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1"/>
  </p:notesMasterIdLst>
  <p:handoutMasterIdLst>
    <p:handoutMasterId r:id="rId72"/>
  </p:handoutMasterIdLst>
  <p:sldIdLst>
    <p:sldId id="256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6" r:id="rId35"/>
    <p:sldId id="572" r:id="rId36"/>
    <p:sldId id="494" r:id="rId37"/>
    <p:sldId id="503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19" r:id="rId48"/>
    <p:sldId id="504" r:id="rId49"/>
    <p:sldId id="505" r:id="rId50"/>
    <p:sldId id="506" r:id="rId51"/>
    <p:sldId id="520" r:id="rId52"/>
    <p:sldId id="507" r:id="rId53"/>
    <p:sldId id="518" r:id="rId54"/>
    <p:sldId id="522" r:id="rId55"/>
    <p:sldId id="510" r:id="rId56"/>
    <p:sldId id="516" r:id="rId57"/>
    <p:sldId id="517" r:id="rId58"/>
    <p:sldId id="508" r:id="rId59"/>
    <p:sldId id="568" r:id="rId60"/>
    <p:sldId id="569" r:id="rId61"/>
    <p:sldId id="570" r:id="rId62"/>
    <p:sldId id="571" r:id="rId63"/>
    <p:sldId id="509" r:id="rId64"/>
    <p:sldId id="512" r:id="rId65"/>
    <p:sldId id="513" r:id="rId66"/>
    <p:sldId id="514" r:id="rId67"/>
    <p:sldId id="515" r:id="rId68"/>
    <p:sldId id="524" r:id="rId69"/>
    <p:sldId id="567" r:id="rId70"/>
  </p:sldIdLst>
  <p:sldSz cx="9144000" cy="6858000" type="letter"/>
  <p:notesSz cx="7104063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000066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66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66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66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000066"/>
        </a:solidFill>
        <a:latin typeface="Helvetica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rgbClr val="000066"/>
        </a:solidFill>
        <a:latin typeface="Helvetica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rgbClr val="000066"/>
        </a:solidFill>
        <a:latin typeface="Helvetica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rgbClr val="000066"/>
        </a:solidFill>
        <a:latin typeface="Helvetica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rgbClr val="000066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000066"/>
    <a:srgbClr val="000098"/>
    <a:srgbClr val="FFCCCC"/>
    <a:srgbClr val="EFEFE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966" autoAdjust="0"/>
  </p:normalViewPr>
  <p:slideViewPr>
    <p:cSldViewPr>
      <p:cViewPr varScale="1">
        <p:scale>
          <a:sx n="61" d="100"/>
          <a:sy n="61" d="100"/>
        </p:scale>
        <p:origin x="692" y="44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49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368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1525"/>
            <a:ext cx="5108575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376" y="4861086"/>
            <a:ext cx="5219312" cy="461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196" tIns="48237" rIns="98196" bIns="482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04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4868" y="0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4868" y="9722171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196" tIns="48237" rIns="98196" bIns="48237" anchor="b"/>
          <a:lstStyle/>
          <a:p>
            <a:pPr algn="r"/>
            <a:r>
              <a:rPr lang="en-US" altLang="ko-KR" sz="1300" b="0" dirty="0">
                <a:solidFill>
                  <a:schemeClr val="tx1"/>
                </a:solidFill>
                <a:latin typeface="Times" charset="0"/>
                <a:ea typeface="굴림" charset="-127"/>
              </a:rPr>
              <a:t>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722171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0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4024868" y="0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024868" y="9722171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196" tIns="48237" rIns="98196" bIns="48237" anchor="b"/>
          <a:lstStyle/>
          <a:p>
            <a:pPr algn="r"/>
            <a:r>
              <a:rPr lang="en-US" altLang="ko-KR" sz="1300" dirty="0">
                <a:latin typeface="Times" charset="0"/>
                <a:ea typeface="굴림" charset="-127"/>
              </a:rPr>
              <a:t>4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0" y="9722171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0" y="0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260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8538" y="771525"/>
            <a:ext cx="5108575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376" y="4861086"/>
            <a:ext cx="5219312" cy="461198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8196" tIns="48237" rIns="98196" bIns="48237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5786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4024868" y="0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4024868" y="9722171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8196" tIns="48237" rIns="98196" bIns="48237" anchor="b"/>
          <a:lstStyle/>
          <a:p>
            <a:pPr algn="r"/>
            <a:r>
              <a:rPr lang="en-US" altLang="ko-KR" sz="1300" dirty="0">
                <a:latin typeface="Times" charset="0"/>
                <a:ea typeface="굴림" charset="-127"/>
              </a:rPr>
              <a:t>4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0" y="9722171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0" y="0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26624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8538" y="771525"/>
            <a:ext cx="5108575" cy="38322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376" y="4861086"/>
            <a:ext cx="5219312" cy="4611981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8196" tIns="48237" rIns="98196" bIns="48237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1038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4868" y="0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4868" y="9722171"/>
            <a:ext cx="3079196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196" tIns="48237" rIns="98196" bIns="48237" anchor="b"/>
          <a:lstStyle/>
          <a:p>
            <a:pPr algn="r"/>
            <a:r>
              <a:rPr lang="en-US" altLang="ko-KR" sz="1300" b="0" dirty="0">
                <a:solidFill>
                  <a:schemeClr val="tx1"/>
                </a:solidFill>
                <a:latin typeface="Times" charset="0"/>
                <a:ea typeface="굴림" charset="-127"/>
              </a:rPr>
              <a:t>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9722171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3079197" cy="5124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231" tIns="49615" rIns="99231" bIns="49615" anchor="ctr"/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23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ln/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75775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ln/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ln/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153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077200" cy="4757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37956" name="Line 4"/>
          <p:cNvSpPr>
            <a:spLocks noChangeShapeType="1"/>
          </p:cNvSpPr>
          <p:nvPr/>
        </p:nvSpPr>
        <p:spPr bwMode="auto">
          <a:xfrm>
            <a:off x="39688" y="1371600"/>
            <a:ext cx="83042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29396"/>
            <a:ext cx="1905000" cy="357190"/>
          </a:xfrm>
          <a:prstGeom prst="rect">
            <a:avLst/>
          </a:prstGeom>
          <a:ln/>
        </p:spPr>
        <p:txBody>
          <a:bodyPr/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79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795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79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795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79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795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79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795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79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79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00000"/>
        <a:buFont typeface="Webdings" charset="2"/>
        <a:buChar char="4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33"/>
        </a:buClr>
        <a:buSzPct val="100000"/>
        <a:buFont typeface="Webdings" charset="2"/>
        <a:buChar char="4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dapplets.lafayette.edu/ece31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adapplets.lafayette.edu/ece31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cis.k.hosei.ac.jp/~yamin/lectures/organization/sccu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9688" y="1371600"/>
            <a:ext cx="83042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0784" y="228600"/>
            <a:ext cx="8659688" cy="1143000"/>
          </a:xfrm>
          <a:noFill/>
        </p:spPr>
        <p:txBody>
          <a:bodyPr/>
          <a:lstStyle/>
          <a:p>
            <a:r>
              <a:rPr lang="en-US" altLang="ko-KR" sz="4000" dirty="0" err="1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  <a:t>Advaned</a:t>
            </a:r>
            <a:r>
              <a:rPr lang="en-US" altLang="ko-KR" sz="4000" dirty="0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  <a:t> Computer Architecture: </a:t>
            </a:r>
            <a:br>
              <a:rPr lang="en-US" altLang="ko-KR" sz="4000" dirty="0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dirty="0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  <a:t>Basic Review</a:t>
            </a:r>
            <a:endParaRPr lang="en-US" altLang="ko-KR" sz="4000" dirty="0" smtClean="0">
              <a:solidFill>
                <a:srgbClr val="99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62152"/>
            <a:ext cx="7548586" cy="1752600"/>
          </a:xfrm>
          <a:noFill/>
        </p:spPr>
        <p:txBody>
          <a:bodyPr/>
          <a:lstStyle/>
          <a:p>
            <a:pPr algn="l"/>
            <a:r>
              <a:rPr lang="en-US" altLang="ko-KR" sz="48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A Verilog Single-Cycle </a:t>
            </a:r>
            <a:r>
              <a:rPr lang="en-US" altLang="ko-KR" sz="48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MIPS</a:t>
            </a:r>
          </a:p>
          <a:p>
            <a:pPr algn="l"/>
            <a:r>
              <a:rPr lang="en-US" altLang="ko-KR" sz="48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Part I</a:t>
            </a:r>
            <a:endParaRPr lang="en-US" altLang="ko-KR" sz="4800" dirty="0" smtClean="0">
              <a:solidFill>
                <a:srgbClr val="000066"/>
              </a:solidFill>
              <a:latin typeface="Calibri" pitchFamily="34" charset="0"/>
              <a:ea typeface="굴림" charset="-127"/>
            </a:endParaRPr>
          </a:p>
          <a:p>
            <a:pPr algn="l"/>
            <a:r>
              <a:rPr lang="en-US" altLang="ko-KR" sz="40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Spring </a:t>
            </a:r>
            <a:r>
              <a:rPr lang="en-US" altLang="ko-KR" sz="40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2018</a:t>
            </a:r>
            <a:endParaRPr lang="en-US" altLang="ko-KR" sz="4000" dirty="0" smtClean="0">
              <a:solidFill>
                <a:srgbClr val="000066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6381328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 smtClean="0">
                <a:ea typeface="맑은 고딕" pitchFamily="50" charset="-127"/>
              </a:rPr>
              <a:t>Reference: </a:t>
            </a:r>
            <a:r>
              <a:rPr lang="en-US" altLang="ko-KR" dirty="0" smtClean="0">
                <a:ea typeface="맑은 고딕" pitchFamily="50" charset="-127"/>
                <a:hlinkClick r:id="rId3"/>
              </a:rPr>
              <a:t>http://cadapplets.lafayette.edu/ece313</a:t>
            </a:r>
            <a:r>
              <a:rPr lang="en-US" altLang="ko-KR" dirty="0" smtClean="0">
                <a:ea typeface="맑은 고딕" pitchFamily="50" charset="-127"/>
                <a:hlinkClick r:id="rId3"/>
              </a:rPr>
              <a:t>/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379620"/>
            <a:ext cx="8676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err="1" smtClean="0">
                <a:latin typeface="Calibri" pitchFamily="34" charset="0"/>
              </a:rPr>
              <a:t>Jeong</a:t>
            </a:r>
            <a:r>
              <a:rPr lang="en-US" altLang="ko-KR" sz="3200" dirty="0" smtClean="0">
                <a:latin typeface="Calibri" pitchFamily="34" charset="0"/>
              </a:rPr>
              <a:t>-Gun Lee</a:t>
            </a:r>
          </a:p>
          <a:p>
            <a:pPr algn="r"/>
            <a:r>
              <a:rPr lang="en-US" altLang="ko-KR" sz="3200" dirty="0" smtClean="0">
                <a:latin typeface="Calibri" pitchFamily="34" charset="0"/>
              </a:rPr>
              <a:t>Dept. of Computer Engineering, Hallym University</a:t>
            </a:r>
          </a:p>
          <a:p>
            <a:pPr algn="r"/>
            <a:r>
              <a:rPr lang="en-US" altLang="ko-KR" sz="3200" dirty="0" smtClean="0">
                <a:latin typeface="Calibri" pitchFamily="34" charset="0"/>
              </a:rPr>
              <a:t>Jeonggun.lee@hallym.ac.kr</a:t>
            </a:r>
            <a:endParaRPr lang="ko-KR" altLang="en-US" sz="32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Arithmetic &amp; Logical Instructions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Instruction usage (assembly)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add dest, src1, src2		dest=src1 + src2</a:t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sub dest, src1, src2		dest=src1 - src2</a:t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and dest, src1, src2		dest=src1 AND src2</a:t>
            </a: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Instruction characteristics</a:t>
            </a:r>
          </a:p>
          <a:p>
            <a:pPr lvl="1"/>
            <a:r>
              <a:rPr lang="en-US" altLang="ko-KR">
                <a:ea typeface="굴림" charset="-127"/>
              </a:rPr>
              <a:t>Always 3 operands: destination + 2 sources</a:t>
            </a:r>
          </a:p>
          <a:p>
            <a:pPr lvl="1"/>
            <a:r>
              <a:rPr lang="en-US" altLang="ko-KR">
                <a:ea typeface="굴림" charset="-127"/>
              </a:rPr>
              <a:t>Operand order is fixed</a:t>
            </a:r>
          </a:p>
          <a:p>
            <a:pPr lvl="1"/>
            <a:r>
              <a:rPr lang="en-US" altLang="ko-KR">
                <a:ea typeface="굴림" charset="-127"/>
              </a:rPr>
              <a:t>Operands are always general purpose registers</a:t>
            </a:r>
          </a:p>
          <a:p>
            <a:r>
              <a:rPr lang="en-US" altLang="ko-KR">
                <a:ea typeface="굴림" charset="-127"/>
              </a:rPr>
              <a:t>Design Principles:</a:t>
            </a:r>
          </a:p>
          <a:p>
            <a:pPr lvl="1"/>
            <a:r>
              <a:rPr lang="en-US" altLang="ko-KR">
                <a:ea typeface="굴림" charset="-127"/>
              </a:rPr>
              <a:t>Design Principle 1: Simplicity favors regularity</a:t>
            </a:r>
          </a:p>
          <a:p>
            <a:pPr lvl="1"/>
            <a:r>
              <a:rPr lang="en-US" altLang="ko-KR">
                <a:ea typeface="굴림" charset="-127"/>
              </a:rPr>
              <a:t>Design Principle 2: Smaller is faster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Instruction Examples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 simple addition and assignment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C code:  	</a:t>
            </a:r>
            <a:r>
              <a:rPr lang="en-US" altLang="ko-KR" sz="1800">
                <a:latin typeface="Courier" charset="0"/>
                <a:ea typeface="굴림" charset="-127"/>
              </a:rPr>
              <a:t>A = B + C</a:t>
            </a: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MIPS code:	</a:t>
            </a:r>
            <a:r>
              <a:rPr lang="en-US" altLang="ko-KR" sz="1800">
                <a:latin typeface="Courier" charset="0"/>
                <a:ea typeface="굴림" charset="-127"/>
              </a:rPr>
              <a:t>add $s0, $s1, $s2</a:t>
            </a:r>
            <a:r>
              <a:rPr lang="en-US" altLang="ko-KR">
                <a:latin typeface="Courier" charset="0"/>
                <a:ea typeface="굴림" charset="-127"/>
              </a:rPr>
              <a:t> </a:t>
            </a: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Complex arithmetic assignment: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C code:		</a:t>
            </a:r>
            <a:r>
              <a:rPr lang="en-US" altLang="ko-KR" sz="1800">
                <a:latin typeface="Courier" charset="0"/>
                <a:ea typeface="굴림" charset="-127"/>
              </a:rPr>
              <a:t>A = B + C + D;</a:t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		E = F - A;</a:t>
            </a: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	MIPS code:	</a:t>
            </a:r>
            <a:r>
              <a:rPr lang="en-US" altLang="ko-KR" sz="1800">
                <a:latin typeface="Courier" charset="0"/>
                <a:ea typeface="굴림" charset="-127"/>
              </a:rPr>
              <a:t>add $t0, $s1, $s2</a:t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		add $s0, $t0, $s3</a:t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		sub $s4, $s5, $s0</a:t>
            </a:r>
            <a:endParaRPr lang="en-US" altLang="ko-KR" sz="1800">
              <a:ea typeface="굴림" charset="-127"/>
            </a:endParaRPr>
          </a:p>
          <a:p>
            <a:r>
              <a:rPr lang="en-US" altLang="ko-KR" u="sng">
                <a:ea typeface="굴림" charset="-127"/>
              </a:rPr>
              <a:t>Compiler</a:t>
            </a:r>
            <a:r>
              <a:rPr lang="en-US" altLang="ko-KR">
                <a:ea typeface="굴림" charset="-127"/>
              </a:rPr>
              <a:t> keeps track of mapping variables to registers (and, when necessary, memory)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&amp; Logical Instructions - Binary Representation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86082"/>
            <a:ext cx="8077200" cy="3429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Used for arithmetic, logical, shift instructions</a:t>
            </a:r>
          </a:p>
          <a:p>
            <a:pPr lvl="1"/>
            <a:r>
              <a:rPr lang="en-US" altLang="ko-KR" dirty="0">
                <a:solidFill>
                  <a:srgbClr val="990000"/>
                </a:solidFill>
                <a:latin typeface="Courier" charset="0"/>
                <a:ea typeface="굴림" charset="-127"/>
              </a:rPr>
              <a:t>op</a:t>
            </a:r>
            <a:r>
              <a:rPr lang="en-US" altLang="ko-KR" dirty="0">
                <a:ea typeface="굴림" charset="-127"/>
              </a:rPr>
              <a:t>: Basic operation of the instruction (</a:t>
            </a:r>
            <a:r>
              <a:rPr lang="en-US" altLang="ko-KR" i="1" dirty="0" err="1">
                <a:ea typeface="굴림" charset="-127"/>
              </a:rPr>
              <a:t>opcode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lvl="1"/>
            <a:r>
              <a:rPr lang="en-US" altLang="ko-KR" dirty="0" err="1">
                <a:solidFill>
                  <a:srgbClr val="990000"/>
                </a:solidFill>
                <a:latin typeface="Courier" charset="0"/>
                <a:ea typeface="굴림" charset="-127"/>
              </a:rPr>
              <a:t>rs</a:t>
            </a:r>
            <a:r>
              <a:rPr lang="en-US" altLang="ko-KR" dirty="0">
                <a:ea typeface="굴림" charset="-127"/>
              </a:rPr>
              <a:t>: first register source operand</a:t>
            </a:r>
          </a:p>
          <a:p>
            <a:pPr lvl="1"/>
            <a:r>
              <a:rPr lang="en-US" altLang="ko-KR" dirty="0" err="1">
                <a:solidFill>
                  <a:srgbClr val="990000"/>
                </a:solidFill>
                <a:latin typeface="Courier" charset="0"/>
                <a:ea typeface="굴림" charset="-127"/>
              </a:rPr>
              <a:t>rt</a:t>
            </a:r>
            <a:r>
              <a:rPr lang="en-US" altLang="ko-KR" dirty="0">
                <a:ea typeface="굴림" charset="-127"/>
              </a:rPr>
              <a:t>: second register source operand</a:t>
            </a:r>
          </a:p>
          <a:p>
            <a:pPr lvl="1"/>
            <a:r>
              <a:rPr lang="en-US" altLang="ko-KR" dirty="0">
                <a:solidFill>
                  <a:srgbClr val="990000"/>
                </a:solidFill>
                <a:latin typeface="Courier" charset="0"/>
                <a:ea typeface="굴림" charset="-127"/>
              </a:rPr>
              <a:t>rd</a:t>
            </a:r>
            <a:r>
              <a:rPr lang="en-US" altLang="ko-KR" dirty="0">
                <a:ea typeface="굴림" charset="-127"/>
              </a:rPr>
              <a:t>: register destination operand</a:t>
            </a:r>
          </a:p>
          <a:p>
            <a:pPr lvl="1"/>
            <a:r>
              <a:rPr lang="en-US" altLang="ko-KR" dirty="0" err="1">
                <a:solidFill>
                  <a:srgbClr val="990000"/>
                </a:solidFill>
                <a:latin typeface="Courier" charset="0"/>
                <a:ea typeface="굴림" charset="-127"/>
              </a:rPr>
              <a:t>shamt</a:t>
            </a:r>
            <a:r>
              <a:rPr lang="en-US" altLang="ko-KR" dirty="0">
                <a:ea typeface="굴림" charset="-127"/>
              </a:rPr>
              <a:t>: shift amount (more about this later)</a:t>
            </a:r>
          </a:p>
          <a:p>
            <a:pPr lvl="1"/>
            <a:r>
              <a:rPr lang="en-US" altLang="ko-KR" dirty="0" err="1">
                <a:solidFill>
                  <a:srgbClr val="990000"/>
                </a:solidFill>
                <a:latin typeface="Courier" charset="0"/>
                <a:ea typeface="굴림" charset="-127"/>
              </a:rPr>
              <a:t>funct</a:t>
            </a:r>
            <a:r>
              <a:rPr lang="en-US" altLang="ko-KR" dirty="0">
                <a:ea typeface="굴림" charset="-127"/>
              </a:rPr>
              <a:t>: function - specific type of operation</a:t>
            </a:r>
          </a:p>
          <a:p>
            <a:r>
              <a:rPr lang="en-US" altLang="ko-KR" dirty="0">
                <a:ea typeface="굴림" charset="-127"/>
              </a:rPr>
              <a:t>Also called “</a:t>
            </a:r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R-Format</a:t>
            </a:r>
            <a:r>
              <a:rPr lang="en-US" altLang="ko-KR" dirty="0">
                <a:ea typeface="굴림" charset="-127"/>
              </a:rPr>
              <a:t>” or “</a:t>
            </a:r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R-Type</a:t>
            </a:r>
            <a:r>
              <a:rPr lang="en-US" altLang="ko-KR" dirty="0">
                <a:ea typeface="굴림" charset="-127"/>
              </a:rPr>
              <a:t>” Instructions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676400"/>
            <a:ext cx="4876800" cy="838200"/>
            <a:chOff x="960" y="1056"/>
            <a:chExt cx="3072" cy="528"/>
          </a:xfrm>
        </p:grpSpPr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funct</a:t>
              </a:r>
              <a:endParaRPr lang="en-US" altLang="ko-KR" sz="240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2" name="Line 12"/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3" name="Line 13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4" name="Line 14"/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6" name="Line 16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7" name="Line 17"/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8" name="Line 18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80" name="Line 2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82" name="Line 22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83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056" y="105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71385" name="Text Box 25"/>
            <p:cNvSpPr txBox="1">
              <a:spLocks noChangeArrowheads="1"/>
            </p:cNvSpPr>
            <p:nvPr/>
          </p:nvSpPr>
          <p:spPr bwMode="auto">
            <a:xfrm>
              <a:off x="1594" y="105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1386" name="Text Box 26"/>
            <p:cNvSpPr txBox="1">
              <a:spLocks noChangeArrowheads="1"/>
            </p:cNvSpPr>
            <p:nvPr/>
          </p:nvSpPr>
          <p:spPr bwMode="auto">
            <a:xfrm>
              <a:off x="2074" y="105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1387" name="Text Box 27"/>
            <p:cNvSpPr txBox="1">
              <a:spLocks noChangeArrowheads="1"/>
            </p:cNvSpPr>
            <p:nvPr/>
          </p:nvSpPr>
          <p:spPr bwMode="auto">
            <a:xfrm>
              <a:off x="2554" y="105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1388" name="Text Box 28"/>
            <p:cNvSpPr txBox="1">
              <a:spLocks noChangeArrowheads="1"/>
            </p:cNvSpPr>
            <p:nvPr/>
          </p:nvSpPr>
          <p:spPr bwMode="auto">
            <a:xfrm>
              <a:off x="3034" y="105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1389" name="Text Box 29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</p:grpSp>
      <p:sp>
        <p:nvSpPr>
          <p:cNvPr id="3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3048000"/>
            <a:ext cx="4876800" cy="2819400"/>
            <a:chOff x="974" y="1920"/>
            <a:chExt cx="3072" cy="1776"/>
          </a:xfrm>
        </p:grpSpPr>
        <p:sp>
          <p:nvSpPr>
            <p:cNvPr id="272387" name="Rectangle 3"/>
            <p:cNvSpPr>
              <a:spLocks noChangeArrowheads="1"/>
            </p:cNvSpPr>
            <p:nvPr/>
          </p:nvSpPr>
          <p:spPr bwMode="auto">
            <a:xfrm>
              <a:off x="974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  <a:latin typeface="Courier New" charset="0"/>
              </a:endParaRPr>
            </a:p>
          </p:txBody>
        </p:sp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155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  <a:latin typeface="Courier New" charset="0"/>
              </a:endParaRPr>
            </a:p>
          </p:txBody>
        </p:sp>
        <p:sp>
          <p:nvSpPr>
            <p:cNvPr id="272389" name="Rectangle 5"/>
            <p:cNvSpPr>
              <a:spLocks noChangeArrowheads="1"/>
            </p:cNvSpPr>
            <p:nvPr/>
          </p:nvSpPr>
          <p:spPr bwMode="auto">
            <a:xfrm>
              <a:off x="203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  <a:latin typeface="Courier New" charset="0"/>
              </a:endParaRPr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251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  <a:latin typeface="Courier New" charset="0"/>
              </a:endParaRPr>
            </a:p>
          </p:txBody>
        </p:sp>
        <p:sp>
          <p:nvSpPr>
            <p:cNvPr id="272391" name="Rectangle 7"/>
            <p:cNvSpPr>
              <a:spLocks noChangeArrowheads="1"/>
            </p:cNvSpPr>
            <p:nvPr/>
          </p:nvSpPr>
          <p:spPr bwMode="auto">
            <a:xfrm>
              <a:off x="3470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  <a:latin typeface="Courier New" charset="0"/>
              </a:endParaRPr>
            </a:p>
          </p:txBody>
        </p:sp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299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  <a:latin typeface="Courier New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74" y="2832"/>
              <a:ext cx="3072" cy="240"/>
              <a:chOff x="974" y="2832"/>
              <a:chExt cx="3072" cy="240"/>
            </a:xfrm>
          </p:grpSpPr>
          <p:sp>
            <p:nvSpPr>
              <p:cNvPr id="272394" name="Rectangle 10"/>
              <p:cNvSpPr>
                <a:spLocks noChangeArrowheads="1"/>
              </p:cNvSpPr>
              <p:nvPr/>
            </p:nvSpPr>
            <p:spPr bwMode="auto">
              <a:xfrm>
                <a:off x="974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395" name="Rectangle 11"/>
              <p:cNvSpPr>
                <a:spLocks noChangeArrowheads="1"/>
              </p:cNvSpPr>
              <p:nvPr/>
            </p:nvSpPr>
            <p:spPr bwMode="auto">
              <a:xfrm>
                <a:off x="155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396" name="Rectangle 12"/>
              <p:cNvSpPr>
                <a:spLocks noChangeArrowheads="1"/>
              </p:cNvSpPr>
              <p:nvPr/>
            </p:nvSpPr>
            <p:spPr bwMode="auto">
              <a:xfrm>
                <a:off x="203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397" name="Rectangle 13"/>
              <p:cNvSpPr>
                <a:spLocks noChangeArrowheads="1"/>
              </p:cNvSpPr>
              <p:nvPr/>
            </p:nvSpPr>
            <p:spPr bwMode="auto">
              <a:xfrm>
                <a:off x="251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398" name="Rectangle 14"/>
              <p:cNvSpPr>
                <a:spLocks noChangeArrowheads="1"/>
              </p:cNvSpPr>
              <p:nvPr/>
            </p:nvSpPr>
            <p:spPr bwMode="auto">
              <a:xfrm>
                <a:off x="3470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399" name="Rectangle 15"/>
              <p:cNvSpPr>
                <a:spLocks noChangeArrowheads="1"/>
              </p:cNvSpPr>
              <p:nvPr/>
            </p:nvSpPr>
            <p:spPr bwMode="auto">
              <a:xfrm>
                <a:off x="299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974" y="1920"/>
              <a:ext cx="3072" cy="528"/>
              <a:chOff x="974" y="1920"/>
              <a:chExt cx="3072" cy="528"/>
            </a:xfrm>
          </p:grpSpPr>
          <p:sp>
            <p:nvSpPr>
              <p:cNvPr id="272401" name="Rectangle 17"/>
              <p:cNvSpPr>
                <a:spLocks noChangeArrowheads="1"/>
              </p:cNvSpPr>
              <p:nvPr/>
            </p:nvSpPr>
            <p:spPr bwMode="auto">
              <a:xfrm>
                <a:off x="974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 New" charset="0"/>
                    <a:ea typeface="굴림" charset="-127"/>
                  </a:rPr>
                  <a:t>op</a:t>
                </a:r>
                <a:endParaRPr lang="en-US" altLang="ko-KR" sz="2400" b="1">
                  <a:solidFill>
                    <a:srgbClr val="990000"/>
                  </a:solidFill>
                  <a:latin typeface="Courier New" charset="0"/>
                  <a:ea typeface="굴림" charset="-127"/>
                </a:endParaRPr>
              </a:p>
            </p:txBody>
          </p:sp>
          <p:sp>
            <p:nvSpPr>
              <p:cNvPr id="272402" name="Rectangle 18"/>
              <p:cNvSpPr>
                <a:spLocks noChangeArrowheads="1"/>
              </p:cNvSpPr>
              <p:nvPr/>
            </p:nvSpPr>
            <p:spPr bwMode="auto">
              <a:xfrm>
                <a:off x="155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 New" charset="0"/>
                    <a:ea typeface="굴림" charset="-127"/>
                  </a:rPr>
                  <a:t>rs</a:t>
                </a:r>
              </a:p>
            </p:txBody>
          </p:sp>
          <p:sp>
            <p:nvSpPr>
              <p:cNvPr id="272403" name="Rectangle 19"/>
              <p:cNvSpPr>
                <a:spLocks noChangeArrowheads="1"/>
              </p:cNvSpPr>
              <p:nvPr/>
            </p:nvSpPr>
            <p:spPr bwMode="auto">
              <a:xfrm>
                <a:off x="203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 New" charset="0"/>
                    <a:ea typeface="굴림" charset="-127"/>
                  </a:rPr>
                  <a:t>rt</a:t>
                </a:r>
              </a:p>
            </p:txBody>
          </p:sp>
          <p:sp>
            <p:nvSpPr>
              <p:cNvPr id="272404" name="Rectangle 20"/>
              <p:cNvSpPr>
                <a:spLocks noChangeArrowheads="1"/>
              </p:cNvSpPr>
              <p:nvPr/>
            </p:nvSpPr>
            <p:spPr bwMode="auto">
              <a:xfrm>
                <a:off x="251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 New" charset="0"/>
                    <a:ea typeface="굴림" charset="-127"/>
                  </a:rPr>
                  <a:t>rd</a:t>
                </a:r>
              </a:p>
            </p:txBody>
          </p:sp>
          <p:sp>
            <p:nvSpPr>
              <p:cNvPr id="272405" name="Rectangle 21"/>
              <p:cNvSpPr>
                <a:spLocks noChangeArrowheads="1"/>
              </p:cNvSpPr>
              <p:nvPr/>
            </p:nvSpPr>
            <p:spPr bwMode="auto">
              <a:xfrm>
                <a:off x="3470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 New" charset="0"/>
                    <a:ea typeface="굴림" charset="-127"/>
                  </a:rPr>
                  <a:t>funct</a:t>
                </a:r>
                <a:endParaRPr lang="en-US" altLang="ko-KR" sz="2400" b="1">
                  <a:solidFill>
                    <a:srgbClr val="990000"/>
                  </a:solidFill>
                  <a:latin typeface="Courier New" charset="0"/>
                  <a:ea typeface="굴림" charset="-127"/>
                </a:endParaRPr>
              </a:p>
            </p:txBody>
          </p:sp>
          <p:sp>
            <p:nvSpPr>
              <p:cNvPr id="272406" name="Rectangle 22"/>
              <p:cNvSpPr>
                <a:spLocks noChangeArrowheads="1"/>
              </p:cNvSpPr>
              <p:nvPr/>
            </p:nvSpPr>
            <p:spPr bwMode="auto">
              <a:xfrm>
                <a:off x="299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 New" charset="0"/>
                    <a:ea typeface="굴림" charset="-127"/>
                  </a:rPr>
                  <a:t>shamt</a:t>
                </a:r>
              </a:p>
            </p:txBody>
          </p:sp>
          <p:sp>
            <p:nvSpPr>
              <p:cNvPr id="272407" name="Line 23"/>
              <p:cNvSpPr>
                <a:spLocks noChangeShapeType="1"/>
              </p:cNvSpPr>
              <p:nvPr/>
            </p:nvSpPr>
            <p:spPr bwMode="auto">
              <a:xfrm flipV="1">
                <a:off x="974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08" name="Line 24"/>
              <p:cNvSpPr>
                <a:spLocks noChangeShapeType="1"/>
              </p:cNvSpPr>
              <p:nvPr/>
            </p:nvSpPr>
            <p:spPr bwMode="auto">
              <a:xfrm>
                <a:off x="1022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09" name="Line 25"/>
              <p:cNvSpPr>
                <a:spLocks noChangeShapeType="1"/>
              </p:cNvSpPr>
              <p:nvPr/>
            </p:nvSpPr>
            <p:spPr bwMode="auto">
              <a:xfrm flipV="1">
                <a:off x="155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0" name="Line 26"/>
              <p:cNvSpPr>
                <a:spLocks noChangeShapeType="1"/>
              </p:cNvSpPr>
              <p:nvPr/>
            </p:nvSpPr>
            <p:spPr bwMode="auto">
              <a:xfrm flipV="1">
                <a:off x="203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1" name="Line 27"/>
              <p:cNvSpPr>
                <a:spLocks noChangeShapeType="1"/>
              </p:cNvSpPr>
              <p:nvPr/>
            </p:nvSpPr>
            <p:spPr bwMode="auto">
              <a:xfrm>
                <a:off x="159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2" name="Line 28"/>
              <p:cNvSpPr>
                <a:spLocks noChangeShapeType="1"/>
              </p:cNvSpPr>
              <p:nvPr/>
            </p:nvSpPr>
            <p:spPr bwMode="auto">
              <a:xfrm flipV="1">
                <a:off x="251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3" name="Line 29"/>
              <p:cNvSpPr>
                <a:spLocks noChangeShapeType="1"/>
              </p:cNvSpPr>
              <p:nvPr/>
            </p:nvSpPr>
            <p:spPr bwMode="auto">
              <a:xfrm>
                <a:off x="207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4" name="Line 30"/>
              <p:cNvSpPr>
                <a:spLocks noChangeShapeType="1"/>
              </p:cNvSpPr>
              <p:nvPr/>
            </p:nvSpPr>
            <p:spPr bwMode="auto">
              <a:xfrm flipV="1">
                <a:off x="299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5" name="Line 31"/>
              <p:cNvSpPr>
                <a:spLocks noChangeShapeType="1"/>
              </p:cNvSpPr>
              <p:nvPr/>
            </p:nvSpPr>
            <p:spPr bwMode="auto">
              <a:xfrm>
                <a:off x="255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6" name="Line 32"/>
              <p:cNvSpPr>
                <a:spLocks noChangeShapeType="1"/>
              </p:cNvSpPr>
              <p:nvPr/>
            </p:nvSpPr>
            <p:spPr bwMode="auto">
              <a:xfrm flipV="1">
                <a:off x="347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7" name="Line 33"/>
              <p:cNvSpPr>
                <a:spLocks noChangeShapeType="1"/>
              </p:cNvSpPr>
              <p:nvPr/>
            </p:nvSpPr>
            <p:spPr bwMode="auto">
              <a:xfrm>
                <a:off x="303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8" name="Line 34"/>
              <p:cNvSpPr>
                <a:spLocks noChangeShapeType="1"/>
              </p:cNvSpPr>
              <p:nvPr/>
            </p:nvSpPr>
            <p:spPr bwMode="auto">
              <a:xfrm flipV="1">
                <a:off x="4046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19" name="Line 35"/>
              <p:cNvSpPr>
                <a:spLocks noChangeShapeType="1"/>
              </p:cNvSpPr>
              <p:nvPr/>
            </p:nvSpPr>
            <p:spPr bwMode="auto">
              <a:xfrm>
                <a:off x="3518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2420" name="Text Box 36"/>
              <p:cNvSpPr txBox="1">
                <a:spLocks noChangeArrowheads="1"/>
              </p:cNvSpPr>
              <p:nvPr/>
            </p:nvSpPr>
            <p:spPr bwMode="auto">
              <a:xfrm>
                <a:off x="1070" y="1920"/>
                <a:ext cx="3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6 bits</a:t>
                </a:r>
              </a:p>
            </p:txBody>
          </p:sp>
          <p:sp>
            <p:nvSpPr>
              <p:cNvPr id="272421" name="Text Box 37"/>
              <p:cNvSpPr txBox="1">
                <a:spLocks noChangeArrowheads="1"/>
              </p:cNvSpPr>
              <p:nvPr/>
            </p:nvSpPr>
            <p:spPr bwMode="auto">
              <a:xfrm>
                <a:off x="1608" y="1920"/>
                <a:ext cx="3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5 bits</a:t>
                </a:r>
              </a:p>
            </p:txBody>
          </p:sp>
          <p:sp>
            <p:nvSpPr>
              <p:cNvPr id="272422" name="Text Box 38"/>
              <p:cNvSpPr txBox="1">
                <a:spLocks noChangeArrowheads="1"/>
              </p:cNvSpPr>
              <p:nvPr/>
            </p:nvSpPr>
            <p:spPr bwMode="auto">
              <a:xfrm>
                <a:off x="2088" y="1920"/>
                <a:ext cx="3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5 bits</a:t>
                </a:r>
              </a:p>
            </p:txBody>
          </p:sp>
          <p:sp>
            <p:nvSpPr>
              <p:cNvPr id="272423" name="Text Box 39"/>
              <p:cNvSpPr txBox="1">
                <a:spLocks noChangeArrowheads="1"/>
              </p:cNvSpPr>
              <p:nvPr/>
            </p:nvSpPr>
            <p:spPr bwMode="auto">
              <a:xfrm>
                <a:off x="2568" y="1920"/>
                <a:ext cx="3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5 bits</a:t>
                </a:r>
              </a:p>
            </p:txBody>
          </p:sp>
          <p:sp>
            <p:nvSpPr>
              <p:cNvPr id="272424" name="Text Box 40"/>
              <p:cNvSpPr txBox="1">
                <a:spLocks noChangeArrowheads="1"/>
              </p:cNvSpPr>
              <p:nvPr/>
            </p:nvSpPr>
            <p:spPr bwMode="auto">
              <a:xfrm>
                <a:off x="3048" y="1920"/>
                <a:ext cx="3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5 bits</a:t>
                </a:r>
              </a:p>
            </p:txBody>
          </p:sp>
          <p:sp>
            <p:nvSpPr>
              <p:cNvPr id="272425" name="Text Box 41"/>
              <p:cNvSpPr txBox="1">
                <a:spLocks noChangeArrowheads="1"/>
              </p:cNvSpPr>
              <p:nvPr/>
            </p:nvSpPr>
            <p:spPr bwMode="auto">
              <a:xfrm>
                <a:off x="3470" y="1920"/>
                <a:ext cx="5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6 bits</a:t>
                </a:r>
              </a:p>
            </p:txBody>
          </p:sp>
        </p:grpSp>
        <p:sp>
          <p:nvSpPr>
            <p:cNvPr id="272426" name="Line 42"/>
            <p:cNvSpPr>
              <a:spLocks noChangeShapeType="1"/>
            </p:cNvSpPr>
            <p:nvPr/>
          </p:nvSpPr>
          <p:spPr bwMode="auto">
            <a:xfrm flipV="1">
              <a:off x="974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27" name="Line 43"/>
            <p:cNvSpPr>
              <a:spLocks noChangeShapeType="1"/>
            </p:cNvSpPr>
            <p:nvPr/>
          </p:nvSpPr>
          <p:spPr bwMode="auto">
            <a:xfrm flipV="1">
              <a:off x="155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28" name="Line 44"/>
            <p:cNvSpPr>
              <a:spLocks noChangeShapeType="1"/>
            </p:cNvSpPr>
            <p:nvPr/>
          </p:nvSpPr>
          <p:spPr bwMode="auto">
            <a:xfrm flipV="1">
              <a:off x="97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29" name="Line 45"/>
            <p:cNvSpPr>
              <a:spLocks noChangeShapeType="1"/>
            </p:cNvSpPr>
            <p:nvPr/>
          </p:nvSpPr>
          <p:spPr bwMode="auto">
            <a:xfrm flipV="1">
              <a:off x="155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0" name="Line 46"/>
            <p:cNvSpPr>
              <a:spLocks noChangeShapeType="1"/>
            </p:cNvSpPr>
            <p:nvPr/>
          </p:nvSpPr>
          <p:spPr bwMode="auto">
            <a:xfrm flipV="1">
              <a:off x="203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1" name="Line 47"/>
            <p:cNvSpPr>
              <a:spLocks noChangeShapeType="1"/>
            </p:cNvSpPr>
            <p:nvPr/>
          </p:nvSpPr>
          <p:spPr bwMode="auto">
            <a:xfrm flipV="1">
              <a:off x="203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2" name="Line 48"/>
            <p:cNvSpPr>
              <a:spLocks noChangeShapeType="1"/>
            </p:cNvSpPr>
            <p:nvPr/>
          </p:nvSpPr>
          <p:spPr bwMode="auto">
            <a:xfrm flipV="1">
              <a:off x="251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3" name="Line 49"/>
            <p:cNvSpPr>
              <a:spLocks noChangeShapeType="1"/>
            </p:cNvSpPr>
            <p:nvPr/>
          </p:nvSpPr>
          <p:spPr bwMode="auto">
            <a:xfrm flipV="1">
              <a:off x="251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4" name="Line 50"/>
            <p:cNvSpPr>
              <a:spLocks noChangeShapeType="1"/>
            </p:cNvSpPr>
            <p:nvPr/>
          </p:nvSpPr>
          <p:spPr bwMode="auto">
            <a:xfrm flipV="1">
              <a:off x="299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5" name="Line 51"/>
            <p:cNvSpPr>
              <a:spLocks noChangeShapeType="1"/>
            </p:cNvSpPr>
            <p:nvPr/>
          </p:nvSpPr>
          <p:spPr bwMode="auto">
            <a:xfrm flipV="1">
              <a:off x="299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6" name="Line 52"/>
            <p:cNvSpPr>
              <a:spLocks noChangeShapeType="1"/>
            </p:cNvSpPr>
            <p:nvPr/>
          </p:nvSpPr>
          <p:spPr bwMode="auto">
            <a:xfrm flipV="1">
              <a:off x="347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7" name="Line 53"/>
            <p:cNvSpPr>
              <a:spLocks noChangeShapeType="1"/>
            </p:cNvSpPr>
            <p:nvPr/>
          </p:nvSpPr>
          <p:spPr bwMode="auto">
            <a:xfrm flipV="1">
              <a:off x="347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8" name="Line 54"/>
            <p:cNvSpPr>
              <a:spLocks noChangeShapeType="1"/>
            </p:cNvSpPr>
            <p:nvPr/>
          </p:nvSpPr>
          <p:spPr bwMode="auto">
            <a:xfrm flipV="1">
              <a:off x="404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2439" name="Line 55"/>
            <p:cNvSpPr>
              <a:spLocks noChangeShapeType="1"/>
            </p:cNvSpPr>
            <p:nvPr/>
          </p:nvSpPr>
          <p:spPr bwMode="auto">
            <a:xfrm flipV="1">
              <a:off x="404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2440" name="Text Box 56"/>
          <p:cNvSpPr txBox="1">
            <a:spLocks noChangeArrowheads="1"/>
          </p:cNvSpPr>
          <p:nvPr/>
        </p:nvSpPr>
        <p:spPr bwMode="auto">
          <a:xfrm>
            <a:off x="6559550" y="4484688"/>
            <a:ext cx="1060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>
                <a:latin typeface="Helvetica" charset="0"/>
                <a:ea typeface="굴림" charset="-127"/>
              </a:rPr>
              <a:t>Decimal</a:t>
            </a:r>
          </a:p>
        </p:txBody>
      </p:sp>
      <p:sp>
        <p:nvSpPr>
          <p:cNvPr id="272441" name="Text Box 57"/>
          <p:cNvSpPr txBox="1">
            <a:spLocks noChangeArrowheads="1"/>
          </p:cNvSpPr>
          <p:nvPr/>
        </p:nvSpPr>
        <p:spPr bwMode="auto">
          <a:xfrm>
            <a:off x="6575425" y="5500688"/>
            <a:ext cx="895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>
                <a:latin typeface="Helvetica" charset="0"/>
                <a:ea typeface="굴림" charset="-127"/>
              </a:rPr>
              <a:t>Binary</a:t>
            </a:r>
          </a:p>
        </p:txBody>
      </p:sp>
      <p:sp>
        <p:nvSpPr>
          <p:cNvPr id="27244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Arithmetic &amp; Logical Instructions -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Binary Representation Example</a:t>
            </a:r>
          </a:p>
        </p:txBody>
      </p:sp>
      <p:sp>
        <p:nvSpPr>
          <p:cNvPr id="272443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Machine language for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	</a:t>
            </a:r>
            <a:r>
              <a:rPr lang="en-US" altLang="ko-KR" dirty="0">
                <a:latin typeface="Courier" charset="0"/>
                <a:ea typeface="굴림" charset="-127"/>
              </a:rPr>
              <a:t>add $8, $17, $18</a:t>
            </a:r>
          </a:p>
          <a:p>
            <a:r>
              <a:rPr lang="en-US" altLang="ko-KR" dirty="0">
                <a:ea typeface="굴림" charset="-127"/>
              </a:rPr>
              <a:t>See reference card for </a:t>
            </a:r>
            <a:r>
              <a:rPr lang="en-US" altLang="ko-KR" dirty="0">
                <a:latin typeface="Courier New" charset="0"/>
                <a:ea typeface="굴림" charset="-127"/>
              </a:rPr>
              <a:t>op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dirty="0" err="1">
                <a:latin typeface="Courier New" charset="0"/>
                <a:ea typeface="굴림" charset="-127"/>
              </a:rPr>
              <a:t>funct</a:t>
            </a:r>
            <a:r>
              <a:rPr lang="en-US" altLang="ko-KR" dirty="0">
                <a:ea typeface="굴림" charset="-127"/>
              </a:rPr>
              <a:t> values</a:t>
            </a:r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1524000" y="5486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000000</a:t>
            </a:r>
            <a:endParaRPr lang="en-US" altLang="ko-KR" sz="2400" b="1">
              <a:solidFill>
                <a:srgbClr val="990000"/>
              </a:solidFill>
              <a:latin typeface="Courier New" charset="0"/>
              <a:ea typeface="굴림" charset="-127"/>
            </a:endParaRPr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1524000" y="44958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</a:t>
            </a:r>
            <a:endParaRPr lang="en-US" altLang="ko-KR" sz="2400" b="1">
              <a:solidFill>
                <a:srgbClr val="990000"/>
              </a:solidFill>
              <a:latin typeface="Courier New" charset="0"/>
              <a:ea typeface="굴림" charset="-127"/>
            </a:endParaRPr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2438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10001</a:t>
            </a:r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2438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17</a:t>
            </a:r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3200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10010</a:t>
            </a:r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3200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18</a:t>
            </a:r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962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01000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3962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8</a:t>
            </a: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4724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00000</a:t>
            </a:r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4724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</a:t>
            </a:r>
          </a:p>
        </p:txBody>
      </p:sp>
      <p:sp>
        <p:nvSpPr>
          <p:cNvPr id="272454" name="Rectangle 70"/>
          <p:cNvSpPr>
            <a:spLocks noChangeArrowheads="1"/>
          </p:cNvSpPr>
          <p:nvPr/>
        </p:nvSpPr>
        <p:spPr bwMode="auto">
          <a:xfrm>
            <a:off x="5486400" y="5486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100000</a:t>
            </a:r>
            <a:endParaRPr lang="en-US" altLang="ko-KR" sz="2400" b="1">
              <a:solidFill>
                <a:srgbClr val="990000"/>
              </a:solidFill>
              <a:latin typeface="Courier New" charset="0"/>
              <a:ea typeface="굴림" charset="-127"/>
            </a:endParaRPr>
          </a:p>
        </p:txBody>
      </p:sp>
      <p:sp>
        <p:nvSpPr>
          <p:cNvPr id="272455" name="Rectangle 71"/>
          <p:cNvSpPr>
            <a:spLocks noChangeArrowheads="1"/>
          </p:cNvSpPr>
          <p:nvPr/>
        </p:nvSpPr>
        <p:spPr bwMode="auto">
          <a:xfrm>
            <a:off x="5486400" y="44958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32</a:t>
            </a:r>
            <a:endParaRPr lang="en-US" altLang="ko-KR" sz="2400" b="1">
              <a:solidFill>
                <a:srgbClr val="990000"/>
              </a:solidFill>
              <a:latin typeface="Courier New" charset="0"/>
              <a:ea typeface="굴림" charset="-127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535113" y="4495800"/>
            <a:ext cx="4876800" cy="1371600"/>
            <a:chOff x="960" y="2928"/>
            <a:chExt cx="3072" cy="864"/>
          </a:xfrm>
        </p:grpSpPr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960" y="2928"/>
              <a:ext cx="3072" cy="240"/>
              <a:chOff x="960" y="2304"/>
              <a:chExt cx="3072" cy="240"/>
            </a:xfrm>
          </p:grpSpPr>
          <p:sp>
            <p:nvSpPr>
              <p:cNvPr id="272458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59" name="Rectangle 7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0" name="Rectangle 76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1" name="Rectangle 7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2" name="Rectangle 78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3" name="Rectangle 7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>
              <a:off x="960" y="3552"/>
              <a:ext cx="3072" cy="240"/>
              <a:chOff x="960" y="2304"/>
              <a:chExt cx="3072" cy="240"/>
            </a:xfrm>
          </p:grpSpPr>
          <p:sp>
            <p:nvSpPr>
              <p:cNvPr id="272465" name="Rectangle 8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6" name="Rectangle 8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7" name="Rectangle 8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8" name="Rectangle 84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69" name="Rectangle 85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  <p:sp>
            <p:nvSpPr>
              <p:cNvPr id="272470" name="Rectangle 8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9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40" grpId="0" autoUpdateAnimBg="0"/>
      <p:bldP spid="272441" grpId="0" autoUpdateAnimBg="0"/>
      <p:bldP spid="272443" grpId="0" build="p" autoUpdateAnimBg="0"/>
      <p:bldP spid="272444" grpId="0" animBg="1" autoUpdateAnimBg="0"/>
      <p:bldP spid="272445" grpId="0" animBg="1" autoUpdateAnimBg="0"/>
      <p:bldP spid="272446" grpId="0" animBg="1" autoUpdateAnimBg="0"/>
      <p:bldP spid="272447" grpId="0" animBg="1" autoUpdateAnimBg="0"/>
      <p:bldP spid="272448" grpId="0" animBg="1" autoUpdateAnimBg="0"/>
      <p:bldP spid="272449" grpId="0" animBg="1" autoUpdateAnimBg="0"/>
      <p:bldP spid="272450" grpId="0" animBg="1" autoUpdateAnimBg="0"/>
      <p:bldP spid="272451" grpId="0" animBg="1" autoUpdateAnimBg="0"/>
      <p:bldP spid="272452" grpId="0" animBg="1" autoUpdateAnimBg="0"/>
      <p:bldP spid="272453" grpId="0" animBg="1" autoUpdateAnimBg="0"/>
      <p:bldP spid="272454" grpId="0" animBg="1" autoUpdateAnimBg="0"/>
      <p:bldP spid="27245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Data Transfer Instructions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Transfer data </a:t>
            </a:r>
            <a:r>
              <a:rPr lang="en-US" altLang="ko-KR" u="sng">
                <a:ea typeface="굴림" charset="-127"/>
              </a:rPr>
              <a:t>between</a:t>
            </a:r>
            <a:r>
              <a:rPr lang="en-US" altLang="ko-KR">
                <a:ea typeface="굴림" charset="-127"/>
              </a:rPr>
              <a:t> registers and memory</a:t>
            </a:r>
          </a:p>
          <a:p>
            <a:r>
              <a:rPr lang="en-US" altLang="ko-KR">
                <a:ea typeface="굴림" charset="-127"/>
              </a:rPr>
              <a:t>Instruction format (assembly)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lw $dest, offset($addr)	load word</a:t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sw $src, offset($addr)	store word</a:t>
            </a:r>
          </a:p>
          <a:p>
            <a:r>
              <a:rPr lang="en-US" altLang="ko-KR">
                <a:ea typeface="굴림" charset="-127"/>
              </a:rPr>
              <a:t>Uses:</a:t>
            </a:r>
          </a:p>
          <a:p>
            <a:pPr lvl="1"/>
            <a:r>
              <a:rPr lang="en-US" altLang="ko-KR" sz="2400">
                <a:ea typeface="굴림" charset="-127"/>
              </a:rPr>
              <a:t>Accessing a variable in main memory</a:t>
            </a:r>
          </a:p>
          <a:p>
            <a:pPr lvl="1"/>
            <a:r>
              <a:rPr lang="en-US" altLang="ko-KR" sz="2400">
                <a:ea typeface="굴림" charset="-127"/>
              </a:rPr>
              <a:t>Accessing an array element</a:t>
            </a:r>
            <a:r>
              <a:rPr lang="en-US" altLang="ko-KR" sz="1600">
                <a:latin typeface="Courier" charset="0"/>
                <a:ea typeface="굴림" charset="-127"/>
              </a:rPr>
              <a:t>	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- Loading a Simple Variable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3429000" y="5334000"/>
            <a:ext cx="2192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Courier" charset="0"/>
                <a:ea typeface="굴림" charset="-127"/>
              </a:rPr>
              <a:t>lw R5,8(R2)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3733800" cy="3795713"/>
            <a:chOff x="3072" y="1248"/>
            <a:chExt cx="2352" cy="2391"/>
          </a:xfrm>
        </p:grpSpPr>
        <p:sp>
          <p:nvSpPr>
            <p:cNvPr id="274437" name="Text Box 5"/>
            <p:cNvSpPr txBox="1">
              <a:spLocks noChangeArrowheads="1"/>
            </p:cNvSpPr>
            <p:nvPr/>
          </p:nvSpPr>
          <p:spPr bwMode="auto">
            <a:xfrm>
              <a:off x="4111" y="3408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Memory</a:t>
              </a: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072" y="1248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42" name="Rectangle 10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43" name="Rectangle 11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45" name="Rectangle 13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46" name="Oval 1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47" name="Oval 15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48" name="Oval 16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49" name="Rectangle 17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" charset="0"/>
                  <a:ea typeface="굴림" charset="-127"/>
                </a:rPr>
                <a:t>Variable Z = 692310</a:t>
              </a:r>
            </a:p>
          </p:txBody>
        </p:sp>
        <p:sp>
          <p:nvSpPr>
            <p:cNvPr id="274450" name="Rectangle 18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 New" charset="0"/>
                  <a:ea typeface="굴림" charset="-127"/>
                </a:rPr>
                <a:t>Variable X</a:t>
              </a:r>
            </a:p>
          </p:txBody>
        </p:sp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 New" charset="0"/>
                  <a:ea typeface="굴림" charset="-127"/>
                </a:rPr>
                <a:t>Variable Y</a:t>
              </a:r>
            </a:p>
          </p:txBody>
        </p:sp>
        <p:sp>
          <p:nvSpPr>
            <p:cNvPr id="274453" name="Text Box 21"/>
            <p:cNvSpPr txBox="1">
              <a:spLocks noChangeArrowheads="1"/>
            </p:cNvSpPr>
            <p:nvPr/>
          </p:nvSpPr>
          <p:spPr bwMode="auto">
            <a:xfrm>
              <a:off x="3072" y="1392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0x04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4454" name="Text Box 22"/>
            <p:cNvSpPr txBox="1">
              <a:spLocks noChangeArrowheads="1"/>
            </p:cNvSpPr>
            <p:nvPr/>
          </p:nvSpPr>
          <p:spPr bwMode="auto">
            <a:xfrm>
              <a:off x="3072" y="1536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0x08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3072" y="1680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0x0c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3072" y="1824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0x10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3072" y="1968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0x14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4458" name="Text Box 26"/>
            <p:cNvSpPr txBox="1">
              <a:spLocks noChangeArrowheads="1"/>
            </p:cNvSpPr>
            <p:nvPr/>
          </p:nvSpPr>
          <p:spPr bwMode="auto">
            <a:xfrm>
              <a:off x="3072" y="2112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rgbClr val="990000"/>
                  </a:solidFill>
                  <a:latin typeface="Courier" charset="0"/>
                  <a:ea typeface="굴림" charset="-127"/>
                </a:rPr>
                <a:t>0x18</a:t>
              </a:r>
              <a:endParaRPr lang="en-US" altLang="ko-KR" sz="1200" b="1">
                <a:solidFill>
                  <a:srgbClr val="990000"/>
                </a:solidFill>
                <a:latin typeface="Courier" charset="0"/>
                <a:ea typeface="굴림" charset="-127"/>
              </a:endParaRPr>
            </a:p>
          </p:txBody>
        </p:sp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3072" y="2256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0x1c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</p:grp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3717925" y="51466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2400"/>
          </a:p>
        </p:txBody>
      </p:sp>
      <p:sp>
        <p:nvSpPr>
          <p:cNvPr id="274461" name="Text Box 29"/>
          <p:cNvSpPr txBox="1">
            <a:spLocks noChangeArrowheads="1"/>
          </p:cNvSpPr>
          <p:nvPr/>
        </p:nvSpPr>
        <p:spPr bwMode="auto">
          <a:xfrm>
            <a:off x="4038600" y="1524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990000"/>
                </a:solidFill>
                <a:ea typeface="굴림" charset="-127"/>
              </a:rPr>
              <a:t>8</a:t>
            </a:r>
            <a:endParaRPr lang="en-US" altLang="ko-KR" sz="2400">
              <a:solidFill>
                <a:srgbClr val="990000"/>
              </a:solidFill>
              <a:ea typeface="굴림" charset="-127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429000" y="1981200"/>
            <a:ext cx="1524000" cy="1447800"/>
            <a:chOff x="2160" y="1248"/>
            <a:chExt cx="960" cy="912"/>
          </a:xfrm>
        </p:grpSpPr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64" name="Line 32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65" name="Line 3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66" name="Oval 34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>
                  <a:ea typeface="굴림" charset="-127"/>
                </a:rPr>
                <a:t>+</a:t>
              </a:r>
            </a:p>
          </p:txBody>
        </p:sp>
        <p:sp>
          <p:nvSpPr>
            <p:cNvPr id="274467" name="Line 35"/>
            <p:cNvSpPr>
              <a:spLocks noChangeShapeType="1"/>
            </p:cNvSpPr>
            <p:nvPr/>
          </p:nvSpPr>
          <p:spPr bwMode="auto">
            <a:xfrm>
              <a:off x="2976" y="1632"/>
              <a:ext cx="0" cy="3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68" name="Line 36"/>
            <p:cNvSpPr>
              <a:spLocks noChangeShapeType="1"/>
            </p:cNvSpPr>
            <p:nvPr/>
          </p:nvSpPr>
          <p:spPr bwMode="auto">
            <a:xfrm>
              <a:off x="2976" y="2016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8600" y="1870075"/>
            <a:ext cx="3200400" cy="2930525"/>
            <a:chOff x="144" y="1178"/>
            <a:chExt cx="2016" cy="1846"/>
          </a:xfrm>
        </p:grpSpPr>
        <p:sp>
          <p:nvSpPr>
            <p:cNvPr id="274470" name="Text Box 38"/>
            <p:cNvSpPr txBox="1">
              <a:spLocks noChangeArrowheads="1"/>
            </p:cNvSpPr>
            <p:nvPr/>
          </p:nvSpPr>
          <p:spPr bwMode="auto">
            <a:xfrm>
              <a:off x="744" y="2793"/>
              <a:ext cx="7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Registers</a:t>
              </a:r>
            </a:p>
          </p:txBody>
        </p:sp>
        <p:sp>
          <p:nvSpPr>
            <p:cNvPr id="274471" name="Rectangle 39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R0=0 (constant)</a:t>
              </a:r>
            </a:p>
          </p:txBody>
        </p:sp>
        <p:sp>
          <p:nvSpPr>
            <p:cNvPr id="274472" name="Rectangle 40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R1</a:t>
              </a:r>
            </a:p>
          </p:txBody>
        </p:sp>
        <p:sp>
          <p:nvSpPr>
            <p:cNvPr id="274473" name="Rectangle 41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R2=0x10</a:t>
              </a:r>
            </a:p>
          </p:txBody>
        </p:sp>
        <p:sp>
          <p:nvSpPr>
            <p:cNvPr id="274474" name="Rectangle 42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R30</a:t>
              </a:r>
            </a:p>
          </p:txBody>
        </p:sp>
        <p:sp>
          <p:nvSpPr>
            <p:cNvPr id="274475" name="Rectangle 43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R31</a:t>
              </a:r>
            </a:p>
          </p:txBody>
        </p:sp>
        <p:sp>
          <p:nvSpPr>
            <p:cNvPr id="274476" name="Oval 44"/>
            <p:cNvSpPr>
              <a:spLocks noChangeArrowheads="1"/>
            </p:cNvSpPr>
            <p:nvPr/>
          </p:nvSpPr>
          <p:spPr bwMode="auto">
            <a:xfrm>
              <a:off x="1104" y="21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77" name="Oval 45"/>
            <p:cNvSpPr>
              <a:spLocks noChangeArrowheads="1"/>
            </p:cNvSpPr>
            <p:nvPr/>
          </p:nvSpPr>
          <p:spPr bwMode="auto">
            <a:xfrm>
              <a:off x="1104" y="228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78" name="Oval 46"/>
            <p:cNvSpPr>
              <a:spLocks noChangeArrowheads="1"/>
            </p:cNvSpPr>
            <p:nvPr/>
          </p:nvSpPr>
          <p:spPr bwMode="auto">
            <a:xfrm>
              <a:off x="1104" y="23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79" name="Text Box 47"/>
            <p:cNvSpPr txBox="1">
              <a:spLocks noChangeArrowheads="1"/>
            </p:cNvSpPr>
            <p:nvPr/>
          </p:nvSpPr>
          <p:spPr bwMode="auto">
            <a:xfrm>
              <a:off x="1142" y="1178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ko-KR" altLang="ko-KR" sz="2400"/>
            </a:p>
          </p:txBody>
        </p:sp>
        <p:sp>
          <p:nvSpPr>
            <p:cNvPr id="274480" name="Rectangle 48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R3</a:t>
              </a:r>
            </a:p>
          </p:txBody>
        </p:sp>
        <p:sp>
          <p:nvSpPr>
            <p:cNvPr id="274481" name="Rectangle 49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R4</a:t>
              </a:r>
            </a:p>
          </p:txBody>
        </p:sp>
        <p:sp>
          <p:nvSpPr>
            <p:cNvPr id="274482" name="Rectangle 50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R5</a:t>
              </a:r>
            </a:p>
          </p:txBody>
        </p:sp>
        <p:sp>
          <p:nvSpPr>
            <p:cNvPr id="274483" name="Rectangle 51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R5</a:t>
              </a:r>
            </a:p>
          </p:txBody>
        </p:sp>
      </p:grpSp>
      <p:sp>
        <p:nvSpPr>
          <p:cNvPr id="274484" name="Rectangle 52"/>
          <p:cNvSpPr>
            <a:spLocks noChangeArrowheads="1"/>
          </p:cNvSpPr>
          <p:nvPr/>
        </p:nvSpPr>
        <p:spPr bwMode="auto">
          <a:xfrm>
            <a:off x="228600" y="2514600"/>
            <a:ext cx="3200400" cy="2286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ea typeface="굴림" charset="-127"/>
              </a:rPr>
              <a:t>R2=0x10</a:t>
            </a:r>
          </a:p>
        </p:txBody>
      </p:sp>
      <p:sp>
        <p:nvSpPr>
          <p:cNvPr id="274485" name="Rectangle 53"/>
          <p:cNvSpPr>
            <a:spLocks noChangeArrowheads="1"/>
          </p:cNvSpPr>
          <p:nvPr/>
        </p:nvSpPr>
        <p:spPr bwMode="auto">
          <a:xfrm>
            <a:off x="228600" y="3200400"/>
            <a:ext cx="32004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ea typeface="굴림" charset="-127"/>
              </a:rPr>
              <a:t>R5 = 629310</a:t>
            </a:r>
          </a:p>
        </p:txBody>
      </p:sp>
      <p:sp>
        <p:nvSpPr>
          <p:cNvPr id="274486" name="Rectangle 54"/>
          <p:cNvSpPr>
            <a:spLocks noChangeArrowheads="1"/>
          </p:cNvSpPr>
          <p:nvPr/>
        </p:nvSpPr>
        <p:spPr bwMode="auto">
          <a:xfrm>
            <a:off x="5562600" y="3429000"/>
            <a:ext cx="30480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latin typeface="Courier" charset="0"/>
                <a:ea typeface="굴림" charset="-127"/>
              </a:rPr>
              <a:t>Variable Z = 692310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429000" y="3352800"/>
            <a:ext cx="2286000" cy="228600"/>
            <a:chOff x="2160" y="2112"/>
            <a:chExt cx="1440" cy="144"/>
          </a:xfrm>
        </p:grpSpPr>
        <p:sp>
          <p:nvSpPr>
            <p:cNvPr id="274488" name="Line 56"/>
            <p:cNvSpPr>
              <a:spLocks noChangeShapeType="1"/>
            </p:cNvSpPr>
            <p:nvPr/>
          </p:nvSpPr>
          <p:spPr bwMode="auto">
            <a:xfrm flipH="1">
              <a:off x="2544" y="2256"/>
              <a:ext cx="1056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89" name="Line 57"/>
            <p:cNvSpPr>
              <a:spLocks noChangeShapeType="1"/>
            </p:cNvSpPr>
            <p:nvPr/>
          </p:nvSpPr>
          <p:spPr bwMode="auto">
            <a:xfrm flipV="1">
              <a:off x="2544" y="2112"/>
              <a:ext cx="0" cy="144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4490" name="Line 58"/>
            <p:cNvSpPr>
              <a:spLocks noChangeShapeType="1"/>
            </p:cNvSpPr>
            <p:nvPr/>
          </p:nvSpPr>
          <p:spPr bwMode="auto">
            <a:xfrm flipH="1">
              <a:off x="2160" y="2112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  <p:bldP spid="274461" grpId="0" autoUpdateAnimBg="0"/>
      <p:bldP spid="274484" grpId="0" animBg="1" autoUpdateAnimBg="0"/>
      <p:bldP spid="274485" grpId="0" animBg="1" autoUpdateAnimBg="0"/>
      <p:bldP spid="27448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Data Transfer Example - Array Variable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057400"/>
            <a:ext cx="3200400" cy="2743200"/>
            <a:chOff x="144" y="1296"/>
            <a:chExt cx="2016" cy="1728"/>
          </a:xfrm>
        </p:grpSpPr>
        <p:sp>
          <p:nvSpPr>
            <p:cNvPr id="275460" name="Text Box 4"/>
            <p:cNvSpPr txBox="1">
              <a:spLocks noChangeArrowheads="1"/>
            </p:cNvSpPr>
            <p:nvPr/>
          </p:nvSpPr>
          <p:spPr bwMode="auto">
            <a:xfrm>
              <a:off x="744" y="2793"/>
              <a:ext cx="7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Registers</a:t>
              </a:r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R0=0 (constant)</a:t>
              </a: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R1</a:t>
              </a: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R2=0x08</a:t>
              </a:r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R30</a:t>
              </a:r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R31</a:t>
              </a:r>
            </a:p>
          </p:txBody>
        </p:sp>
        <p:sp>
          <p:nvSpPr>
            <p:cNvPr id="275466" name="Oval 10"/>
            <p:cNvSpPr>
              <a:spLocks noChangeArrowheads="1"/>
            </p:cNvSpPr>
            <p:nvPr/>
          </p:nvSpPr>
          <p:spPr bwMode="auto">
            <a:xfrm>
              <a:off x="1104" y="21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67" name="Oval 11"/>
            <p:cNvSpPr>
              <a:spLocks noChangeArrowheads="1"/>
            </p:cNvSpPr>
            <p:nvPr/>
          </p:nvSpPr>
          <p:spPr bwMode="auto">
            <a:xfrm>
              <a:off x="1104" y="22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68" name="Oval 12"/>
            <p:cNvSpPr>
              <a:spLocks noChangeArrowheads="1"/>
            </p:cNvSpPr>
            <p:nvPr/>
          </p:nvSpPr>
          <p:spPr bwMode="auto">
            <a:xfrm>
              <a:off x="1104" y="237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R3</a:t>
              </a: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R4</a:t>
              </a:r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ea typeface="굴림" charset="-127"/>
                </a:rPr>
                <a:t>R5=105</a:t>
              </a:r>
            </a:p>
          </p:txBody>
        </p:sp>
      </p:grp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609600" y="4808538"/>
            <a:ext cx="36512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>
                <a:latin typeface="Helvetica" charset="0"/>
                <a:ea typeface="굴림" charset="-127"/>
              </a:rPr>
              <a:t>C Program:	</a:t>
            </a:r>
            <a:r>
              <a:rPr lang="en-US" altLang="ko-KR" sz="1800" b="1">
                <a:latin typeface="Courier New" charset="0"/>
                <a:ea typeface="굴림" charset="-127"/>
              </a:rPr>
              <a:t>int a[5];</a:t>
            </a:r>
          </a:p>
          <a:p>
            <a:r>
              <a:rPr lang="en-US" altLang="ko-KR" sz="1800" b="1">
                <a:latin typeface="Courier New" charset="0"/>
                <a:ea typeface="굴림" charset="-127"/>
              </a:rPr>
              <a:t>		a[3] = z;</a:t>
            </a:r>
            <a:endParaRPr lang="en-US" altLang="ko-KR" sz="1800" b="1">
              <a:latin typeface="Courier" charset="0"/>
              <a:ea typeface="굴림" charset="-127"/>
            </a:endParaRPr>
          </a:p>
          <a:p>
            <a:endParaRPr lang="en-US" altLang="ko-KR" sz="1800" b="1">
              <a:latin typeface="Courier" charset="0"/>
              <a:ea typeface="굴림" charset="-127"/>
            </a:endParaRPr>
          </a:p>
          <a:p>
            <a:r>
              <a:rPr lang="en-US" altLang="ko-KR" sz="1800" b="1">
                <a:latin typeface="Helvetica" charset="0"/>
                <a:ea typeface="굴림" charset="-127"/>
              </a:rPr>
              <a:t>Assembly:	</a:t>
            </a:r>
            <a:r>
              <a:rPr lang="en-US" altLang="ko-KR" sz="1800" b="1">
                <a:latin typeface="Courier New" charset="0"/>
                <a:ea typeface="굴림" charset="-127"/>
              </a:rPr>
              <a:t>sw $5,12($2)</a:t>
            </a:r>
            <a:endParaRPr lang="en-US" altLang="ko-KR" sz="2400" b="1">
              <a:latin typeface="Courier" charset="0"/>
              <a:ea typeface="굴림" charset="-127"/>
            </a:endParaRP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717925" y="51466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2400"/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3657600" y="1600200"/>
            <a:ext cx="11017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990000"/>
                </a:solidFill>
                <a:ea typeface="굴림" charset="-127"/>
              </a:rPr>
              <a:t>12=0xc</a:t>
            </a:r>
            <a:endParaRPr lang="en-US" altLang="ko-KR" sz="2400">
              <a:solidFill>
                <a:srgbClr val="990000"/>
              </a:solidFill>
              <a:ea typeface="굴림" charset="-127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429000" y="1981200"/>
            <a:ext cx="1524000" cy="1295400"/>
            <a:chOff x="2160" y="1248"/>
            <a:chExt cx="960" cy="816"/>
          </a:xfrm>
        </p:grpSpPr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78" name="Line 22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>
                  <a:ea typeface="굴림" charset="-127"/>
                </a:rPr>
                <a:t>+</a:t>
              </a:r>
            </a:p>
          </p:txBody>
        </p:sp>
        <p:sp>
          <p:nvSpPr>
            <p:cNvPr id="275480" name="Line 24"/>
            <p:cNvSpPr>
              <a:spLocks noChangeShapeType="1"/>
            </p:cNvSpPr>
            <p:nvPr/>
          </p:nvSpPr>
          <p:spPr bwMode="auto">
            <a:xfrm>
              <a:off x="2976" y="1632"/>
              <a:ext cx="0" cy="28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81" name="Line 25"/>
            <p:cNvSpPr>
              <a:spLocks noChangeShapeType="1"/>
            </p:cNvSpPr>
            <p:nvPr/>
          </p:nvSpPr>
          <p:spPr bwMode="auto">
            <a:xfrm>
              <a:off x="2976" y="1920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876800" y="1654175"/>
            <a:ext cx="3733800" cy="4122738"/>
            <a:chOff x="3072" y="1042"/>
            <a:chExt cx="2352" cy="2597"/>
          </a:xfrm>
        </p:grpSpPr>
        <p:sp>
          <p:nvSpPr>
            <p:cNvPr id="275483" name="Text Box 27"/>
            <p:cNvSpPr txBox="1">
              <a:spLocks noChangeArrowheads="1"/>
            </p:cNvSpPr>
            <p:nvPr/>
          </p:nvSpPr>
          <p:spPr bwMode="auto">
            <a:xfrm>
              <a:off x="4111" y="3408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Memory</a:t>
              </a:r>
            </a:p>
          </p:txBody>
        </p:sp>
        <p:sp>
          <p:nvSpPr>
            <p:cNvPr id="275484" name="Rectangle 28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3072" y="1251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 New" charset="0"/>
                  <a:ea typeface="굴림" charset="-127"/>
                </a:rPr>
                <a:t>0x00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5486" name="Rectangle 30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latin typeface="Courier" charset="0"/>
              </a:endParaRPr>
            </a:p>
          </p:txBody>
        </p:sp>
        <p:sp>
          <p:nvSpPr>
            <p:cNvPr id="275487" name="Rectangle 31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" charset="0"/>
                  <a:ea typeface="굴림" charset="-127"/>
                </a:rPr>
                <a:t>a[0]</a:t>
              </a:r>
            </a:p>
          </p:txBody>
        </p:sp>
        <p:sp>
          <p:nvSpPr>
            <p:cNvPr id="275488" name="Rectangle 32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latin typeface="Courier" charset="0"/>
              </a:endParaRPr>
            </a:p>
          </p:txBody>
        </p:sp>
        <p:sp>
          <p:nvSpPr>
            <p:cNvPr id="275489" name="Rectangle 33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5490" name="Rectangle 34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5491" name="Rectangle 35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75492" name="Oval 3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93" name="Oval 37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94" name="Oval 38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" charset="0"/>
                  <a:ea typeface="굴림" charset="-127"/>
                </a:rPr>
                <a:t>a[4]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" charset="0"/>
                  <a:ea typeface="굴림" charset="-127"/>
                </a:rPr>
                <a:t>a[2]</a:t>
              </a:r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" charset="0"/>
                  <a:ea typeface="굴림" charset="-127"/>
                </a:rPr>
                <a:t>a[1]</a:t>
              </a:r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Courier" charset="0"/>
                  <a:ea typeface="굴림" charset="-127"/>
                </a:rPr>
                <a:t>a[3]</a:t>
              </a:r>
            </a:p>
          </p:txBody>
        </p:sp>
        <p:sp>
          <p:nvSpPr>
            <p:cNvPr id="275499" name="Text Box 43"/>
            <p:cNvSpPr txBox="1">
              <a:spLocks noChangeArrowheads="1"/>
            </p:cNvSpPr>
            <p:nvPr/>
          </p:nvSpPr>
          <p:spPr bwMode="auto">
            <a:xfrm>
              <a:off x="3072" y="1395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 New" charset="0"/>
                  <a:ea typeface="굴림" charset="-127"/>
                </a:rPr>
                <a:t>0x04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5500" name="Text Box 44"/>
            <p:cNvSpPr txBox="1">
              <a:spLocks noChangeArrowheads="1"/>
            </p:cNvSpPr>
            <p:nvPr/>
          </p:nvSpPr>
          <p:spPr bwMode="auto">
            <a:xfrm>
              <a:off x="3072" y="1539"/>
              <a:ext cx="384" cy="19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 New" charset="0"/>
                  <a:ea typeface="굴림" charset="-127"/>
                </a:rPr>
                <a:t>0x08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5501" name="Text Box 45"/>
            <p:cNvSpPr txBox="1">
              <a:spLocks noChangeArrowheads="1"/>
            </p:cNvSpPr>
            <p:nvPr/>
          </p:nvSpPr>
          <p:spPr bwMode="auto">
            <a:xfrm>
              <a:off x="3072" y="1683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 New" charset="0"/>
                  <a:ea typeface="굴림" charset="-127"/>
                </a:rPr>
                <a:t>0x0c</a:t>
              </a:r>
              <a:endParaRPr lang="en-US" altLang="ko-KR" sz="1200" b="1">
                <a:latin typeface="Courier New" charset="0"/>
                <a:ea typeface="굴림" charset="-127"/>
              </a:endParaRPr>
            </a:p>
          </p:txBody>
        </p:sp>
        <p:sp>
          <p:nvSpPr>
            <p:cNvPr id="275502" name="Text Box 46"/>
            <p:cNvSpPr txBox="1">
              <a:spLocks noChangeArrowheads="1"/>
            </p:cNvSpPr>
            <p:nvPr/>
          </p:nvSpPr>
          <p:spPr bwMode="auto">
            <a:xfrm>
              <a:off x="3072" y="1827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 New" charset="0"/>
                  <a:ea typeface="굴림" charset="-127"/>
                </a:rPr>
                <a:t>0x10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75503" name="Text Box 47"/>
            <p:cNvSpPr txBox="1">
              <a:spLocks noChangeArrowheads="1"/>
            </p:cNvSpPr>
            <p:nvPr/>
          </p:nvSpPr>
          <p:spPr bwMode="auto">
            <a:xfrm>
              <a:off x="3072" y="1971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0x14</a:t>
              </a:r>
              <a:endParaRPr lang="en-US" altLang="ko-KR" sz="1200" b="1">
                <a:solidFill>
                  <a:srgbClr val="990000"/>
                </a:solidFill>
                <a:latin typeface="Courier" charset="0"/>
                <a:ea typeface="굴림" charset="-127"/>
              </a:endParaRPr>
            </a:p>
          </p:txBody>
        </p:sp>
        <p:sp>
          <p:nvSpPr>
            <p:cNvPr id="275504" name="Text Box 48"/>
            <p:cNvSpPr txBox="1">
              <a:spLocks noChangeArrowheads="1"/>
            </p:cNvSpPr>
            <p:nvPr/>
          </p:nvSpPr>
          <p:spPr bwMode="auto">
            <a:xfrm>
              <a:off x="3072" y="2115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Courier New" charset="0"/>
                  <a:ea typeface="굴림" charset="-127"/>
                </a:rPr>
                <a:t>0x18</a:t>
              </a:r>
              <a:endParaRPr lang="en-US" altLang="ko-KR" sz="1200" b="1">
                <a:solidFill>
                  <a:srgbClr val="990000"/>
                </a:solidFill>
                <a:latin typeface="Courier" charset="0"/>
                <a:ea typeface="굴림" charset="-127"/>
              </a:endParaRPr>
            </a:p>
          </p:txBody>
        </p:sp>
        <p:sp>
          <p:nvSpPr>
            <p:cNvPr id="275505" name="Text Box 49"/>
            <p:cNvSpPr txBox="1">
              <a:spLocks noChangeArrowheads="1"/>
            </p:cNvSpPr>
            <p:nvPr/>
          </p:nvSpPr>
          <p:spPr bwMode="auto">
            <a:xfrm>
              <a:off x="3072" y="2259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 New" charset="0"/>
                  <a:ea typeface="굴림" charset="-127"/>
                </a:rPr>
                <a:t>0x1c</a:t>
              </a:r>
              <a:endParaRPr lang="en-US" altLang="ko-KR" sz="1200" b="1">
                <a:latin typeface="Courier New" charset="0"/>
                <a:ea typeface="굴림" charset="-127"/>
              </a:endParaRPr>
            </a:p>
          </p:txBody>
        </p:sp>
        <p:sp>
          <p:nvSpPr>
            <p:cNvPr id="275506" name="Line 50"/>
            <p:cNvSpPr>
              <a:spLocks noChangeShapeType="1"/>
            </p:cNvSpPr>
            <p:nvPr/>
          </p:nvSpPr>
          <p:spPr bwMode="auto">
            <a:xfrm flipV="1">
              <a:off x="3408" y="12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507" name="Text Box 51"/>
            <p:cNvSpPr txBox="1">
              <a:spLocks noChangeArrowheads="1"/>
            </p:cNvSpPr>
            <p:nvPr/>
          </p:nvSpPr>
          <p:spPr bwMode="auto">
            <a:xfrm>
              <a:off x="3264" y="1042"/>
              <a:ext cx="96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400" b="1">
                  <a:latin typeface="Helvetica" charset="0"/>
                  <a:ea typeface="굴림" charset="-127"/>
                </a:rPr>
                <a:t>Base Address</a:t>
              </a:r>
              <a:endParaRPr lang="en-US" altLang="ko-KR" sz="2400">
                <a:ea typeface="굴림" charset="-127"/>
              </a:endParaRPr>
            </a:p>
          </p:txBody>
        </p:sp>
      </p:grp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228600" y="3200400"/>
            <a:ext cx="32004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ea typeface="굴림" charset="-127"/>
              </a:rPr>
              <a:t>R5=105</a:t>
            </a:r>
          </a:p>
        </p:txBody>
      </p:sp>
      <p:sp>
        <p:nvSpPr>
          <p:cNvPr id="275509" name="Rectangle 53"/>
          <p:cNvSpPr>
            <a:spLocks noChangeArrowheads="1"/>
          </p:cNvSpPr>
          <p:nvPr/>
        </p:nvSpPr>
        <p:spPr bwMode="auto">
          <a:xfrm>
            <a:off x="228600" y="2514600"/>
            <a:ext cx="3200400" cy="2286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ea typeface="굴림" charset="-127"/>
              </a:rPr>
              <a:t>R2=0x08</a:t>
            </a:r>
          </a:p>
        </p:txBody>
      </p:sp>
      <p:sp>
        <p:nvSpPr>
          <p:cNvPr id="275510" name="Rectangle 54"/>
          <p:cNvSpPr>
            <a:spLocks noChangeArrowheads="1"/>
          </p:cNvSpPr>
          <p:nvPr/>
        </p:nvSpPr>
        <p:spPr bwMode="auto">
          <a:xfrm>
            <a:off x="5562600" y="3200400"/>
            <a:ext cx="30480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a[3]=105</a:t>
            </a:r>
          </a:p>
        </p:txBody>
      </p:sp>
      <p:sp>
        <p:nvSpPr>
          <p:cNvPr id="275511" name="Line 55"/>
          <p:cNvSpPr>
            <a:spLocks noChangeShapeType="1"/>
          </p:cNvSpPr>
          <p:nvPr/>
        </p:nvSpPr>
        <p:spPr bwMode="auto">
          <a:xfrm flipH="1" flipV="1">
            <a:off x="3505200" y="3352800"/>
            <a:ext cx="21336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581400" y="5195888"/>
            <a:ext cx="1962150" cy="442912"/>
            <a:chOff x="2256" y="3273"/>
            <a:chExt cx="1236" cy="279"/>
          </a:xfrm>
        </p:grpSpPr>
        <p:sp>
          <p:nvSpPr>
            <p:cNvPr id="275513" name="Line 57"/>
            <p:cNvSpPr>
              <a:spLocks noChangeShapeType="1"/>
            </p:cNvSpPr>
            <p:nvPr/>
          </p:nvSpPr>
          <p:spPr bwMode="auto">
            <a:xfrm flipH="1">
              <a:off x="2256" y="3408"/>
              <a:ext cx="288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5514" name="Text Box 58"/>
            <p:cNvSpPr txBox="1">
              <a:spLocks noChangeArrowheads="1"/>
            </p:cNvSpPr>
            <p:nvPr/>
          </p:nvSpPr>
          <p:spPr bwMode="auto">
            <a:xfrm>
              <a:off x="2496" y="3273"/>
              <a:ext cx="99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 u="sng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scaled</a:t>
              </a:r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 </a:t>
              </a:r>
              <a:r>
                <a:rPr lang="en-US" altLang="ko-KR" sz="18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latin typeface="Helvetica" charset="0"/>
                <a:ea typeface="굴림" charset="-127"/>
              </a:endParaRPr>
            </a:p>
          </p:txBody>
        </p:sp>
      </p:grpSp>
      <p:sp>
        <p:nvSpPr>
          <p:cNvPr id="6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5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2" grpId="0" build="p" autoUpdateAnimBg="0"/>
      <p:bldP spid="275474" grpId="0" build="p" autoUpdateAnimBg="0"/>
      <p:bldP spid="275508" grpId="0" animBg="1" autoUpdateAnimBg="0"/>
      <p:bldP spid="275509" grpId="0" animBg="1" autoUpdateAnimBg="0"/>
      <p:bldP spid="275510" grpId="0" animBg="1" autoUpdateAnimBg="0"/>
      <p:bldP spid="2755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Data Transfer Instructions -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Binary Representation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077200" cy="3962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Used for load, store instructions</a:t>
            </a:r>
          </a:p>
          <a:p>
            <a:pPr lvl="1"/>
            <a:r>
              <a:rPr lang="en-US" altLang="ko-KR">
                <a:solidFill>
                  <a:srgbClr val="990000"/>
                </a:solidFill>
                <a:latin typeface="Courier" charset="0"/>
                <a:ea typeface="굴림" charset="-127"/>
              </a:rPr>
              <a:t>op</a:t>
            </a:r>
            <a:r>
              <a:rPr lang="en-US" altLang="ko-KR">
                <a:ea typeface="굴림" charset="-127"/>
              </a:rPr>
              <a:t>: Basic operation of the instruction (</a:t>
            </a:r>
            <a:r>
              <a:rPr lang="en-US" altLang="ko-KR" i="1">
                <a:ea typeface="굴림" charset="-127"/>
              </a:rPr>
              <a:t>opcode</a:t>
            </a:r>
            <a:r>
              <a:rPr lang="en-US" altLang="ko-KR">
                <a:ea typeface="굴림" charset="-127"/>
              </a:rPr>
              <a:t>)</a:t>
            </a:r>
          </a:p>
          <a:p>
            <a:pPr lvl="1"/>
            <a:r>
              <a:rPr lang="en-US" altLang="ko-KR">
                <a:solidFill>
                  <a:srgbClr val="990000"/>
                </a:solidFill>
                <a:latin typeface="Courier" charset="0"/>
                <a:ea typeface="굴림" charset="-127"/>
              </a:rPr>
              <a:t>rs</a:t>
            </a:r>
            <a:r>
              <a:rPr lang="en-US" altLang="ko-KR">
                <a:ea typeface="굴림" charset="-127"/>
              </a:rPr>
              <a:t>: first register source operand</a:t>
            </a:r>
          </a:p>
          <a:p>
            <a:pPr lvl="1"/>
            <a:r>
              <a:rPr lang="en-US" altLang="ko-KR">
                <a:solidFill>
                  <a:srgbClr val="990000"/>
                </a:solidFill>
                <a:latin typeface="Courier" charset="0"/>
                <a:ea typeface="굴림" charset="-127"/>
              </a:rPr>
              <a:t>rt</a:t>
            </a:r>
            <a:r>
              <a:rPr lang="en-US" altLang="ko-KR">
                <a:ea typeface="굴림" charset="-127"/>
              </a:rPr>
              <a:t>: second register source operand</a:t>
            </a:r>
          </a:p>
          <a:p>
            <a:pPr lvl="1"/>
            <a:r>
              <a:rPr lang="en-US" altLang="ko-KR">
                <a:solidFill>
                  <a:srgbClr val="990000"/>
                </a:solidFill>
                <a:latin typeface="Courier" charset="0"/>
                <a:ea typeface="굴림" charset="-127"/>
              </a:rPr>
              <a:t>offset</a:t>
            </a:r>
            <a:r>
              <a:rPr lang="en-US" altLang="ko-KR">
                <a:ea typeface="굴림" charset="-127"/>
              </a:rPr>
              <a:t>: 16-bit signed address offset (-32,768 to +32,767)</a:t>
            </a:r>
          </a:p>
          <a:p>
            <a:r>
              <a:rPr lang="en-US" altLang="ko-KR">
                <a:ea typeface="굴림" charset="-127"/>
              </a:rPr>
              <a:t>Also called “</a:t>
            </a:r>
            <a:r>
              <a:rPr lang="en-US" altLang="ko-KR">
                <a:solidFill>
                  <a:srgbClr val="990000"/>
                </a:solidFill>
                <a:ea typeface="굴림" charset="-127"/>
              </a:rPr>
              <a:t>I-Format</a:t>
            </a:r>
            <a:r>
              <a:rPr lang="en-US" altLang="ko-KR">
                <a:ea typeface="굴림" charset="-127"/>
              </a:rPr>
              <a:t>” or “</a:t>
            </a:r>
            <a:r>
              <a:rPr lang="en-US" altLang="ko-KR">
                <a:solidFill>
                  <a:srgbClr val="990000"/>
                </a:solidFill>
                <a:ea typeface="굴림" charset="-127"/>
              </a:rPr>
              <a:t>I-Type</a:t>
            </a:r>
            <a:r>
              <a:rPr lang="en-US" altLang="ko-KR">
                <a:ea typeface="굴림" charset="-127"/>
              </a:rPr>
              <a:t>” instructions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524000"/>
            <a:ext cx="4876800" cy="838200"/>
            <a:chOff x="960" y="960"/>
            <a:chExt cx="3072" cy="528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1" name="Line 11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2" name="Line 12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3" name="Line 13"/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4" name="Line 14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7" name="Line 17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498" name="Text Box 18"/>
            <p:cNvSpPr txBox="1">
              <a:spLocks noChangeArrowheads="1"/>
            </p:cNvSpPr>
            <p:nvPr/>
          </p:nvSpPr>
          <p:spPr bwMode="auto">
            <a:xfrm>
              <a:off x="1056" y="960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76499" name="Text Box 19"/>
            <p:cNvSpPr txBox="1">
              <a:spLocks noChangeArrowheads="1"/>
            </p:cNvSpPr>
            <p:nvPr/>
          </p:nvSpPr>
          <p:spPr bwMode="auto">
            <a:xfrm>
              <a:off x="1594" y="960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6500" name="Text Box 20"/>
            <p:cNvSpPr txBox="1">
              <a:spLocks noChangeArrowheads="1"/>
            </p:cNvSpPr>
            <p:nvPr/>
          </p:nvSpPr>
          <p:spPr bwMode="auto">
            <a:xfrm>
              <a:off x="2074" y="960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3054" y="960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257800" y="2971800"/>
            <a:ext cx="2889250" cy="457200"/>
            <a:chOff x="3312" y="1872"/>
            <a:chExt cx="1820" cy="288"/>
          </a:xfrm>
        </p:grpSpPr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 flipH="1">
              <a:off x="3312" y="2016"/>
              <a:ext cx="1104" cy="144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04" name="Text Box 24"/>
            <p:cNvSpPr txBox="1">
              <a:spLocks noChangeArrowheads="1"/>
            </p:cNvSpPr>
            <p:nvPr/>
          </p:nvSpPr>
          <p:spPr bwMode="auto">
            <a:xfrm>
              <a:off x="4416" y="1872"/>
              <a:ext cx="716" cy="255"/>
            </a:xfrm>
            <a:prstGeom prst="rect">
              <a:avLst/>
            </a:prstGeom>
            <a:noFill/>
            <a:ln w="381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Address</a:t>
              </a:r>
              <a:endParaRPr lang="en-US" altLang="ko-KR" sz="1800" b="1">
                <a:solidFill>
                  <a:srgbClr val="990000"/>
                </a:solidFill>
                <a:latin typeface="Helvetica" charset="0"/>
                <a:ea typeface="굴림" charset="-127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562600" y="3429000"/>
            <a:ext cx="3048000" cy="641350"/>
            <a:chOff x="3504" y="2160"/>
            <a:chExt cx="1920" cy="404"/>
          </a:xfrm>
        </p:grpSpPr>
        <p:sp>
          <p:nvSpPr>
            <p:cNvPr id="276506" name="Line 26"/>
            <p:cNvSpPr>
              <a:spLocks noChangeShapeType="1"/>
            </p:cNvSpPr>
            <p:nvPr/>
          </p:nvSpPr>
          <p:spPr bwMode="auto">
            <a:xfrm flipH="1">
              <a:off x="3504" y="2352"/>
              <a:ext cx="432" cy="48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07" name="Text Box 27"/>
            <p:cNvSpPr txBox="1">
              <a:spLocks noChangeArrowheads="1"/>
            </p:cNvSpPr>
            <p:nvPr/>
          </p:nvSpPr>
          <p:spPr bwMode="auto">
            <a:xfrm>
              <a:off x="4096" y="2160"/>
              <a:ext cx="1328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source for </a:t>
              </a:r>
              <a:r>
                <a:rPr lang="en-US" altLang="ko-KR" sz="1800" b="1">
                  <a:solidFill>
                    <a:srgbClr val="000066"/>
                  </a:solidFill>
                  <a:latin typeface="Courier New" charset="0"/>
                  <a:ea typeface="굴림" charset="-127"/>
                </a:rPr>
                <a:t>sw</a:t>
              </a:r>
              <a:endParaRPr lang="en-US" altLang="ko-KR" sz="1800" b="1">
                <a:solidFill>
                  <a:srgbClr val="000066"/>
                </a:solidFill>
                <a:latin typeface="Helvetica" charset="0"/>
                <a:ea typeface="굴림" charset="-127"/>
              </a:endParaRPr>
            </a:p>
            <a:p>
              <a:r>
                <a:rPr lang="en-US" altLang="ko-KR" sz="18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destination for </a:t>
              </a:r>
              <a:r>
                <a:rPr lang="en-US" altLang="ko-KR" sz="1800" b="1">
                  <a:solidFill>
                    <a:srgbClr val="000066"/>
                  </a:solidFill>
                  <a:latin typeface="Courier New" charset="0"/>
                  <a:ea typeface="굴림" charset="-127"/>
                </a:rPr>
                <a:t>lw</a:t>
              </a:r>
              <a:endParaRPr lang="en-US" altLang="ko-KR" sz="1800" b="1">
                <a:solidFill>
                  <a:srgbClr val="990000"/>
                </a:solidFill>
                <a:latin typeface="Helvetica" charset="0"/>
                <a:ea typeface="굴림" charset="-127"/>
              </a:endParaRPr>
            </a:p>
          </p:txBody>
        </p:sp>
        <p:sp>
          <p:nvSpPr>
            <p:cNvPr id="276508" name="AutoShape 28"/>
            <p:cNvSpPr>
              <a:spLocks/>
            </p:cNvSpPr>
            <p:nvPr/>
          </p:nvSpPr>
          <p:spPr bwMode="auto">
            <a:xfrm>
              <a:off x="3984" y="2208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I-Format vs. R-Format Instructions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Compare with R-Format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3200400"/>
            <a:ext cx="6280150" cy="838200"/>
            <a:chOff x="960" y="2016"/>
            <a:chExt cx="3956" cy="528"/>
          </a:xfrm>
        </p:grpSpPr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496" y="2304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10" name="Line 6"/>
            <p:cNvSpPr>
              <a:spLocks noChangeShapeType="1"/>
            </p:cNvSpPr>
            <p:nvPr/>
          </p:nvSpPr>
          <p:spPr bwMode="auto">
            <a:xfrm flipV="1">
              <a:off x="960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08" y="22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2" name="Line 8"/>
            <p:cNvSpPr>
              <a:spLocks noChangeShapeType="1"/>
            </p:cNvSpPr>
            <p:nvPr/>
          </p:nvSpPr>
          <p:spPr bwMode="auto">
            <a:xfrm flipV="1">
              <a:off x="1536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 flipV="1">
              <a:off x="2016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4" name="Line 10"/>
            <p:cNvSpPr>
              <a:spLocks noChangeShapeType="1"/>
            </p:cNvSpPr>
            <p:nvPr/>
          </p:nvSpPr>
          <p:spPr bwMode="auto">
            <a:xfrm>
              <a:off x="1584" y="220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 flipV="1">
              <a:off x="2496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2064" y="220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2592" y="22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8" name="Line 14"/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1056" y="201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1594" y="201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2074" y="201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3054" y="2016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4224" y="2265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I-Format</a:t>
              </a: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960" y="230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1536" y="230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2016" y="230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24000" y="2133600"/>
            <a:ext cx="6365875" cy="838200"/>
            <a:chOff x="960" y="1248"/>
            <a:chExt cx="4010" cy="528"/>
          </a:xfrm>
        </p:grpSpPr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2496" y="153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3456" y="153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funct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2976" y="153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31" name="Line 27"/>
            <p:cNvSpPr>
              <a:spLocks noChangeShapeType="1"/>
            </p:cNvSpPr>
            <p:nvPr/>
          </p:nvSpPr>
          <p:spPr bwMode="auto">
            <a:xfrm flipV="1">
              <a:off x="960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2" name="Line 28"/>
            <p:cNvSpPr>
              <a:spLocks noChangeShapeType="1"/>
            </p:cNvSpPr>
            <p:nvPr/>
          </p:nvSpPr>
          <p:spPr bwMode="auto">
            <a:xfrm>
              <a:off x="1008" y="14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3" name="Line 29"/>
            <p:cNvSpPr>
              <a:spLocks noChangeShapeType="1"/>
            </p:cNvSpPr>
            <p:nvPr/>
          </p:nvSpPr>
          <p:spPr bwMode="auto">
            <a:xfrm flipV="1">
              <a:off x="1536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4" name="Line 30"/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5" name="Line 31"/>
            <p:cNvSpPr>
              <a:spLocks noChangeShapeType="1"/>
            </p:cNvSpPr>
            <p:nvPr/>
          </p:nvSpPr>
          <p:spPr bwMode="auto">
            <a:xfrm>
              <a:off x="1584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6" name="Line 32"/>
            <p:cNvSpPr>
              <a:spLocks noChangeShapeType="1"/>
            </p:cNvSpPr>
            <p:nvPr/>
          </p:nvSpPr>
          <p:spPr bwMode="auto">
            <a:xfrm flipV="1">
              <a:off x="2496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7" name="Line 33"/>
            <p:cNvSpPr>
              <a:spLocks noChangeShapeType="1"/>
            </p:cNvSpPr>
            <p:nvPr/>
          </p:nvSpPr>
          <p:spPr bwMode="auto">
            <a:xfrm>
              <a:off x="2064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8" name="Line 34"/>
            <p:cNvSpPr>
              <a:spLocks noChangeShapeType="1"/>
            </p:cNvSpPr>
            <p:nvPr/>
          </p:nvSpPr>
          <p:spPr bwMode="auto">
            <a:xfrm flipV="1">
              <a:off x="2976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39" name="Line 35"/>
            <p:cNvSpPr>
              <a:spLocks noChangeShapeType="1"/>
            </p:cNvSpPr>
            <p:nvPr/>
          </p:nvSpPr>
          <p:spPr bwMode="auto">
            <a:xfrm>
              <a:off x="2544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40" name="Line 36"/>
            <p:cNvSpPr>
              <a:spLocks noChangeShapeType="1"/>
            </p:cNvSpPr>
            <p:nvPr/>
          </p:nvSpPr>
          <p:spPr bwMode="auto">
            <a:xfrm flipV="1">
              <a:off x="3456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41" name="Line 37"/>
            <p:cNvSpPr>
              <a:spLocks noChangeShapeType="1"/>
            </p:cNvSpPr>
            <p:nvPr/>
          </p:nvSpPr>
          <p:spPr bwMode="auto">
            <a:xfrm>
              <a:off x="3024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42" name="Line 38"/>
            <p:cNvSpPr>
              <a:spLocks noChangeShapeType="1"/>
            </p:cNvSpPr>
            <p:nvPr/>
          </p:nvSpPr>
          <p:spPr bwMode="auto">
            <a:xfrm flipV="1">
              <a:off x="4032" y="13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43" name="Line 39"/>
            <p:cNvSpPr>
              <a:spLocks noChangeShapeType="1"/>
            </p:cNvSpPr>
            <p:nvPr/>
          </p:nvSpPr>
          <p:spPr bwMode="auto">
            <a:xfrm>
              <a:off x="3504" y="14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44" name="Text Box 40"/>
            <p:cNvSpPr txBox="1">
              <a:spLocks noChangeArrowheads="1"/>
            </p:cNvSpPr>
            <p:nvPr/>
          </p:nvSpPr>
          <p:spPr bwMode="auto">
            <a:xfrm>
              <a:off x="1056" y="124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77545" name="Text Box 41"/>
            <p:cNvSpPr txBox="1">
              <a:spLocks noChangeArrowheads="1"/>
            </p:cNvSpPr>
            <p:nvPr/>
          </p:nvSpPr>
          <p:spPr bwMode="auto">
            <a:xfrm>
              <a:off x="1594" y="124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7546" name="Text Box 42"/>
            <p:cNvSpPr txBox="1">
              <a:spLocks noChangeArrowheads="1"/>
            </p:cNvSpPr>
            <p:nvPr/>
          </p:nvSpPr>
          <p:spPr bwMode="auto">
            <a:xfrm>
              <a:off x="2074" y="124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7547" name="Text Box 43"/>
            <p:cNvSpPr txBox="1">
              <a:spLocks noChangeArrowheads="1"/>
            </p:cNvSpPr>
            <p:nvPr/>
          </p:nvSpPr>
          <p:spPr bwMode="auto">
            <a:xfrm>
              <a:off x="2554" y="124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7548" name="Text Box 44"/>
            <p:cNvSpPr txBox="1">
              <a:spLocks noChangeArrowheads="1"/>
            </p:cNvSpPr>
            <p:nvPr/>
          </p:nvSpPr>
          <p:spPr bwMode="auto">
            <a:xfrm>
              <a:off x="3034" y="124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7549" name="Text Box 45"/>
            <p:cNvSpPr txBox="1">
              <a:spLocks noChangeArrowheads="1"/>
            </p:cNvSpPr>
            <p:nvPr/>
          </p:nvSpPr>
          <p:spPr bwMode="auto">
            <a:xfrm>
              <a:off x="3456" y="1248"/>
              <a:ext cx="5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77550" name="Text Box 46"/>
            <p:cNvSpPr txBox="1">
              <a:spLocks noChangeArrowheads="1"/>
            </p:cNvSpPr>
            <p:nvPr/>
          </p:nvSpPr>
          <p:spPr bwMode="auto">
            <a:xfrm>
              <a:off x="4214" y="1470"/>
              <a:ext cx="7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R-Format</a:t>
              </a:r>
            </a:p>
          </p:txBody>
        </p:sp>
        <p:sp>
          <p:nvSpPr>
            <p:cNvPr id="277551" name="Rectangle 47"/>
            <p:cNvSpPr>
              <a:spLocks noChangeArrowheads="1"/>
            </p:cNvSpPr>
            <p:nvPr/>
          </p:nvSpPr>
          <p:spPr bwMode="auto">
            <a:xfrm>
              <a:off x="960" y="153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52" name="Rectangle 48"/>
            <p:cNvSpPr>
              <a:spLocks noChangeArrowheads="1"/>
            </p:cNvSpPr>
            <p:nvPr/>
          </p:nvSpPr>
          <p:spPr bwMode="auto">
            <a:xfrm>
              <a:off x="1536" y="153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7553" name="Rectangle 49"/>
            <p:cNvSpPr>
              <a:spLocks noChangeArrowheads="1"/>
            </p:cNvSpPr>
            <p:nvPr/>
          </p:nvSpPr>
          <p:spPr bwMode="auto">
            <a:xfrm>
              <a:off x="2016" y="153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524000" y="4191000"/>
            <a:ext cx="2362200" cy="609600"/>
            <a:chOff x="960" y="2352"/>
            <a:chExt cx="1488" cy="384"/>
          </a:xfrm>
        </p:grpSpPr>
        <p:sp>
          <p:nvSpPr>
            <p:cNvPr id="277555" name="AutoShape 51"/>
            <p:cNvSpPr>
              <a:spLocks/>
            </p:cNvSpPr>
            <p:nvPr/>
          </p:nvSpPr>
          <p:spPr bwMode="auto">
            <a:xfrm rot="-5400000">
              <a:off x="1632" y="1680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7556" name="Text Box 52"/>
            <p:cNvSpPr txBox="1">
              <a:spLocks noChangeArrowheads="1"/>
            </p:cNvSpPr>
            <p:nvPr/>
          </p:nvSpPr>
          <p:spPr bwMode="auto">
            <a:xfrm>
              <a:off x="1108" y="2505"/>
              <a:ext cx="115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Note similarity!</a:t>
              </a:r>
            </a:p>
          </p:txBody>
        </p:sp>
      </p:grpSp>
      <p:sp>
        <p:nvSpPr>
          <p:cNvPr id="5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I-Format Example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Machine language for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</a:t>
            </a:r>
            <a:r>
              <a:rPr lang="en-US" altLang="ko-KR">
                <a:latin typeface="Courier" charset="0"/>
                <a:ea typeface="굴림" charset="-127"/>
              </a:rPr>
              <a:t>lw $9, 1200($8) == lw $t1, $1200($t0)</a:t>
            </a:r>
            <a:endParaRPr lang="en-US" altLang="ko-KR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590800"/>
            <a:ext cx="6089650" cy="2819400"/>
            <a:chOff x="960" y="1632"/>
            <a:chExt cx="3836" cy="1776"/>
          </a:xfrm>
        </p:grpSpPr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8535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78537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78547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8548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78549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1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2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3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4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6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8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59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8560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Binary</a:t>
              </a:r>
            </a:p>
          </p:txBody>
        </p:sp>
        <p:sp>
          <p:nvSpPr>
            <p:cNvPr id="278561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Decimal</a:t>
              </a:r>
            </a:p>
          </p:txBody>
        </p:sp>
        <p:sp>
          <p:nvSpPr>
            <p:cNvPr id="278562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78563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78564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78565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78566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78567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78568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78569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</p:grpSp>
      <p:sp>
        <p:nvSpPr>
          <p:cNvPr id="278570" name="Rectangle 42"/>
          <p:cNvSpPr>
            <a:spLocks noChangeArrowheads="1"/>
          </p:cNvSpPr>
          <p:nvPr/>
        </p:nvSpPr>
        <p:spPr bwMode="auto">
          <a:xfrm>
            <a:off x="1524000" y="3962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35</a:t>
            </a:r>
            <a:endParaRPr lang="en-US" altLang="ko-KR" sz="24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1" name="Rectangle 43"/>
          <p:cNvSpPr>
            <a:spLocks noChangeArrowheads="1"/>
          </p:cNvSpPr>
          <p:nvPr/>
        </p:nvSpPr>
        <p:spPr bwMode="auto">
          <a:xfrm>
            <a:off x="2438400" y="3962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8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2" name="Rectangle 44"/>
          <p:cNvSpPr>
            <a:spLocks noChangeArrowheads="1"/>
          </p:cNvSpPr>
          <p:nvPr/>
        </p:nvSpPr>
        <p:spPr bwMode="auto">
          <a:xfrm>
            <a:off x="3200400" y="3962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9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3" name="Rectangle 45"/>
          <p:cNvSpPr>
            <a:spLocks noChangeArrowheads="1"/>
          </p:cNvSpPr>
          <p:nvPr/>
        </p:nvSpPr>
        <p:spPr bwMode="auto">
          <a:xfrm>
            <a:off x="3962400" y="3962400"/>
            <a:ext cx="2438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1200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4" name="Rectangle 46"/>
          <p:cNvSpPr>
            <a:spLocks noChangeArrowheads="1"/>
          </p:cNvSpPr>
          <p:nvPr/>
        </p:nvSpPr>
        <p:spPr bwMode="auto">
          <a:xfrm>
            <a:off x="1524000" y="49530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100011</a:t>
            </a:r>
            <a:endParaRPr lang="en-US" altLang="ko-KR" sz="24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5" name="Rectangle 47"/>
          <p:cNvSpPr>
            <a:spLocks noChangeArrowheads="1"/>
          </p:cNvSpPr>
          <p:nvPr/>
        </p:nvSpPr>
        <p:spPr bwMode="auto">
          <a:xfrm>
            <a:off x="2438400" y="49530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01000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6" name="Rectangle 48"/>
          <p:cNvSpPr>
            <a:spLocks noChangeArrowheads="1"/>
          </p:cNvSpPr>
          <p:nvPr/>
        </p:nvSpPr>
        <p:spPr bwMode="auto">
          <a:xfrm>
            <a:off x="3200400" y="49530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01001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78577" name="Rectangle 49"/>
          <p:cNvSpPr>
            <a:spLocks noChangeArrowheads="1"/>
          </p:cNvSpPr>
          <p:nvPr/>
        </p:nvSpPr>
        <p:spPr bwMode="auto">
          <a:xfrm>
            <a:off x="3962400" y="4953000"/>
            <a:ext cx="2438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0000010010110000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524000" y="3962400"/>
            <a:ext cx="4876800" cy="1371600"/>
            <a:chOff x="960" y="2496"/>
            <a:chExt cx="3072" cy="864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278580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8581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8582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8583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</p:grp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278585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8586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8587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78588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</p:grpSp>
      </p:grpSp>
      <p:sp>
        <p:nvSpPr>
          <p:cNvPr id="6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  <p:bldP spid="278570" grpId="0" animBg="1" autoUpdateAnimBg="0"/>
      <p:bldP spid="278571" grpId="0" animBg="1" autoUpdateAnimBg="0"/>
      <p:bldP spid="278572" grpId="0" animBg="1" autoUpdateAnimBg="0"/>
      <p:bldP spid="278573" grpId="0" animBg="1" autoUpdateAnimBg="0"/>
      <p:bldP spid="278574" grpId="0" animBg="1" autoUpdateAnimBg="0"/>
      <p:bldP spid="278575" grpId="0" animBg="1" autoUpdateAnimBg="0"/>
      <p:bldP spid="278576" grpId="0" animBg="1" autoUpdateAnimBg="0"/>
      <p:bldP spid="27857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740B-5A8A-4C02-A659-2E764EC5B84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Outline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343400"/>
          </a:xfrm>
          <a:noFill/>
          <a:ln/>
        </p:spPr>
        <p:txBody>
          <a:bodyPr/>
          <a:lstStyle/>
          <a:p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MIPS </a:t>
            </a:r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Instruction Set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Registers </a:t>
            </a:r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and Memory</a:t>
            </a:r>
            <a:r>
              <a:rPr lang="en-US" altLang="ko-KR" dirty="0">
                <a:solidFill>
                  <a:srgbClr val="990000"/>
                </a:solidFill>
                <a:latin typeface="Wingdings 3" charset="2"/>
                <a:ea typeface="굴림" charset="-127"/>
              </a:rPr>
              <a:t> </a:t>
            </a:r>
            <a:r>
              <a:rPr lang="en-US" altLang="ko-KR" dirty="0">
                <a:solidFill>
                  <a:srgbClr val="990000"/>
                </a:solidFill>
                <a:latin typeface="Webdings" charset="2"/>
                <a:ea typeface="굴림" charset="-127"/>
              </a:rPr>
              <a:t>3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MIPS </a:t>
            </a:r>
            <a:r>
              <a:rPr lang="en-US" altLang="ko-KR" dirty="0" smtClean="0">
                <a:ea typeface="굴림" charset="-127"/>
              </a:rPr>
              <a:t>Instructions</a:t>
            </a:r>
          </a:p>
          <a:p>
            <a:r>
              <a:rPr lang="en-US" altLang="ko-KR" dirty="0" smtClean="0">
                <a:ea typeface="굴림" charset="-127"/>
              </a:rPr>
              <a:t>A Single-Cycle MIPS in Verilog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Modeling basic </a:t>
            </a:r>
            <a:r>
              <a:rPr lang="en-US" altLang="ko-KR" dirty="0" err="1" smtClean="0">
                <a:ea typeface="굴림" charset="-127"/>
              </a:rPr>
              <a:t>datapath</a:t>
            </a:r>
            <a:r>
              <a:rPr lang="en-US" altLang="ko-KR" dirty="0" smtClean="0">
                <a:ea typeface="굴림" charset="-127"/>
              </a:rPr>
              <a:t> components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Modeling the </a:t>
            </a:r>
            <a:r>
              <a:rPr lang="en-US" altLang="ko-KR" dirty="0" err="1" smtClean="0">
                <a:ea typeface="굴림" charset="-127"/>
              </a:rPr>
              <a:t>datapath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Modeling the control unit</a:t>
            </a:r>
          </a:p>
          <a:p>
            <a:endParaRPr lang="en-US" altLang="ko-KR" dirty="0">
              <a:ea typeface="굴림" charset="-127"/>
            </a:endParaRPr>
          </a:p>
        </p:txBody>
      </p:sp>
      <p:pic>
        <p:nvPicPr>
          <p:cNvPr id="7" name="그림 6" descr="%25B1%25B8%25BF%25EC4-35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966633"/>
            <a:ext cx="2905126" cy="2128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Conditional Branch Instructions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Conditional branches allow </a:t>
            </a:r>
            <a:r>
              <a:rPr lang="en-US" altLang="ko-KR" u="sng">
                <a:ea typeface="굴림" charset="-127"/>
              </a:rPr>
              <a:t>decision making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beq R1, R2, LABEL	    if R1==R2 goto LABEL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bne R3, R4, LABEL	    if </a:t>
            </a:r>
            <a:r>
              <a:rPr lang="en-US" altLang="ko-KR" sz="1800">
                <a:solidFill>
                  <a:srgbClr val="990000"/>
                </a:solidFill>
                <a:latin typeface="Courier New" charset="0"/>
                <a:ea typeface="굴림" charset="-127"/>
              </a:rPr>
              <a:t>R3!=R4</a:t>
            </a:r>
            <a:r>
              <a:rPr lang="en-US" altLang="ko-KR" sz="1800">
                <a:latin typeface="Courier New" charset="0"/>
                <a:ea typeface="굴림" charset="-127"/>
              </a:rPr>
              <a:t> goto LABEL</a:t>
            </a:r>
            <a:r>
              <a:rPr lang="en-US" altLang="ko-KR" sz="1800">
                <a:latin typeface="Courier" charset="0"/>
                <a:ea typeface="굴림" charset="-127"/>
              </a:rPr>
              <a:t/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endParaRPr lang="en-US" altLang="ko-KR" sz="2000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Example</a:t>
            </a:r>
            <a:r>
              <a:rPr lang="en-US" altLang="ko-KR" sz="2000">
                <a:ea typeface="굴림" charset="-127"/>
              </a:rPr>
              <a:t/>
            </a:r>
            <a:br>
              <a:rPr lang="en-US" altLang="ko-KR" sz="2000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C Code	</a:t>
            </a:r>
            <a:r>
              <a:rPr lang="en-US" altLang="ko-KR" sz="1800">
                <a:latin typeface="Courier New" charset="0"/>
                <a:ea typeface="굴림" charset="-127"/>
              </a:rPr>
              <a:t>if (i==j) goto L1;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f = g + h;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  L1:	f = f - i;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/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Assembly	</a:t>
            </a:r>
            <a:r>
              <a:rPr lang="en-US" altLang="ko-KR" sz="1800">
                <a:latin typeface="Courier New" charset="0"/>
                <a:ea typeface="굴림" charset="-127"/>
              </a:rPr>
              <a:t>beq $s3, $s4, L1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add $s0, $s1, $s2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  L1:	sub $s0, $s0, $s3</a:t>
            </a:r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Compiling C </a:t>
            </a:r>
            <a:r>
              <a:rPr lang="en-US" altLang="ko-KR">
                <a:latin typeface="Courier New" charset="0"/>
                <a:ea typeface="굴림" charset="-127"/>
              </a:rPr>
              <a:t>if-then-else</a:t>
            </a:r>
            <a:endParaRPr lang="en-US" altLang="ko-KR">
              <a:ea typeface="굴림" charset="-127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C Code	</a:t>
            </a:r>
            <a:r>
              <a:rPr lang="en-US" altLang="ko-KR" sz="1800">
                <a:latin typeface="Courier New" charset="0"/>
                <a:ea typeface="굴림" charset="-127"/>
              </a:rPr>
              <a:t>if (i==j) f = g + h;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  	else f = g - h;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/>
            </a:r>
            <a:br>
              <a:rPr lang="en-US" altLang="ko-KR" sz="1800">
                <a:latin typeface="Courier" charset="0"/>
                <a:ea typeface="굴림" charset="-127"/>
              </a:rPr>
            </a:br>
            <a:r>
              <a:rPr lang="en-US" altLang="ko-KR" sz="1800">
                <a:ea typeface="굴림" charset="-127"/>
              </a:rPr>
              <a:t>Assembly	</a:t>
            </a:r>
            <a:r>
              <a:rPr lang="en-US" altLang="ko-KR" sz="1800">
                <a:latin typeface="Courier New" charset="0"/>
                <a:ea typeface="굴림" charset="-127"/>
              </a:rPr>
              <a:t>bne $s3, $s4, Else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add $s0, $s1, $s2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j Exit;	    # new: unconditional jump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Else:	sub $s0, $s0, $s3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Exit:</a:t>
            </a:r>
            <a:r>
              <a:rPr lang="en-US" altLang="ko-KR" sz="1800">
                <a:latin typeface="Courier" charset="0"/>
                <a:ea typeface="굴림" charset="-127"/>
              </a:rPr>
              <a:t> 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New Instruction: Unconditional </a:t>
            </a:r>
            <a:r>
              <a:rPr lang="en-US" altLang="ko-KR" u="sng">
                <a:ea typeface="굴림" charset="-127"/>
              </a:rPr>
              <a:t>jump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  <a:r>
              <a:rPr lang="en-US" altLang="ko-KR" sz="1800">
                <a:latin typeface="Courier New" charset="0"/>
                <a:ea typeface="굴림" charset="-127"/>
              </a:rPr>
              <a:t>j LABEL	# goto Label</a:t>
            </a:r>
            <a:endParaRPr lang="en-US" altLang="ko-KR" sz="1800">
              <a:ea typeface="굴림" charset="-127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Representation - Branch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0772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Branch instructions use I-Format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rgbClr val="990000"/>
                </a:solidFill>
                <a:latin typeface="Courier New" charset="0"/>
                <a:ea typeface="굴림" charset="-127"/>
              </a:rPr>
              <a:t>offset</a:t>
            </a:r>
            <a:r>
              <a:rPr lang="en-US" altLang="ko-KR" sz="2000" dirty="0">
                <a:ea typeface="굴림" charset="-127"/>
              </a:rPr>
              <a:t> is added to PC when branch is </a:t>
            </a:r>
            <a:r>
              <a:rPr lang="en-US" altLang="ko-KR" sz="2000" u="sng" dirty="0">
                <a:solidFill>
                  <a:srgbClr val="990000"/>
                </a:solidFill>
                <a:ea typeface="굴림" charset="-127"/>
              </a:rPr>
              <a:t>taken</a:t>
            </a:r>
            <a:r>
              <a:rPr lang="en-US" altLang="ko-KR" sz="2000" u="sng" dirty="0">
                <a:ea typeface="굴림" charset="-127"/>
              </a:rPr>
              <a:t/>
            </a:r>
            <a:br>
              <a:rPr lang="en-US" altLang="ko-KR" sz="2000" u="sng" dirty="0"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	</a:t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 New" charset="0"/>
                <a:ea typeface="굴림" charset="-127"/>
              </a:rPr>
              <a:t>		</a:t>
            </a:r>
            <a:r>
              <a:rPr lang="en-US" altLang="ko-KR" sz="1800" dirty="0" err="1">
                <a:latin typeface="Courier New" charset="0"/>
                <a:ea typeface="굴림" charset="-127"/>
              </a:rPr>
              <a:t>beq</a:t>
            </a:r>
            <a:r>
              <a:rPr lang="en-US" altLang="ko-KR" sz="1800" dirty="0">
                <a:latin typeface="Courier New" charset="0"/>
                <a:ea typeface="굴림" charset="-127"/>
              </a:rPr>
              <a:t> r0, r1, offset</a:t>
            </a:r>
            <a:br>
              <a:rPr lang="en-US" altLang="ko-KR" sz="1800" dirty="0">
                <a:latin typeface="Courier New" charset="0"/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</a:t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</a:t>
            </a:r>
            <a:r>
              <a:rPr lang="en-US" altLang="ko-KR" sz="2000" dirty="0">
                <a:ea typeface="굴림" charset="-127"/>
              </a:rPr>
              <a:t>has the effect:</a:t>
            </a:r>
            <a:r>
              <a:rPr lang="en-US" altLang="ko-KR" sz="1800" dirty="0">
                <a:latin typeface="Courier" charset="0"/>
                <a:ea typeface="굴림" charset="-127"/>
              </a:rPr>
              <a:t/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/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 New" charset="0"/>
                <a:ea typeface="굴림" charset="-127"/>
              </a:rPr>
              <a:t>		if (r0==r1) pc = pc + 4 + (offset</a:t>
            </a:r>
            <a:r>
              <a:rPr lang="en-US" altLang="ko-KR" sz="1800" dirty="0">
                <a:solidFill>
                  <a:srgbClr val="990000"/>
                </a:solidFill>
                <a:latin typeface="Courier New" charset="0"/>
                <a:ea typeface="굴림" charset="-127"/>
              </a:rPr>
              <a:t> &lt;&lt; 2</a:t>
            </a:r>
            <a:r>
              <a:rPr lang="en-US" altLang="ko-KR" sz="1800" dirty="0">
                <a:latin typeface="Courier New" charset="0"/>
                <a:ea typeface="굴림" charset="-127"/>
              </a:rPr>
              <a:t>)</a:t>
            </a:r>
            <a:br>
              <a:rPr lang="en-US" altLang="ko-KR" sz="1800" dirty="0">
                <a:latin typeface="Courier New" charset="0"/>
                <a:ea typeface="굴림" charset="-127"/>
              </a:rPr>
            </a:br>
            <a:r>
              <a:rPr lang="en-US" altLang="ko-KR" sz="1800" dirty="0">
                <a:latin typeface="Courier New" charset="0"/>
                <a:ea typeface="굴림" charset="-127"/>
              </a:rPr>
              <a:t>		else pc = pc + 4;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Offset </a:t>
            </a:r>
            <a:r>
              <a:rPr lang="en-US" altLang="ko-KR" sz="2000" dirty="0">
                <a:ea typeface="굴림" charset="-127"/>
              </a:rPr>
              <a:t>is specified in instruction </a:t>
            </a:r>
            <a:r>
              <a:rPr lang="en-US" altLang="ko-KR" sz="2000" dirty="0">
                <a:solidFill>
                  <a:srgbClr val="990000"/>
                </a:solidFill>
                <a:ea typeface="굴림" charset="-127"/>
              </a:rPr>
              <a:t>words</a:t>
            </a:r>
            <a:r>
              <a:rPr lang="en-US" altLang="ko-KR" sz="2000" dirty="0">
                <a:ea typeface="굴림" charset="-127"/>
              </a:rPr>
              <a:t> (why?) 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What is the </a:t>
            </a:r>
            <a:r>
              <a:rPr lang="en-US" altLang="ko-KR" sz="2000" u="sng" dirty="0">
                <a:ea typeface="굴림" charset="-127"/>
              </a:rPr>
              <a:t>range</a:t>
            </a:r>
            <a:r>
              <a:rPr lang="en-US" altLang="ko-KR" sz="2000" dirty="0">
                <a:ea typeface="굴림" charset="-127"/>
              </a:rPr>
              <a:t> of the branch target addresses?</a:t>
            </a:r>
            <a:br>
              <a:rPr lang="en-US" altLang="ko-KR" sz="2000" dirty="0">
                <a:ea typeface="굴림" charset="-127"/>
              </a:rPr>
            </a:br>
            <a:endParaRPr lang="en-US" altLang="ko-KR" sz="2000" dirty="0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447800"/>
            <a:ext cx="4876800" cy="838200"/>
            <a:chOff x="960" y="912"/>
            <a:chExt cx="3072" cy="528"/>
          </a:xfrm>
        </p:grpSpPr>
        <p:sp>
          <p:nvSpPr>
            <p:cNvPr id="281605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1606" name="Rectangle 6"/>
            <p:cNvSpPr>
              <a:spLocks noChangeArrowheads="1"/>
            </p:cNvSpPr>
            <p:nvPr/>
          </p:nvSpPr>
          <p:spPr bwMode="auto">
            <a:xfrm>
              <a:off x="153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1607" name="Rectangle 7"/>
            <p:cNvSpPr>
              <a:spLocks noChangeArrowheads="1"/>
            </p:cNvSpPr>
            <p:nvPr/>
          </p:nvSpPr>
          <p:spPr bwMode="auto">
            <a:xfrm>
              <a:off x="2016" y="120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1608" name="Rectangle 8"/>
            <p:cNvSpPr>
              <a:spLocks noChangeArrowheads="1"/>
            </p:cNvSpPr>
            <p:nvPr/>
          </p:nvSpPr>
          <p:spPr bwMode="auto">
            <a:xfrm>
              <a:off x="2496" y="120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1609" name="Line 9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0" name="Line 10"/>
            <p:cNvSpPr>
              <a:spLocks noChangeShapeType="1"/>
            </p:cNvSpPr>
            <p:nvPr/>
          </p:nvSpPr>
          <p:spPr bwMode="auto">
            <a:xfrm>
              <a:off x="1008" y="110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1" name="Line 11"/>
            <p:cNvSpPr>
              <a:spLocks noChangeShapeType="1"/>
            </p:cNvSpPr>
            <p:nvPr/>
          </p:nvSpPr>
          <p:spPr bwMode="auto">
            <a:xfrm flipV="1">
              <a:off x="153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2" name="Line 12"/>
            <p:cNvSpPr>
              <a:spLocks noChangeShapeType="1"/>
            </p:cNvSpPr>
            <p:nvPr/>
          </p:nvSpPr>
          <p:spPr bwMode="auto">
            <a:xfrm flipV="1">
              <a:off x="201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158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4" name="Line 14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5" name="Line 15"/>
            <p:cNvSpPr>
              <a:spLocks noChangeShapeType="1"/>
            </p:cNvSpPr>
            <p:nvPr/>
          </p:nvSpPr>
          <p:spPr bwMode="auto">
            <a:xfrm>
              <a:off x="2064" y="11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6" name="Line 16"/>
            <p:cNvSpPr>
              <a:spLocks noChangeShapeType="1"/>
            </p:cNvSpPr>
            <p:nvPr/>
          </p:nvSpPr>
          <p:spPr bwMode="auto">
            <a:xfrm>
              <a:off x="2592" y="11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7" name="Line 17"/>
            <p:cNvSpPr>
              <a:spLocks noChangeShapeType="1"/>
            </p:cNvSpPr>
            <p:nvPr/>
          </p:nvSpPr>
          <p:spPr bwMode="auto">
            <a:xfrm flipV="1">
              <a:off x="4032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1618" name="Text Box 18"/>
            <p:cNvSpPr txBox="1">
              <a:spLocks noChangeArrowheads="1"/>
            </p:cNvSpPr>
            <p:nvPr/>
          </p:nvSpPr>
          <p:spPr bwMode="auto">
            <a:xfrm>
              <a:off x="1056" y="91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81619" name="Text Box 19"/>
            <p:cNvSpPr txBox="1">
              <a:spLocks noChangeArrowheads="1"/>
            </p:cNvSpPr>
            <p:nvPr/>
          </p:nvSpPr>
          <p:spPr bwMode="auto">
            <a:xfrm>
              <a:off x="1594" y="91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81620" name="Text Box 20"/>
            <p:cNvSpPr txBox="1">
              <a:spLocks noChangeArrowheads="1"/>
            </p:cNvSpPr>
            <p:nvPr/>
          </p:nvSpPr>
          <p:spPr bwMode="auto">
            <a:xfrm>
              <a:off x="2074" y="91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81621" name="Text Box 21"/>
            <p:cNvSpPr txBox="1">
              <a:spLocks noChangeArrowheads="1"/>
            </p:cNvSpPr>
            <p:nvPr/>
          </p:nvSpPr>
          <p:spPr bwMode="auto">
            <a:xfrm>
              <a:off x="3054" y="912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86512" y="3643314"/>
            <a:ext cx="1784350" cy="717550"/>
            <a:chOff x="4348" y="2092"/>
            <a:chExt cx="1124" cy="452"/>
          </a:xfrm>
        </p:grpSpPr>
        <p:sp>
          <p:nvSpPr>
            <p:cNvPr id="281623" name="Text Box 23"/>
            <p:cNvSpPr txBox="1">
              <a:spLocks noChangeArrowheads="1"/>
            </p:cNvSpPr>
            <p:nvPr/>
          </p:nvSpPr>
          <p:spPr bwMode="auto">
            <a:xfrm>
              <a:off x="4348" y="2092"/>
              <a:ext cx="1124" cy="4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 dirty="0">
                  <a:latin typeface="Helvetica" charset="0"/>
                  <a:ea typeface="굴림" charset="-127"/>
                </a:rPr>
                <a:t>Conversion to </a:t>
              </a:r>
            </a:p>
            <a:p>
              <a:pPr algn="ctr"/>
              <a:r>
                <a:rPr lang="en-US" altLang="ko-KR" sz="1800" b="1" dirty="0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word offset</a:t>
              </a:r>
              <a:endParaRPr lang="en-US" altLang="ko-KR" sz="1800" b="1" dirty="0">
                <a:latin typeface="Helvetica" charset="0"/>
                <a:ea typeface="굴림" charset="-127"/>
              </a:endParaRPr>
            </a:p>
          </p:txBody>
        </p:sp>
        <p:sp>
          <p:nvSpPr>
            <p:cNvPr id="281624" name="AutoShape 24"/>
            <p:cNvSpPr>
              <a:spLocks/>
            </p:cNvSpPr>
            <p:nvPr/>
          </p:nvSpPr>
          <p:spPr bwMode="auto">
            <a:xfrm rot="5400000">
              <a:off x="4872" y="232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Branch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Machine language for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  <a:r>
              <a:rPr lang="en-US" altLang="ko-KR">
                <a:latin typeface="Courier New" charset="0"/>
                <a:ea typeface="굴림" charset="-127"/>
              </a:rPr>
              <a:t>beq $s3, $s4, L1</a:t>
            </a:r>
            <a:br>
              <a:rPr lang="en-US" altLang="ko-KR">
                <a:latin typeface="Courier New" charset="0"/>
                <a:ea typeface="굴림" charset="-127"/>
              </a:rPr>
            </a:br>
            <a:r>
              <a:rPr lang="en-US" altLang="ko-KR">
                <a:latin typeface="Courier New" charset="0"/>
                <a:ea typeface="굴림" charset="-127"/>
              </a:rPr>
              <a:t>		add $s0, $s1, $s2</a:t>
            </a:r>
            <a:br>
              <a:rPr lang="en-US" altLang="ko-KR">
                <a:latin typeface="Courier New" charset="0"/>
                <a:ea typeface="굴림" charset="-127"/>
              </a:rPr>
            </a:br>
            <a:r>
              <a:rPr lang="en-US" altLang="ko-KR">
                <a:latin typeface="Courier New" charset="0"/>
                <a:ea typeface="굴림" charset="-127"/>
              </a:rPr>
              <a:t>	  L1:	sub $s0, $s0, $s3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3124200"/>
            <a:ext cx="6089650" cy="2819400"/>
            <a:chOff x="960" y="1632"/>
            <a:chExt cx="3836" cy="1776"/>
          </a:xfrm>
        </p:grpSpPr>
        <p:sp>
          <p:nvSpPr>
            <p:cNvPr id="282629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2630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 dirty="0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 dirty="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2633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38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39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40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41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82643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82644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  <p:sp>
          <p:nvSpPr>
            <p:cNvPr id="282646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47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48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49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0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1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2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3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4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5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56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Binary</a:t>
              </a:r>
            </a:p>
          </p:txBody>
        </p:sp>
        <p:sp>
          <p:nvSpPr>
            <p:cNvPr id="282657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Decimal</a:t>
              </a:r>
            </a:p>
          </p:txBody>
        </p:sp>
        <p:sp>
          <p:nvSpPr>
            <p:cNvPr id="282658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82659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2660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2661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2662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82663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2664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2665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</p:grpSp>
      <p:sp>
        <p:nvSpPr>
          <p:cNvPr id="282666" name="Rectangle 42"/>
          <p:cNvSpPr>
            <a:spLocks noChangeArrowheads="1"/>
          </p:cNvSpPr>
          <p:nvPr/>
        </p:nvSpPr>
        <p:spPr bwMode="auto">
          <a:xfrm>
            <a:off x="1524000" y="44958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4</a:t>
            </a:r>
            <a:endParaRPr lang="en-US" altLang="ko-KR" sz="24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67" name="Rectangle 43"/>
          <p:cNvSpPr>
            <a:spLocks noChangeArrowheads="1"/>
          </p:cNvSpPr>
          <p:nvPr/>
        </p:nvSpPr>
        <p:spPr bwMode="auto">
          <a:xfrm>
            <a:off x="2438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19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68" name="Rectangle 44"/>
          <p:cNvSpPr>
            <a:spLocks noChangeArrowheads="1"/>
          </p:cNvSpPr>
          <p:nvPr/>
        </p:nvSpPr>
        <p:spPr bwMode="auto">
          <a:xfrm>
            <a:off x="3200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20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69" name="Rectangle 45"/>
          <p:cNvSpPr>
            <a:spLocks noChangeArrowheads="1"/>
          </p:cNvSpPr>
          <p:nvPr/>
        </p:nvSpPr>
        <p:spPr bwMode="auto">
          <a:xfrm>
            <a:off x="3962400" y="4495800"/>
            <a:ext cx="2438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70" name="Rectangle 46"/>
          <p:cNvSpPr>
            <a:spLocks noChangeArrowheads="1"/>
          </p:cNvSpPr>
          <p:nvPr/>
        </p:nvSpPr>
        <p:spPr bwMode="auto">
          <a:xfrm>
            <a:off x="1524000" y="5486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000100</a:t>
            </a:r>
            <a:endParaRPr lang="en-US" altLang="ko-KR" sz="24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71" name="Rectangle 47"/>
          <p:cNvSpPr>
            <a:spLocks noChangeArrowheads="1"/>
          </p:cNvSpPr>
          <p:nvPr/>
        </p:nvSpPr>
        <p:spPr bwMode="auto">
          <a:xfrm>
            <a:off x="2438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10011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72" name="Rectangle 48"/>
          <p:cNvSpPr>
            <a:spLocks noChangeArrowheads="1"/>
          </p:cNvSpPr>
          <p:nvPr/>
        </p:nvSpPr>
        <p:spPr bwMode="auto">
          <a:xfrm>
            <a:off x="3200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10100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2673" name="Rectangle 49"/>
          <p:cNvSpPr>
            <a:spLocks noChangeArrowheads="1"/>
          </p:cNvSpPr>
          <p:nvPr/>
        </p:nvSpPr>
        <p:spPr bwMode="auto">
          <a:xfrm>
            <a:off x="3962400" y="5486400"/>
            <a:ext cx="2438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0000000000000001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524000" y="4495800"/>
            <a:ext cx="4876800" cy="1371600"/>
            <a:chOff x="960" y="2496"/>
            <a:chExt cx="3072" cy="864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282676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677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678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679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</p:grp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282681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24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682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683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  <p:sp>
            <p:nvSpPr>
              <p:cNvPr id="282684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>
                  <a:solidFill>
                    <a:srgbClr val="990000"/>
                  </a:solidFill>
                </a:endParaRPr>
              </a:p>
            </p:txBody>
          </p:sp>
        </p:grp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657600" y="1614488"/>
            <a:ext cx="1143000" cy="442912"/>
            <a:chOff x="2304" y="1017"/>
            <a:chExt cx="720" cy="279"/>
          </a:xfrm>
        </p:grpSpPr>
        <p:sp>
          <p:nvSpPr>
            <p:cNvPr id="282686" name="Line 62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87" name="Text Box 63"/>
            <p:cNvSpPr txBox="1">
              <a:spLocks noChangeArrowheads="1"/>
            </p:cNvSpPr>
            <p:nvPr/>
          </p:nvSpPr>
          <p:spPr bwMode="auto">
            <a:xfrm>
              <a:off x="2692" y="1017"/>
              <a:ext cx="3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$19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4419600" y="1600200"/>
            <a:ext cx="1143000" cy="442913"/>
            <a:chOff x="2304" y="1017"/>
            <a:chExt cx="720" cy="279"/>
          </a:xfrm>
        </p:grpSpPr>
        <p:sp>
          <p:nvSpPr>
            <p:cNvPr id="282689" name="Line 65"/>
            <p:cNvSpPr>
              <a:spLocks noChangeShapeType="1"/>
            </p:cNvSpPr>
            <p:nvPr/>
          </p:nvSpPr>
          <p:spPr bwMode="auto">
            <a:xfrm flipH="1">
              <a:off x="2304" y="1152"/>
              <a:ext cx="432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90" name="Text Box 66"/>
            <p:cNvSpPr txBox="1">
              <a:spLocks noChangeArrowheads="1"/>
            </p:cNvSpPr>
            <p:nvPr/>
          </p:nvSpPr>
          <p:spPr bwMode="auto">
            <a:xfrm>
              <a:off x="2692" y="1017"/>
              <a:ext cx="3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$20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730250" y="2027238"/>
            <a:ext cx="1479550" cy="366712"/>
            <a:chOff x="412" y="1277"/>
            <a:chExt cx="932" cy="231"/>
          </a:xfrm>
        </p:grpSpPr>
        <p:sp>
          <p:nvSpPr>
            <p:cNvPr id="282692" name="Line 68"/>
            <p:cNvSpPr>
              <a:spLocks noChangeShapeType="1"/>
            </p:cNvSpPr>
            <p:nvPr/>
          </p:nvSpPr>
          <p:spPr bwMode="auto">
            <a:xfrm>
              <a:off x="720" y="1392"/>
              <a:ext cx="62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93" name="Text Box 69"/>
            <p:cNvSpPr txBox="1">
              <a:spLocks noChangeArrowheads="1"/>
            </p:cNvSpPr>
            <p:nvPr/>
          </p:nvSpPr>
          <p:spPr bwMode="auto">
            <a:xfrm>
              <a:off x="412" y="1277"/>
              <a:ext cx="30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PC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714375" y="2376488"/>
            <a:ext cx="1495425" cy="366712"/>
            <a:chOff x="402" y="1497"/>
            <a:chExt cx="942" cy="231"/>
          </a:xfrm>
        </p:grpSpPr>
        <p:sp>
          <p:nvSpPr>
            <p:cNvPr id="282695" name="Line 71"/>
            <p:cNvSpPr>
              <a:spLocks noChangeShapeType="1"/>
            </p:cNvSpPr>
            <p:nvPr/>
          </p:nvSpPr>
          <p:spPr bwMode="auto">
            <a:xfrm>
              <a:off x="864" y="1632"/>
              <a:ext cx="48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96" name="Text Box 72"/>
            <p:cNvSpPr txBox="1">
              <a:spLocks noChangeArrowheads="1"/>
            </p:cNvSpPr>
            <p:nvPr/>
          </p:nvSpPr>
          <p:spPr bwMode="auto">
            <a:xfrm>
              <a:off x="402" y="1497"/>
              <a:ext cx="46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PC+4</a:t>
              </a: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222250" y="2568575"/>
            <a:ext cx="1454150" cy="641350"/>
            <a:chOff x="140" y="1618"/>
            <a:chExt cx="916" cy="404"/>
          </a:xfrm>
        </p:grpSpPr>
        <p:sp>
          <p:nvSpPr>
            <p:cNvPr id="282698" name="Line 74"/>
            <p:cNvSpPr>
              <a:spLocks noChangeShapeType="1"/>
            </p:cNvSpPr>
            <p:nvPr/>
          </p:nvSpPr>
          <p:spPr bwMode="auto">
            <a:xfrm>
              <a:off x="624" y="1824"/>
              <a:ext cx="43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699" name="Text Box 75"/>
            <p:cNvSpPr txBox="1">
              <a:spLocks noChangeArrowheads="1"/>
            </p:cNvSpPr>
            <p:nvPr/>
          </p:nvSpPr>
          <p:spPr bwMode="auto">
            <a:xfrm>
              <a:off x="140" y="1618"/>
              <a:ext cx="532" cy="4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Target</a:t>
              </a:r>
            </a:p>
            <a:p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of </a:t>
              </a:r>
              <a:r>
                <a:rPr lang="en-US" altLang="ko-KR" sz="18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beq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5562600" y="2424113"/>
            <a:ext cx="1524000" cy="641350"/>
            <a:chOff x="3504" y="1527"/>
            <a:chExt cx="960" cy="404"/>
          </a:xfrm>
        </p:grpSpPr>
        <p:sp>
          <p:nvSpPr>
            <p:cNvPr id="282701" name="AutoShape 77"/>
            <p:cNvSpPr>
              <a:spLocks/>
            </p:cNvSpPr>
            <p:nvPr/>
          </p:nvSpPr>
          <p:spPr bwMode="auto">
            <a:xfrm>
              <a:off x="3504" y="1536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2702" name="Text Box 78"/>
            <p:cNvSpPr txBox="1">
              <a:spLocks noChangeArrowheads="1"/>
            </p:cNvSpPr>
            <p:nvPr/>
          </p:nvSpPr>
          <p:spPr bwMode="auto">
            <a:xfrm>
              <a:off x="3556" y="1527"/>
              <a:ext cx="908" cy="4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990000"/>
                  </a:solidFill>
                  <a:ea typeface="굴림" charset="-127"/>
                </a:rPr>
                <a:t>1-instruction</a:t>
              </a:r>
            </a:p>
            <a:p>
              <a:r>
                <a:rPr lang="en-US" altLang="ko-KR" sz="1800" b="1" u="sng">
                  <a:solidFill>
                    <a:srgbClr val="990000"/>
                  </a:solidFill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</p:grpSp>
      <p:sp>
        <p:nvSpPr>
          <p:cNvPr id="8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66" grpId="0" animBg="1" autoUpdateAnimBg="0"/>
      <p:bldP spid="282667" grpId="0" animBg="1" autoUpdateAnimBg="0"/>
      <p:bldP spid="282668" grpId="0" animBg="1" autoUpdateAnimBg="0"/>
      <p:bldP spid="282669" grpId="0" animBg="1" autoUpdateAnimBg="0"/>
      <p:bldP spid="282670" grpId="0" animBg="1" autoUpdateAnimBg="0"/>
      <p:bldP spid="282671" grpId="0" animBg="1" autoUpdateAnimBg="0"/>
      <p:bldP spid="282672" grpId="0" animBg="1" autoUpdateAnimBg="0"/>
      <p:bldP spid="28267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Comparisons - What about &lt;, &lt;=, &gt;, &gt;=?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ourier New" charset="0"/>
                <a:ea typeface="굴림" charset="-127"/>
              </a:rPr>
              <a:t>bne</a:t>
            </a:r>
            <a:r>
              <a:rPr lang="en-US" altLang="ko-KR">
                <a:ea typeface="굴림" charset="-127"/>
              </a:rPr>
              <a:t>, </a:t>
            </a:r>
            <a:r>
              <a:rPr lang="en-US" altLang="ko-KR">
                <a:latin typeface="Courier New" charset="0"/>
                <a:ea typeface="굴림" charset="-127"/>
              </a:rPr>
              <a:t>beq</a:t>
            </a:r>
            <a:r>
              <a:rPr lang="en-US" altLang="ko-KR">
                <a:ea typeface="굴림" charset="-127"/>
              </a:rPr>
              <a:t> provide 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equality</a:t>
            </a:r>
            <a:r>
              <a:rPr lang="en-US" altLang="ko-KR">
                <a:ea typeface="굴림" charset="-127"/>
              </a:rPr>
              <a:t> comparison</a:t>
            </a:r>
          </a:p>
          <a:p>
            <a:r>
              <a:rPr lang="en-US" altLang="ko-KR">
                <a:latin typeface="Courier New" charset="0"/>
                <a:ea typeface="굴림" charset="-127"/>
              </a:rPr>
              <a:t>slt</a:t>
            </a:r>
            <a:r>
              <a:rPr lang="en-US" altLang="ko-KR">
                <a:ea typeface="굴림" charset="-127"/>
              </a:rPr>
              <a:t> provides 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magnitude</a:t>
            </a:r>
            <a:r>
              <a:rPr lang="en-US" altLang="ko-KR">
                <a:ea typeface="굴림" charset="-127"/>
              </a:rPr>
              <a:t> comparison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</a:t>
            </a:r>
            <a:r>
              <a:rPr lang="en-US" altLang="ko-KR" sz="1800">
                <a:latin typeface="Courier" charset="0"/>
                <a:ea typeface="굴림" charset="-127"/>
              </a:rPr>
              <a:t>slt </a:t>
            </a:r>
            <a:r>
              <a:rPr lang="en-US" altLang="ko-KR" sz="1800">
                <a:latin typeface="Courier New" charset="0"/>
                <a:ea typeface="굴림" charset="-127"/>
              </a:rPr>
              <a:t>$t0,$s3,$s4	# if $s3&lt;$s4 $t0=1;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		# else $t0=0;</a:t>
            </a: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Combine with </a:t>
            </a:r>
            <a:r>
              <a:rPr lang="en-US" altLang="ko-KR">
                <a:latin typeface="Courier" charset="0"/>
                <a:ea typeface="굴림" charset="-127"/>
              </a:rPr>
              <a:t>bne</a:t>
            </a:r>
            <a:r>
              <a:rPr lang="en-US" altLang="ko-KR">
                <a:ea typeface="굴림" charset="-127"/>
              </a:rPr>
              <a:t> or </a:t>
            </a:r>
            <a:r>
              <a:rPr lang="en-US" altLang="ko-KR">
                <a:latin typeface="Courier" charset="0"/>
                <a:ea typeface="굴림" charset="-127"/>
              </a:rPr>
              <a:t>beq</a:t>
            </a:r>
            <a:r>
              <a:rPr lang="en-US" altLang="ko-KR">
                <a:ea typeface="굴림" charset="-127"/>
              </a:rPr>
              <a:t> to branch: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latin typeface="Courier New" charset="0"/>
                <a:ea typeface="굴림" charset="-127"/>
              </a:rPr>
              <a:t>	</a:t>
            </a:r>
            <a:r>
              <a:rPr lang="en-US" altLang="ko-KR" sz="1800">
                <a:latin typeface="Courier New" charset="0"/>
                <a:ea typeface="굴림" charset="-127"/>
              </a:rPr>
              <a:t>slt $t0,$s3,$s4		# if (a&lt;b)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bne $t0,$zero, Less		#    goto Less;</a:t>
            </a:r>
            <a:endParaRPr lang="en-US" altLang="ko-KR" sz="1800">
              <a:latin typeface="Courier" charset="0"/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Why not include a </a:t>
            </a:r>
            <a:r>
              <a:rPr lang="en-US" altLang="ko-KR">
                <a:latin typeface="Courier New" charset="0"/>
                <a:ea typeface="굴림" charset="-127"/>
              </a:rPr>
              <a:t>blt</a:t>
            </a:r>
            <a:r>
              <a:rPr lang="en-US" altLang="ko-KR">
                <a:ea typeface="굴림" charset="-127"/>
              </a:rPr>
              <a:t> instruction in hardware?</a:t>
            </a:r>
          </a:p>
          <a:p>
            <a:pPr lvl="1"/>
            <a:r>
              <a:rPr lang="en-US" altLang="ko-KR">
                <a:ea typeface="굴림" charset="-127"/>
              </a:rPr>
              <a:t>Supporting in hardware would lower performance</a:t>
            </a:r>
          </a:p>
          <a:p>
            <a:pPr lvl="1"/>
            <a:r>
              <a:rPr lang="en-US" altLang="ko-KR">
                <a:ea typeface="굴림" charset="-127"/>
              </a:rPr>
              <a:t>Assembler provides this function if desired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(by generating the two instructions)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1625" y="2743200"/>
            <a:ext cx="1908175" cy="381000"/>
            <a:chOff x="190" y="1728"/>
            <a:chExt cx="1202" cy="240"/>
          </a:xfrm>
        </p:grpSpPr>
        <p:sp>
          <p:nvSpPr>
            <p:cNvPr id="283653" name="Line 5"/>
            <p:cNvSpPr>
              <a:spLocks noChangeShapeType="1"/>
            </p:cNvSpPr>
            <p:nvPr/>
          </p:nvSpPr>
          <p:spPr bwMode="auto">
            <a:xfrm flipV="1">
              <a:off x="1200" y="1728"/>
              <a:ext cx="192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190" y="1776"/>
              <a:ext cx="1058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condition register</a:t>
              </a:r>
            </a:p>
          </p:txBody>
        </p:sp>
      </p:grp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Binary Representation - Jump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077200" cy="3810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Jump Instruction uses J-Format (</a:t>
            </a:r>
            <a:r>
              <a:rPr lang="en-US" altLang="ko-KR">
                <a:latin typeface="Courier New" charset="0"/>
                <a:ea typeface="굴림" charset="-127"/>
              </a:rPr>
              <a:t>op=2</a:t>
            </a:r>
            <a:r>
              <a:rPr lang="en-US" altLang="ko-KR">
                <a:ea typeface="굴림" charset="-127"/>
              </a:rPr>
              <a:t>)</a:t>
            </a:r>
          </a:p>
          <a:p>
            <a:r>
              <a:rPr lang="en-US" altLang="ko-KR">
                <a:ea typeface="굴림" charset="-127"/>
              </a:rPr>
              <a:t>What happens during execution?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PC = PC[31:28] : (IR[25:0] </a:t>
            </a:r>
            <a:r>
              <a:rPr lang="en-US" altLang="ko-KR" sz="1800">
                <a:solidFill>
                  <a:srgbClr val="990000"/>
                </a:solidFill>
                <a:latin typeface="Courier New" charset="0"/>
                <a:ea typeface="굴림" charset="-127"/>
              </a:rPr>
              <a:t>&lt;&lt; 2</a:t>
            </a:r>
            <a:r>
              <a:rPr lang="en-US" altLang="ko-KR" sz="1800">
                <a:latin typeface="Courier New" charset="0"/>
                <a:ea typeface="굴림" charset="-127"/>
              </a:rPr>
              <a:t>)</a:t>
            </a:r>
            <a:endParaRPr lang="en-US" altLang="ko-KR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524000"/>
            <a:ext cx="4876800" cy="838200"/>
            <a:chOff x="960" y="960"/>
            <a:chExt cx="3072" cy="528"/>
          </a:xfrm>
        </p:grpSpPr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249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address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4679" name="Line 7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1008" y="115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82" name="Line 10"/>
            <p:cNvSpPr>
              <a:spLocks noChangeShapeType="1"/>
            </p:cNvSpPr>
            <p:nvPr/>
          </p:nvSpPr>
          <p:spPr bwMode="auto">
            <a:xfrm>
              <a:off x="1584" y="1152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1056" y="960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2546" y="960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26 bits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19600" y="3563938"/>
            <a:ext cx="1784350" cy="793750"/>
            <a:chOff x="2784" y="2448"/>
            <a:chExt cx="1124" cy="500"/>
          </a:xfrm>
        </p:grpSpPr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2784" y="2544"/>
              <a:ext cx="1124" cy="4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Conversion to </a:t>
              </a:r>
            </a:p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word offset</a:t>
              </a:r>
              <a:endParaRPr lang="en-US" altLang="ko-KR" sz="1800" b="1">
                <a:latin typeface="Helvetica" charset="0"/>
                <a:ea typeface="굴림" charset="-127"/>
              </a:endParaRPr>
            </a:p>
          </p:txBody>
        </p:sp>
        <p:sp>
          <p:nvSpPr>
            <p:cNvPr id="284688" name="AutoShape 16"/>
            <p:cNvSpPr>
              <a:spLocks/>
            </p:cNvSpPr>
            <p:nvPr/>
          </p:nvSpPr>
          <p:spPr bwMode="auto">
            <a:xfrm rot="16200000" flipV="1">
              <a:off x="3264" y="2352"/>
              <a:ext cx="144" cy="336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308100" y="3563938"/>
            <a:ext cx="2978150" cy="1084262"/>
            <a:chOff x="824" y="2448"/>
            <a:chExt cx="1876" cy="683"/>
          </a:xfrm>
        </p:grpSpPr>
        <p:sp>
          <p:nvSpPr>
            <p:cNvPr id="284690" name="AutoShape 18"/>
            <p:cNvSpPr>
              <a:spLocks/>
            </p:cNvSpPr>
            <p:nvPr/>
          </p:nvSpPr>
          <p:spPr bwMode="auto">
            <a:xfrm rot="-5400000">
              <a:off x="1632" y="216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4691" name="Text Box 19"/>
            <p:cNvSpPr txBox="1">
              <a:spLocks noChangeArrowheads="1"/>
            </p:cNvSpPr>
            <p:nvPr/>
          </p:nvSpPr>
          <p:spPr bwMode="auto">
            <a:xfrm>
              <a:off x="824" y="2554"/>
              <a:ext cx="1876" cy="5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Concatenate upper </a:t>
              </a:r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4</a:t>
              </a:r>
              <a:r>
                <a:rPr lang="en-US" altLang="ko-KR" sz="1800" b="1">
                  <a:latin typeface="Helvetica" charset="0"/>
                  <a:ea typeface="굴림" charset="-127"/>
                </a:rPr>
                <a:t> bits </a:t>
              </a:r>
            </a:p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of PC to form complete</a:t>
              </a:r>
              <a:endParaRPr lang="en-US" altLang="ko-KR" sz="1800" b="1">
                <a:solidFill>
                  <a:srgbClr val="990000"/>
                </a:solidFill>
                <a:latin typeface="Helvetica" charset="0"/>
                <a:ea typeface="굴림" charset="-127"/>
              </a:endParaRPr>
            </a:p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32-bit address</a:t>
              </a:r>
              <a:endParaRPr lang="en-US" altLang="ko-KR" sz="1800" b="1">
                <a:latin typeface="Helvetica" charset="0"/>
                <a:ea typeface="굴림" charset="-127"/>
              </a:endParaRPr>
            </a:p>
          </p:txBody>
        </p:sp>
      </p:grp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Jump Example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Machine language for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</a:t>
            </a:r>
            <a:r>
              <a:rPr lang="en-US" altLang="ko-KR">
                <a:latin typeface="Courier" charset="0"/>
                <a:ea typeface="굴림" charset="-127"/>
              </a:rPr>
              <a:t>j L5</a:t>
            </a:r>
            <a:br>
              <a:rPr lang="en-US" altLang="ko-KR">
                <a:latin typeface="Courier" charset="0"/>
                <a:ea typeface="굴림" charset="-127"/>
              </a:rPr>
            </a:br>
            <a:endParaRPr lang="en-US" altLang="ko-KR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1660525"/>
            <a:ext cx="5410200" cy="1006475"/>
            <a:chOff x="1968" y="1046"/>
            <a:chExt cx="3408" cy="634"/>
          </a:xfrm>
        </p:grpSpPr>
        <p:sp>
          <p:nvSpPr>
            <p:cNvPr id="285701" name="Line 5"/>
            <p:cNvSpPr>
              <a:spLocks noChangeShapeType="1"/>
            </p:cNvSpPr>
            <p:nvPr/>
          </p:nvSpPr>
          <p:spPr bwMode="auto">
            <a:xfrm flipH="1">
              <a:off x="1968" y="1392"/>
              <a:ext cx="168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2617" y="1046"/>
              <a:ext cx="2759" cy="6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990000"/>
                  </a:solidFill>
                  <a:ea typeface="굴림" charset="-127"/>
                </a:rPr>
                <a:t>Assume L5 is at address 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0x00400020</a:t>
              </a:r>
            </a:p>
            <a:p>
              <a:pPr algn="ctr"/>
              <a:r>
                <a:rPr lang="en-US" altLang="ko-KR" sz="2000" b="1" u="sng">
                  <a:solidFill>
                    <a:srgbClr val="990000"/>
                  </a:solidFill>
                  <a:ea typeface="굴림" charset="-127"/>
                </a:rPr>
                <a:t>and</a:t>
              </a:r>
            </a:p>
            <a:p>
              <a:pPr algn="ctr"/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PC &lt;= 0x03FFFFFF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4000" y="3124200"/>
            <a:ext cx="6572250" cy="2819400"/>
            <a:chOff x="960" y="1968"/>
            <a:chExt cx="4140" cy="1776"/>
          </a:xfrm>
        </p:grpSpPr>
        <p:sp>
          <p:nvSpPr>
            <p:cNvPr id="285704" name="Line 8"/>
            <p:cNvSpPr>
              <a:spLocks noChangeShapeType="1"/>
            </p:cNvSpPr>
            <p:nvPr/>
          </p:nvSpPr>
          <p:spPr bwMode="auto">
            <a:xfrm flipV="1">
              <a:off x="960" y="32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5" name="Line 9"/>
            <p:cNvSpPr>
              <a:spLocks noChangeShapeType="1"/>
            </p:cNvSpPr>
            <p:nvPr/>
          </p:nvSpPr>
          <p:spPr bwMode="auto">
            <a:xfrm flipV="1">
              <a:off x="1536" y="32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6" name="Line 10"/>
            <p:cNvSpPr>
              <a:spLocks noChangeShapeType="1"/>
            </p:cNvSpPr>
            <p:nvPr/>
          </p:nvSpPr>
          <p:spPr bwMode="auto">
            <a:xfrm flipV="1">
              <a:off x="4032" y="32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4118" y="3513"/>
              <a:ext cx="5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Binary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4128" y="2841"/>
              <a:ext cx="9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Decimal/Hex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960" y="1968"/>
              <a:ext cx="3072" cy="528"/>
              <a:chOff x="960" y="1248"/>
              <a:chExt cx="3072" cy="528"/>
            </a:xfrm>
          </p:grpSpPr>
          <p:sp>
            <p:nvSpPr>
              <p:cNvPr id="285710" name="Rectangle 14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576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" charset="0"/>
                    <a:ea typeface="굴림" charset="-127"/>
                  </a:rPr>
                  <a:t>op</a:t>
                </a:r>
                <a:endParaRPr lang="en-US" altLang="ko-KR" sz="2400" b="1">
                  <a:solidFill>
                    <a:srgbClr val="990000"/>
                  </a:solidFill>
                  <a:ea typeface="굴림" charset="-127"/>
                </a:endParaRPr>
              </a:p>
            </p:txBody>
          </p:sp>
          <p:sp>
            <p:nvSpPr>
              <p:cNvPr id="285711" name="Rectangle 15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24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rgbClr val="990000"/>
                    </a:solidFill>
                    <a:latin typeface="Courier" charset="0"/>
                    <a:ea typeface="굴림" charset="-127"/>
                  </a:rPr>
                  <a:t>address</a:t>
                </a:r>
                <a:endParaRPr lang="en-US" altLang="ko-KR" sz="1800" b="1">
                  <a:solidFill>
                    <a:srgbClr val="990000"/>
                  </a:solidFill>
                  <a:ea typeface="굴림" charset="-127"/>
                </a:endParaRPr>
              </a:p>
            </p:txBody>
          </p:sp>
          <p:sp>
            <p:nvSpPr>
              <p:cNvPr id="285712" name="Line 16"/>
              <p:cNvSpPr>
                <a:spLocks noChangeShapeType="1"/>
              </p:cNvSpPr>
              <p:nvPr/>
            </p:nvSpPr>
            <p:spPr bwMode="auto">
              <a:xfrm flipV="1">
                <a:off x="960" y="139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5713" name="Line 17"/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5714" name="Line 18"/>
              <p:cNvSpPr>
                <a:spLocks noChangeShapeType="1"/>
              </p:cNvSpPr>
              <p:nvPr/>
            </p:nvSpPr>
            <p:spPr bwMode="auto">
              <a:xfrm flipV="1">
                <a:off x="1536" y="139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5715" name="Line 19"/>
              <p:cNvSpPr>
                <a:spLocks noChangeShapeType="1"/>
              </p:cNvSpPr>
              <p:nvPr/>
            </p:nvSpPr>
            <p:spPr bwMode="auto">
              <a:xfrm>
                <a:off x="1584" y="1440"/>
                <a:ext cx="23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5716" name="Line 20"/>
              <p:cNvSpPr>
                <a:spLocks noChangeShapeType="1"/>
              </p:cNvSpPr>
              <p:nvPr/>
            </p:nvSpPr>
            <p:spPr bwMode="auto">
              <a:xfrm flipV="1">
                <a:off x="4032" y="139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5717" name="Text Box 21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37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6 bits</a:t>
                </a:r>
              </a:p>
            </p:txBody>
          </p:sp>
          <p:sp>
            <p:nvSpPr>
              <p:cNvPr id="285718" name="Text Box 22"/>
              <p:cNvSpPr txBox="1">
                <a:spLocks noChangeArrowheads="1"/>
              </p:cNvSpPr>
              <p:nvPr/>
            </p:nvSpPr>
            <p:spPr bwMode="auto">
              <a:xfrm>
                <a:off x="2546" y="1248"/>
                <a:ext cx="43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26 bits</a:t>
                </a:r>
              </a:p>
            </p:txBody>
          </p:sp>
        </p:grp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960" y="2832"/>
              <a:ext cx="57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85720" name="Rectangle 24"/>
            <p:cNvSpPr>
              <a:spLocks noChangeArrowheads="1"/>
            </p:cNvSpPr>
            <p:nvPr/>
          </p:nvSpPr>
          <p:spPr bwMode="auto">
            <a:xfrm>
              <a:off x="1536" y="2832"/>
              <a:ext cx="249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960" y="3456"/>
              <a:ext cx="57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85722" name="Rectangle 26"/>
            <p:cNvSpPr>
              <a:spLocks noChangeArrowheads="1"/>
            </p:cNvSpPr>
            <p:nvPr/>
          </p:nvSpPr>
          <p:spPr bwMode="auto">
            <a:xfrm>
              <a:off x="1536" y="3456"/>
              <a:ext cx="249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V="1">
              <a:off x="960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 flipV="1">
              <a:off x="153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5726" name="Rectangle 30"/>
          <p:cNvSpPr>
            <a:spLocks noChangeArrowheads="1"/>
          </p:cNvSpPr>
          <p:nvPr/>
        </p:nvSpPr>
        <p:spPr bwMode="auto">
          <a:xfrm>
            <a:off x="1524000" y="4495800"/>
            <a:ext cx="914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2</a:t>
            </a:r>
            <a:endParaRPr lang="en-US" altLang="ko-KR" sz="24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5727" name="Rectangle 31"/>
          <p:cNvSpPr>
            <a:spLocks noChangeArrowheads="1"/>
          </p:cNvSpPr>
          <p:nvPr/>
        </p:nvSpPr>
        <p:spPr bwMode="auto">
          <a:xfrm>
            <a:off x="2438400" y="4495800"/>
            <a:ext cx="3962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0x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1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8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5728" name="Rectangle 32"/>
          <p:cNvSpPr>
            <a:spLocks noChangeArrowheads="1"/>
          </p:cNvSpPr>
          <p:nvPr/>
        </p:nvSpPr>
        <p:spPr bwMode="auto">
          <a:xfrm>
            <a:off x="1524000" y="5486400"/>
            <a:ext cx="914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000010</a:t>
            </a:r>
            <a:endParaRPr lang="en-US" altLang="ko-KR" sz="2400" b="1">
              <a:solidFill>
                <a:srgbClr val="990000"/>
              </a:solidFill>
              <a:ea typeface="굴림" charset="-127"/>
            </a:endParaRPr>
          </a:p>
        </p:txBody>
      </p:sp>
      <p:sp>
        <p:nvSpPr>
          <p:cNvPr id="285729" name="Rectangle 33"/>
          <p:cNvSpPr>
            <a:spLocks noChangeArrowheads="1"/>
          </p:cNvSpPr>
          <p:nvPr/>
        </p:nvSpPr>
        <p:spPr bwMode="auto">
          <a:xfrm>
            <a:off x="2438400" y="5486400"/>
            <a:ext cx="3962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00</a:t>
            </a:r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0001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0000</a:t>
            </a:r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0000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0000</a:t>
            </a:r>
            <a:r>
              <a:rPr lang="en-US" altLang="ko-KR" sz="1800" b="1">
                <a:solidFill>
                  <a:srgbClr val="990000"/>
                </a:solidFill>
                <a:latin typeface="Courier" charset="0"/>
                <a:ea typeface="굴림" charset="-127"/>
              </a:rPr>
              <a:t>0000</a:t>
            </a:r>
            <a:r>
              <a:rPr lang="en-US" altLang="ko-KR" sz="1800" b="1">
                <a:solidFill>
                  <a:srgbClr val="000066"/>
                </a:solidFill>
                <a:latin typeface="Courier" charset="0"/>
                <a:ea typeface="굴림" charset="-127"/>
              </a:rPr>
              <a:t>1000</a:t>
            </a:r>
            <a:endParaRPr lang="en-US" altLang="ko-KR" sz="1800" b="1">
              <a:solidFill>
                <a:srgbClr val="990000"/>
              </a:solidFill>
              <a:ea typeface="굴림" charset="-127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24000" y="4495800"/>
            <a:ext cx="4876800" cy="1371600"/>
            <a:chOff x="960" y="2832"/>
            <a:chExt cx="3072" cy="864"/>
          </a:xfrm>
        </p:grpSpPr>
        <p:sp>
          <p:nvSpPr>
            <p:cNvPr id="285731" name="Rectangle 35"/>
            <p:cNvSpPr>
              <a:spLocks noChangeArrowheads="1"/>
            </p:cNvSpPr>
            <p:nvPr/>
          </p:nvSpPr>
          <p:spPr bwMode="auto">
            <a:xfrm>
              <a:off x="960" y="2832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85732" name="Rectangle 36"/>
            <p:cNvSpPr>
              <a:spLocks noChangeArrowheads="1"/>
            </p:cNvSpPr>
            <p:nvPr/>
          </p:nvSpPr>
          <p:spPr bwMode="auto">
            <a:xfrm>
              <a:off x="1536" y="2832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  <p:sp>
          <p:nvSpPr>
            <p:cNvPr id="285733" name="Rectangle 37"/>
            <p:cNvSpPr>
              <a:spLocks noChangeArrowheads="1"/>
            </p:cNvSpPr>
            <p:nvPr/>
          </p:nvSpPr>
          <p:spPr bwMode="auto">
            <a:xfrm>
              <a:off x="960" y="3456"/>
              <a:ext cx="57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400" b="1">
                <a:solidFill>
                  <a:srgbClr val="990000"/>
                </a:solidFill>
              </a:endParaRPr>
            </a:p>
          </p:txBody>
        </p:sp>
        <p:sp>
          <p:nvSpPr>
            <p:cNvPr id="285734" name="Rectangle 38"/>
            <p:cNvSpPr>
              <a:spLocks noChangeArrowheads="1"/>
            </p:cNvSpPr>
            <p:nvPr/>
          </p:nvSpPr>
          <p:spPr bwMode="auto">
            <a:xfrm>
              <a:off x="1536" y="3456"/>
              <a:ext cx="249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>
                <a:solidFill>
                  <a:srgbClr val="990000"/>
                </a:solidFill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7620000" y="2743200"/>
            <a:ext cx="609600" cy="838200"/>
            <a:chOff x="4800" y="1728"/>
            <a:chExt cx="384" cy="528"/>
          </a:xfrm>
        </p:grpSpPr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4800" y="1728"/>
              <a:ext cx="384" cy="336"/>
            </a:xfrm>
            <a:prstGeom prst="ellipse">
              <a:avLst/>
            </a:prstGeom>
            <a:solidFill>
              <a:srgbClr val="FFCCCC"/>
            </a:solidFill>
            <a:ln w="381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solidFill>
                    <a:srgbClr val="000066"/>
                  </a:solidFill>
                  <a:latin typeface="Courier New" charset="0"/>
                  <a:ea typeface="굴림" charset="-127"/>
                </a:rPr>
                <a:t>&gt;&gt;2</a:t>
              </a:r>
            </a:p>
          </p:txBody>
        </p:sp>
        <p:sp>
          <p:nvSpPr>
            <p:cNvPr id="285737" name="Line 41"/>
            <p:cNvSpPr>
              <a:spLocks noChangeShapeType="1"/>
            </p:cNvSpPr>
            <p:nvPr/>
          </p:nvSpPr>
          <p:spPr bwMode="auto">
            <a:xfrm>
              <a:off x="4992" y="2064"/>
              <a:ext cx="0" cy="192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467600" y="1981200"/>
            <a:ext cx="1295400" cy="762000"/>
            <a:chOff x="4704" y="1248"/>
            <a:chExt cx="816" cy="480"/>
          </a:xfrm>
        </p:grpSpPr>
        <p:sp>
          <p:nvSpPr>
            <p:cNvPr id="285739" name="AutoShape 43"/>
            <p:cNvSpPr>
              <a:spLocks/>
            </p:cNvSpPr>
            <p:nvPr/>
          </p:nvSpPr>
          <p:spPr bwMode="auto">
            <a:xfrm rot="5400000">
              <a:off x="4944" y="1008"/>
              <a:ext cx="96" cy="576"/>
            </a:xfrm>
            <a:prstGeom prst="rightBrace">
              <a:avLst>
                <a:gd name="adj1" fmla="val 50000"/>
                <a:gd name="adj2" fmla="val 48782"/>
              </a:avLst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>
              <a:off x="4992" y="1392"/>
              <a:ext cx="0" cy="336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41" name="Text Box 45"/>
            <p:cNvSpPr txBox="1">
              <a:spLocks noChangeArrowheads="1"/>
            </p:cNvSpPr>
            <p:nvPr/>
          </p:nvSpPr>
          <p:spPr bwMode="auto">
            <a:xfrm>
              <a:off x="5020" y="1392"/>
              <a:ext cx="50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2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lower 28</a:t>
              </a:r>
            </a:p>
            <a:p>
              <a:r>
                <a:rPr lang="en-US" altLang="ko-KR" sz="12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bits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477000" y="3886200"/>
            <a:ext cx="1447800" cy="533400"/>
            <a:chOff x="4080" y="2448"/>
            <a:chExt cx="912" cy="336"/>
          </a:xfrm>
        </p:grpSpPr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 flipH="1">
              <a:off x="4080" y="2640"/>
              <a:ext cx="912" cy="144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>
              <a:off x="4992" y="2448"/>
              <a:ext cx="0" cy="192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5745" name="Text Box 49"/>
          <p:cNvSpPr txBox="1">
            <a:spLocks noChangeArrowheads="1"/>
          </p:cNvSpPr>
          <p:nvPr/>
        </p:nvSpPr>
        <p:spPr bwMode="auto">
          <a:xfrm>
            <a:off x="7218363" y="3549650"/>
            <a:ext cx="1412875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0x</a:t>
            </a:r>
            <a:r>
              <a:rPr lang="en-US" altLang="ko-KR" sz="1800" b="1">
                <a:solidFill>
                  <a:srgbClr val="000066"/>
                </a:solidFill>
                <a:latin typeface="Courier New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1</a:t>
            </a:r>
            <a:r>
              <a:rPr lang="en-US" altLang="ko-KR" sz="1800" b="1">
                <a:solidFill>
                  <a:srgbClr val="000066"/>
                </a:solidFill>
                <a:latin typeface="Courier New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000066"/>
                </a:solidFill>
                <a:latin typeface="Courier New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0</a:t>
            </a:r>
            <a:r>
              <a:rPr lang="en-US" altLang="ko-KR" sz="1800" b="1">
                <a:solidFill>
                  <a:srgbClr val="000066"/>
                </a:solidFill>
                <a:latin typeface="Courier New" charset="0"/>
                <a:ea typeface="굴림" charset="-127"/>
              </a:rPr>
              <a:t>8</a:t>
            </a:r>
            <a:endParaRPr lang="en-US" altLang="ko-KR" sz="1800" b="1">
              <a:solidFill>
                <a:srgbClr val="990000"/>
              </a:solidFill>
              <a:latin typeface="Courier New" charset="0"/>
              <a:ea typeface="굴림" charset="-127"/>
            </a:endParaRPr>
          </a:p>
        </p:txBody>
      </p:sp>
      <p:sp>
        <p:nvSpPr>
          <p:cNvPr id="5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  <p:bldP spid="285726" grpId="0" animBg="1" autoUpdateAnimBg="0"/>
      <p:bldP spid="285727" grpId="0" animBg="1" autoUpdateAnimBg="0"/>
      <p:bldP spid="285728" grpId="0" animBg="1" autoUpdateAnimBg="0"/>
      <p:bldP spid="285729" grpId="0" animBg="1" autoUpdateAnimBg="0"/>
      <p:bldP spid="28574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1447800" y="5638800"/>
            <a:ext cx="33528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Courier New" charset="0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Constants / Immediate Instructions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Small constants are used quite frequently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(50% of operands) </a:t>
            </a:r>
            <a:br>
              <a:rPr lang="en-US" altLang="ko-KR"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	e.g., 	</a:t>
            </a:r>
            <a:r>
              <a:rPr lang="en-US" altLang="ko-KR" sz="1800">
                <a:latin typeface="Courier New" charset="0"/>
                <a:ea typeface="굴림" charset="-127"/>
              </a:rPr>
              <a:t>A = A + 5;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B = B + 1;</a:t>
            </a:r>
            <a:br>
              <a:rPr lang="en-US" altLang="ko-KR" sz="1800">
                <a:latin typeface="Courier New" charset="0"/>
                <a:ea typeface="굴림" charset="-127"/>
              </a:rPr>
            </a:br>
            <a:r>
              <a:rPr lang="en-US" altLang="ko-KR" sz="1800">
                <a:latin typeface="Courier New" charset="0"/>
                <a:ea typeface="굴림" charset="-127"/>
              </a:rPr>
              <a:t>		C = C - 18;</a:t>
            </a: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MIPS Immediate Instructions (I-Format):</a:t>
            </a:r>
            <a:r>
              <a:rPr lang="en-US" altLang="ko-KR" sz="1800">
                <a:ea typeface="굴림" charset="-127"/>
              </a:rPr>
              <a:t/>
            </a:r>
            <a:br>
              <a:rPr lang="en-US" altLang="ko-KR" sz="1800">
                <a:ea typeface="굴림" charset="-127"/>
              </a:rPr>
            </a:br>
            <a:r>
              <a:rPr lang="en-US" altLang="ko-KR" sz="1800">
                <a:latin typeface="Courier" charset="0"/>
                <a:ea typeface="굴림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ourier" charset="0"/>
                <a:ea typeface="굴림" charset="-127"/>
              </a:rPr>
              <a:t>	</a:t>
            </a:r>
            <a: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  <a:t>addi $29, $29, 4	</a:t>
            </a:r>
            <a:b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</a:br>
            <a: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  <a:t>	slti $8, $18, 10	</a:t>
            </a:r>
            <a:b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</a:br>
            <a: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  <a:t>	andi $29, $29, 6</a:t>
            </a:r>
            <a:b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</a:br>
            <a:r>
              <a:rPr lang="en-US" altLang="ko-KR" sz="1800">
                <a:solidFill>
                  <a:srgbClr val="000000"/>
                </a:solidFill>
                <a:latin typeface="Courier New" charset="0"/>
                <a:ea typeface="굴림" charset="-127"/>
              </a:rPr>
              <a:t>	ori $29, $29, 4</a:t>
            </a:r>
            <a:endParaRPr lang="en-US" altLang="ko-KR" sz="1800">
              <a:solidFill>
                <a:srgbClr val="000000"/>
              </a:solidFill>
              <a:latin typeface="Courier" charset="0"/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Allows up to 16-bit constants</a:t>
            </a:r>
          </a:p>
          <a:p>
            <a:r>
              <a:rPr lang="en-US" altLang="ko-KR">
                <a:ea typeface="굴림" charset="-127"/>
              </a:rPr>
              <a:t>How do you load just a constant into a register?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447800" y="5638800"/>
            <a:ext cx="3352800" cy="5334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Courier New" charset="0"/>
                <a:ea typeface="굴림" charset="-127"/>
              </a:rPr>
              <a:t>   ori $5, </a:t>
            </a:r>
            <a:r>
              <a:rPr lang="en-US" altLang="ko-KR" sz="1800" b="1">
                <a:solidFill>
                  <a:srgbClr val="990000"/>
                </a:solidFill>
                <a:latin typeface="Courier New" charset="0"/>
                <a:ea typeface="굴림" charset="-127"/>
              </a:rPr>
              <a:t>$zero</a:t>
            </a:r>
            <a:r>
              <a:rPr lang="en-US" altLang="ko-KR" sz="1800" b="1">
                <a:latin typeface="Courier New" charset="0"/>
                <a:ea typeface="굴림" charset="-127"/>
              </a:rPr>
              <a:t>, 666</a:t>
            </a:r>
            <a:r>
              <a:rPr lang="en-US" altLang="ko-KR" sz="1800">
                <a:latin typeface="Courier New" charset="0"/>
                <a:ea typeface="굴림" charset="-127"/>
              </a:rPr>
              <a:t> 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447800" y="5638800"/>
            <a:ext cx="33528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Courier New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33800" y="3733800"/>
            <a:ext cx="5105400" cy="381000"/>
            <a:chOff x="2352" y="2352"/>
            <a:chExt cx="3216" cy="240"/>
          </a:xfrm>
        </p:grpSpPr>
        <p:sp>
          <p:nvSpPr>
            <p:cNvPr id="286728" name="AutoShape 8"/>
            <p:cNvSpPr>
              <a:spLocks/>
            </p:cNvSpPr>
            <p:nvPr/>
          </p:nvSpPr>
          <p:spPr bwMode="auto">
            <a:xfrm>
              <a:off x="2352" y="2352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729" name="Text Box 9"/>
            <p:cNvSpPr txBox="1">
              <a:spLocks noChangeArrowheads="1"/>
            </p:cNvSpPr>
            <p:nvPr/>
          </p:nvSpPr>
          <p:spPr bwMode="auto">
            <a:xfrm>
              <a:off x="2484" y="2352"/>
              <a:ext cx="30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Arithmetic instructions </a:t>
              </a:r>
              <a:r>
                <a:rPr lang="en-US" altLang="ko-KR" sz="1800" b="1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sign-extend</a:t>
              </a:r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 immed.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3800" y="4267200"/>
            <a:ext cx="5403850" cy="381000"/>
            <a:chOff x="2352" y="2688"/>
            <a:chExt cx="3404" cy="240"/>
          </a:xfrm>
        </p:grpSpPr>
        <p:sp>
          <p:nvSpPr>
            <p:cNvPr id="286731" name="AutoShape 11"/>
            <p:cNvSpPr>
              <a:spLocks/>
            </p:cNvSpPr>
            <p:nvPr/>
          </p:nvSpPr>
          <p:spPr bwMode="auto">
            <a:xfrm>
              <a:off x="2352" y="2688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2496" y="2697"/>
              <a:ext cx="326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Logical instructions </a:t>
              </a:r>
              <a:r>
                <a:rPr lang="en-US" altLang="ko-KR" sz="1800" b="1" u="sng">
                  <a:solidFill>
                    <a:srgbClr val="000066"/>
                  </a:solidFill>
                  <a:latin typeface="Helvetica" charset="0"/>
                  <a:ea typeface="굴림" charset="-127"/>
                </a:rPr>
                <a:t>don’t</a:t>
              </a:r>
              <a:r>
                <a:rPr lang="en-US" altLang="ko-KR" sz="1800" b="1">
                  <a:solidFill>
                    <a:srgbClr val="990000"/>
                  </a:solidFill>
                  <a:latin typeface="Helvetica" charset="0"/>
                  <a:ea typeface="굴림" charset="-127"/>
                </a:rPr>
                <a:t> sign extend immed.</a:t>
              </a:r>
            </a:p>
          </p:txBody>
        </p:sp>
      </p:grpSp>
      <p:sp>
        <p:nvSpPr>
          <p:cNvPr id="1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nimBg="1" autoUpdateAnimBg="0"/>
      <p:bldP spid="286725" grpId="0" animBg="1" autoUpdateAnimBg="0"/>
      <p:bldP spid="28672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Why are Immediates only 16 bits?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Because 16 bits fits neatly in a 32-bit instruction</a:t>
            </a:r>
          </a:p>
          <a:p>
            <a:r>
              <a:rPr lang="en-US" altLang="ko-KR">
                <a:ea typeface="굴림" charset="-127"/>
              </a:rPr>
              <a:t>Because most constants are small (i.e. &lt; 16 bits)</a:t>
            </a:r>
          </a:p>
          <a:p>
            <a:r>
              <a:rPr lang="en-US" altLang="ko-KR">
                <a:ea typeface="굴림" charset="-127"/>
              </a:rPr>
              <a:t>Design Principle 4: Make the Common Case Fast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Logical Instructions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ourier" charset="0"/>
                <a:ea typeface="굴림" charset="-127"/>
              </a:rPr>
              <a:t>and, andi</a:t>
            </a:r>
            <a:r>
              <a:rPr lang="en-US" altLang="ko-KR">
                <a:ea typeface="굴림" charset="-127"/>
              </a:rPr>
              <a:t> - bitwise AND</a:t>
            </a:r>
          </a:p>
          <a:p>
            <a:r>
              <a:rPr lang="en-US" altLang="ko-KR">
                <a:latin typeface="Courier" charset="0"/>
                <a:ea typeface="굴림" charset="-127"/>
              </a:rPr>
              <a:t>or, ori</a:t>
            </a:r>
            <a:r>
              <a:rPr lang="en-US" altLang="ko-KR">
                <a:ea typeface="굴림" charset="-127"/>
              </a:rPr>
              <a:t> - bitwise OR</a:t>
            </a:r>
          </a:p>
          <a:p>
            <a:r>
              <a:rPr lang="en-US" altLang="ko-KR">
                <a:ea typeface="굴림" charset="-127"/>
              </a:rPr>
              <a:t>Example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140450" y="3473450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charset="0"/>
                <a:ea typeface="굴림" charset="-127"/>
              </a:rPr>
              <a:t>and	$s2,$s0,$s1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6140450" y="4349750"/>
            <a:ext cx="2622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Courier New" charset="0"/>
                <a:ea typeface="굴림" charset="-127"/>
              </a:rPr>
              <a:t>ori</a:t>
            </a:r>
            <a:r>
              <a:rPr lang="en-US" altLang="ko-KR" sz="2000" b="1" dirty="0">
                <a:latin typeface="Courier New" charset="0"/>
                <a:ea typeface="굴림" charset="-127"/>
              </a:rPr>
              <a:t>	$s3</a:t>
            </a:r>
            <a:r>
              <a:rPr lang="en-US" altLang="ko-KR" sz="2000" b="1" dirty="0" smtClean="0">
                <a:latin typeface="Courier New" charset="0"/>
                <a:ea typeface="굴림" charset="-127"/>
              </a:rPr>
              <a:t>,$s2,</a:t>
            </a:r>
            <a:r>
              <a:rPr lang="en-US" altLang="ko-KR" sz="2000" b="1" dirty="0" smtClean="0">
                <a:solidFill>
                  <a:srgbClr val="006600"/>
                </a:solidFill>
                <a:latin typeface="Courier New" charset="0"/>
                <a:ea typeface="굴림" charset="-127"/>
              </a:rPr>
              <a:t>252</a:t>
            </a:r>
            <a:endParaRPr lang="en-US" altLang="ko-KR" sz="2000" b="1" dirty="0">
              <a:latin typeface="Courier" charset="0"/>
              <a:ea typeface="굴림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3048000"/>
            <a:ext cx="5683250" cy="852488"/>
            <a:chOff x="240" y="1920"/>
            <a:chExt cx="3580" cy="537"/>
          </a:xfrm>
        </p:grpSpPr>
        <p:sp>
          <p:nvSpPr>
            <p:cNvPr id="288775" name="Rectangle 7"/>
            <p:cNvSpPr>
              <a:spLocks noChangeArrowheads="1"/>
            </p:cNvSpPr>
            <p:nvPr/>
          </p:nvSpPr>
          <p:spPr bwMode="auto">
            <a:xfrm>
              <a:off x="604" y="1967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11011111010110100100100011110101</a:t>
              </a:r>
            </a:p>
          </p:txBody>
        </p: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604" y="2255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11110000111100001111000011110000</a:t>
              </a:r>
            </a:p>
          </p:txBody>
        </p:sp>
        <p:sp>
          <p:nvSpPr>
            <p:cNvPr id="288777" name="Text Box 9"/>
            <p:cNvSpPr txBox="1">
              <a:spLocks noChangeArrowheads="1"/>
            </p:cNvSpPr>
            <p:nvPr/>
          </p:nvSpPr>
          <p:spPr bwMode="auto">
            <a:xfrm>
              <a:off x="240" y="1920"/>
              <a:ext cx="3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Times" charset="0"/>
                  <a:ea typeface="굴림" charset="-127"/>
                </a:rPr>
                <a:t>$s0</a:t>
              </a:r>
            </a:p>
          </p:txBody>
        </p:sp>
        <p:sp>
          <p:nvSpPr>
            <p:cNvPr id="288778" name="Text Box 10"/>
            <p:cNvSpPr txBox="1">
              <a:spLocks noChangeArrowheads="1"/>
            </p:cNvSpPr>
            <p:nvPr/>
          </p:nvSpPr>
          <p:spPr bwMode="auto">
            <a:xfrm>
              <a:off x="240" y="2207"/>
              <a:ext cx="3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Times" charset="0"/>
                  <a:ea typeface="굴림" charset="-127"/>
                </a:rPr>
                <a:t>$s1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3886200"/>
            <a:ext cx="5683250" cy="838200"/>
            <a:chOff x="240" y="2448"/>
            <a:chExt cx="3580" cy="528"/>
          </a:xfrm>
        </p:grpSpPr>
        <p:sp>
          <p:nvSpPr>
            <p:cNvPr id="288780" name="Text Box 12"/>
            <p:cNvSpPr txBox="1">
              <a:spLocks noChangeArrowheads="1"/>
            </p:cNvSpPr>
            <p:nvPr/>
          </p:nvSpPr>
          <p:spPr bwMode="auto">
            <a:xfrm>
              <a:off x="240" y="2726"/>
              <a:ext cx="3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Times" charset="0"/>
                  <a:ea typeface="굴림" charset="-127"/>
                </a:rPr>
                <a:t>$s2</a:t>
              </a:r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604" y="2773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1101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0101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0100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1111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endParaRPr lang="en-US" altLang="ko-KR" sz="2000" b="1">
                <a:solidFill>
                  <a:srgbClr val="990000"/>
                </a:solidFill>
                <a:latin typeface="Courier New" charset="0"/>
                <a:ea typeface="굴림" charset="-127"/>
              </a:endParaRPr>
            </a:p>
          </p:txBody>
        </p:sp>
        <p:sp>
          <p:nvSpPr>
            <p:cNvPr id="288782" name="Line 14"/>
            <p:cNvSpPr>
              <a:spLocks noChangeShapeType="1"/>
            </p:cNvSpPr>
            <p:nvPr/>
          </p:nvSpPr>
          <p:spPr bwMode="auto">
            <a:xfrm>
              <a:off x="2208" y="2448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5105400"/>
            <a:ext cx="5683250" cy="838200"/>
            <a:chOff x="240" y="3216"/>
            <a:chExt cx="3580" cy="528"/>
          </a:xfrm>
        </p:grpSpPr>
        <p:sp>
          <p:nvSpPr>
            <p:cNvPr id="288784" name="Text Box 16"/>
            <p:cNvSpPr txBox="1">
              <a:spLocks noChangeArrowheads="1"/>
            </p:cNvSpPr>
            <p:nvPr/>
          </p:nvSpPr>
          <p:spPr bwMode="auto">
            <a:xfrm>
              <a:off x="240" y="3494"/>
              <a:ext cx="3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Times" charset="0"/>
                  <a:ea typeface="굴림" charset="-127"/>
                </a:rPr>
                <a:t>$s3</a:t>
              </a:r>
            </a:p>
          </p:txBody>
        </p:sp>
        <p:sp>
          <p:nvSpPr>
            <p:cNvPr id="288785" name="Rectangle 17"/>
            <p:cNvSpPr>
              <a:spLocks noChangeArrowheads="1"/>
            </p:cNvSpPr>
            <p:nvPr/>
          </p:nvSpPr>
          <p:spPr bwMode="auto">
            <a:xfrm>
              <a:off x="604" y="3541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1101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0101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0100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1111</a:t>
              </a:r>
              <a:r>
                <a:rPr lang="en-US" altLang="ko-KR" sz="2000" b="1">
                  <a:solidFill>
                    <a:srgbClr val="006600"/>
                  </a:solidFill>
                  <a:latin typeface="Courier New" charset="0"/>
                  <a:ea typeface="굴림" charset="-127"/>
                </a:rPr>
                <a:t>11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</a:t>
              </a:r>
              <a:endParaRPr lang="en-US" altLang="ko-KR" sz="20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88786" name="Line 18"/>
            <p:cNvSpPr>
              <a:spLocks noChangeShapeType="1"/>
            </p:cNvSpPr>
            <p:nvPr/>
          </p:nvSpPr>
          <p:spPr bwMode="auto">
            <a:xfrm>
              <a:off x="2208" y="3216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8787" name="Rectangle 19"/>
          <p:cNvSpPr>
            <a:spLocks noChangeArrowheads="1"/>
          </p:cNvSpPr>
          <p:nvPr/>
        </p:nvSpPr>
        <p:spPr bwMode="auto">
          <a:xfrm>
            <a:off x="957263" y="4800600"/>
            <a:ext cx="5105400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006600"/>
                </a:solidFill>
                <a:latin typeface="Courier New" charset="0"/>
                <a:ea typeface="굴림" charset="-127"/>
              </a:rPr>
              <a:t>00000000000000000000000011111100</a:t>
            </a:r>
            <a:endParaRPr lang="en-US" altLang="ko-KR" sz="2000" b="1">
              <a:solidFill>
                <a:schemeClr val="accent1"/>
              </a:solidFill>
              <a:ea typeface="굴림" charset="-127"/>
            </a:endParaRPr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5638800" y="4756150"/>
            <a:ext cx="1828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006600"/>
                </a:solidFill>
                <a:ea typeface="굴림" charset="-127"/>
              </a:rPr>
              <a:t>(252</a:t>
            </a:r>
            <a:r>
              <a:rPr lang="en-US" altLang="ko-KR" sz="2000" b="1" baseline="-25000">
                <a:solidFill>
                  <a:srgbClr val="006600"/>
                </a:solidFill>
                <a:ea typeface="굴림" charset="-127"/>
              </a:rPr>
              <a:t>10</a:t>
            </a:r>
            <a:r>
              <a:rPr lang="en-US" altLang="ko-KR" sz="2000" b="1">
                <a:solidFill>
                  <a:srgbClr val="006600"/>
                </a:solidFill>
                <a:ea typeface="굴림" charset="-127"/>
              </a:rPr>
              <a:t>)</a:t>
            </a:r>
          </a:p>
        </p:txBody>
      </p:sp>
      <p:sp>
        <p:nvSpPr>
          <p:cNvPr id="2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  <p:bldP spid="288772" grpId="0" autoUpdateAnimBg="0"/>
      <p:bldP spid="288773" grpId="0" autoUpdateAnimBg="0"/>
      <p:bldP spid="288787" grpId="0" autoUpdateAnimBg="0"/>
      <p:bldP spid="2887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0CB86-2F98-476B-ADD6-EB20A146C2F5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Registers and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67200" y="1981200"/>
            <a:ext cx="4343400" cy="4221163"/>
            <a:chOff x="2688" y="1248"/>
            <a:chExt cx="2736" cy="2659"/>
          </a:xfrm>
        </p:grpSpPr>
        <p:sp>
          <p:nvSpPr>
            <p:cNvPr id="261124" name="Text Box 4"/>
            <p:cNvSpPr txBox="1">
              <a:spLocks noChangeArrowheads="1"/>
            </p:cNvSpPr>
            <p:nvPr/>
          </p:nvSpPr>
          <p:spPr bwMode="auto">
            <a:xfrm>
              <a:off x="3816" y="3408"/>
              <a:ext cx="1263" cy="4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Memory</a:t>
              </a:r>
            </a:p>
            <a:p>
              <a:pPr algn="ctr"/>
              <a:r>
                <a:rPr lang="en-US" altLang="ko-KR" sz="1400" b="1">
                  <a:latin typeface="Helvetica" charset="0"/>
                  <a:ea typeface="굴림" charset="-127"/>
                </a:rPr>
                <a:t>4GB Max</a:t>
              </a:r>
            </a:p>
            <a:p>
              <a:pPr algn="ctr"/>
              <a:r>
                <a:rPr lang="en-US" altLang="ko-KR" sz="1400" b="1">
                  <a:latin typeface="Helvetica" charset="0"/>
                  <a:ea typeface="굴림" charset="-127"/>
                </a:rPr>
                <a:t>(Typically 64MB-1GB)</a:t>
              </a:r>
              <a:endParaRPr lang="en-US" altLang="ko-KR" sz="1800" b="1">
                <a:latin typeface="Helvetica" charset="0"/>
                <a:ea typeface="굴림" charset="-127"/>
              </a:endParaRPr>
            </a:p>
          </p:txBody>
        </p:sp>
        <p:sp>
          <p:nvSpPr>
            <p:cNvPr id="261125" name="Rectangle 5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2688" y="1248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0x00000000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27" name="Text Box 7"/>
            <p:cNvSpPr txBox="1">
              <a:spLocks noChangeArrowheads="1"/>
            </p:cNvSpPr>
            <p:nvPr/>
          </p:nvSpPr>
          <p:spPr bwMode="auto">
            <a:xfrm>
              <a:off x="2688" y="1392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0x00000004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2688" y="1536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0x00000008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29" name="Text Box 9"/>
            <p:cNvSpPr txBox="1">
              <a:spLocks noChangeArrowheads="1"/>
            </p:cNvSpPr>
            <p:nvPr/>
          </p:nvSpPr>
          <p:spPr bwMode="auto">
            <a:xfrm>
              <a:off x="2688" y="1680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0x0000000C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0" name="Text Box 10"/>
            <p:cNvSpPr txBox="1">
              <a:spLocks noChangeArrowheads="1"/>
            </p:cNvSpPr>
            <p:nvPr/>
          </p:nvSpPr>
          <p:spPr bwMode="auto">
            <a:xfrm>
              <a:off x="2688" y="1824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0x00000010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2688" y="1968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0x00000014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2688" y="2112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0x00000018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3" name="Text Box 13"/>
            <p:cNvSpPr txBox="1">
              <a:spLocks noChangeArrowheads="1"/>
            </p:cNvSpPr>
            <p:nvPr/>
          </p:nvSpPr>
          <p:spPr bwMode="auto">
            <a:xfrm>
              <a:off x="2688" y="2256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0x0000001C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4" name="Text Box 14"/>
            <p:cNvSpPr txBox="1">
              <a:spLocks noChangeArrowheads="1"/>
            </p:cNvSpPr>
            <p:nvPr/>
          </p:nvSpPr>
          <p:spPr bwMode="auto">
            <a:xfrm>
              <a:off x="2688" y="2832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0xfffffff4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5" name="Text Box 15"/>
            <p:cNvSpPr txBox="1">
              <a:spLocks noChangeArrowheads="1"/>
            </p:cNvSpPr>
            <p:nvPr/>
          </p:nvSpPr>
          <p:spPr bwMode="auto">
            <a:xfrm>
              <a:off x="2688" y="2976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0xfffffffc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2688" y="3168"/>
              <a:ext cx="78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Courier" charset="0"/>
                  <a:ea typeface="굴림" charset="-127"/>
                </a:rPr>
                <a:t>0xfffffffc</a:t>
              </a:r>
              <a:endParaRPr lang="en-US" altLang="ko-KR" sz="1200" b="1">
                <a:latin typeface="Courier" charset="0"/>
                <a:ea typeface="굴림" charset="-127"/>
              </a:endParaRPr>
            </a:p>
          </p:txBody>
        </p:sp>
        <p:sp>
          <p:nvSpPr>
            <p:cNvPr id="261137" name="Rectangle 17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38" name="Rectangle 18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39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0" name="Rectangle 2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1" name="Rectangle 21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2" name="Rectangle 22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3" name="Rectangle 23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4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45" name="Line 25"/>
            <p:cNvSpPr>
              <a:spLocks noChangeShapeType="1"/>
            </p:cNvSpPr>
            <p:nvPr/>
          </p:nvSpPr>
          <p:spPr bwMode="auto">
            <a:xfrm>
              <a:off x="494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46" name="Line 26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47" name="Rectangle 27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8" name="Rectangle 28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49" name="Rectangle 29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800" b="1"/>
            </a:p>
          </p:txBody>
        </p:sp>
        <p:sp>
          <p:nvSpPr>
            <p:cNvPr id="261150" name="Line 30"/>
            <p:cNvSpPr>
              <a:spLocks noChangeShapeType="1"/>
            </p:cNvSpPr>
            <p:nvPr/>
          </p:nvSpPr>
          <p:spPr bwMode="auto">
            <a:xfrm>
              <a:off x="398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1" name="Line 31"/>
            <p:cNvSpPr>
              <a:spLocks noChangeShapeType="1"/>
            </p:cNvSpPr>
            <p:nvPr/>
          </p:nvSpPr>
          <p:spPr bwMode="auto">
            <a:xfrm>
              <a:off x="446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2" name="Line 32"/>
            <p:cNvSpPr>
              <a:spLocks noChangeShapeType="1"/>
            </p:cNvSpPr>
            <p:nvPr/>
          </p:nvSpPr>
          <p:spPr bwMode="auto">
            <a:xfrm>
              <a:off x="494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3" name="Oval 3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4" name="Oval 34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5" name="Oval 35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6" name="Oval 36"/>
            <p:cNvSpPr>
              <a:spLocks noChangeArrowheads="1"/>
            </p:cNvSpPr>
            <p:nvPr/>
          </p:nvSpPr>
          <p:spPr bwMode="auto">
            <a:xfrm>
              <a:off x="3120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7" name="Oval 37"/>
            <p:cNvSpPr>
              <a:spLocks noChangeArrowheads="1"/>
            </p:cNvSpPr>
            <p:nvPr/>
          </p:nvSpPr>
          <p:spPr bwMode="auto">
            <a:xfrm>
              <a:off x="3120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1158" name="Oval 38"/>
            <p:cNvSpPr>
              <a:spLocks noChangeArrowheads="1"/>
            </p:cNvSpPr>
            <p:nvPr/>
          </p:nvSpPr>
          <p:spPr bwMode="auto">
            <a:xfrm>
              <a:off x="3120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52400" y="1676400"/>
            <a:ext cx="4114800" cy="4100513"/>
            <a:chOff x="96" y="1056"/>
            <a:chExt cx="2592" cy="2583"/>
          </a:xfrm>
        </p:grpSpPr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44" y="2352"/>
              <a:ext cx="2544" cy="624"/>
              <a:chOff x="144" y="2352"/>
              <a:chExt cx="2544" cy="624"/>
            </a:xfrm>
          </p:grpSpPr>
          <p:sp>
            <p:nvSpPr>
              <p:cNvPr id="261161" name="Rectangle 41"/>
              <p:cNvSpPr>
                <a:spLocks noChangeArrowheads="1"/>
              </p:cNvSpPr>
              <p:nvPr/>
            </p:nvSpPr>
            <p:spPr bwMode="auto">
              <a:xfrm>
                <a:off x="144" y="2832"/>
                <a:ext cx="2016" cy="14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ea typeface="굴림" charset="-127"/>
                  </a:rPr>
                  <a:t>PC = 0x0000001C</a:t>
                </a:r>
              </a:p>
            </p:txBody>
          </p:sp>
          <p:sp>
            <p:nvSpPr>
              <p:cNvPr id="261162" name="Line 42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63" name="Line 43"/>
              <p:cNvSpPr>
                <a:spLocks noChangeShapeType="1"/>
              </p:cNvSpPr>
              <p:nvPr/>
            </p:nvSpPr>
            <p:spPr bwMode="auto">
              <a:xfrm flipV="1">
                <a:off x="249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64" name="Line 44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1165" name="Text Box 45"/>
            <p:cNvSpPr txBox="1">
              <a:spLocks noChangeArrowheads="1"/>
            </p:cNvSpPr>
            <p:nvPr/>
          </p:nvSpPr>
          <p:spPr bwMode="auto">
            <a:xfrm>
              <a:off x="700" y="3408"/>
              <a:ext cx="7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b="1">
                  <a:latin typeface="Helvetica" charset="0"/>
                  <a:ea typeface="굴림" charset="-127"/>
                </a:rPr>
                <a:t>Registers</a:t>
              </a:r>
            </a:p>
          </p:txBody>
        </p: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96" y="1056"/>
              <a:ext cx="2164" cy="1459"/>
              <a:chOff x="96" y="1056"/>
              <a:chExt cx="2164" cy="1459"/>
            </a:xfrm>
          </p:grpSpPr>
          <p:sp>
            <p:nvSpPr>
              <p:cNvPr id="261167" name="Text Box 47"/>
              <p:cNvSpPr txBox="1">
                <a:spLocks noChangeArrowheads="1"/>
              </p:cNvSpPr>
              <p:nvPr/>
            </p:nvSpPr>
            <p:spPr bwMode="auto">
              <a:xfrm>
                <a:off x="96" y="2284"/>
                <a:ext cx="216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800" b="1">
                    <a:latin typeface="Helvetica" charset="0"/>
                    <a:ea typeface="굴림" charset="-127"/>
                  </a:rPr>
                  <a:t>32 General Purpose Registers</a:t>
                </a:r>
              </a:p>
            </p:txBody>
          </p:sp>
          <p:sp>
            <p:nvSpPr>
              <p:cNvPr id="261168" name="Rectangle 48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ea typeface="굴림" charset="-127"/>
                  </a:rPr>
                  <a:t>R0</a:t>
                </a:r>
              </a:p>
            </p:txBody>
          </p:sp>
          <p:sp>
            <p:nvSpPr>
              <p:cNvPr id="261169" name="Rectangle 49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ea typeface="굴림" charset="-127"/>
                  </a:rPr>
                  <a:t>R1</a:t>
                </a:r>
              </a:p>
            </p:txBody>
          </p:sp>
          <p:sp>
            <p:nvSpPr>
              <p:cNvPr id="261170" name="Rectangle 50"/>
              <p:cNvSpPr>
                <a:spLocks noChangeArrowheads="1"/>
              </p:cNvSpPr>
              <p:nvPr/>
            </p:nvSpPr>
            <p:spPr bwMode="auto">
              <a:xfrm>
                <a:off x="144" y="153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ea typeface="굴림" charset="-127"/>
                  </a:rPr>
                  <a:t>R2</a:t>
                </a:r>
              </a:p>
            </p:txBody>
          </p:sp>
          <p:sp>
            <p:nvSpPr>
              <p:cNvPr id="261171" name="Rectangle 51"/>
              <p:cNvSpPr>
                <a:spLocks noChangeArrowheads="1"/>
              </p:cNvSpPr>
              <p:nvPr/>
            </p:nvSpPr>
            <p:spPr bwMode="auto">
              <a:xfrm>
                <a:off x="144" y="201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ea typeface="굴림" charset="-127"/>
                  </a:rPr>
                  <a:t>R30</a:t>
                </a:r>
              </a:p>
            </p:txBody>
          </p:sp>
          <p:sp>
            <p:nvSpPr>
              <p:cNvPr id="261172" name="Rectangle 52"/>
              <p:cNvSpPr>
                <a:spLocks noChangeArrowheads="1"/>
              </p:cNvSpPr>
              <p:nvPr/>
            </p:nvSpPr>
            <p:spPr bwMode="auto">
              <a:xfrm>
                <a:off x="144" y="2160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ea typeface="굴림" charset="-127"/>
                  </a:rPr>
                  <a:t>R31</a:t>
                </a:r>
              </a:p>
            </p:txBody>
          </p:sp>
          <p:sp>
            <p:nvSpPr>
              <p:cNvPr id="261173" name="Oval 53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74" name="Oval 54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75" name="Oval 55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76" name="Line 56"/>
              <p:cNvSpPr>
                <a:spLocks noChangeShapeType="1"/>
              </p:cNvSpPr>
              <p:nvPr/>
            </p:nvSpPr>
            <p:spPr bwMode="auto">
              <a:xfrm>
                <a:off x="1392" y="115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77" name="Line 57"/>
              <p:cNvSpPr>
                <a:spLocks noChangeShapeType="1"/>
              </p:cNvSpPr>
              <p:nvPr/>
            </p:nvSpPr>
            <p:spPr bwMode="auto">
              <a:xfrm>
                <a:off x="144" y="115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1178" name="Text Box 58"/>
              <p:cNvSpPr txBox="1">
                <a:spLocks noChangeArrowheads="1"/>
              </p:cNvSpPr>
              <p:nvPr/>
            </p:nvSpPr>
            <p:spPr bwMode="auto">
              <a:xfrm>
                <a:off x="962" y="1056"/>
                <a:ext cx="4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400" b="1">
                    <a:ea typeface="굴림" charset="-127"/>
                  </a:rPr>
                  <a:t>32 bits</a:t>
                </a:r>
              </a:p>
            </p:txBody>
          </p:sp>
          <p:sp>
            <p:nvSpPr>
              <p:cNvPr id="261179" name="Text Box 59"/>
              <p:cNvSpPr txBox="1">
                <a:spLocks noChangeArrowheads="1"/>
              </p:cNvSpPr>
              <p:nvPr/>
            </p:nvSpPr>
            <p:spPr bwMode="auto">
              <a:xfrm>
                <a:off x="1238" y="1229"/>
                <a:ext cx="116" cy="32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endParaRPr lang="ko-KR" altLang="ko-K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Logical Operations - Applications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Masking - clear, set or test</a:t>
            </a:r>
          </a:p>
          <a:p>
            <a:pPr lvl="1"/>
            <a:r>
              <a:rPr lang="en-US" altLang="ko-KR">
                <a:ea typeface="굴림" charset="-127"/>
              </a:rPr>
              <a:t>Individual bits</a:t>
            </a:r>
          </a:p>
          <a:p>
            <a:pPr lvl="1"/>
            <a:r>
              <a:rPr lang="en-US" altLang="ko-KR">
                <a:ea typeface="굴림" charset="-127"/>
              </a:rPr>
              <a:t>Groups of bits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9250" y="3886200"/>
            <a:ext cx="6889750" cy="396875"/>
            <a:chOff x="220" y="2448"/>
            <a:chExt cx="4340" cy="250"/>
          </a:xfrm>
        </p:grpSpPr>
        <p:sp>
          <p:nvSpPr>
            <p:cNvPr id="290819" name="Rectangle 3"/>
            <p:cNvSpPr>
              <a:spLocks noChangeArrowheads="1"/>
            </p:cNvSpPr>
            <p:nvPr/>
          </p:nvSpPr>
          <p:spPr bwMode="auto">
            <a:xfrm>
              <a:off x="624" y="2448"/>
              <a:ext cx="3936" cy="24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b="1">
                  <a:latin typeface="Courier" charset="0"/>
                  <a:ea typeface="굴림" charset="-127"/>
                </a:rPr>
                <a:t>(original contents)</a:t>
              </a:r>
            </a:p>
          </p:txBody>
        </p:sp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220" y="2448"/>
              <a:ext cx="40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>
                  <a:latin typeface="Courier New" charset="0"/>
                  <a:ea typeface="굴림" charset="-127"/>
                </a:rPr>
                <a:t>$t0</a:t>
              </a:r>
            </a:p>
          </p:txBody>
        </p:sp>
      </p:grpSp>
      <p:sp>
        <p:nvSpPr>
          <p:cNvPr id="290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Larger Constants</a:t>
            </a:r>
          </a:p>
        </p:txBody>
      </p:sp>
      <p:sp>
        <p:nvSpPr>
          <p:cNvPr id="2908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Immediate operations provide for 16-bit constants</a:t>
            </a:r>
          </a:p>
          <a:p>
            <a:r>
              <a:rPr lang="en-US" altLang="ko-KR">
                <a:ea typeface="굴림" charset="-127"/>
              </a:rPr>
              <a:t>What about when we need larger constants?</a:t>
            </a:r>
          </a:p>
          <a:p>
            <a:r>
              <a:rPr lang="en-US" altLang="ko-KR">
                <a:ea typeface="굴림" charset="-127"/>
              </a:rPr>
              <a:t>Use "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load upper immediate - lui</a:t>
            </a:r>
            <a:r>
              <a:rPr lang="en-US" altLang="ko-KR">
                <a:ea typeface="굴림" charset="-127"/>
              </a:rPr>
              <a:t>” (I-Format)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</a:t>
            </a:r>
            <a:r>
              <a:rPr lang="en-US" altLang="ko-KR">
                <a:latin typeface="Courier New" charset="0"/>
                <a:ea typeface="굴림" charset="-127"/>
              </a:rPr>
              <a:t>lui $t0, 1010101010101010</a:t>
            </a:r>
            <a:br>
              <a:rPr lang="en-US" altLang="ko-KR">
                <a:latin typeface="Courier New" charset="0"/>
                <a:ea typeface="굴림" charset="-127"/>
              </a:rPr>
            </a:br>
            <a:r>
              <a:rPr lang="en-US" altLang="ko-KR">
                <a:latin typeface="Courier" charset="0"/>
                <a:ea typeface="굴림" charset="-127"/>
              </a:rPr>
              <a:t/>
            </a:r>
            <a:br>
              <a:rPr lang="en-US" altLang="ko-KR">
                <a:latin typeface="Courier" charset="0"/>
                <a:ea typeface="굴림" charset="-127"/>
              </a:rPr>
            </a:br>
            <a:r>
              <a:rPr lang="en-US" altLang="ko-KR">
                <a:latin typeface="Courier" charset="0"/>
                <a:ea typeface="굴림" charset="-127"/>
              </a:rPr>
              <a:t/>
            </a:r>
            <a:br>
              <a:rPr lang="en-US" altLang="ko-KR">
                <a:latin typeface="Courier" charset="0"/>
                <a:ea typeface="굴림" charset="-127"/>
              </a:rPr>
            </a:br>
            <a:endParaRPr lang="en-US" altLang="ko-KR">
              <a:latin typeface="Courier" charset="0"/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Then use </a:t>
            </a:r>
            <a:r>
              <a:rPr lang="en-US" altLang="ko-KR">
                <a:latin typeface="Courier New" charset="0"/>
                <a:ea typeface="굴림" charset="-127"/>
              </a:rPr>
              <a:t>ori </a:t>
            </a:r>
            <a:r>
              <a:rPr lang="en-US" altLang="ko-KR">
                <a:ea typeface="굴림" charset="-127"/>
              </a:rPr>
              <a:t>to fill in lower 16 bits: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</a:t>
            </a:r>
            <a:r>
              <a:rPr lang="en-US" altLang="ko-KR">
                <a:latin typeface="Courier New" charset="0"/>
                <a:ea typeface="굴림" charset="-127"/>
              </a:rPr>
              <a:t>ori $t0, $t0, 1010101010101010</a:t>
            </a:r>
            <a:r>
              <a:rPr lang="en-US" altLang="ko-KR">
                <a:latin typeface="Courier" charset="0"/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3200400"/>
            <a:ext cx="6248400" cy="1066800"/>
            <a:chOff x="624" y="2016"/>
            <a:chExt cx="3936" cy="672"/>
          </a:xfrm>
        </p:grpSpPr>
        <p:sp>
          <p:nvSpPr>
            <p:cNvPr id="290824" name="Line 8"/>
            <p:cNvSpPr>
              <a:spLocks noChangeShapeType="1"/>
            </p:cNvSpPr>
            <p:nvPr/>
          </p:nvSpPr>
          <p:spPr bwMode="auto">
            <a:xfrm flipH="1">
              <a:off x="1680" y="2016"/>
              <a:ext cx="74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624" y="2448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b="1">
                  <a:latin typeface="Courier" charset="0"/>
                  <a:ea typeface="굴림" charset="-127"/>
                </a:rPr>
                <a:t>1010101010101010</a:t>
              </a:r>
            </a:p>
          </p:txBody>
        </p:sp>
        <p:sp>
          <p:nvSpPr>
            <p:cNvPr id="290826" name="Rectangle 10"/>
            <p:cNvSpPr>
              <a:spLocks noChangeArrowheads="1"/>
            </p:cNvSpPr>
            <p:nvPr/>
          </p:nvSpPr>
          <p:spPr bwMode="auto">
            <a:xfrm>
              <a:off x="2592" y="2448"/>
              <a:ext cx="1968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b="1">
                  <a:latin typeface="Courier" charset="0"/>
                  <a:ea typeface="굴림" charset="-127"/>
                </a:rPr>
                <a:t>0000000000000000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91000" y="3200400"/>
            <a:ext cx="3048000" cy="609600"/>
            <a:chOff x="2640" y="2016"/>
            <a:chExt cx="1920" cy="384"/>
          </a:xfrm>
        </p:grpSpPr>
        <p:sp>
          <p:nvSpPr>
            <p:cNvPr id="290828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192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7" rIns="19050" bIns="26987"/>
            <a:lstStyle/>
            <a:p>
              <a:pPr algn="ctr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0" algn="l"/>
                </a:tabLst>
              </a:pPr>
              <a:r>
                <a:rPr lang="en-US" altLang="ko-KR" sz="1800" b="1">
                  <a:solidFill>
                    <a:srgbClr val="000000"/>
                  </a:solidFill>
                  <a:latin typeface="Helvetica" charset="0"/>
                  <a:ea typeface="굴림" charset="-127"/>
                </a:rPr>
                <a:t>filled with zeros</a:t>
              </a:r>
            </a:p>
          </p:txBody>
        </p:sp>
        <p:sp>
          <p:nvSpPr>
            <p:cNvPr id="290829" name="AutoShape 13"/>
            <p:cNvSpPr>
              <a:spLocks/>
            </p:cNvSpPr>
            <p:nvPr/>
          </p:nvSpPr>
          <p:spPr bwMode="auto">
            <a:xfrm rot="5400000">
              <a:off x="3528" y="1368"/>
              <a:ext cx="144" cy="1920"/>
            </a:xfrm>
            <a:prstGeom prst="leftBrace">
              <a:avLst>
                <a:gd name="adj1" fmla="val 1111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49250" y="5622925"/>
            <a:ext cx="6889750" cy="396875"/>
            <a:chOff x="220" y="3542"/>
            <a:chExt cx="4340" cy="250"/>
          </a:xfrm>
        </p:grpSpPr>
        <p:sp>
          <p:nvSpPr>
            <p:cNvPr id="290831" name="Text Box 15"/>
            <p:cNvSpPr txBox="1">
              <a:spLocks noChangeArrowheads="1"/>
            </p:cNvSpPr>
            <p:nvPr/>
          </p:nvSpPr>
          <p:spPr bwMode="auto">
            <a:xfrm>
              <a:off x="220" y="3542"/>
              <a:ext cx="40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>
                  <a:latin typeface="Courier New" charset="0"/>
                  <a:ea typeface="굴림" charset="-127"/>
                </a:rPr>
                <a:t>$t0</a:t>
              </a:r>
            </a:p>
          </p:txBody>
        </p:sp>
        <p:sp>
          <p:nvSpPr>
            <p:cNvPr id="290832" name="Rectangle 16"/>
            <p:cNvSpPr>
              <a:spLocks noChangeArrowheads="1"/>
            </p:cNvSpPr>
            <p:nvPr/>
          </p:nvSpPr>
          <p:spPr bwMode="auto">
            <a:xfrm>
              <a:off x="624" y="35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b="1">
                  <a:latin typeface="Courier New" charset="0"/>
                  <a:ea typeface="굴림" charset="-127"/>
                </a:rPr>
                <a:t>1010101010101010</a:t>
              </a:r>
            </a:p>
          </p:txBody>
        </p:sp>
        <p:sp>
          <p:nvSpPr>
            <p:cNvPr id="290833" name="Rectangle 17"/>
            <p:cNvSpPr>
              <a:spLocks noChangeArrowheads="1"/>
            </p:cNvSpPr>
            <p:nvPr/>
          </p:nvSpPr>
          <p:spPr bwMode="auto">
            <a:xfrm>
              <a:off x="2592" y="3552"/>
              <a:ext cx="1968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b="1">
                  <a:latin typeface="Courier" charset="0"/>
                  <a:ea typeface="굴림" charset="-127"/>
                </a:rPr>
                <a:t>0000000000000000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114800" y="5181600"/>
            <a:ext cx="3124200" cy="838200"/>
            <a:chOff x="2592" y="3264"/>
            <a:chExt cx="1968" cy="528"/>
          </a:xfrm>
        </p:grpSpPr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3408" y="3264"/>
              <a:ext cx="96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0836" name="Rectangle 20"/>
            <p:cNvSpPr>
              <a:spLocks noChangeArrowheads="1"/>
            </p:cNvSpPr>
            <p:nvPr/>
          </p:nvSpPr>
          <p:spPr bwMode="auto">
            <a:xfrm>
              <a:off x="2592" y="3552"/>
              <a:ext cx="1968" cy="24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400" b="1">
                  <a:latin typeface="Courier New" charset="0"/>
                  <a:ea typeface="굴림" charset="-127"/>
                </a:rPr>
                <a:t>1010101010101010</a:t>
              </a:r>
            </a:p>
          </p:txBody>
        </p:sp>
      </p:grpSp>
      <p:sp>
        <p:nvSpPr>
          <p:cNvPr id="2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Shift Instructions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Logical Shift Instructions</a:t>
            </a:r>
          </a:p>
          <a:p>
            <a:pPr lvl="1"/>
            <a:r>
              <a:rPr lang="en-US" altLang="ko-KR">
                <a:ea typeface="굴림" charset="-127"/>
              </a:rPr>
              <a:t>Shift left: sll (shift-left logical) instruction</a:t>
            </a:r>
          </a:p>
          <a:p>
            <a:pPr lvl="1"/>
            <a:r>
              <a:rPr lang="en-US" altLang="ko-KR">
                <a:ea typeface="굴림" charset="-127"/>
              </a:rPr>
              <a:t>Right shift: srl (shift-right logical) instruction</a:t>
            </a:r>
          </a:p>
          <a:p>
            <a:endParaRPr lang="en-US" altLang="ko-KR">
              <a:ea typeface="굴림" charset="-127"/>
            </a:endParaRP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216650" y="2962275"/>
            <a:ext cx="2470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charset="0"/>
                <a:ea typeface="굴림" charset="-127"/>
              </a:rPr>
              <a:t>sll	$s1,$s0,8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6216650" y="4197350"/>
            <a:ext cx="2470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charset="0"/>
                <a:ea typeface="굴림" charset="-127"/>
              </a:rPr>
              <a:t>srl	$s2,$s1,4</a:t>
            </a:r>
            <a:endParaRPr lang="en-US" altLang="ko-KR" sz="2000" b="1">
              <a:latin typeface="Courier" charset="0"/>
              <a:ea typeface="굴림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35050" y="3352800"/>
            <a:ext cx="5688013" cy="1143000"/>
            <a:chOff x="652" y="2112"/>
            <a:chExt cx="3583" cy="720"/>
          </a:xfrm>
        </p:grpSpPr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652" y="2688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010110100100100011110101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00000000</a:t>
              </a:r>
              <a:endParaRPr lang="en-US" altLang="ko-KR" sz="20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1848" name="AutoShape 8"/>
            <p:cNvSpPr>
              <a:spLocks/>
            </p:cNvSpPr>
            <p:nvPr/>
          </p:nvSpPr>
          <p:spPr bwMode="auto">
            <a:xfrm rot="5400000">
              <a:off x="3412" y="2184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49" name="AutoShape 9"/>
            <p:cNvSpPr>
              <a:spLocks/>
            </p:cNvSpPr>
            <p:nvPr/>
          </p:nvSpPr>
          <p:spPr bwMode="auto">
            <a:xfrm rot="16200000" flipV="1">
              <a:off x="2620" y="1056"/>
              <a:ext cx="144" cy="2256"/>
            </a:xfrm>
            <a:prstGeom prst="leftBrace">
              <a:avLst>
                <a:gd name="adj1" fmla="val 1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0" name="AutoShape 10"/>
            <p:cNvSpPr>
              <a:spLocks/>
            </p:cNvSpPr>
            <p:nvPr/>
          </p:nvSpPr>
          <p:spPr bwMode="auto">
            <a:xfrm rot="5400000">
              <a:off x="1804" y="1440"/>
              <a:ext cx="144" cy="2256"/>
            </a:xfrm>
            <a:prstGeom prst="leftBrace">
              <a:avLst>
                <a:gd name="adj1" fmla="val 1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1" name="Line 11"/>
            <p:cNvSpPr>
              <a:spLocks noChangeShapeType="1"/>
            </p:cNvSpPr>
            <p:nvPr/>
          </p:nvSpPr>
          <p:spPr bwMode="auto">
            <a:xfrm flipH="1">
              <a:off x="1900" y="2304"/>
              <a:ext cx="76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2" name="Line 12"/>
            <p:cNvSpPr>
              <a:spLocks noChangeShapeType="1"/>
            </p:cNvSpPr>
            <p:nvPr/>
          </p:nvSpPr>
          <p:spPr bwMode="auto">
            <a:xfrm flipH="1">
              <a:off x="3484" y="2400"/>
              <a:ext cx="38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3484" y="2242"/>
              <a:ext cx="7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000099"/>
                  </a:solidFill>
                  <a:ea typeface="굴림" charset="-127"/>
                </a:rPr>
                <a:t>Zeros shift in</a:t>
              </a:r>
              <a:endParaRPr lang="en-US" altLang="ko-KR" sz="1400">
                <a:ea typeface="굴림" charset="-127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7200" y="4572000"/>
            <a:ext cx="5683250" cy="1143000"/>
            <a:chOff x="288" y="2880"/>
            <a:chExt cx="3580" cy="720"/>
          </a:xfrm>
        </p:grpSpPr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652" y="3456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  <a:latin typeface="Courier New" charset="0"/>
                  <a:ea typeface="굴림" charset="-127"/>
                </a:rPr>
                <a:t>0000</a:t>
              </a:r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010110100100100011110101</a:t>
              </a:r>
              <a:r>
                <a:rPr lang="en-US" altLang="ko-KR" sz="2000" b="1">
                  <a:solidFill>
                    <a:srgbClr val="000099"/>
                  </a:solidFill>
                  <a:latin typeface="Courier New" charset="0"/>
                  <a:ea typeface="굴림" charset="-127"/>
                </a:rPr>
                <a:t>0000</a:t>
              </a:r>
              <a:endParaRPr lang="en-US" altLang="ko-KR" sz="2000" b="1">
                <a:solidFill>
                  <a:srgbClr val="000099"/>
                </a:solidFill>
                <a:latin typeface="Courier" charset="0"/>
                <a:ea typeface="굴림" charset="-127"/>
              </a:endParaRPr>
            </a:p>
          </p:txBody>
        </p:sp>
        <p:sp>
          <p:nvSpPr>
            <p:cNvPr id="291856" name="AutoShape 16"/>
            <p:cNvSpPr>
              <a:spLocks/>
            </p:cNvSpPr>
            <p:nvPr/>
          </p:nvSpPr>
          <p:spPr bwMode="auto">
            <a:xfrm rot="5400000">
              <a:off x="844" y="316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7" name="AutoShape 17"/>
            <p:cNvSpPr>
              <a:spLocks/>
            </p:cNvSpPr>
            <p:nvPr/>
          </p:nvSpPr>
          <p:spPr bwMode="auto">
            <a:xfrm rot="16200000" flipV="1">
              <a:off x="2020" y="1608"/>
              <a:ext cx="96" cy="2640"/>
            </a:xfrm>
            <a:prstGeom prst="leftBrace">
              <a:avLst>
                <a:gd name="adj1" fmla="val 2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>
              <a:off x="2092" y="30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59" name="AutoShape 19"/>
            <p:cNvSpPr>
              <a:spLocks/>
            </p:cNvSpPr>
            <p:nvPr/>
          </p:nvSpPr>
          <p:spPr bwMode="auto">
            <a:xfrm rot="5400000">
              <a:off x="2404" y="2040"/>
              <a:ext cx="96" cy="2640"/>
            </a:xfrm>
            <a:prstGeom prst="leftBrace">
              <a:avLst>
                <a:gd name="adj1" fmla="val 2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672" y="31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1861" name="Text Box 21"/>
            <p:cNvSpPr txBox="1">
              <a:spLocks noChangeArrowheads="1"/>
            </p:cNvSpPr>
            <p:nvPr/>
          </p:nvSpPr>
          <p:spPr bwMode="auto">
            <a:xfrm>
              <a:off x="288" y="3004"/>
              <a:ext cx="75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chemeClr val="accent1"/>
                  </a:solidFill>
                  <a:ea typeface="굴림" charset="-127"/>
                </a:rPr>
                <a:t>Zeros shift in</a:t>
              </a:r>
              <a:endParaRPr lang="en-US" altLang="ko-KR" sz="1400">
                <a:solidFill>
                  <a:schemeClr val="accent1"/>
                </a:solidFill>
                <a:ea typeface="굴림" charset="-127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57200" y="2973388"/>
            <a:ext cx="5683250" cy="396875"/>
            <a:chOff x="288" y="1873"/>
            <a:chExt cx="3580" cy="250"/>
          </a:xfrm>
        </p:grpSpPr>
        <p:sp>
          <p:nvSpPr>
            <p:cNvPr id="291863" name="Rectangle 23"/>
            <p:cNvSpPr>
              <a:spLocks noChangeArrowheads="1"/>
            </p:cNvSpPr>
            <p:nvPr/>
          </p:nvSpPr>
          <p:spPr bwMode="auto">
            <a:xfrm>
              <a:off x="652" y="1920"/>
              <a:ext cx="3216" cy="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solidFill>
                    <a:srgbClr val="990000"/>
                  </a:solidFill>
                  <a:latin typeface="Courier New" charset="0"/>
                  <a:ea typeface="굴림" charset="-127"/>
                </a:rPr>
                <a:t>11011111010110100100100011110101</a:t>
              </a:r>
            </a:p>
          </p:txBody>
        </p:sp>
        <p:sp>
          <p:nvSpPr>
            <p:cNvPr id="291864" name="Text Box 24"/>
            <p:cNvSpPr txBox="1">
              <a:spLocks noChangeArrowheads="1"/>
            </p:cNvSpPr>
            <p:nvPr/>
          </p:nvSpPr>
          <p:spPr bwMode="auto">
            <a:xfrm>
              <a:off x="288" y="1873"/>
              <a:ext cx="3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Times" charset="0"/>
                  <a:ea typeface="굴림" charset="-127"/>
                </a:rPr>
                <a:t>$s0</a:t>
              </a:r>
            </a:p>
          </p:txBody>
        </p:sp>
      </p:grpSp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457200" y="4191000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Times" charset="0"/>
                <a:ea typeface="굴림" charset="-127"/>
              </a:rPr>
              <a:t>$s1</a:t>
            </a:r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457200" y="5421313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Times" charset="0"/>
                <a:ea typeface="굴림" charset="-127"/>
              </a:rPr>
              <a:t>$s2</a:t>
            </a:r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32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build="p" autoUpdateAnimBg="0"/>
      <p:bldP spid="291845" grpId="0" build="p" autoUpdateAnimBg="0"/>
      <p:bldP spid="291865" grpId="0" autoUpdateAnimBg="0"/>
      <p:bldP spid="2918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Shift Instruction Encodings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0772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>
                <a:ea typeface="굴림" charset="-127"/>
              </a:rPr>
              <a:t>Bitfield</a:t>
            </a:r>
            <a:r>
              <a:rPr lang="en-US" altLang="ko-KR" dirty="0">
                <a:ea typeface="굴림" charset="-127"/>
              </a:rPr>
              <a:t> access (see book)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Multiplication / Division by power of 2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Example: array access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			</a:t>
            </a:r>
            <a:r>
              <a:rPr lang="en-US" altLang="ko-KR" sz="1600" dirty="0">
                <a:ea typeface="굴림" charset="-127"/>
              </a:rPr>
              <a:t>	</a:t>
            </a:r>
            <a:r>
              <a:rPr lang="en-US" altLang="ko-KR" sz="1800" dirty="0" err="1">
                <a:latin typeface="Courier New" charset="0"/>
                <a:ea typeface="굴림" charset="-127"/>
              </a:rPr>
              <a:t>sll</a:t>
            </a:r>
            <a:r>
              <a:rPr lang="en-US" altLang="ko-KR" sz="1800" dirty="0">
                <a:latin typeface="Courier New" charset="0"/>
                <a:ea typeface="굴림" charset="-127"/>
              </a:rPr>
              <a:t> $t0,$t1,2  # </a:t>
            </a:r>
            <a:r>
              <a:rPr lang="en-US" altLang="ko-KR" sz="1800" dirty="0">
                <a:solidFill>
                  <a:srgbClr val="990000"/>
                </a:solidFill>
                <a:latin typeface="Courier New" charset="0"/>
                <a:ea typeface="굴림" charset="-127"/>
              </a:rPr>
              <a:t>$t0=$t1*4</a:t>
            </a:r>
            <a:r>
              <a:rPr lang="en-US" altLang="ko-KR" sz="1800" dirty="0">
                <a:latin typeface="Courier New" charset="0"/>
                <a:ea typeface="굴림" charset="-127"/>
              </a:rPr>
              <a:t>	</a:t>
            </a:r>
            <a:br>
              <a:rPr lang="en-US" altLang="ko-KR" sz="1800" dirty="0">
                <a:latin typeface="Courier New" charset="0"/>
                <a:ea typeface="굴림" charset="-127"/>
              </a:rPr>
            </a:br>
            <a:r>
              <a:rPr lang="en-US" altLang="ko-KR" sz="1800" dirty="0">
                <a:latin typeface="Courier New" charset="0"/>
                <a:ea typeface="굴림" charset="-127"/>
              </a:rPr>
              <a:t>				add $t3,$t1,$t2</a:t>
            </a:r>
            <a:br>
              <a:rPr lang="en-US" altLang="ko-KR" sz="1800" dirty="0">
                <a:latin typeface="Courier New" charset="0"/>
                <a:ea typeface="굴림" charset="-127"/>
              </a:rPr>
            </a:br>
            <a:r>
              <a:rPr lang="en-US" altLang="ko-KR" sz="1800" dirty="0">
                <a:latin typeface="Courier New" charset="0"/>
                <a:ea typeface="굴림" charset="-127"/>
              </a:rPr>
              <a:t>				</a:t>
            </a:r>
            <a:r>
              <a:rPr lang="en-US" altLang="ko-KR" sz="1800" dirty="0" err="1">
                <a:latin typeface="Courier New" charset="0"/>
                <a:ea typeface="굴림" charset="-127"/>
              </a:rPr>
              <a:t>lw</a:t>
            </a:r>
            <a:r>
              <a:rPr lang="en-US" altLang="ko-KR" sz="1800" dirty="0">
                <a:latin typeface="Courier New" charset="0"/>
                <a:ea typeface="굴림" charset="-127"/>
              </a:rPr>
              <a:t> $t3, 0($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t0)</a:t>
            </a:r>
            <a:r>
              <a:rPr lang="en-US" altLang="ko-KR" sz="1600" dirty="0">
                <a:latin typeface="Courier New" charset="0"/>
                <a:ea typeface="굴림" charset="-127"/>
              </a:rPr>
              <a:t/>
            </a:r>
            <a:br>
              <a:rPr lang="en-US" altLang="ko-KR" sz="1600" dirty="0">
                <a:latin typeface="Courier New" charset="0"/>
                <a:ea typeface="굴림" charset="-127"/>
              </a:rPr>
            </a:br>
            <a:endParaRPr lang="en-US" altLang="ko-KR" sz="1600" dirty="0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3675" y="1600200"/>
            <a:ext cx="5470525" cy="1668463"/>
            <a:chOff x="922" y="1008"/>
            <a:chExt cx="3446" cy="1051"/>
          </a:xfrm>
        </p:grpSpPr>
        <p:sp>
          <p:nvSpPr>
            <p:cNvPr id="292869" name="Rectangle 5"/>
            <p:cNvSpPr>
              <a:spLocks noChangeArrowheads="1"/>
            </p:cNvSpPr>
            <p:nvPr/>
          </p:nvSpPr>
          <p:spPr bwMode="auto">
            <a:xfrm>
              <a:off x="1296" y="1296"/>
              <a:ext cx="57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70" name="Rectangle 6"/>
            <p:cNvSpPr>
              <a:spLocks noChangeArrowheads="1"/>
            </p:cNvSpPr>
            <p:nvPr/>
          </p:nvSpPr>
          <p:spPr bwMode="auto">
            <a:xfrm>
              <a:off x="1872" y="1296"/>
              <a:ext cx="480" cy="14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71" name="Rectangle 7"/>
            <p:cNvSpPr>
              <a:spLocks noChangeArrowheads="1"/>
            </p:cNvSpPr>
            <p:nvPr/>
          </p:nvSpPr>
          <p:spPr bwMode="auto">
            <a:xfrm>
              <a:off x="2352" y="1296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2832" y="1296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73" name="Rectangle 9"/>
            <p:cNvSpPr>
              <a:spLocks noChangeArrowheads="1"/>
            </p:cNvSpPr>
            <p:nvPr/>
          </p:nvSpPr>
          <p:spPr bwMode="auto">
            <a:xfrm>
              <a:off x="3792" y="1296"/>
              <a:ext cx="57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funct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74" name="Rectangle 10"/>
            <p:cNvSpPr>
              <a:spLocks noChangeArrowheads="1"/>
            </p:cNvSpPr>
            <p:nvPr/>
          </p:nvSpPr>
          <p:spPr bwMode="auto">
            <a:xfrm>
              <a:off x="3312" y="1296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 flipV="1">
              <a:off x="1296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6" name="Line 12"/>
            <p:cNvSpPr>
              <a:spLocks noChangeShapeType="1"/>
            </p:cNvSpPr>
            <p:nvPr/>
          </p:nvSpPr>
          <p:spPr bwMode="auto">
            <a:xfrm>
              <a:off x="1344" y="12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7" name="Line 13"/>
            <p:cNvSpPr>
              <a:spLocks noChangeShapeType="1"/>
            </p:cNvSpPr>
            <p:nvPr/>
          </p:nvSpPr>
          <p:spPr bwMode="auto">
            <a:xfrm flipV="1">
              <a:off x="1872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8" name="Line 14"/>
            <p:cNvSpPr>
              <a:spLocks noChangeShapeType="1"/>
            </p:cNvSpPr>
            <p:nvPr/>
          </p:nvSpPr>
          <p:spPr bwMode="auto">
            <a:xfrm flipV="1">
              <a:off x="2352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79" name="Line 15"/>
            <p:cNvSpPr>
              <a:spLocks noChangeShapeType="1"/>
            </p:cNvSpPr>
            <p:nvPr/>
          </p:nvSpPr>
          <p:spPr bwMode="auto">
            <a:xfrm>
              <a:off x="1920" y="12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0" name="Line 16"/>
            <p:cNvSpPr>
              <a:spLocks noChangeShapeType="1"/>
            </p:cNvSpPr>
            <p:nvPr/>
          </p:nvSpPr>
          <p:spPr bwMode="auto">
            <a:xfrm flipV="1">
              <a:off x="2832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2400" y="12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 flipV="1">
              <a:off x="3312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3" name="Line 19"/>
            <p:cNvSpPr>
              <a:spLocks noChangeShapeType="1"/>
            </p:cNvSpPr>
            <p:nvPr/>
          </p:nvSpPr>
          <p:spPr bwMode="auto">
            <a:xfrm>
              <a:off x="2880" y="12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4" name="Line 20"/>
            <p:cNvSpPr>
              <a:spLocks noChangeShapeType="1"/>
            </p:cNvSpPr>
            <p:nvPr/>
          </p:nvSpPr>
          <p:spPr bwMode="auto">
            <a:xfrm flipV="1">
              <a:off x="3792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3360" y="12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6" name="Line 22"/>
            <p:cNvSpPr>
              <a:spLocks noChangeShapeType="1"/>
            </p:cNvSpPr>
            <p:nvPr/>
          </p:nvSpPr>
          <p:spPr bwMode="auto">
            <a:xfrm flipV="1">
              <a:off x="4368" y="11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7" name="Line 23"/>
            <p:cNvSpPr>
              <a:spLocks noChangeShapeType="1"/>
            </p:cNvSpPr>
            <p:nvPr/>
          </p:nvSpPr>
          <p:spPr bwMode="auto">
            <a:xfrm>
              <a:off x="3840" y="12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2888" name="Text Box 24"/>
            <p:cNvSpPr txBox="1">
              <a:spLocks noChangeArrowheads="1"/>
            </p:cNvSpPr>
            <p:nvPr/>
          </p:nvSpPr>
          <p:spPr bwMode="auto">
            <a:xfrm>
              <a:off x="1392" y="100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92889" name="Text Box 25"/>
            <p:cNvSpPr txBox="1">
              <a:spLocks noChangeArrowheads="1"/>
            </p:cNvSpPr>
            <p:nvPr/>
          </p:nvSpPr>
          <p:spPr bwMode="auto">
            <a:xfrm>
              <a:off x="1930" y="100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2890" name="Text Box 26"/>
            <p:cNvSpPr txBox="1">
              <a:spLocks noChangeArrowheads="1"/>
            </p:cNvSpPr>
            <p:nvPr/>
          </p:nvSpPr>
          <p:spPr bwMode="auto">
            <a:xfrm>
              <a:off x="2410" y="100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2891" name="Text Box 27"/>
            <p:cNvSpPr txBox="1">
              <a:spLocks noChangeArrowheads="1"/>
            </p:cNvSpPr>
            <p:nvPr/>
          </p:nvSpPr>
          <p:spPr bwMode="auto">
            <a:xfrm>
              <a:off x="2890" y="100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2892" name="Text Box 28"/>
            <p:cNvSpPr txBox="1">
              <a:spLocks noChangeArrowheads="1"/>
            </p:cNvSpPr>
            <p:nvPr/>
          </p:nvSpPr>
          <p:spPr bwMode="auto">
            <a:xfrm>
              <a:off x="3370" y="100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2893" name="Text Box 29"/>
            <p:cNvSpPr txBox="1">
              <a:spLocks noChangeArrowheads="1"/>
            </p:cNvSpPr>
            <p:nvPr/>
          </p:nvSpPr>
          <p:spPr bwMode="auto">
            <a:xfrm>
              <a:off x="3792" y="1008"/>
              <a:ext cx="5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92894" name="Text Box 30"/>
            <p:cNvSpPr txBox="1">
              <a:spLocks noChangeArrowheads="1"/>
            </p:cNvSpPr>
            <p:nvPr/>
          </p:nvSpPr>
          <p:spPr bwMode="auto">
            <a:xfrm>
              <a:off x="922" y="1828"/>
              <a:ext cx="37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 dirty="0" err="1">
                  <a:latin typeface="Courier New" charset="0"/>
                  <a:ea typeface="굴림" charset="-127"/>
                </a:rPr>
                <a:t>s</a:t>
              </a:r>
              <a:r>
                <a:rPr lang="en-US" altLang="ko-KR" sz="1800" b="1" dirty="0" err="1">
                  <a:solidFill>
                    <a:srgbClr val="FF0000"/>
                  </a:solidFill>
                  <a:latin typeface="Courier New" charset="0"/>
                  <a:ea typeface="굴림" charset="-127"/>
                </a:rPr>
                <a:t>r</a:t>
              </a:r>
              <a:r>
                <a:rPr lang="en-US" altLang="ko-KR" sz="1800" b="1" dirty="0" err="1">
                  <a:latin typeface="Courier New" charset="0"/>
                  <a:ea typeface="굴림" charset="-127"/>
                </a:rPr>
                <a:t>l</a:t>
              </a:r>
              <a:endParaRPr lang="en-US" altLang="ko-KR" sz="1800" b="1" dirty="0">
                <a:latin typeface="Courier" charset="0"/>
                <a:ea typeface="굴림" charset="-127"/>
              </a:endParaRPr>
            </a:p>
          </p:txBody>
        </p: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1296" y="1563"/>
              <a:ext cx="57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0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96" name="Rectangle 32"/>
            <p:cNvSpPr>
              <a:spLocks noChangeArrowheads="1"/>
            </p:cNvSpPr>
            <p:nvPr/>
          </p:nvSpPr>
          <p:spPr bwMode="auto">
            <a:xfrm>
              <a:off x="1872" y="1563"/>
              <a:ext cx="480" cy="14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97" name="Rectangle 33"/>
            <p:cNvSpPr>
              <a:spLocks noChangeArrowheads="1"/>
            </p:cNvSpPr>
            <p:nvPr/>
          </p:nvSpPr>
          <p:spPr bwMode="auto">
            <a:xfrm>
              <a:off x="2352" y="1563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98" name="Rectangle 34"/>
            <p:cNvSpPr>
              <a:spLocks noChangeArrowheads="1"/>
            </p:cNvSpPr>
            <p:nvPr/>
          </p:nvSpPr>
          <p:spPr bwMode="auto">
            <a:xfrm>
              <a:off x="2832" y="1563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899" name="Rectangle 35"/>
            <p:cNvSpPr>
              <a:spLocks noChangeArrowheads="1"/>
            </p:cNvSpPr>
            <p:nvPr/>
          </p:nvSpPr>
          <p:spPr bwMode="auto">
            <a:xfrm>
              <a:off x="3792" y="1563"/>
              <a:ext cx="57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0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0" name="Rectangle 36"/>
            <p:cNvSpPr>
              <a:spLocks noChangeArrowheads="1"/>
            </p:cNvSpPr>
            <p:nvPr/>
          </p:nvSpPr>
          <p:spPr bwMode="auto">
            <a:xfrm>
              <a:off x="3312" y="1563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1" name="Text Box 37"/>
            <p:cNvSpPr txBox="1">
              <a:spLocks noChangeArrowheads="1"/>
            </p:cNvSpPr>
            <p:nvPr/>
          </p:nvSpPr>
          <p:spPr bwMode="auto">
            <a:xfrm>
              <a:off x="922" y="1540"/>
              <a:ext cx="37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 dirty="0" err="1">
                  <a:latin typeface="Courier New" charset="0"/>
                  <a:ea typeface="굴림" charset="-127"/>
                </a:rPr>
                <a:t>s</a:t>
              </a:r>
              <a:r>
                <a:rPr lang="en-US" altLang="ko-KR" sz="1800" b="1" dirty="0" err="1">
                  <a:solidFill>
                    <a:srgbClr val="FF0000"/>
                  </a:solidFill>
                  <a:latin typeface="Courier New" charset="0"/>
                  <a:ea typeface="굴림" charset="-127"/>
                </a:rPr>
                <a:t>l</a:t>
              </a:r>
              <a:r>
                <a:rPr lang="en-US" altLang="ko-KR" sz="1800" b="1" dirty="0" err="1">
                  <a:latin typeface="Courier New" charset="0"/>
                  <a:ea typeface="굴림" charset="-127"/>
                </a:rPr>
                <a:t>l</a:t>
              </a:r>
              <a:endParaRPr lang="en-US" altLang="ko-KR" sz="1800" b="1" dirty="0">
                <a:latin typeface="Courier New" charset="0"/>
                <a:ea typeface="굴림" charset="-127"/>
              </a:endParaRPr>
            </a:p>
          </p:txBody>
        </p:sp>
        <p:sp>
          <p:nvSpPr>
            <p:cNvPr id="292902" name="Rectangle 38"/>
            <p:cNvSpPr>
              <a:spLocks noChangeArrowheads="1"/>
            </p:cNvSpPr>
            <p:nvPr/>
          </p:nvSpPr>
          <p:spPr bwMode="auto">
            <a:xfrm>
              <a:off x="1296" y="1872"/>
              <a:ext cx="57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0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3" name="Rectangle 39"/>
            <p:cNvSpPr>
              <a:spLocks noChangeArrowheads="1"/>
            </p:cNvSpPr>
            <p:nvPr/>
          </p:nvSpPr>
          <p:spPr bwMode="auto">
            <a:xfrm>
              <a:off x="1872" y="1872"/>
              <a:ext cx="480" cy="14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4" name="Rectangle 40"/>
            <p:cNvSpPr>
              <a:spLocks noChangeArrowheads="1"/>
            </p:cNvSpPr>
            <p:nvPr/>
          </p:nvSpPr>
          <p:spPr bwMode="auto">
            <a:xfrm>
              <a:off x="2352" y="1872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5" name="Rectangle 41"/>
            <p:cNvSpPr>
              <a:spLocks noChangeArrowheads="1"/>
            </p:cNvSpPr>
            <p:nvPr/>
          </p:nvSpPr>
          <p:spPr bwMode="auto">
            <a:xfrm>
              <a:off x="2832" y="1872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6" name="Rectangle 42"/>
            <p:cNvSpPr>
              <a:spLocks noChangeArrowheads="1"/>
            </p:cNvSpPr>
            <p:nvPr/>
          </p:nvSpPr>
          <p:spPr bwMode="auto">
            <a:xfrm>
              <a:off x="3792" y="1872"/>
              <a:ext cx="57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6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2907" name="Rectangle 43"/>
            <p:cNvSpPr>
              <a:spLocks noChangeArrowheads="1"/>
            </p:cNvSpPr>
            <p:nvPr/>
          </p:nvSpPr>
          <p:spPr bwMode="auto">
            <a:xfrm>
              <a:off x="3312" y="1872"/>
              <a:ext cx="480" cy="14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</p:grpSp>
      <p:sp>
        <p:nvSpPr>
          <p:cNvPr id="292908" name="AutoShape 44"/>
          <p:cNvSpPr>
            <a:spLocks/>
          </p:cNvSpPr>
          <p:nvPr/>
        </p:nvSpPr>
        <p:spPr bwMode="auto">
          <a:xfrm rot="-5400000">
            <a:off x="3276600" y="3057524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altLang="ko-KR" sz="1800" b="1" dirty="0">
                <a:ea typeface="굴림" charset="-127"/>
              </a:rPr>
              <a:t> </a:t>
            </a:r>
            <a:endParaRPr lang="en-US" altLang="ko-KR" sz="1600" b="1" dirty="0">
              <a:ea typeface="굴림" charset="-127"/>
            </a:endParaRPr>
          </a:p>
          <a:p>
            <a:pPr algn="ctr"/>
            <a:r>
              <a:rPr lang="en-US" altLang="ko-KR" sz="1600" b="1" dirty="0">
                <a:ea typeface="굴림" charset="-127"/>
              </a:rPr>
              <a:t>unused</a:t>
            </a:r>
          </a:p>
        </p:txBody>
      </p:sp>
      <p:sp>
        <p:nvSpPr>
          <p:cNvPr id="5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  <p:bldP spid="29290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 - MIPS Instruction Set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Three instruction formats</a:t>
            </a:r>
          </a:p>
          <a:p>
            <a:r>
              <a:rPr lang="en-US" altLang="ko-KR">
                <a:ea typeface="굴림" charset="-127"/>
              </a:rPr>
              <a:t>Similarities in formats ease implementation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3124200"/>
            <a:ext cx="6365875" cy="2438400"/>
            <a:chOff x="816" y="1968"/>
            <a:chExt cx="4010" cy="1536"/>
          </a:xfrm>
        </p:grpSpPr>
        <p:sp>
          <p:nvSpPr>
            <p:cNvPr id="293893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894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895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896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897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898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899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0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1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2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3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4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5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06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93907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3908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3909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  <p:sp>
          <p:nvSpPr>
            <p:cNvPr id="293910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11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12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13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14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funct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15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16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7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8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19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0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1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2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3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4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5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6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7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8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29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93930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3931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3932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3933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93934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93935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R-Format</a:t>
              </a:r>
            </a:p>
          </p:txBody>
        </p:sp>
        <p:sp>
          <p:nvSpPr>
            <p:cNvPr id="293936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I-Format</a:t>
              </a:r>
            </a:p>
          </p:txBody>
        </p:sp>
        <p:sp>
          <p:nvSpPr>
            <p:cNvPr id="293937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38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address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93939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40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41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42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43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944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93945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26 bits</a:t>
              </a:r>
            </a:p>
          </p:txBody>
        </p:sp>
        <p:sp>
          <p:nvSpPr>
            <p:cNvPr id="293946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J-Format</a:t>
              </a:r>
            </a:p>
          </p:txBody>
        </p:sp>
      </p:grpSp>
      <p:sp>
        <p:nvSpPr>
          <p:cNvPr id="6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39688" y="1371600"/>
            <a:ext cx="83042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0784" y="228600"/>
            <a:ext cx="8659688" cy="1143000"/>
          </a:xfrm>
          <a:noFill/>
        </p:spPr>
        <p:txBody>
          <a:bodyPr/>
          <a:lstStyle/>
          <a:p>
            <a:r>
              <a:rPr lang="en-US" altLang="ko-KR" sz="4000" dirty="0" err="1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  <a:t>Advaned</a:t>
            </a:r>
            <a:r>
              <a:rPr lang="en-US" altLang="ko-KR" sz="4000" dirty="0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  <a:t> Computer Architecture: </a:t>
            </a:r>
            <a:br>
              <a:rPr lang="en-US" altLang="ko-KR" sz="4000" dirty="0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dirty="0" smtClean="0">
                <a:solidFill>
                  <a:srgbClr val="990000"/>
                </a:solidFill>
                <a:latin typeface="맑은 고딕" pitchFamily="50" charset="-127"/>
                <a:ea typeface="맑은 고딕" pitchFamily="50" charset="-127"/>
              </a:rPr>
              <a:t>Basic Review with Verilog HDL</a:t>
            </a:r>
            <a:endParaRPr lang="en-US" altLang="ko-KR" sz="4000" dirty="0" smtClean="0">
              <a:solidFill>
                <a:srgbClr val="99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62152"/>
            <a:ext cx="7548586" cy="1752600"/>
          </a:xfrm>
          <a:noFill/>
        </p:spPr>
        <p:txBody>
          <a:bodyPr/>
          <a:lstStyle/>
          <a:p>
            <a:pPr algn="l"/>
            <a:r>
              <a:rPr lang="en-US" altLang="ko-KR" sz="48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A Verilog Single-Cycle </a:t>
            </a:r>
            <a:r>
              <a:rPr lang="en-US" altLang="ko-KR" sz="48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MIPS</a:t>
            </a:r>
          </a:p>
          <a:p>
            <a:pPr algn="l"/>
            <a:r>
              <a:rPr lang="en-US" altLang="ko-KR" sz="48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Part 2</a:t>
            </a:r>
            <a:endParaRPr lang="en-US" altLang="ko-KR" sz="4800" dirty="0" smtClean="0">
              <a:solidFill>
                <a:srgbClr val="000066"/>
              </a:solidFill>
              <a:latin typeface="Calibri" pitchFamily="34" charset="0"/>
              <a:ea typeface="굴림" charset="-127"/>
            </a:endParaRPr>
          </a:p>
          <a:p>
            <a:pPr algn="l"/>
            <a:r>
              <a:rPr lang="en-US" altLang="ko-KR" sz="40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Spring </a:t>
            </a:r>
            <a:r>
              <a:rPr lang="en-US" altLang="ko-KR" sz="4000" dirty="0" smtClean="0">
                <a:solidFill>
                  <a:srgbClr val="000066"/>
                </a:solidFill>
                <a:latin typeface="Calibri" pitchFamily="34" charset="0"/>
                <a:ea typeface="굴림" charset="-127"/>
              </a:rPr>
              <a:t>2018</a:t>
            </a:r>
            <a:endParaRPr lang="en-US" altLang="ko-KR" sz="4000" dirty="0" smtClean="0">
              <a:solidFill>
                <a:srgbClr val="000066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6381328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 smtClean="0">
                <a:ea typeface="맑은 고딕" pitchFamily="50" charset="-127"/>
              </a:rPr>
              <a:t>Reference: </a:t>
            </a:r>
            <a:r>
              <a:rPr lang="en-US" altLang="ko-KR" dirty="0" smtClean="0">
                <a:ea typeface="맑은 고딕" pitchFamily="50" charset="-127"/>
                <a:hlinkClick r:id="rId3"/>
              </a:rPr>
              <a:t>http://cadapplets.lafayette.edu/ece313</a:t>
            </a:r>
            <a:r>
              <a:rPr lang="en-US" altLang="ko-KR" dirty="0" smtClean="0">
                <a:ea typeface="맑은 고딕" pitchFamily="50" charset="-127"/>
                <a:hlinkClick r:id="rId3"/>
              </a:rPr>
              <a:t>/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379620"/>
            <a:ext cx="8676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err="1" smtClean="0">
                <a:latin typeface="Calibri" pitchFamily="34" charset="0"/>
              </a:rPr>
              <a:t>Jeong</a:t>
            </a:r>
            <a:r>
              <a:rPr lang="en-US" altLang="ko-KR" sz="3200" dirty="0" smtClean="0">
                <a:latin typeface="Calibri" pitchFamily="34" charset="0"/>
              </a:rPr>
              <a:t>-Gun Lee</a:t>
            </a:r>
          </a:p>
          <a:p>
            <a:pPr algn="r"/>
            <a:r>
              <a:rPr lang="en-US" altLang="ko-KR" sz="3200" dirty="0" smtClean="0">
                <a:latin typeface="Calibri" pitchFamily="34" charset="0"/>
              </a:rPr>
              <a:t>Dept. of Computer Engineering, Hallym University</a:t>
            </a:r>
          </a:p>
          <a:p>
            <a:pPr algn="r"/>
            <a:r>
              <a:rPr lang="en-US" altLang="ko-KR" sz="3200" dirty="0" smtClean="0">
                <a:latin typeface="Calibri" pitchFamily="34" charset="0"/>
              </a:rPr>
              <a:t>Jeonggun.lee@hallym.ac.kr</a:t>
            </a:r>
            <a:endParaRPr lang="ko-KR" alt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3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굴림" charset="-127"/>
              </a:rPr>
              <a:t>Outline - A Single-Cycle MIPS in Verilog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MIPS Instruction Set</a:t>
            </a:r>
          </a:p>
          <a:p>
            <a:pPr lvl="1"/>
            <a:r>
              <a:rPr lang="en-US" altLang="ko-KR" dirty="0" smtClean="0">
                <a:ea typeface="굴림" charset="-127"/>
              </a:rPr>
              <a:t>Registers and Memory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MIPS Instructions</a:t>
            </a:r>
          </a:p>
          <a:p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A Single-Cycle MIPS in Verilog</a:t>
            </a:r>
          </a:p>
          <a:p>
            <a:pPr lvl="1"/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Modeling basic </a:t>
            </a:r>
            <a:r>
              <a:rPr lang="en-US" altLang="ko-KR" dirty="0" err="1" smtClean="0">
                <a:solidFill>
                  <a:srgbClr val="990000"/>
                </a:solidFill>
                <a:ea typeface="굴림" charset="-127"/>
              </a:rPr>
              <a:t>datapath</a:t>
            </a:r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 components	</a:t>
            </a:r>
            <a:r>
              <a:rPr lang="en-US" altLang="ko-KR" dirty="0" smtClean="0">
                <a:solidFill>
                  <a:srgbClr val="990000"/>
                </a:solidFill>
                <a:latin typeface="Webdings" charset="2"/>
                <a:ea typeface="굴림" charset="-127"/>
              </a:rPr>
              <a:t> 3</a:t>
            </a:r>
            <a:endParaRPr lang="en-US" altLang="ko-KR" dirty="0" smtClean="0">
              <a:solidFill>
                <a:srgbClr val="990000"/>
              </a:solidFill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Modeling the </a:t>
            </a:r>
            <a:r>
              <a:rPr lang="en-US" altLang="ko-KR" dirty="0" err="1" smtClean="0">
                <a:ea typeface="굴림" charset="-127"/>
              </a:rPr>
              <a:t>datapath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Modeling the control unit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36</a:t>
            </a:fld>
            <a:endParaRPr lang="en-US" altLang="ko-KR"/>
          </a:p>
        </p:txBody>
      </p:sp>
      <p:pic>
        <p:nvPicPr>
          <p:cNvPr id="10" name="그림 9" descr="286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57" y="3714776"/>
            <a:ext cx="2538971" cy="264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Single-Cycle </a:t>
            </a:r>
            <a:r>
              <a:rPr lang="en-US" altLang="ko-KR" dirty="0" err="1" smtClean="0">
                <a:latin typeface="+mj-ea"/>
              </a:rPr>
              <a:t>Datapath</a:t>
            </a:r>
            <a:r>
              <a:rPr lang="en-US" altLang="ko-KR" dirty="0" smtClean="0">
                <a:latin typeface="+mj-ea"/>
              </a:rPr>
              <a:t> Components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48718" cy="475775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32-bit adder 					add32</a:t>
            </a: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32-bit ALU					alu32</a:t>
            </a: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Parameterized 2-1 Multiplexer		mux2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32-bit Simple Register				reg32</a:t>
            </a: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32-bit Idealized Read/Write Memory		mem32</a:t>
            </a: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32-bit MIPS-Style Register File		</a:t>
            </a:r>
            <a:r>
              <a:rPr lang="en-US" altLang="ko-KR" dirty="0" err="1" smtClean="0">
                <a:solidFill>
                  <a:srgbClr val="000066"/>
                </a:solidFill>
                <a:latin typeface="+mj-ea"/>
                <a:ea typeface="+mj-ea"/>
              </a:rPr>
              <a:t>reg_file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32-bit Idealized Read-Only Memory 		rom32</a:t>
            </a: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ALU Control Unit				</a:t>
            </a:r>
            <a:r>
              <a:rPr lang="en-US" altLang="ko-KR" dirty="0" err="1" smtClean="0">
                <a:solidFill>
                  <a:srgbClr val="000066"/>
                </a:solidFill>
                <a:latin typeface="+mj-ea"/>
                <a:ea typeface="+mj-ea"/>
              </a:rPr>
              <a:t>alu_ctl</a:t>
            </a:r>
            <a:endParaRPr lang="en-US" altLang="ko-KR" dirty="0" smtClean="0">
              <a:solidFill>
                <a:srgbClr val="000066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0066"/>
                </a:solidFill>
                <a:latin typeface="+mj-ea"/>
                <a:ea typeface="+mj-ea"/>
              </a:rPr>
              <a:t>Control Unit			     	</a:t>
            </a:r>
            <a:r>
              <a:rPr lang="en-US" altLang="ko-KR" dirty="0" err="1" smtClean="0">
                <a:solidFill>
                  <a:srgbClr val="000066"/>
                </a:solidFill>
                <a:latin typeface="+mj-ea"/>
                <a:ea typeface="+mj-ea"/>
              </a:rPr>
              <a:t>control_single</a:t>
            </a:r>
            <a:endParaRPr lang="en-US" altLang="ko-KR" dirty="0" smtClean="0">
              <a:solidFill>
                <a:srgbClr val="99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Adder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// Behavioral model of a 32-bit adder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module add32(a, b, result);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input [31:0] a, 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output [31:0] result;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20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assign result = a + 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endmodule</a:t>
            </a:r>
            <a:endParaRPr lang="en-US" altLang="ko-KR" smtClean="0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2667000"/>
            <a:ext cx="3149600" cy="2500313"/>
            <a:chOff x="144" y="1344"/>
            <a:chExt cx="1984" cy="1575"/>
          </a:xfrm>
        </p:grpSpPr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>
              <a:off x="576" y="2688"/>
              <a:ext cx="5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ea typeface="굴림" charset="-127"/>
                </a:rPr>
                <a:t>Adder</a:t>
              </a:r>
            </a:p>
          </p:txBody>
        </p:sp>
        <p:pic>
          <p:nvPicPr>
            <p:cNvPr id="5135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1344"/>
              <a:ext cx="1984" cy="1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00800" y="2895600"/>
            <a:ext cx="457200" cy="228600"/>
            <a:chOff x="4032" y="1824"/>
            <a:chExt cx="288" cy="144"/>
          </a:xfrm>
        </p:grpSpPr>
        <p:sp>
          <p:nvSpPr>
            <p:cNvPr id="5132" name="Line 8"/>
            <p:cNvSpPr>
              <a:spLocks noChangeShapeType="1"/>
            </p:cNvSpPr>
            <p:nvPr/>
          </p:nvSpPr>
          <p:spPr bwMode="auto">
            <a:xfrm flipV="1">
              <a:off x="4128" y="1824"/>
              <a:ext cx="96" cy="144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3" name="Line 9"/>
            <p:cNvSpPr>
              <a:spLocks noChangeShapeType="1"/>
            </p:cNvSpPr>
            <p:nvPr/>
          </p:nvSpPr>
          <p:spPr bwMode="auto">
            <a:xfrm>
              <a:off x="4032" y="1872"/>
              <a:ext cx="288" cy="48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781800" y="4495800"/>
            <a:ext cx="457200" cy="228600"/>
            <a:chOff x="4032" y="1824"/>
            <a:chExt cx="288" cy="144"/>
          </a:xfrm>
        </p:grpSpPr>
        <p:sp>
          <p:nvSpPr>
            <p:cNvPr id="5130" name="Line 11"/>
            <p:cNvSpPr>
              <a:spLocks noChangeShapeType="1"/>
            </p:cNvSpPr>
            <p:nvPr/>
          </p:nvSpPr>
          <p:spPr bwMode="auto">
            <a:xfrm flipV="1">
              <a:off x="4128" y="1824"/>
              <a:ext cx="96" cy="144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1" name="Line 12"/>
            <p:cNvSpPr>
              <a:spLocks noChangeShapeType="1"/>
            </p:cNvSpPr>
            <p:nvPr/>
          </p:nvSpPr>
          <p:spPr bwMode="auto">
            <a:xfrm>
              <a:off x="4032" y="1872"/>
              <a:ext cx="288" cy="48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ALU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module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ctl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a, b, result, zero);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	[2:0]	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ctl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	[31:0]	a, b;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output	[31:0]	result;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output		zero;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		[31:0]	result;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			zero;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always @(a or b or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ctl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begin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case (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ctl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3'b000 : result = a &amp; b; //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AND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3'b001 : result = a | b; //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OR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3'b010 : result = a + b; //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ADD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3'b110 : result = a - b; //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SUBTRACT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3'b111 : if (a &lt; b) result = 32'd1;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else result = 32'd0; //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SLT   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default : result = 32'hxxxxxxxx;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endcase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if (result == 32'd0) zero = 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else zero = 0;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end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dirty="0" smtClean="0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2667000"/>
            <a:ext cx="2743200" cy="2500313"/>
            <a:chOff x="3696" y="1680"/>
            <a:chExt cx="1728" cy="1575"/>
          </a:xfrm>
        </p:grpSpPr>
        <p:sp>
          <p:nvSpPr>
            <p:cNvPr id="6152" name="Text Box 5"/>
            <p:cNvSpPr txBox="1">
              <a:spLocks noChangeArrowheads="1"/>
            </p:cNvSpPr>
            <p:nvPr/>
          </p:nvSpPr>
          <p:spPr bwMode="auto">
            <a:xfrm>
              <a:off x="4080" y="3024"/>
              <a:ext cx="41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ea typeface="굴림" charset="-127"/>
                </a:rPr>
                <a:t>ALU</a:t>
              </a:r>
            </a:p>
          </p:txBody>
        </p:sp>
        <p:pic>
          <p:nvPicPr>
            <p:cNvPr id="6153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6" y="1680"/>
              <a:ext cx="1728" cy="13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4992" y="2592"/>
              <a:ext cx="346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zero</a:t>
              </a:r>
            </a:p>
          </p:txBody>
        </p:sp>
      </p:grp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39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Registers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Fast access to program data</a:t>
            </a:r>
          </a:p>
          <a:p>
            <a:r>
              <a:rPr lang="en-US" altLang="ko-KR">
                <a:ea typeface="굴림" charset="-127"/>
              </a:rPr>
              <a:t>Register </a:t>
            </a:r>
            <a:r>
              <a:rPr lang="en-US" altLang="ko-KR">
                <a:latin typeface="Courier New" charset="0"/>
                <a:ea typeface="굴림" charset="-127"/>
              </a:rPr>
              <a:t>R0/$0/$zero</a:t>
            </a:r>
            <a:r>
              <a:rPr lang="en-US" altLang="ko-KR">
                <a:ea typeface="굴림" charset="-127"/>
              </a:rPr>
              <a:t>: hardwired to constant 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zero</a:t>
            </a: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Register names: </a:t>
            </a:r>
          </a:p>
          <a:p>
            <a:pPr lvl="1"/>
            <a:r>
              <a:rPr lang="en-US" altLang="ko-KR">
                <a:latin typeface="Courier New" charset="0"/>
                <a:ea typeface="굴림" charset="-127"/>
              </a:rPr>
              <a:t>$0-$31 or R0-R31</a:t>
            </a:r>
            <a:r>
              <a:rPr lang="en-US" altLang="ko-KR">
                <a:ea typeface="굴림" charset="-127"/>
              </a:rPr>
              <a:t> </a:t>
            </a:r>
          </a:p>
          <a:p>
            <a:pPr lvl="1"/>
            <a:r>
              <a:rPr lang="en-US" altLang="ko-KR">
                <a:ea typeface="굴림" charset="-127"/>
              </a:rPr>
              <a:t>Specialized names based on usage convention</a:t>
            </a:r>
          </a:p>
          <a:p>
            <a:pPr marL="1085850" lvl="2"/>
            <a:r>
              <a:rPr lang="en-US" altLang="ko-KR">
                <a:latin typeface="Courier New" charset="0"/>
                <a:ea typeface="굴림" charset="-127"/>
              </a:rPr>
              <a:t>$zero ($0)</a:t>
            </a:r>
            <a:r>
              <a:rPr lang="en-US" altLang="ko-KR">
                <a:ea typeface="굴림" charset="-127"/>
              </a:rPr>
              <a:t> - always zero</a:t>
            </a:r>
          </a:p>
          <a:p>
            <a:pPr marL="1085850" lvl="2"/>
            <a:r>
              <a:rPr lang="en-US" altLang="ko-KR">
                <a:latin typeface="Courier New" charset="0"/>
                <a:ea typeface="굴림" charset="-127"/>
              </a:rPr>
              <a:t>$s0-$s7 ($16-$23)</a:t>
            </a:r>
            <a:r>
              <a:rPr lang="en-US" altLang="ko-KR">
                <a:ea typeface="굴림" charset="-127"/>
              </a:rPr>
              <a:t> - “saved” registers</a:t>
            </a:r>
          </a:p>
          <a:p>
            <a:pPr marL="1085850" lvl="2"/>
            <a:r>
              <a:rPr lang="en-US" altLang="ko-KR">
                <a:latin typeface="Courier New" charset="0"/>
                <a:ea typeface="굴림" charset="-127"/>
              </a:rPr>
              <a:t>$t0-$t7 ($8-$15)</a:t>
            </a:r>
            <a:r>
              <a:rPr lang="en-US" altLang="ko-KR">
                <a:ea typeface="굴림" charset="-127"/>
              </a:rPr>
              <a:t> - “temporary” registers</a:t>
            </a:r>
          </a:p>
          <a:p>
            <a:pPr marL="1085850" lvl="2"/>
            <a:r>
              <a:rPr lang="en-US" altLang="ko-KR">
                <a:latin typeface="Courier New" charset="0"/>
                <a:ea typeface="굴림" charset="-127"/>
              </a:rPr>
              <a:t>$sp</a:t>
            </a:r>
            <a:r>
              <a:rPr lang="en-US" altLang="ko-KR">
                <a:ea typeface="굴림" charset="-127"/>
              </a:rPr>
              <a:t> - stack pointer</a:t>
            </a:r>
          </a:p>
          <a:p>
            <a:pPr marL="1085850" lvl="2"/>
            <a:r>
              <a:rPr lang="en-US" altLang="ko-KR">
                <a:ea typeface="굴림" charset="-127"/>
              </a:rPr>
              <a:t>Other special-purpose registers 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2-1 Multiplexer (Parameterized)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module mux2( sel, a, b, y 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  parameter bitwidth=32;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  input 				sel;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  input	[bitwidth-1:0]	a, 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  output	[bitwidth-1:0]	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20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    assign y = sel ? b : a;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smtClean="0">
                <a:latin typeface="Courier New" charset="0"/>
                <a:ea typeface="굴림" charset="-127"/>
              </a:rPr>
              <a:t>endmodule</a:t>
            </a:r>
            <a:endParaRPr lang="en-US" altLang="ko-KR" smtClean="0">
              <a:ea typeface="굴림" charset="-127"/>
            </a:endParaRPr>
          </a:p>
        </p:txBody>
      </p:sp>
      <p:pic>
        <p:nvPicPr>
          <p:cNvPr id="609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048000"/>
            <a:ext cx="2171700" cy="1651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Register (e.g., PC) 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// Simple 32-bit register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module reg32 (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, reset,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d_in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d_out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input              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, reset;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input   [31:0]	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d_in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output  [31:0] 	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d_out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     [31:0]	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d_out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always @(</a:t>
            </a:r>
            <a:r>
              <a:rPr lang="en-US" altLang="ko-KR" sz="20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posedge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clk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    if (reset)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d_out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 &lt;=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    else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d_out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 &lt;= </a:t>
            </a:r>
            <a:r>
              <a:rPr lang="en-US" altLang="ko-KR" sz="2000" dirty="0" err="1" smtClean="0">
                <a:latin typeface="Courier New" charset="0"/>
                <a:ea typeface="굴림" charset="-127"/>
              </a:rPr>
              <a:t>d_in</a:t>
            </a:r>
            <a:r>
              <a:rPr lang="en-US" altLang="ko-KR" sz="20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smtClean="0">
                <a:latin typeface="Courier New" charset="0"/>
                <a:ea typeface="굴림" charset="-127"/>
              </a:rPr>
              <a:t>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20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20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dirty="0" smtClean="0"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3441700"/>
            <a:ext cx="3422650" cy="2286000"/>
            <a:chOff x="3456" y="2168"/>
            <a:chExt cx="2156" cy="1440"/>
          </a:xfrm>
        </p:grpSpPr>
        <p:sp>
          <p:nvSpPr>
            <p:cNvPr id="8200" name="Line 5"/>
            <p:cNvSpPr>
              <a:spLocks noChangeShapeType="1"/>
            </p:cNvSpPr>
            <p:nvPr/>
          </p:nvSpPr>
          <p:spPr bwMode="auto">
            <a:xfrm>
              <a:off x="4488" y="2168"/>
              <a:ext cx="1" cy="216"/>
            </a:xfrm>
            <a:prstGeom prst="line">
              <a:avLst/>
            </a:prstGeom>
            <a:noFill/>
            <a:ln w="25400">
              <a:solidFill>
                <a:srgbClr val="00999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4264" y="2376"/>
              <a:ext cx="456" cy="10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ea typeface="굴림" charset="-127"/>
              </a:endParaRPr>
            </a:p>
          </p:txBody>
        </p:sp>
        <p:grpSp>
          <p:nvGrpSpPr>
            <p:cNvPr id="8202" name="Group 7"/>
            <p:cNvGrpSpPr>
              <a:grpSpLocks/>
            </p:cNvGrpSpPr>
            <p:nvPr/>
          </p:nvGrpSpPr>
          <p:grpSpPr bwMode="auto">
            <a:xfrm>
              <a:off x="3890" y="2840"/>
              <a:ext cx="376" cy="96"/>
              <a:chOff x="3904" y="2840"/>
              <a:chExt cx="376" cy="96"/>
            </a:xfrm>
          </p:grpSpPr>
          <p:sp>
            <p:nvSpPr>
              <p:cNvPr id="8218" name="Freeform 8"/>
              <p:cNvSpPr>
                <a:spLocks/>
              </p:cNvSpPr>
              <p:nvPr/>
            </p:nvSpPr>
            <p:spPr bwMode="auto">
              <a:xfrm>
                <a:off x="4168" y="2840"/>
                <a:ext cx="112" cy="96"/>
              </a:xfrm>
              <a:custGeom>
                <a:avLst/>
                <a:gdLst>
                  <a:gd name="T0" fmla="*/ 112 w 112"/>
                  <a:gd name="T1" fmla="*/ 48 h 96"/>
                  <a:gd name="T2" fmla="*/ 0 w 112"/>
                  <a:gd name="T3" fmla="*/ 96 h 96"/>
                  <a:gd name="T4" fmla="*/ 0 w 112"/>
                  <a:gd name="T5" fmla="*/ 0 h 96"/>
                  <a:gd name="T6" fmla="*/ 112 w 112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"/>
                  <a:gd name="T14" fmla="*/ 112 w 11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">
                    <a:moveTo>
                      <a:pt x="112" y="48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1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8219" name="Line 9"/>
              <p:cNvSpPr>
                <a:spLocks noChangeShapeType="1"/>
              </p:cNvSpPr>
              <p:nvPr/>
            </p:nvSpPr>
            <p:spPr bwMode="auto">
              <a:xfrm flipH="1">
                <a:off x="3904" y="2880"/>
                <a:ext cx="31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 flipH="1">
              <a:off x="3984" y="2848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4023" y="2735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32</a:t>
              </a:r>
              <a:endParaRPr lang="en-US" altLang="ko-KR">
                <a:ea typeface="굴림" charset="-127"/>
              </a:endParaRPr>
            </a:p>
          </p:txBody>
        </p:sp>
        <p:grpSp>
          <p:nvGrpSpPr>
            <p:cNvPr id="8205" name="Group 12"/>
            <p:cNvGrpSpPr>
              <a:grpSpLocks/>
            </p:cNvGrpSpPr>
            <p:nvPr/>
          </p:nvGrpSpPr>
          <p:grpSpPr bwMode="auto">
            <a:xfrm>
              <a:off x="4724" y="2840"/>
              <a:ext cx="376" cy="96"/>
              <a:chOff x="4696" y="2840"/>
              <a:chExt cx="376" cy="96"/>
            </a:xfrm>
          </p:grpSpPr>
          <p:sp>
            <p:nvSpPr>
              <p:cNvPr id="8216" name="Freeform 13"/>
              <p:cNvSpPr>
                <a:spLocks/>
              </p:cNvSpPr>
              <p:nvPr/>
            </p:nvSpPr>
            <p:spPr bwMode="auto">
              <a:xfrm>
                <a:off x="4960" y="2840"/>
                <a:ext cx="112" cy="96"/>
              </a:xfrm>
              <a:custGeom>
                <a:avLst/>
                <a:gdLst>
                  <a:gd name="T0" fmla="*/ 112 w 112"/>
                  <a:gd name="T1" fmla="*/ 48 h 96"/>
                  <a:gd name="T2" fmla="*/ 0 w 112"/>
                  <a:gd name="T3" fmla="*/ 96 h 96"/>
                  <a:gd name="T4" fmla="*/ 0 w 112"/>
                  <a:gd name="T5" fmla="*/ 0 h 96"/>
                  <a:gd name="T6" fmla="*/ 112 w 112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96"/>
                  <a:gd name="T14" fmla="*/ 112 w 11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96">
                    <a:moveTo>
                      <a:pt x="112" y="48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1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8217" name="Line 14"/>
              <p:cNvSpPr>
                <a:spLocks noChangeShapeType="1"/>
              </p:cNvSpPr>
              <p:nvPr/>
            </p:nvSpPr>
            <p:spPr bwMode="auto">
              <a:xfrm flipH="1">
                <a:off x="4696" y="2880"/>
                <a:ext cx="31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H="1">
              <a:off x="4776" y="2848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7" name="Rectangle 16"/>
            <p:cNvSpPr>
              <a:spLocks noChangeArrowheads="1"/>
            </p:cNvSpPr>
            <p:nvPr/>
          </p:nvSpPr>
          <p:spPr bwMode="auto">
            <a:xfrm>
              <a:off x="4815" y="2736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 b="0">
                  <a:solidFill>
                    <a:srgbClr val="000000"/>
                  </a:solidFill>
                  <a:ea typeface="굴림" charset="-127"/>
                </a:rPr>
                <a:t>32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H="1">
              <a:off x="4416" y="3320"/>
              <a:ext cx="72" cy="72"/>
            </a:xfrm>
            <a:prstGeom prst="line">
              <a:avLst/>
            </a:prstGeom>
            <a:noFill/>
            <a:ln w="127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Line 18"/>
            <p:cNvSpPr>
              <a:spLocks noChangeShapeType="1"/>
            </p:cNvSpPr>
            <p:nvPr/>
          </p:nvSpPr>
          <p:spPr bwMode="auto">
            <a:xfrm>
              <a:off x="4488" y="3320"/>
              <a:ext cx="72" cy="72"/>
            </a:xfrm>
            <a:prstGeom prst="line">
              <a:avLst/>
            </a:prstGeom>
            <a:noFill/>
            <a:ln w="127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Rectangle 19"/>
            <p:cNvSpPr>
              <a:spLocks noChangeArrowheads="1"/>
            </p:cNvSpPr>
            <p:nvPr/>
          </p:nvSpPr>
          <p:spPr bwMode="auto">
            <a:xfrm>
              <a:off x="4378" y="3212"/>
              <a:ext cx="2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3399"/>
                  </a:solidFill>
                  <a:ea typeface="굴림" charset="-127"/>
                </a:rPr>
                <a:t>CLK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8211" name="Rectangle 20"/>
            <p:cNvSpPr>
              <a:spLocks noChangeArrowheads="1"/>
            </p:cNvSpPr>
            <p:nvPr/>
          </p:nvSpPr>
          <p:spPr bwMode="auto">
            <a:xfrm>
              <a:off x="4356" y="2420"/>
              <a:ext cx="2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9999"/>
                  </a:solidFill>
                  <a:ea typeface="굴림" charset="-127"/>
                </a:rPr>
                <a:t>reset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8212" name="Rectangle 21"/>
            <p:cNvSpPr>
              <a:spLocks noChangeArrowheads="1"/>
            </p:cNvSpPr>
            <p:nvPr/>
          </p:nvSpPr>
          <p:spPr bwMode="auto">
            <a:xfrm>
              <a:off x="3456" y="2815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Data In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8213" name="Line 22"/>
            <p:cNvSpPr>
              <a:spLocks noChangeShapeType="1"/>
            </p:cNvSpPr>
            <p:nvPr/>
          </p:nvSpPr>
          <p:spPr bwMode="auto">
            <a:xfrm>
              <a:off x="4488" y="3392"/>
              <a:ext cx="1" cy="216"/>
            </a:xfrm>
            <a:prstGeom prst="line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Rectangle 23"/>
            <p:cNvSpPr>
              <a:spLocks noChangeArrowheads="1"/>
            </p:cNvSpPr>
            <p:nvPr/>
          </p:nvSpPr>
          <p:spPr bwMode="auto">
            <a:xfrm>
              <a:off x="5147" y="2818"/>
              <a:ext cx="46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ea typeface="굴림" charset="-127"/>
                </a:rPr>
                <a:t>Data Out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8215" name="Rectangle 24"/>
            <p:cNvSpPr>
              <a:spLocks noChangeArrowheads="1"/>
            </p:cNvSpPr>
            <p:nvPr/>
          </p:nvSpPr>
          <p:spPr bwMode="auto">
            <a:xfrm>
              <a:off x="4324" y="2592"/>
              <a:ext cx="3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>
                  <a:solidFill>
                    <a:srgbClr val="000000"/>
                  </a:solidFill>
                  <a:ea typeface="굴림" charset="-127"/>
                </a:rPr>
                <a:t>REG</a:t>
              </a:r>
              <a:endParaRPr lang="en-US" altLang="ko-KR">
                <a:ea typeface="굴림" charset="-127"/>
              </a:endParaRPr>
            </a:p>
          </p:txBody>
        </p:sp>
      </p:grp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7407360" presetClass="entr" presetSubtype="9744422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Idealized Memory - Part 1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module mem32(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mem_read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address,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data_in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mem_read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 [31:0] address,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data_in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output [31:0]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 [31:0]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parameter BASE_ADDRESS = 25'd0;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[31:0]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mem_array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</a:t>
            </a:r>
            <a:r>
              <a:rPr lang="en-US" altLang="ko-KR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charset="0"/>
                <a:ea typeface="굴림" charset="-127"/>
              </a:rPr>
              <a:t>0:31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wire [4:0]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wire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address_select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assign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mem_offset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address[6:2]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// address decoding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assign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address_select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(address[31:7] == BASE_ADDRESS);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</a:p>
        </p:txBody>
      </p:sp>
      <p:pic>
        <p:nvPicPr>
          <p:cNvPr id="611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0" y="2047875"/>
            <a:ext cx="3479800" cy="2755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Idealized Memory - Part 2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77280" cy="47577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// for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READ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operations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always @(</a:t>
            </a:r>
            <a:r>
              <a:rPr lang="en-US" altLang="ko-KR" sz="14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mem_read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or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address_select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or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or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mem_array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mem_read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== 1'b1 &amp;&amp;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address_select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== 1'b1)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if ((address % 4) != 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    $display($time, " rom32 error: unaligned address %d", address);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 =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mem_array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[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mem_offset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$display($time, " reading data: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[%h] =&gt; %h", address,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end</a:t>
            </a:r>
            <a:endParaRPr lang="en-US" altLang="ko-KR" sz="1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else </a:t>
            </a:r>
            <a:r>
              <a:rPr lang="en-US" altLang="ko-KR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메모리의 주어진 범위를 넘어설 때</a:t>
            </a: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32'hxxxxxxxx;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43</a:t>
            </a:fld>
            <a:endParaRPr lang="en-US" altLang="ko-KR"/>
          </a:p>
        </p:txBody>
      </p:sp>
      <p:pic>
        <p:nvPicPr>
          <p:cNvPr id="10" name="그림 9" descr="Charli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4429132"/>
            <a:ext cx="100965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Idealized Memory - Part 3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// for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WRITE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operations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always @(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posedge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</a:t>
            </a:r>
            <a:r>
              <a:rPr lang="en-US" altLang="ko-KR" sz="14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mem_write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== 1'b1 &amp;&amp;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address_select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== 1'b1)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$display($time, " writing data: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[%h] &lt;= %h",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address,data_in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mem_array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[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mem_offset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] &lt;=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data_in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// initialize with some arbitrary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integer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i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initial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for (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i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=0;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i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&lt;7;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i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=i+1)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mem_array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i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] =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i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</p:txBody>
      </p:sp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4200" y="3200400"/>
            <a:ext cx="3479800" cy="2755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Register File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module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reg_file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clk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RN1, RN2, WN, RD1, RD2, WD);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[4:0] RN1, RN2, WN;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[31:0] WD;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output [31:0] RD1, RD2;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[31:0] RD1, RD2;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[31:0]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file_array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31:1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</p:txBody>
      </p:sp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819400"/>
            <a:ext cx="3479800" cy="2755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Register File - Part 2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always @(RN1 or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file_array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[RN1])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begin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(RN1 == 0) RD1 = 32'd0;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else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RD1 =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file_array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[RN1];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$display($time, "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reg_file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[%d] =&gt; %d (Port 1)", RN1, RD1);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always @(RN2 or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file_array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[RN2])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(RN2 == 0) RD2 = 32'd0;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else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RD2 =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file_array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[RN2];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$display($time, "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reg_file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[%d] =&gt; %d (Port 2)", RN2, RD2);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always @(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posedge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clk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RegWrite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&amp;&amp; (WN != 0))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file_array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[WN] &lt;= WD;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$display($time, "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reg_file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[%d] &lt;= %d (Write)", WN, WD);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sz="1400" dirty="0" smtClean="0">
              <a:latin typeface="Courier New" charset="0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Idealized ROM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Input: 32-bit address</a:t>
            </a:r>
          </a:p>
          <a:p>
            <a:r>
              <a:rPr lang="en-US" altLang="ko-KR" smtClean="0">
                <a:ea typeface="굴림" charset="-127"/>
              </a:rPr>
              <a:t>Output: 32-bit data</a:t>
            </a:r>
          </a:p>
          <a:p>
            <a:r>
              <a:rPr lang="en-US" altLang="ko-KR" smtClean="0">
                <a:ea typeface="굴림" charset="-127"/>
              </a:rPr>
              <a:t>Use to model instruction memory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352800"/>
            <a:ext cx="2857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Idealized ROM - Part 1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//    A simple 32-bit by 32-word read-only memory model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module rom32(address,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input  [31:0] address;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output [31:0]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 [31:0]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// address that applies to this memory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parameter BASE_ADDRESS = 25'd0;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[31:0]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mem_arrray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[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0:31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wire [4:0]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wire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address_select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// to get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word offset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assign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address[6:2];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// address decoding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assign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address_select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(address[31:7] == BASE_ADDRESS);  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Idealized ROM - Part 2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always @(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address_select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or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((address % 4) != 0)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$display($time, " rom32 error: unaligned address %d", address);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if (</a:t>
            </a:r>
            <a:r>
              <a:rPr lang="en-US" altLang="ko-KR" sz="14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address_select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== 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begin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case (</a:t>
            </a:r>
            <a:r>
              <a:rPr lang="en-US" altLang="ko-KR" sz="14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mem_offset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5'd0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6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'd35,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5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'd0,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5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'd2,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16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'd4 };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// 32bit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5'd1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6'd35, 5'd0, 5'd3, 16'd8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5'd2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6'd35, 5'd0, 5'd4, 16'd20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5'd3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6'd0, 5'd0, 5'd0, 5'd5, 5'd0, 6'd32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5'd4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6'd0, 5'd5, 5'd2, 5'd5, 5'd0, 6'd32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5'd5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6'd0, 5'd4, 5'd5, 5'd6, 5'd0, 6'd42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5'd6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6'd4, 5'd6, 5'd0, -16'd3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5'd7 :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{ 6'd43, 5'd0, 5'd5, 16'd0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default </a:t>
            </a:r>
            <a:r>
              <a:rPr lang="en-US" altLang="ko-KR" sz="14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 = 32'hxxxx;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err="1" smtClean="0">
                <a:latin typeface="Courier New" charset="0"/>
                <a:ea typeface="굴림" charset="-127"/>
              </a:rPr>
              <a:t>endcase</a:t>
            </a: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    </a:t>
            </a:r>
            <a:r>
              <a:rPr lang="en-US" altLang="ko-KR" sz="1400" dirty="0" smtClean="0">
                <a:solidFill>
                  <a:srgbClr val="7030A0"/>
                </a:solidFill>
                <a:latin typeface="Courier New" charset="0"/>
                <a:ea typeface="굴림" charset="-127"/>
              </a:rPr>
              <a:t>$display($time, " reading data: rom32[%h] =&gt; %h", address, </a:t>
            </a:r>
            <a:r>
              <a:rPr lang="en-US" altLang="ko-KR" sz="1400" dirty="0" err="1" smtClean="0">
                <a:solidFill>
                  <a:srgbClr val="7030A0"/>
                </a:solidFill>
                <a:latin typeface="Courier New" charset="0"/>
                <a:ea typeface="굴림" charset="-127"/>
              </a:rPr>
              <a:t>data_out</a:t>
            </a:r>
            <a:r>
              <a:rPr lang="en-US" altLang="ko-KR" sz="1400" dirty="0" smtClean="0">
                <a:solidFill>
                  <a:srgbClr val="7030A0"/>
                </a:solidFill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solidFill>
                  <a:srgbClr val="7030A0"/>
                </a:solidFill>
                <a:latin typeface="Courier New" charset="0"/>
                <a:ea typeface="굴림" charset="-127"/>
              </a:rPr>
              <a:t>    </a:t>
            </a:r>
            <a:r>
              <a:rPr lang="en-US" altLang="ko-KR" sz="1400" dirty="0" smtClean="0">
                <a:latin typeface="Courier New" charset="0"/>
                <a:ea typeface="굴림" charset="-127"/>
              </a:rPr>
              <a:t>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smtClean="0">
                <a:latin typeface="Courier New" charset="0"/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4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400" dirty="0" smtClean="0">
              <a:latin typeface="Courier New" charset="0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49</a:t>
            </a:fld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 bwMode="auto">
          <a:xfrm rot="5400000">
            <a:off x="-214346" y="4071942"/>
            <a:ext cx="18573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rot="5400000">
            <a:off x="-570742" y="4142586"/>
            <a:ext cx="242889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rot="5400000">
            <a:off x="-1250991" y="3749677"/>
            <a:ext cx="350046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Registers and Usage</a:t>
            </a:r>
          </a:p>
        </p:txBody>
      </p:sp>
      <p:pic>
        <p:nvPicPr>
          <p:cNvPr id="263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064500" cy="3479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 bwMode="auto">
          <a:xfrm>
            <a:off x="285720" y="1500174"/>
            <a:ext cx="8215370" cy="4714908"/>
          </a:xfrm>
          <a:prstGeom prst="roundRect">
            <a:avLst>
              <a:gd name="adj" fmla="val 43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Helvetica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32-bit Idealized ROM - </a:t>
            </a:r>
            <a:r>
              <a:rPr lang="en-US" altLang="ko-KR" smtClean="0">
                <a:latin typeface="Courier New" charset="0"/>
                <a:ea typeface="굴림" charset="-127"/>
              </a:rPr>
              <a:t>case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77318" cy="461488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case (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mem_offset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5'd0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6'd35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5'd0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5'd2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16'd4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</a:t>
            </a:r>
            <a:r>
              <a:rPr lang="en-US" altLang="ko-KR" sz="1600" dirty="0" err="1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lw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$2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4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$0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    r2=1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5'd1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6'd35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5'd0, 5'd3, 16'd8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</a:t>
            </a:r>
            <a:r>
              <a:rPr lang="en-US" altLang="ko-KR" sz="1600" dirty="0" err="1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lw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$3, 8($0)    r3=2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5'd2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6'd35, 5'd0, 5'd4, 16'd20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lw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$4, 20($0)  r4=5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5'd3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</a:t>
            </a:r>
            <a:r>
              <a:rPr lang="en-US" altLang="ko-KR" sz="1600" dirty="0" smtClean="0">
                <a:solidFill>
                  <a:srgbClr val="990000"/>
                </a:solidFill>
                <a:latin typeface="Courier New" charset="0"/>
                <a:ea typeface="굴림" charset="-127"/>
              </a:rPr>
              <a:t>6'd0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5'd0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5'd0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5'd5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5'd0, 6'd32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</a:t>
            </a:r>
            <a:r>
              <a:rPr lang="en-US" altLang="ko-KR" sz="1600" dirty="0" smtClean="0">
                <a:solidFill>
                  <a:srgbClr val="990000"/>
                </a:solidFill>
                <a:latin typeface="Courier New" charset="0"/>
                <a:ea typeface="굴림" charset="-127"/>
              </a:rPr>
              <a:t>add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$5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$0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$0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r5=0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5'd4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6'd0,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5'd5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5'd2, 5'd5, 5'd0, 6'd32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add $5,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$5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$1  r5 = r5 + 1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5'd5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6'd0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5'd4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5'd5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5'd6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5'd0, 6'd42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</a:t>
            </a:r>
            <a:r>
              <a:rPr lang="en-US" altLang="ko-KR" sz="1600" dirty="0" err="1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slt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$6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$4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$5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is r5 &gt;= 5?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5'd6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6'd4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5'd6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5'd0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-16'd3 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</a:t>
            </a:r>
            <a:r>
              <a:rPr lang="en-US" altLang="ko-KR" sz="1600" dirty="0" err="1" smtClean="0">
                <a:solidFill>
                  <a:srgbClr val="C00000"/>
                </a:solidFill>
                <a:latin typeface="Courier New" charset="0"/>
                <a:ea typeface="굴림" charset="-127"/>
              </a:rPr>
              <a:t>beq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$6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charset="0"/>
                <a:ea typeface="굴림" charset="-127"/>
              </a:rPr>
              <a:t>$zero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charset="0"/>
                <a:ea typeface="굴림" charset="-127"/>
              </a:rPr>
              <a:t>-3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if not, go back 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smtClean="0">
                <a:latin typeface="Courier New" charset="0"/>
                <a:ea typeface="굴림" charset="-127"/>
              </a:rPr>
              <a:t>   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5'd7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{ 6'd43, 5'd0, 5'd5, 16'd0 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// s2 $6, 0($zero)  MEM[0] = $5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// add more cases here as desired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default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data_out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32'hxxxx;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err="1" smtClean="0">
                <a:latin typeface="Courier New" charset="0"/>
                <a:ea typeface="굴림" charset="-127"/>
              </a:rPr>
              <a:t>endcase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ALU Control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Review - ALU Control Function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066800" y="3352800"/>
            <a:ext cx="7010400" cy="2743200"/>
            <a:chOff x="672" y="2112"/>
            <a:chExt cx="4416" cy="1728"/>
          </a:xfrm>
        </p:grpSpPr>
        <p:sp>
          <p:nvSpPr>
            <p:cNvPr id="18441" name="Rectangle 4"/>
            <p:cNvSpPr>
              <a:spLocks noChangeArrowheads="1"/>
            </p:cNvSpPr>
            <p:nvPr/>
          </p:nvSpPr>
          <p:spPr bwMode="auto">
            <a:xfrm>
              <a:off x="1584" y="2112"/>
              <a:ext cx="91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Operation</a:t>
              </a:r>
            </a:p>
          </p:txBody>
        </p:sp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3120" y="2112"/>
              <a:ext cx="960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Desired Action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1584" y="2304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lw</a:t>
              </a:r>
            </a:p>
          </p:txBody>
        </p:sp>
        <p:sp>
          <p:nvSpPr>
            <p:cNvPr id="18444" name="Rectangle 7"/>
            <p:cNvSpPr>
              <a:spLocks noChangeArrowheads="1"/>
            </p:cNvSpPr>
            <p:nvPr/>
          </p:nvSpPr>
          <p:spPr bwMode="auto">
            <a:xfrm>
              <a:off x="3120" y="2304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굴림" charset="-127"/>
                </a:rPr>
                <a:t>add</a:t>
              </a:r>
            </a:p>
          </p:txBody>
        </p:sp>
        <p:sp>
          <p:nvSpPr>
            <p:cNvPr id="18445" name="Rectangle 8"/>
            <p:cNvSpPr>
              <a:spLocks noChangeArrowheads="1"/>
            </p:cNvSpPr>
            <p:nvPr/>
          </p:nvSpPr>
          <p:spPr bwMode="auto">
            <a:xfrm>
              <a:off x="1584" y="249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sw</a:t>
              </a:r>
            </a:p>
          </p:txBody>
        </p:sp>
        <p:sp>
          <p:nvSpPr>
            <p:cNvPr id="18446" name="Rectangle 9"/>
            <p:cNvSpPr>
              <a:spLocks noChangeArrowheads="1"/>
            </p:cNvSpPr>
            <p:nvPr/>
          </p:nvSpPr>
          <p:spPr bwMode="auto">
            <a:xfrm>
              <a:off x="3120" y="2496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굴림" charset="-127"/>
                </a:rPr>
                <a:t>add</a:t>
              </a:r>
            </a:p>
          </p:txBody>
        </p:sp>
        <p:sp>
          <p:nvSpPr>
            <p:cNvPr id="18447" name="Rectangle 10"/>
            <p:cNvSpPr>
              <a:spLocks noChangeArrowheads="1"/>
            </p:cNvSpPr>
            <p:nvPr/>
          </p:nvSpPr>
          <p:spPr bwMode="auto">
            <a:xfrm>
              <a:off x="1584" y="268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 err="1">
                  <a:solidFill>
                    <a:schemeClr val="tx1"/>
                  </a:solidFill>
                  <a:ea typeface="굴림" charset="-127"/>
                </a:rPr>
                <a:t>beq</a:t>
              </a:r>
              <a:endParaRPr lang="en-US" altLang="ko-KR" sz="1400" dirty="0">
                <a:solidFill>
                  <a:schemeClr val="tx1"/>
                </a:solidFill>
                <a:ea typeface="굴림" charset="-127"/>
              </a:endParaRPr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3120" y="2688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굴림" charset="-127"/>
                </a:rPr>
                <a:t>subtract</a:t>
              </a:r>
            </a:p>
          </p:txBody>
        </p:sp>
        <p:sp>
          <p:nvSpPr>
            <p:cNvPr id="18449" name="Rectangle 12"/>
            <p:cNvSpPr>
              <a:spLocks noChangeArrowheads="1"/>
            </p:cNvSpPr>
            <p:nvPr/>
          </p:nvSpPr>
          <p:spPr bwMode="auto">
            <a:xfrm>
              <a:off x="1584" y="2880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add</a:t>
              </a:r>
            </a:p>
          </p:txBody>
        </p:sp>
        <p:sp>
          <p:nvSpPr>
            <p:cNvPr id="18450" name="Rectangle 13"/>
            <p:cNvSpPr>
              <a:spLocks noChangeArrowheads="1"/>
            </p:cNvSpPr>
            <p:nvPr/>
          </p:nvSpPr>
          <p:spPr bwMode="auto">
            <a:xfrm>
              <a:off x="3120" y="2880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add</a:t>
              </a:r>
            </a:p>
          </p:txBody>
        </p:sp>
        <p:sp>
          <p:nvSpPr>
            <p:cNvPr id="18451" name="Rectangle 14"/>
            <p:cNvSpPr>
              <a:spLocks noChangeArrowheads="1"/>
            </p:cNvSpPr>
            <p:nvPr/>
          </p:nvSpPr>
          <p:spPr bwMode="auto">
            <a:xfrm>
              <a:off x="1584" y="3072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sub</a:t>
              </a:r>
            </a:p>
          </p:txBody>
        </p:sp>
        <p:sp>
          <p:nvSpPr>
            <p:cNvPr id="18452" name="Rectangle 15"/>
            <p:cNvSpPr>
              <a:spLocks noChangeArrowheads="1"/>
            </p:cNvSpPr>
            <p:nvPr/>
          </p:nvSpPr>
          <p:spPr bwMode="auto">
            <a:xfrm>
              <a:off x="3120" y="3072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subtract</a:t>
              </a:r>
            </a:p>
          </p:txBody>
        </p:sp>
        <p:sp>
          <p:nvSpPr>
            <p:cNvPr id="18453" name="Rectangle 16"/>
            <p:cNvSpPr>
              <a:spLocks noChangeArrowheads="1"/>
            </p:cNvSpPr>
            <p:nvPr/>
          </p:nvSpPr>
          <p:spPr bwMode="auto">
            <a:xfrm>
              <a:off x="1584" y="3264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and</a:t>
              </a:r>
            </a:p>
          </p:txBody>
        </p:sp>
        <p:sp>
          <p:nvSpPr>
            <p:cNvPr id="18454" name="Rectangle 17"/>
            <p:cNvSpPr>
              <a:spLocks noChangeArrowheads="1"/>
            </p:cNvSpPr>
            <p:nvPr/>
          </p:nvSpPr>
          <p:spPr bwMode="auto">
            <a:xfrm>
              <a:off x="1584" y="345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or</a:t>
              </a:r>
            </a:p>
          </p:txBody>
        </p:sp>
        <p:sp>
          <p:nvSpPr>
            <p:cNvPr id="18455" name="Rectangle 18"/>
            <p:cNvSpPr>
              <a:spLocks noChangeArrowheads="1"/>
            </p:cNvSpPr>
            <p:nvPr/>
          </p:nvSpPr>
          <p:spPr bwMode="auto">
            <a:xfrm>
              <a:off x="1584" y="364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slt</a:t>
              </a:r>
            </a:p>
          </p:txBody>
        </p:sp>
        <p:sp>
          <p:nvSpPr>
            <p:cNvPr id="18456" name="Rectangle 19"/>
            <p:cNvSpPr>
              <a:spLocks noChangeArrowheads="1"/>
            </p:cNvSpPr>
            <p:nvPr/>
          </p:nvSpPr>
          <p:spPr bwMode="auto">
            <a:xfrm>
              <a:off x="3120" y="3264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and</a:t>
              </a:r>
            </a:p>
          </p:txBody>
        </p:sp>
        <p:sp>
          <p:nvSpPr>
            <p:cNvPr id="18457" name="Rectangle 20"/>
            <p:cNvSpPr>
              <a:spLocks noChangeArrowheads="1"/>
            </p:cNvSpPr>
            <p:nvPr/>
          </p:nvSpPr>
          <p:spPr bwMode="auto">
            <a:xfrm>
              <a:off x="3120" y="3456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or</a:t>
              </a:r>
            </a:p>
          </p:txBody>
        </p:sp>
        <p:sp>
          <p:nvSpPr>
            <p:cNvPr id="18458" name="Rectangle 21"/>
            <p:cNvSpPr>
              <a:spLocks noChangeArrowheads="1"/>
            </p:cNvSpPr>
            <p:nvPr/>
          </p:nvSpPr>
          <p:spPr bwMode="auto">
            <a:xfrm>
              <a:off x="3120" y="3648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set on less than</a:t>
              </a:r>
            </a:p>
          </p:txBody>
        </p:sp>
        <p:sp>
          <p:nvSpPr>
            <p:cNvPr id="18459" name="Rectangle 22"/>
            <p:cNvSpPr>
              <a:spLocks noChangeArrowheads="1"/>
            </p:cNvSpPr>
            <p:nvPr/>
          </p:nvSpPr>
          <p:spPr bwMode="auto">
            <a:xfrm>
              <a:off x="4080" y="2112"/>
              <a:ext cx="52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굴림" charset="-127"/>
                </a:rPr>
                <a:t>ALU </a:t>
              </a:r>
              <a:r>
                <a:rPr lang="en-US" altLang="ko-KR" sz="1400" dirty="0" err="1">
                  <a:solidFill>
                    <a:schemeClr val="tx1"/>
                  </a:solidFill>
                  <a:ea typeface="굴림" charset="-127"/>
                </a:rPr>
                <a:t>Ctl</a:t>
              </a:r>
              <a:r>
                <a:rPr lang="en-US" altLang="ko-KR" sz="1400" dirty="0">
                  <a:solidFill>
                    <a:schemeClr val="tx1"/>
                  </a:solidFill>
                  <a:ea typeface="굴림" charset="-127"/>
                </a:rPr>
                <a:t>.</a:t>
              </a:r>
            </a:p>
          </p:txBody>
        </p:sp>
        <p:sp>
          <p:nvSpPr>
            <p:cNvPr id="18460" name="Rectangle 23"/>
            <p:cNvSpPr>
              <a:spLocks noChangeArrowheads="1"/>
            </p:cNvSpPr>
            <p:nvPr/>
          </p:nvSpPr>
          <p:spPr bwMode="auto">
            <a:xfrm>
              <a:off x="4080" y="230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010</a:t>
              </a:r>
            </a:p>
          </p:txBody>
        </p:sp>
        <p:sp>
          <p:nvSpPr>
            <p:cNvPr id="18461" name="Rectangle 24"/>
            <p:cNvSpPr>
              <a:spLocks noChangeArrowheads="1"/>
            </p:cNvSpPr>
            <p:nvPr/>
          </p:nvSpPr>
          <p:spPr bwMode="auto">
            <a:xfrm>
              <a:off x="4080" y="249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010</a:t>
              </a:r>
            </a:p>
          </p:txBody>
        </p:sp>
        <p:sp>
          <p:nvSpPr>
            <p:cNvPr id="18462" name="Rectangle 25"/>
            <p:cNvSpPr>
              <a:spLocks noChangeArrowheads="1"/>
            </p:cNvSpPr>
            <p:nvPr/>
          </p:nvSpPr>
          <p:spPr bwMode="auto">
            <a:xfrm>
              <a:off x="4080" y="2688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110</a:t>
              </a:r>
            </a:p>
          </p:txBody>
        </p:sp>
        <p:sp>
          <p:nvSpPr>
            <p:cNvPr id="18463" name="Rectangle 26"/>
            <p:cNvSpPr>
              <a:spLocks noChangeArrowheads="1"/>
            </p:cNvSpPr>
            <p:nvPr/>
          </p:nvSpPr>
          <p:spPr bwMode="auto">
            <a:xfrm>
              <a:off x="4080" y="2880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010</a:t>
              </a:r>
            </a:p>
          </p:txBody>
        </p:sp>
        <p:sp>
          <p:nvSpPr>
            <p:cNvPr id="18464" name="Rectangle 27"/>
            <p:cNvSpPr>
              <a:spLocks noChangeArrowheads="1"/>
            </p:cNvSpPr>
            <p:nvPr/>
          </p:nvSpPr>
          <p:spPr bwMode="auto">
            <a:xfrm>
              <a:off x="4080" y="3072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110</a:t>
              </a:r>
            </a:p>
          </p:txBody>
        </p:sp>
        <p:sp>
          <p:nvSpPr>
            <p:cNvPr id="18465" name="Rectangle 28"/>
            <p:cNvSpPr>
              <a:spLocks noChangeArrowheads="1"/>
            </p:cNvSpPr>
            <p:nvPr/>
          </p:nvSpPr>
          <p:spPr bwMode="auto">
            <a:xfrm>
              <a:off x="4080" y="326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000</a:t>
              </a:r>
            </a:p>
          </p:txBody>
        </p:sp>
        <p:sp>
          <p:nvSpPr>
            <p:cNvPr id="18466" name="Rectangle 29"/>
            <p:cNvSpPr>
              <a:spLocks noChangeArrowheads="1"/>
            </p:cNvSpPr>
            <p:nvPr/>
          </p:nvSpPr>
          <p:spPr bwMode="auto">
            <a:xfrm>
              <a:off x="4080" y="345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001</a:t>
              </a:r>
            </a:p>
          </p:txBody>
        </p:sp>
        <p:sp>
          <p:nvSpPr>
            <p:cNvPr id="18467" name="Rectangle 30"/>
            <p:cNvSpPr>
              <a:spLocks noChangeArrowheads="1"/>
            </p:cNvSpPr>
            <p:nvPr/>
          </p:nvSpPr>
          <p:spPr bwMode="auto">
            <a:xfrm>
              <a:off x="4080" y="3648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111</a:t>
              </a:r>
            </a:p>
          </p:txBody>
        </p:sp>
        <p:sp>
          <p:nvSpPr>
            <p:cNvPr id="18468" name="Rectangle 31"/>
            <p:cNvSpPr>
              <a:spLocks noChangeArrowheads="1"/>
            </p:cNvSpPr>
            <p:nvPr/>
          </p:nvSpPr>
          <p:spPr bwMode="auto">
            <a:xfrm>
              <a:off x="2496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funct</a:t>
              </a:r>
            </a:p>
          </p:txBody>
        </p:sp>
        <p:sp>
          <p:nvSpPr>
            <p:cNvPr id="18469" name="Rectangle 32"/>
            <p:cNvSpPr>
              <a:spLocks noChangeArrowheads="1"/>
            </p:cNvSpPr>
            <p:nvPr/>
          </p:nvSpPr>
          <p:spPr bwMode="auto">
            <a:xfrm>
              <a:off x="2496" y="2304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XXXXXX</a:t>
              </a:r>
            </a:p>
          </p:txBody>
        </p:sp>
        <p:sp>
          <p:nvSpPr>
            <p:cNvPr id="18470" name="Rectangle 33"/>
            <p:cNvSpPr>
              <a:spLocks noChangeArrowheads="1"/>
            </p:cNvSpPr>
            <p:nvPr/>
          </p:nvSpPr>
          <p:spPr bwMode="auto">
            <a:xfrm>
              <a:off x="2496" y="2496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XXXXXX</a:t>
              </a:r>
            </a:p>
          </p:txBody>
        </p:sp>
        <p:sp>
          <p:nvSpPr>
            <p:cNvPr id="18471" name="Rectangle 34"/>
            <p:cNvSpPr>
              <a:spLocks noChangeArrowheads="1"/>
            </p:cNvSpPr>
            <p:nvPr/>
          </p:nvSpPr>
          <p:spPr bwMode="auto">
            <a:xfrm>
              <a:off x="2496" y="2688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XXXXXX</a:t>
              </a:r>
            </a:p>
          </p:txBody>
        </p:sp>
        <p:sp>
          <p:nvSpPr>
            <p:cNvPr id="18472" name="Rectangle 35"/>
            <p:cNvSpPr>
              <a:spLocks noChangeArrowheads="1"/>
            </p:cNvSpPr>
            <p:nvPr/>
          </p:nvSpPr>
          <p:spPr bwMode="auto">
            <a:xfrm>
              <a:off x="2496" y="2880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100000</a:t>
              </a:r>
            </a:p>
          </p:txBody>
        </p:sp>
        <p:sp>
          <p:nvSpPr>
            <p:cNvPr id="18473" name="Rectangle 36"/>
            <p:cNvSpPr>
              <a:spLocks noChangeArrowheads="1"/>
            </p:cNvSpPr>
            <p:nvPr/>
          </p:nvSpPr>
          <p:spPr bwMode="auto">
            <a:xfrm>
              <a:off x="2496" y="3072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100010</a:t>
              </a:r>
            </a:p>
          </p:txBody>
        </p:sp>
        <p:sp>
          <p:nvSpPr>
            <p:cNvPr id="18474" name="Rectangle 37"/>
            <p:cNvSpPr>
              <a:spLocks noChangeArrowheads="1"/>
            </p:cNvSpPr>
            <p:nvPr/>
          </p:nvSpPr>
          <p:spPr bwMode="auto">
            <a:xfrm>
              <a:off x="2496" y="3264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100100</a:t>
              </a:r>
            </a:p>
          </p:txBody>
        </p:sp>
        <p:sp>
          <p:nvSpPr>
            <p:cNvPr id="18475" name="Rectangle 38"/>
            <p:cNvSpPr>
              <a:spLocks noChangeArrowheads="1"/>
            </p:cNvSpPr>
            <p:nvPr/>
          </p:nvSpPr>
          <p:spPr bwMode="auto">
            <a:xfrm>
              <a:off x="2496" y="3456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100101</a:t>
              </a:r>
            </a:p>
          </p:txBody>
        </p:sp>
        <p:sp>
          <p:nvSpPr>
            <p:cNvPr id="18476" name="Rectangle 39"/>
            <p:cNvSpPr>
              <a:spLocks noChangeArrowheads="1"/>
            </p:cNvSpPr>
            <p:nvPr/>
          </p:nvSpPr>
          <p:spPr bwMode="auto">
            <a:xfrm>
              <a:off x="2496" y="3648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latin typeface="Monotype.com" charset="0"/>
                  <a:ea typeface="굴림" charset="-127"/>
                </a:rPr>
                <a:t>101010</a:t>
              </a:r>
            </a:p>
          </p:txBody>
        </p:sp>
        <p:sp>
          <p:nvSpPr>
            <p:cNvPr id="18477" name="Rectangle 40"/>
            <p:cNvSpPr>
              <a:spLocks noChangeArrowheads="1"/>
            </p:cNvSpPr>
            <p:nvPr/>
          </p:nvSpPr>
          <p:spPr bwMode="auto">
            <a:xfrm>
              <a:off x="672" y="2112"/>
              <a:ext cx="91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Instr. type</a:t>
              </a:r>
            </a:p>
          </p:txBody>
        </p:sp>
        <p:sp>
          <p:nvSpPr>
            <p:cNvPr id="18478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data transfer</a:t>
              </a:r>
            </a:p>
          </p:txBody>
        </p:sp>
        <p:sp>
          <p:nvSpPr>
            <p:cNvPr id="18479" name="Rectangle 42"/>
            <p:cNvSpPr>
              <a:spLocks noChangeArrowheads="1"/>
            </p:cNvSpPr>
            <p:nvPr/>
          </p:nvSpPr>
          <p:spPr bwMode="auto">
            <a:xfrm>
              <a:off x="672" y="249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data transfer</a:t>
              </a:r>
            </a:p>
          </p:txBody>
        </p:sp>
        <p:sp>
          <p:nvSpPr>
            <p:cNvPr id="18480" name="Rectangle 43"/>
            <p:cNvSpPr>
              <a:spLocks noChangeArrowheads="1"/>
            </p:cNvSpPr>
            <p:nvPr/>
          </p:nvSpPr>
          <p:spPr bwMode="auto">
            <a:xfrm>
              <a:off x="672" y="268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branch</a:t>
              </a:r>
            </a:p>
          </p:txBody>
        </p:sp>
        <p:sp>
          <p:nvSpPr>
            <p:cNvPr id="18481" name="Rectangle 44"/>
            <p:cNvSpPr>
              <a:spLocks noChangeArrowheads="1"/>
            </p:cNvSpPr>
            <p:nvPr/>
          </p:nvSpPr>
          <p:spPr bwMode="auto">
            <a:xfrm>
              <a:off x="672" y="2880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r-type</a:t>
              </a:r>
            </a:p>
          </p:txBody>
        </p:sp>
        <p:sp>
          <p:nvSpPr>
            <p:cNvPr id="18482" name="Rectangle 45"/>
            <p:cNvSpPr>
              <a:spLocks noChangeArrowheads="1"/>
            </p:cNvSpPr>
            <p:nvPr/>
          </p:nvSpPr>
          <p:spPr bwMode="auto">
            <a:xfrm>
              <a:off x="672" y="3072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r-type</a:t>
              </a:r>
            </a:p>
          </p:txBody>
        </p:sp>
        <p:sp>
          <p:nvSpPr>
            <p:cNvPr id="18483" name="Rectangle 46"/>
            <p:cNvSpPr>
              <a:spLocks noChangeArrowheads="1"/>
            </p:cNvSpPr>
            <p:nvPr/>
          </p:nvSpPr>
          <p:spPr bwMode="auto">
            <a:xfrm>
              <a:off x="672" y="3264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r-type</a:t>
              </a:r>
            </a:p>
          </p:txBody>
        </p:sp>
        <p:sp>
          <p:nvSpPr>
            <p:cNvPr id="18484" name="Rectangle 47"/>
            <p:cNvSpPr>
              <a:spLocks noChangeArrowheads="1"/>
            </p:cNvSpPr>
            <p:nvPr/>
          </p:nvSpPr>
          <p:spPr bwMode="auto">
            <a:xfrm>
              <a:off x="672" y="345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r-type</a:t>
              </a:r>
            </a:p>
          </p:txBody>
        </p:sp>
        <p:sp>
          <p:nvSpPr>
            <p:cNvPr id="18485" name="Rectangle 48"/>
            <p:cNvSpPr>
              <a:spLocks noChangeArrowheads="1"/>
            </p:cNvSpPr>
            <p:nvPr/>
          </p:nvSpPr>
          <p:spPr bwMode="auto">
            <a:xfrm>
              <a:off x="672" y="364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solidFill>
                    <a:schemeClr val="tx1"/>
                  </a:solidFill>
                  <a:ea typeface="굴림" charset="-127"/>
                </a:rPr>
                <a:t>r-type</a:t>
              </a:r>
            </a:p>
          </p:txBody>
        </p:sp>
        <p:grpSp>
          <p:nvGrpSpPr>
            <p:cNvPr id="18486" name="Group 49"/>
            <p:cNvGrpSpPr>
              <a:grpSpLocks/>
            </p:cNvGrpSpPr>
            <p:nvPr/>
          </p:nvGrpSpPr>
          <p:grpSpPr bwMode="auto">
            <a:xfrm>
              <a:off x="4608" y="2112"/>
              <a:ext cx="480" cy="1728"/>
              <a:chOff x="4608" y="1872"/>
              <a:chExt cx="480" cy="1728"/>
            </a:xfrm>
          </p:grpSpPr>
          <p:sp>
            <p:nvSpPr>
              <p:cNvPr id="18487" name="Rectangle 50"/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 dirty="0" err="1">
                    <a:solidFill>
                      <a:schemeClr val="tx1"/>
                    </a:solidFill>
                    <a:ea typeface="굴림" charset="-127"/>
                  </a:rPr>
                  <a:t>ALUOp</a:t>
                </a:r>
                <a:endParaRPr lang="en-US" altLang="ko-KR" sz="1400" dirty="0">
                  <a:solidFill>
                    <a:schemeClr val="tx1"/>
                  </a:solidFill>
                  <a:ea typeface="굴림" charset="-127"/>
                </a:endParaRPr>
              </a:p>
            </p:txBody>
          </p:sp>
          <p:sp>
            <p:nvSpPr>
              <p:cNvPr id="18488" name="Rectangle 51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Monotype.com" charset="0"/>
                    <a:ea typeface="굴림" charset="-127"/>
                  </a:rPr>
                  <a:t>00</a:t>
                </a:r>
              </a:p>
            </p:txBody>
          </p:sp>
          <p:sp>
            <p:nvSpPr>
              <p:cNvPr id="18489" name="Rectangle 52"/>
              <p:cNvSpPr>
                <a:spLocks noChangeArrowheads="1"/>
              </p:cNvSpPr>
              <p:nvPr/>
            </p:nvSpPr>
            <p:spPr bwMode="auto">
              <a:xfrm>
                <a:off x="4608" y="2256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Monotype.com" charset="0"/>
                    <a:ea typeface="굴림" charset="-127"/>
                  </a:rPr>
                  <a:t>00</a:t>
                </a:r>
              </a:p>
            </p:txBody>
          </p:sp>
          <p:sp>
            <p:nvSpPr>
              <p:cNvPr id="18490" name="Rectangle 53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 dirty="0">
                    <a:solidFill>
                      <a:srgbClr val="00B050"/>
                    </a:solidFill>
                    <a:latin typeface="Monotype.com" charset="0"/>
                    <a:ea typeface="굴림" charset="-127"/>
                  </a:rPr>
                  <a:t>01</a:t>
                </a:r>
              </a:p>
            </p:txBody>
          </p:sp>
          <p:sp>
            <p:nvSpPr>
              <p:cNvPr id="18491" name="Rectangle 54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>
                    <a:solidFill>
                      <a:schemeClr val="tx1"/>
                    </a:solidFill>
                    <a:latin typeface="Monotype.com" charset="0"/>
                    <a:ea typeface="굴림" charset="-127"/>
                  </a:rPr>
                  <a:t>10</a:t>
                </a:r>
              </a:p>
            </p:txBody>
          </p:sp>
          <p:sp>
            <p:nvSpPr>
              <p:cNvPr id="18492" name="Rectangle 55"/>
              <p:cNvSpPr>
                <a:spLocks noChangeArrowheads="1"/>
              </p:cNvSpPr>
              <p:nvPr/>
            </p:nvSpPr>
            <p:spPr bwMode="auto">
              <a:xfrm>
                <a:off x="4608" y="2832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>
                    <a:solidFill>
                      <a:schemeClr val="tx1"/>
                    </a:solidFill>
                    <a:latin typeface="Monotype.com" charset="0"/>
                    <a:ea typeface="굴림" charset="-127"/>
                  </a:rPr>
                  <a:t>10</a:t>
                </a:r>
              </a:p>
            </p:txBody>
          </p:sp>
          <p:sp>
            <p:nvSpPr>
              <p:cNvPr id="18493" name="Rectangle 56"/>
              <p:cNvSpPr>
                <a:spLocks noChangeArrowheads="1"/>
              </p:cNvSpPr>
              <p:nvPr/>
            </p:nvSpPr>
            <p:spPr bwMode="auto">
              <a:xfrm>
                <a:off x="4608" y="3024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>
                    <a:solidFill>
                      <a:schemeClr val="tx1"/>
                    </a:solidFill>
                    <a:latin typeface="Monotype.com" charset="0"/>
                    <a:ea typeface="굴림" charset="-127"/>
                  </a:rPr>
                  <a:t>10</a:t>
                </a:r>
              </a:p>
            </p:txBody>
          </p:sp>
          <p:sp>
            <p:nvSpPr>
              <p:cNvPr id="18494" name="Rectangle 57"/>
              <p:cNvSpPr>
                <a:spLocks noChangeArrowheads="1"/>
              </p:cNvSpPr>
              <p:nvPr/>
            </p:nvSpPr>
            <p:spPr bwMode="auto">
              <a:xfrm>
                <a:off x="4608" y="3216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>
                    <a:solidFill>
                      <a:schemeClr val="tx1"/>
                    </a:solidFill>
                    <a:latin typeface="Monotype.com" charset="0"/>
                    <a:ea typeface="굴림" charset="-127"/>
                  </a:rPr>
                  <a:t>10</a:t>
                </a:r>
              </a:p>
            </p:txBody>
          </p:sp>
          <p:sp>
            <p:nvSpPr>
              <p:cNvPr id="18495" name="Rectangle 58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400">
                    <a:solidFill>
                      <a:schemeClr val="tx1"/>
                    </a:solidFill>
                    <a:latin typeface="Monotype.com" charset="0"/>
                    <a:ea typeface="굴림" charset="-127"/>
                  </a:rPr>
                  <a:t>10</a:t>
                </a:r>
              </a:p>
            </p:txBody>
          </p:sp>
        </p:grpSp>
      </p:grpSp>
      <p:pic>
        <p:nvPicPr>
          <p:cNvPr id="598075" name="Picture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2108200"/>
            <a:ext cx="4470400" cy="1244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ALU Control Unit - Part 1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module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alu_ctl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(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Funct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input [1:0]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input [5:0]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Funct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output [2:0]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 [2:0]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// symbolic constants for instruction function code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F_add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6'd32;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F_sub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6'd34;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F_and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6'd36;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F_or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= 6'd37;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F_slt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6'd42;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// symbolic constants for ALU Operations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ALU_add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3'b010;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ALU_sub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3'b110;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ALU_and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3'b000;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ALU_or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= 3'b001;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parameter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ALU_slt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3'b111;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19600" y="3200400"/>
            <a:ext cx="2895600" cy="990600"/>
            <a:chOff x="2784" y="2016"/>
            <a:chExt cx="1824" cy="624"/>
          </a:xfrm>
        </p:grpSpPr>
        <p:sp>
          <p:nvSpPr>
            <p:cNvPr id="19467" name="AutoShape 6"/>
            <p:cNvSpPr>
              <a:spLocks/>
            </p:cNvSpPr>
            <p:nvPr/>
          </p:nvSpPr>
          <p:spPr bwMode="auto">
            <a:xfrm>
              <a:off x="2784" y="2016"/>
              <a:ext cx="192" cy="624"/>
            </a:xfrm>
            <a:prstGeom prst="rightBrace">
              <a:avLst>
                <a:gd name="adj1" fmla="val 27083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chemeClr val="tx1"/>
                </a:solidFill>
                <a:ea typeface="굴림" charset="-127"/>
              </a:endParaRPr>
            </a:p>
          </p:txBody>
        </p:sp>
        <p:sp>
          <p:nvSpPr>
            <p:cNvPr id="19468" name="Text Box 7"/>
            <p:cNvSpPr txBox="1">
              <a:spLocks noChangeArrowheads="1"/>
            </p:cNvSpPr>
            <p:nvPr/>
          </p:nvSpPr>
          <p:spPr bwMode="auto">
            <a:xfrm>
              <a:off x="3012" y="2140"/>
              <a:ext cx="15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ko-KR">
                  <a:solidFill>
                    <a:srgbClr val="990000"/>
                  </a:solidFill>
                  <a:ea typeface="굴림" charset="-127"/>
                </a:rPr>
                <a:t>Symbolic Constants -</a:t>
              </a:r>
            </a:p>
            <a:p>
              <a:pPr algn="l"/>
              <a:r>
                <a:rPr lang="en-US" altLang="ko-KR">
                  <a:solidFill>
                    <a:srgbClr val="990000"/>
                  </a:solidFill>
                  <a:ea typeface="굴림" charset="-127"/>
                </a:rPr>
                <a:t>MIPS Function Codes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419600" y="4778375"/>
            <a:ext cx="2882900" cy="990600"/>
            <a:chOff x="2784" y="2016"/>
            <a:chExt cx="1816" cy="624"/>
          </a:xfrm>
        </p:grpSpPr>
        <p:sp>
          <p:nvSpPr>
            <p:cNvPr id="19465" name="AutoShape 10"/>
            <p:cNvSpPr>
              <a:spLocks/>
            </p:cNvSpPr>
            <p:nvPr/>
          </p:nvSpPr>
          <p:spPr bwMode="auto">
            <a:xfrm>
              <a:off x="2784" y="2016"/>
              <a:ext cx="192" cy="624"/>
            </a:xfrm>
            <a:prstGeom prst="rightBrace">
              <a:avLst>
                <a:gd name="adj1" fmla="val 27083"/>
                <a:gd name="adj2" fmla="val 500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chemeClr val="tx1"/>
                </a:solidFill>
                <a:ea typeface="굴림" charset="-127"/>
              </a:endParaRPr>
            </a:p>
          </p:txBody>
        </p:sp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3012" y="2140"/>
              <a:ext cx="15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ko-KR">
                  <a:solidFill>
                    <a:srgbClr val="990000"/>
                  </a:solidFill>
                  <a:ea typeface="굴림" charset="-127"/>
                </a:rPr>
                <a:t>Symbolic Constants -</a:t>
              </a:r>
            </a:p>
            <a:p>
              <a:pPr algn="l"/>
              <a:r>
                <a:rPr lang="en-US" altLang="ko-KR">
                  <a:solidFill>
                    <a:srgbClr val="990000"/>
                  </a:solidFill>
                  <a:ea typeface="굴림" charset="-127"/>
                </a:rPr>
                <a:t>ALU Operations</a:t>
              </a:r>
            </a:p>
          </p:txBody>
        </p:sp>
      </p:grp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ALU Control Unit - Part 2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always @(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or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Funct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case (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charset="0"/>
                <a:ea typeface="굴림" charset="-127"/>
              </a:rPr>
              <a:t>ALUOp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2'b00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ALU_add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	//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lw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sw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2'b01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ALU_sub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  //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beq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2'b10 : case (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Funct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F_add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ALU_add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F_sub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ALU_sub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F_and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ALU_and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F_or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ALU_or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F_slt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 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ALU_slt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default :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3'bxxx;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endcase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default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ALUOperation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3'bxxx;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endcase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Main Control Unit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Review - Control Unit Function</a:t>
            </a:r>
          </a:p>
        </p:txBody>
      </p:sp>
      <p:pic>
        <p:nvPicPr>
          <p:cNvPr id="601148" name="Picture 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2108200"/>
            <a:ext cx="4470400" cy="1244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1512" name="Rectangle 61"/>
          <p:cNvSpPr>
            <a:spLocks noChangeArrowheads="1"/>
          </p:cNvSpPr>
          <p:nvPr/>
        </p:nvSpPr>
        <p:spPr bwMode="auto">
          <a:xfrm>
            <a:off x="10668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Op5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3" name="Rectangle 62"/>
          <p:cNvSpPr>
            <a:spLocks noChangeArrowheads="1"/>
          </p:cNvSpPr>
          <p:nvPr/>
        </p:nvSpPr>
        <p:spPr bwMode="auto">
          <a:xfrm>
            <a:off x="16002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Op4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4" name="Rectangle 63"/>
          <p:cNvSpPr>
            <a:spLocks noChangeArrowheads="1"/>
          </p:cNvSpPr>
          <p:nvPr/>
        </p:nvSpPr>
        <p:spPr bwMode="auto">
          <a:xfrm>
            <a:off x="21336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Op3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5" name="Rectangle 64"/>
          <p:cNvSpPr>
            <a:spLocks noChangeArrowheads="1"/>
          </p:cNvSpPr>
          <p:nvPr/>
        </p:nvSpPr>
        <p:spPr bwMode="auto">
          <a:xfrm>
            <a:off x="26670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Op2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6" name="Rectangle 65"/>
          <p:cNvSpPr>
            <a:spLocks noChangeArrowheads="1"/>
          </p:cNvSpPr>
          <p:nvPr/>
        </p:nvSpPr>
        <p:spPr bwMode="auto">
          <a:xfrm>
            <a:off x="32004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7" name="Rectangle 66"/>
          <p:cNvSpPr>
            <a:spLocks noChangeArrowheads="1"/>
          </p:cNvSpPr>
          <p:nvPr/>
        </p:nvSpPr>
        <p:spPr bwMode="auto">
          <a:xfrm>
            <a:off x="37338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8" name="Rectangle 67"/>
          <p:cNvSpPr>
            <a:spLocks noChangeArrowheads="1"/>
          </p:cNvSpPr>
          <p:nvPr/>
        </p:nvSpPr>
        <p:spPr bwMode="auto">
          <a:xfrm rot="-5400000">
            <a:off x="39624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RegDst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19" name="Rectangle 68"/>
          <p:cNvSpPr>
            <a:spLocks noChangeArrowheads="1"/>
          </p:cNvSpPr>
          <p:nvPr/>
        </p:nvSpPr>
        <p:spPr bwMode="auto">
          <a:xfrm rot="-5400000">
            <a:off x="44196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ALUSrc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0" name="Rectangle 69"/>
          <p:cNvSpPr>
            <a:spLocks noChangeArrowheads="1"/>
          </p:cNvSpPr>
          <p:nvPr/>
        </p:nvSpPr>
        <p:spPr bwMode="auto">
          <a:xfrm rot="-5400000">
            <a:off x="48768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MemtoReg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1" name="Rectangle 70"/>
          <p:cNvSpPr>
            <a:spLocks noChangeArrowheads="1"/>
          </p:cNvSpPr>
          <p:nvPr/>
        </p:nvSpPr>
        <p:spPr bwMode="auto">
          <a:xfrm rot="-5400000">
            <a:off x="53340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RegWrite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2" name="Rectangle 71"/>
          <p:cNvSpPr>
            <a:spLocks noChangeArrowheads="1"/>
          </p:cNvSpPr>
          <p:nvPr/>
        </p:nvSpPr>
        <p:spPr bwMode="auto">
          <a:xfrm rot="-5400000">
            <a:off x="57912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MemRead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3" name="Rectangle 72"/>
          <p:cNvSpPr>
            <a:spLocks noChangeArrowheads="1"/>
          </p:cNvSpPr>
          <p:nvPr/>
        </p:nvSpPr>
        <p:spPr bwMode="auto">
          <a:xfrm rot="-5400000">
            <a:off x="62484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MemWrite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4" name="Rectangle 73"/>
          <p:cNvSpPr>
            <a:spLocks noChangeArrowheads="1"/>
          </p:cNvSpPr>
          <p:nvPr/>
        </p:nvSpPr>
        <p:spPr bwMode="auto">
          <a:xfrm rot="-5400000">
            <a:off x="67056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Branch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5" name="Rectangle 74"/>
          <p:cNvSpPr>
            <a:spLocks noChangeArrowheads="1"/>
          </p:cNvSpPr>
          <p:nvPr/>
        </p:nvSpPr>
        <p:spPr bwMode="auto">
          <a:xfrm rot="-5400000">
            <a:off x="71628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ALUOp1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6" name="Rectangle 75"/>
          <p:cNvSpPr>
            <a:spLocks noChangeArrowheads="1"/>
          </p:cNvSpPr>
          <p:nvPr/>
        </p:nvSpPr>
        <p:spPr bwMode="auto">
          <a:xfrm rot="-5400000">
            <a:off x="7620000" y="4038600"/>
            <a:ext cx="1066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ALUOp0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7" name="Rectangle 76"/>
          <p:cNvSpPr>
            <a:spLocks noChangeArrowheads="1"/>
          </p:cNvSpPr>
          <p:nvPr/>
        </p:nvSpPr>
        <p:spPr bwMode="auto">
          <a:xfrm>
            <a:off x="10668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8" name="Rectangle 77"/>
          <p:cNvSpPr>
            <a:spLocks noChangeArrowheads="1"/>
          </p:cNvSpPr>
          <p:nvPr/>
        </p:nvSpPr>
        <p:spPr bwMode="auto">
          <a:xfrm>
            <a:off x="16002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29" name="Rectangle 78"/>
          <p:cNvSpPr>
            <a:spLocks noChangeArrowheads="1"/>
          </p:cNvSpPr>
          <p:nvPr/>
        </p:nvSpPr>
        <p:spPr bwMode="auto">
          <a:xfrm>
            <a:off x="21336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0" name="Rectangle 79"/>
          <p:cNvSpPr>
            <a:spLocks noChangeArrowheads="1"/>
          </p:cNvSpPr>
          <p:nvPr/>
        </p:nvSpPr>
        <p:spPr bwMode="auto">
          <a:xfrm>
            <a:off x="26670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1" name="Rectangle 80"/>
          <p:cNvSpPr>
            <a:spLocks noChangeArrowheads="1"/>
          </p:cNvSpPr>
          <p:nvPr/>
        </p:nvSpPr>
        <p:spPr bwMode="auto">
          <a:xfrm>
            <a:off x="32004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2" name="Rectangle 81"/>
          <p:cNvSpPr>
            <a:spLocks noChangeArrowheads="1"/>
          </p:cNvSpPr>
          <p:nvPr/>
        </p:nvSpPr>
        <p:spPr bwMode="auto">
          <a:xfrm>
            <a:off x="37338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3" name="Rectangle 82"/>
          <p:cNvSpPr>
            <a:spLocks noChangeArrowheads="1"/>
          </p:cNvSpPr>
          <p:nvPr/>
        </p:nvSpPr>
        <p:spPr bwMode="auto">
          <a:xfrm>
            <a:off x="10668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4" name="Rectangle 83"/>
          <p:cNvSpPr>
            <a:spLocks noChangeArrowheads="1"/>
          </p:cNvSpPr>
          <p:nvPr/>
        </p:nvSpPr>
        <p:spPr bwMode="auto">
          <a:xfrm>
            <a:off x="16002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5" name="Rectangle 84"/>
          <p:cNvSpPr>
            <a:spLocks noChangeArrowheads="1"/>
          </p:cNvSpPr>
          <p:nvPr/>
        </p:nvSpPr>
        <p:spPr bwMode="auto">
          <a:xfrm>
            <a:off x="21336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6" name="Rectangle 85"/>
          <p:cNvSpPr>
            <a:spLocks noChangeArrowheads="1"/>
          </p:cNvSpPr>
          <p:nvPr/>
        </p:nvSpPr>
        <p:spPr bwMode="auto">
          <a:xfrm>
            <a:off x="26670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7" name="Rectangle 86"/>
          <p:cNvSpPr>
            <a:spLocks noChangeArrowheads="1"/>
          </p:cNvSpPr>
          <p:nvPr/>
        </p:nvSpPr>
        <p:spPr bwMode="auto">
          <a:xfrm>
            <a:off x="32004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8" name="Rectangle 87"/>
          <p:cNvSpPr>
            <a:spLocks noChangeArrowheads="1"/>
          </p:cNvSpPr>
          <p:nvPr/>
        </p:nvSpPr>
        <p:spPr bwMode="auto">
          <a:xfrm>
            <a:off x="37338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39" name="Rectangle 88"/>
          <p:cNvSpPr>
            <a:spLocks noChangeArrowheads="1"/>
          </p:cNvSpPr>
          <p:nvPr/>
        </p:nvSpPr>
        <p:spPr bwMode="auto">
          <a:xfrm>
            <a:off x="10668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0" name="Rectangle 89"/>
          <p:cNvSpPr>
            <a:spLocks noChangeArrowheads="1"/>
          </p:cNvSpPr>
          <p:nvPr/>
        </p:nvSpPr>
        <p:spPr bwMode="auto">
          <a:xfrm>
            <a:off x="16002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1" name="Rectangle 90"/>
          <p:cNvSpPr>
            <a:spLocks noChangeArrowheads="1"/>
          </p:cNvSpPr>
          <p:nvPr/>
        </p:nvSpPr>
        <p:spPr bwMode="auto">
          <a:xfrm>
            <a:off x="21336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2" name="Rectangle 91"/>
          <p:cNvSpPr>
            <a:spLocks noChangeArrowheads="1"/>
          </p:cNvSpPr>
          <p:nvPr/>
        </p:nvSpPr>
        <p:spPr bwMode="auto">
          <a:xfrm>
            <a:off x="26670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3" name="Rectangle 92"/>
          <p:cNvSpPr>
            <a:spLocks noChangeArrowheads="1"/>
          </p:cNvSpPr>
          <p:nvPr/>
        </p:nvSpPr>
        <p:spPr bwMode="auto">
          <a:xfrm>
            <a:off x="32004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4" name="Rectangle 93"/>
          <p:cNvSpPr>
            <a:spLocks noChangeArrowheads="1"/>
          </p:cNvSpPr>
          <p:nvPr/>
        </p:nvSpPr>
        <p:spPr bwMode="auto">
          <a:xfrm>
            <a:off x="37338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5" name="Rectangle 94"/>
          <p:cNvSpPr>
            <a:spLocks noChangeArrowheads="1"/>
          </p:cNvSpPr>
          <p:nvPr/>
        </p:nvSpPr>
        <p:spPr bwMode="auto">
          <a:xfrm>
            <a:off x="10668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6" name="Rectangle 95"/>
          <p:cNvSpPr>
            <a:spLocks noChangeArrowheads="1"/>
          </p:cNvSpPr>
          <p:nvPr/>
        </p:nvSpPr>
        <p:spPr bwMode="auto">
          <a:xfrm>
            <a:off x="16002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7" name="Rectangle 96"/>
          <p:cNvSpPr>
            <a:spLocks noChangeArrowheads="1"/>
          </p:cNvSpPr>
          <p:nvPr/>
        </p:nvSpPr>
        <p:spPr bwMode="auto">
          <a:xfrm>
            <a:off x="21336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8" name="Rectangle 97"/>
          <p:cNvSpPr>
            <a:spLocks noChangeArrowheads="1"/>
          </p:cNvSpPr>
          <p:nvPr/>
        </p:nvSpPr>
        <p:spPr bwMode="auto">
          <a:xfrm>
            <a:off x="26670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49" name="Rectangle 98"/>
          <p:cNvSpPr>
            <a:spLocks noChangeArrowheads="1"/>
          </p:cNvSpPr>
          <p:nvPr/>
        </p:nvSpPr>
        <p:spPr bwMode="auto">
          <a:xfrm>
            <a:off x="32004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50" name="Rectangle 99"/>
          <p:cNvSpPr>
            <a:spLocks noChangeArrowheads="1"/>
          </p:cNvSpPr>
          <p:nvPr/>
        </p:nvSpPr>
        <p:spPr bwMode="auto">
          <a:xfrm>
            <a:off x="37338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51" name="Rectangle 100"/>
          <p:cNvSpPr>
            <a:spLocks noChangeArrowheads="1"/>
          </p:cNvSpPr>
          <p:nvPr/>
        </p:nvSpPr>
        <p:spPr bwMode="auto">
          <a:xfrm>
            <a:off x="42672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1</a:t>
            </a:r>
          </a:p>
        </p:txBody>
      </p:sp>
      <p:sp>
        <p:nvSpPr>
          <p:cNvPr id="21552" name="Rectangle 101"/>
          <p:cNvSpPr>
            <a:spLocks noChangeArrowheads="1"/>
          </p:cNvSpPr>
          <p:nvPr/>
        </p:nvSpPr>
        <p:spPr bwMode="auto">
          <a:xfrm>
            <a:off x="47244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53" name="Rectangle 102"/>
          <p:cNvSpPr>
            <a:spLocks noChangeArrowheads="1"/>
          </p:cNvSpPr>
          <p:nvPr/>
        </p:nvSpPr>
        <p:spPr bwMode="auto">
          <a:xfrm>
            <a:off x="51816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54" name="Rectangle 103"/>
          <p:cNvSpPr>
            <a:spLocks noChangeArrowheads="1"/>
          </p:cNvSpPr>
          <p:nvPr/>
        </p:nvSpPr>
        <p:spPr bwMode="auto">
          <a:xfrm>
            <a:off x="56388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1</a:t>
            </a:r>
          </a:p>
        </p:txBody>
      </p:sp>
      <p:sp>
        <p:nvSpPr>
          <p:cNvPr id="21555" name="Rectangle 104"/>
          <p:cNvSpPr>
            <a:spLocks noChangeArrowheads="1"/>
          </p:cNvSpPr>
          <p:nvPr/>
        </p:nvSpPr>
        <p:spPr bwMode="auto">
          <a:xfrm>
            <a:off x="60960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56" name="Rectangle 105"/>
          <p:cNvSpPr>
            <a:spLocks noChangeArrowheads="1"/>
          </p:cNvSpPr>
          <p:nvPr/>
        </p:nvSpPr>
        <p:spPr bwMode="auto">
          <a:xfrm>
            <a:off x="65532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57" name="Rectangle 106"/>
          <p:cNvSpPr>
            <a:spLocks noChangeArrowheads="1"/>
          </p:cNvSpPr>
          <p:nvPr/>
        </p:nvSpPr>
        <p:spPr bwMode="auto">
          <a:xfrm>
            <a:off x="70104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58" name="Rectangle 107"/>
          <p:cNvSpPr>
            <a:spLocks noChangeArrowheads="1"/>
          </p:cNvSpPr>
          <p:nvPr/>
        </p:nvSpPr>
        <p:spPr bwMode="auto">
          <a:xfrm>
            <a:off x="74676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</a:p>
        </p:txBody>
      </p:sp>
      <p:sp>
        <p:nvSpPr>
          <p:cNvPr id="21559" name="Rectangle 108"/>
          <p:cNvSpPr>
            <a:spLocks noChangeArrowheads="1"/>
          </p:cNvSpPr>
          <p:nvPr/>
        </p:nvSpPr>
        <p:spPr bwMode="auto">
          <a:xfrm>
            <a:off x="7924800" y="48006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60" name="Rectangle 109"/>
          <p:cNvSpPr>
            <a:spLocks noChangeArrowheads="1"/>
          </p:cNvSpPr>
          <p:nvPr/>
        </p:nvSpPr>
        <p:spPr bwMode="auto">
          <a:xfrm>
            <a:off x="42672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61" name="Rectangle 110"/>
          <p:cNvSpPr>
            <a:spLocks noChangeArrowheads="1"/>
          </p:cNvSpPr>
          <p:nvPr/>
        </p:nvSpPr>
        <p:spPr bwMode="auto">
          <a:xfrm>
            <a:off x="47244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1562" name="Rectangle 111"/>
          <p:cNvSpPr>
            <a:spLocks noChangeArrowheads="1"/>
          </p:cNvSpPr>
          <p:nvPr/>
        </p:nvSpPr>
        <p:spPr bwMode="auto">
          <a:xfrm>
            <a:off x="51816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1</a:t>
            </a:r>
          </a:p>
        </p:txBody>
      </p:sp>
      <p:sp>
        <p:nvSpPr>
          <p:cNvPr id="21563" name="Rectangle 112"/>
          <p:cNvSpPr>
            <a:spLocks noChangeArrowheads="1"/>
          </p:cNvSpPr>
          <p:nvPr/>
        </p:nvSpPr>
        <p:spPr bwMode="auto">
          <a:xfrm>
            <a:off x="56388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1564" name="Rectangle 113"/>
          <p:cNvSpPr>
            <a:spLocks noChangeArrowheads="1"/>
          </p:cNvSpPr>
          <p:nvPr/>
        </p:nvSpPr>
        <p:spPr bwMode="auto">
          <a:xfrm>
            <a:off x="60960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1565" name="Rectangle 114"/>
          <p:cNvSpPr>
            <a:spLocks noChangeArrowheads="1"/>
          </p:cNvSpPr>
          <p:nvPr/>
        </p:nvSpPr>
        <p:spPr bwMode="auto">
          <a:xfrm>
            <a:off x="65532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66" name="Rectangle 115"/>
          <p:cNvSpPr>
            <a:spLocks noChangeArrowheads="1"/>
          </p:cNvSpPr>
          <p:nvPr/>
        </p:nvSpPr>
        <p:spPr bwMode="auto">
          <a:xfrm>
            <a:off x="70104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67" name="Rectangle 116"/>
          <p:cNvSpPr>
            <a:spLocks noChangeArrowheads="1"/>
          </p:cNvSpPr>
          <p:nvPr/>
        </p:nvSpPr>
        <p:spPr bwMode="auto">
          <a:xfrm>
            <a:off x="74676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68" name="Rectangle 117"/>
          <p:cNvSpPr>
            <a:spLocks noChangeArrowheads="1"/>
          </p:cNvSpPr>
          <p:nvPr/>
        </p:nvSpPr>
        <p:spPr bwMode="auto">
          <a:xfrm>
            <a:off x="7924800" y="50292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69" name="Rectangle 118"/>
          <p:cNvSpPr>
            <a:spLocks noChangeArrowheads="1"/>
          </p:cNvSpPr>
          <p:nvPr/>
        </p:nvSpPr>
        <p:spPr bwMode="auto">
          <a:xfrm>
            <a:off x="42672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X</a:t>
            </a:r>
          </a:p>
        </p:txBody>
      </p:sp>
      <p:sp>
        <p:nvSpPr>
          <p:cNvPr id="21570" name="Rectangle 119"/>
          <p:cNvSpPr>
            <a:spLocks noChangeArrowheads="1"/>
          </p:cNvSpPr>
          <p:nvPr/>
        </p:nvSpPr>
        <p:spPr bwMode="auto">
          <a:xfrm>
            <a:off x="47244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1571" name="Rectangle 120"/>
          <p:cNvSpPr>
            <a:spLocks noChangeArrowheads="1"/>
          </p:cNvSpPr>
          <p:nvPr/>
        </p:nvSpPr>
        <p:spPr bwMode="auto">
          <a:xfrm>
            <a:off x="51816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X</a:t>
            </a:r>
          </a:p>
        </p:txBody>
      </p:sp>
      <p:sp>
        <p:nvSpPr>
          <p:cNvPr id="21572" name="Rectangle 121"/>
          <p:cNvSpPr>
            <a:spLocks noChangeArrowheads="1"/>
          </p:cNvSpPr>
          <p:nvPr/>
        </p:nvSpPr>
        <p:spPr bwMode="auto">
          <a:xfrm>
            <a:off x="56388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73" name="Rectangle 122"/>
          <p:cNvSpPr>
            <a:spLocks noChangeArrowheads="1"/>
          </p:cNvSpPr>
          <p:nvPr/>
        </p:nvSpPr>
        <p:spPr bwMode="auto">
          <a:xfrm>
            <a:off x="60960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74" name="Rectangle 123"/>
          <p:cNvSpPr>
            <a:spLocks noChangeArrowheads="1"/>
          </p:cNvSpPr>
          <p:nvPr/>
        </p:nvSpPr>
        <p:spPr bwMode="auto">
          <a:xfrm>
            <a:off x="65532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1575" name="Rectangle 124"/>
          <p:cNvSpPr>
            <a:spLocks noChangeArrowheads="1"/>
          </p:cNvSpPr>
          <p:nvPr/>
        </p:nvSpPr>
        <p:spPr bwMode="auto">
          <a:xfrm>
            <a:off x="70104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76" name="Rectangle 125"/>
          <p:cNvSpPr>
            <a:spLocks noChangeArrowheads="1"/>
          </p:cNvSpPr>
          <p:nvPr/>
        </p:nvSpPr>
        <p:spPr bwMode="auto">
          <a:xfrm>
            <a:off x="74676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77" name="Rectangle 126"/>
          <p:cNvSpPr>
            <a:spLocks noChangeArrowheads="1"/>
          </p:cNvSpPr>
          <p:nvPr/>
        </p:nvSpPr>
        <p:spPr bwMode="auto">
          <a:xfrm>
            <a:off x="7924800" y="52578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78" name="Rectangle 127"/>
          <p:cNvSpPr>
            <a:spLocks noChangeArrowheads="1"/>
          </p:cNvSpPr>
          <p:nvPr/>
        </p:nvSpPr>
        <p:spPr bwMode="auto">
          <a:xfrm>
            <a:off x="42672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X</a:t>
            </a:r>
          </a:p>
        </p:txBody>
      </p:sp>
      <p:sp>
        <p:nvSpPr>
          <p:cNvPr id="21579" name="Rectangle 128"/>
          <p:cNvSpPr>
            <a:spLocks noChangeArrowheads="1"/>
          </p:cNvSpPr>
          <p:nvPr/>
        </p:nvSpPr>
        <p:spPr bwMode="auto">
          <a:xfrm>
            <a:off x="47244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80" name="Rectangle 129"/>
          <p:cNvSpPr>
            <a:spLocks noChangeArrowheads="1"/>
          </p:cNvSpPr>
          <p:nvPr/>
        </p:nvSpPr>
        <p:spPr bwMode="auto">
          <a:xfrm>
            <a:off x="51816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X</a:t>
            </a:r>
          </a:p>
        </p:txBody>
      </p:sp>
      <p:sp>
        <p:nvSpPr>
          <p:cNvPr id="21581" name="Rectangle 130"/>
          <p:cNvSpPr>
            <a:spLocks noChangeArrowheads="1"/>
          </p:cNvSpPr>
          <p:nvPr/>
        </p:nvSpPr>
        <p:spPr bwMode="auto">
          <a:xfrm>
            <a:off x="56388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82" name="Rectangle 131"/>
          <p:cNvSpPr>
            <a:spLocks noChangeArrowheads="1"/>
          </p:cNvSpPr>
          <p:nvPr/>
        </p:nvSpPr>
        <p:spPr bwMode="auto">
          <a:xfrm>
            <a:off x="60960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83" name="Rectangle 132"/>
          <p:cNvSpPr>
            <a:spLocks noChangeArrowheads="1"/>
          </p:cNvSpPr>
          <p:nvPr/>
        </p:nvSpPr>
        <p:spPr bwMode="auto">
          <a:xfrm>
            <a:off x="65532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84" name="Rectangle 133"/>
          <p:cNvSpPr>
            <a:spLocks noChangeArrowheads="1"/>
          </p:cNvSpPr>
          <p:nvPr/>
        </p:nvSpPr>
        <p:spPr bwMode="auto">
          <a:xfrm>
            <a:off x="70104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1585" name="Rectangle 134"/>
          <p:cNvSpPr>
            <a:spLocks noChangeArrowheads="1"/>
          </p:cNvSpPr>
          <p:nvPr/>
        </p:nvSpPr>
        <p:spPr bwMode="auto">
          <a:xfrm>
            <a:off x="74676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0</a:t>
            </a:r>
          </a:p>
        </p:txBody>
      </p:sp>
      <p:sp>
        <p:nvSpPr>
          <p:cNvPr id="21586" name="Rectangle 135"/>
          <p:cNvSpPr>
            <a:spLocks noChangeArrowheads="1"/>
          </p:cNvSpPr>
          <p:nvPr/>
        </p:nvSpPr>
        <p:spPr bwMode="auto">
          <a:xfrm>
            <a:off x="7924800" y="5486400"/>
            <a:ext cx="457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1</a:t>
            </a:r>
          </a:p>
        </p:txBody>
      </p:sp>
      <p:sp>
        <p:nvSpPr>
          <p:cNvPr id="21587" name="Rectangle 136"/>
          <p:cNvSpPr>
            <a:spLocks noChangeArrowheads="1"/>
          </p:cNvSpPr>
          <p:nvPr/>
        </p:nvSpPr>
        <p:spPr bwMode="auto">
          <a:xfrm>
            <a:off x="533400" y="3429000"/>
            <a:ext cx="37338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88" name="Rectangle 137"/>
          <p:cNvSpPr>
            <a:spLocks noChangeArrowheads="1"/>
          </p:cNvSpPr>
          <p:nvPr/>
        </p:nvSpPr>
        <p:spPr bwMode="auto">
          <a:xfrm>
            <a:off x="4267200" y="3429000"/>
            <a:ext cx="4114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1589" name="Rectangle 138"/>
          <p:cNvSpPr>
            <a:spLocks noChangeArrowheads="1"/>
          </p:cNvSpPr>
          <p:nvPr/>
        </p:nvSpPr>
        <p:spPr bwMode="auto">
          <a:xfrm>
            <a:off x="533400" y="45720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OP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90" name="Rectangle 139"/>
          <p:cNvSpPr>
            <a:spLocks noChangeArrowheads="1"/>
          </p:cNvSpPr>
          <p:nvPr/>
        </p:nvSpPr>
        <p:spPr bwMode="auto">
          <a:xfrm>
            <a:off x="533400" y="48006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RT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91" name="Rectangle 140"/>
          <p:cNvSpPr>
            <a:spLocks noChangeArrowheads="1"/>
          </p:cNvSpPr>
          <p:nvPr/>
        </p:nvSpPr>
        <p:spPr bwMode="auto">
          <a:xfrm>
            <a:off x="533400" y="50292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lw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92" name="Rectangle 141"/>
          <p:cNvSpPr>
            <a:spLocks noChangeArrowheads="1"/>
          </p:cNvSpPr>
          <p:nvPr/>
        </p:nvSpPr>
        <p:spPr bwMode="auto">
          <a:xfrm>
            <a:off x="533400" y="52578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sw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93" name="Rectangle 142"/>
          <p:cNvSpPr>
            <a:spLocks noChangeArrowheads="1"/>
          </p:cNvSpPr>
          <p:nvPr/>
        </p:nvSpPr>
        <p:spPr bwMode="auto">
          <a:xfrm>
            <a:off x="533400" y="5486400"/>
            <a:ext cx="5334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beq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94" name="Text Box 143"/>
          <p:cNvSpPr txBox="1">
            <a:spLocks noChangeArrowheads="1"/>
          </p:cNvSpPr>
          <p:nvPr/>
        </p:nvSpPr>
        <p:spPr bwMode="auto">
          <a:xfrm>
            <a:off x="2044700" y="3459163"/>
            <a:ext cx="6159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Input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595" name="Text Box 144"/>
          <p:cNvSpPr txBox="1">
            <a:spLocks noChangeArrowheads="1"/>
          </p:cNvSpPr>
          <p:nvPr/>
        </p:nvSpPr>
        <p:spPr bwMode="auto">
          <a:xfrm>
            <a:off x="5932488" y="3459163"/>
            <a:ext cx="763587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ea typeface="굴림" charset="-127"/>
              </a:rPr>
              <a:t>Output</a:t>
            </a:r>
          </a:p>
        </p:txBody>
      </p:sp>
      <p:sp>
        <p:nvSpPr>
          <p:cNvPr id="9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95" name="직사각형 94"/>
          <p:cNvSpPr/>
          <p:nvPr/>
        </p:nvSpPr>
        <p:spPr bwMode="auto">
          <a:xfrm>
            <a:off x="7500958" y="4786322"/>
            <a:ext cx="857256" cy="928694"/>
          </a:xfrm>
          <a:prstGeom prst="rect">
            <a:avLst/>
          </a:prstGeom>
          <a:solidFill>
            <a:srgbClr val="00B0F0">
              <a:alpha val="1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Single-Cycle Control Unit - Part 1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module control_single(opcode, RegDst, ALUSrc, MemtoReg,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   RegWrite, MemRead, MemWrite, Branch,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   ALUOp);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input  [5:0] opcode;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output       RegDst, ALUSrc, MemtoReg, RegWrite, MemRead,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MemWrite, Branch;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output [1:0] ALUOp;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reg          RegDst, ALUSrc, MemtoReg, RegWrite, MemRead,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MemWrite, Branch;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reg    [1:0] ALUOp;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parameter R_FORMAT = 6'd0;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parameter LW       = 6'd35;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parameter SW       = 6'd43;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parameter BEQ      = 6'd4;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Single-Cycle Control Unit - Part 2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always @(opcode)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case (opcode)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R_FORMAT 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RegDst=1'b1;   ALUSrc=1'b0;  MemtoReg=1'b0;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RegWrite=1'b1; MemRead=1'b0; MemWrite=1'b0;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Branch=1'b0;   ALUOp = 2'b10;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LW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RegDst=1'b0;   ALUSrc=1'b1;  MemtoReg=1'b1;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RegWrite=1'b1; MemRead=1'b1;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MemWrite=1'b0; Branch=1'b0;  ALUOp = 2'b00;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SW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RegDst=1'bx;   ALUSrc=1'b1;  MemtoReg=1'bx;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RegWrite=1'b0; MemRead=1'b0; MemWrite=1'b1;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Branch=1'b0;   ALUOp = 2'b00;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end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Single-Cycle Control Unit - Part 3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case (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opcode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BEQ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RegDst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ALUSrc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=1'b0;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MemtoReg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=1'b0;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MemRead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=1'b0;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=1'b0;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Branch=1'b1;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2'b01;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default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begin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$display("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control_single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unimplemented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opcode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%d",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opcode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RegDst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ALUSrc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MemtoReg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RegWrite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MemRead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MemWrite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=1'bx;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    Branch=1'bx;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ALUOp</a:t>
            </a:r>
            <a:r>
              <a:rPr lang="en-US" altLang="ko-KR" sz="1600" dirty="0" smtClean="0">
                <a:latin typeface="Courier New" charset="0"/>
                <a:ea typeface="굴림" charset="-127"/>
              </a:rPr>
              <a:t> = 2'bxx;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    </a:t>
            </a:r>
            <a:r>
              <a:rPr lang="en-US" altLang="ko-KR" sz="1600" dirty="0" err="1" smtClean="0">
                <a:latin typeface="Courier New" charset="0"/>
                <a:ea typeface="굴림" charset="-127"/>
              </a:rPr>
              <a:t>endcase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smtClean="0">
                <a:latin typeface="Courier New" charset="0"/>
                <a:ea typeface="굴림" charset="-127"/>
              </a:rPr>
              <a:t>   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dirty="0" err="1" smtClean="0">
                <a:latin typeface="Courier New" charset="0"/>
                <a:ea typeface="굴림" charset="-127"/>
              </a:rPr>
              <a:t>endmodule</a:t>
            </a: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dirty="0" smtClean="0">
              <a:latin typeface="Courier New" charset="0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Single-Cycle Processor - Wires</a:t>
            </a:r>
          </a:p>
        </p:txBody>
      </p:sp>
      <p:pic>
        <p:nvPicPr>
          <p:cNvPr id="584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63700"/>
            <a:ext cx="90043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58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42844" y="5286388"/>
            <a:ext cx="4000529" cy="1428736"/>
            <a:chOff x="142843" y="5643578"/>
            <a:chExt cx="3714777" cy="1214422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142843" y="5643578"/>
              <a:ext cx="3714776" cy="1214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Helvetica" charset="0"/>
              </a:endParaRPr>
            </a:p>
          </p:txBody>
        </p:sp>
        <p:pic>
          <p:nvPicPr>
            <p:cNvPr id="2560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5689871"/>
              <a:ext cx="3714776" cy="1096715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4588" t="8268" r="3657" b="16141"/>
          <a:stretch>
            <a:fillRect/>
          </a:stretch>
        </p:blipFill>
        <p:spPr bwMode="auto">
          <a:xfrm>
            <a:off x="1643042" y="71414"/>
            <a:ext cx="5929354" cy="63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about MIPS Memory Organization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>
                <a:solidFill>
                  <a:srgbClr val="990000"/>
                </a:solidFill>
                <a:ea typeface="굴림" charset="-127"/>
              </a:rPr>
              <a:t>Two</a:t>
            </a:r>
            <a:r>
              <a:rPr lang="en-US" altLang="ko-KR">
                <a:ea typeface="굴림" charset="-127"/>
              </a:rPr>
              <a:t> views of memory:</a:t>
            </a:r>
          </a:p>
          <a:p>
            <a:pPr lvl="1"/>
            <a:r>
              <a:rPr lang="en-US" altLang="ko-KR">
                <a:ea typeface="굴림" charset="-127"/>
              </a:rPr>
              <a:t>2</a:t>
            </a:r>
            <a:r>
              <a:rPr lang="en-US" altLang="ko-KR" baseline="30000">
                <a:ea typeface="굴림" charset="-127"/>
              </a:rPr>
              <a:t>32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bytes</a:t>
            </a:r>
            <a:r>
              <a:rPr lang="en-US" altLang="ko-KR">
                <a:ea typeface="굴림" charset="-127"/>
              </a:rPr>
              <a:t> with addresses 0, 1, 2, …, 2</a:t>
            </a:r>
            <a:r>
              <a:rPr lang="en-US" altLang="ko-KR" baseline="30000">
                <a:ea typeface="굴림" charset="-127"/>
              </a:rPr>
              <a:t>32</a:t>
            </a:r>
            <a:r>
              <a:rPr lang="en-US" altLang="ko-KR">
                <a:ea typeface="굴림" charset="-127"/>
              </a:rPr>
              <a:t>-1</a:t>
            </a:r>
          </a:p>
          <a:p>
            <a:pPr lvl="1"/>
            <a:r>
              <a:rPr lang="en-US" altLang="ko-KR">
                <a:ea typeface="굴림" charset="-127"/>
              </a:rPr>
              <a:t>2</a:t>
            </a:r>
            <a:r>
              <a:rPr lang="en-US" altLang="ko-KR" baseline="30000">
                <a:ea typeface="굴림" charset="-127"/>
              </a:rPr>
              <a:t>30</a:t>
            </a:r>
            <a:r>
              <a:rPr lang="en-US" altLang="ko-KR">
                <a:ea typeface="굴림" charset="-127"/>
              </a:rPr>
              <a:t> 4-byte 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words</a:t>
            </a:r>
            <a:r>
              <a:rPr lang="en-US" altLang="ko-KR">
                <a:ea typeface="굴림" charset="-127"/>
              </a:rPr>
              <a:t>* with addresses 0, 4, 8, …, 2</a:t>
            </a:r>
            <a:r>
              <a:rPr lang="en-US" altLang="ko-KR" baseline="30000">
                <a:ea typeface="굴림" charset="-127"/>
              </a:rPr>
              <a:t>32</a:t>
            </a:r>
            <a:r>
              <a:rPr lang="en-US" altLang="ko-KR">
                <a:ea typeface="굴림" charset="-127"/>
              </a:rPr>
              <a:t>-4</a:t>
            </a:r>
          </a:p>
          <a:p>
            <a:r>
              <a:rPr lang="en-US" altLang="ko-KR">
                <a:ea typeface="굴림" charset="-127"/>
              </a:rPr>
              <a:t>Both views use </a:t>
            </a:r>
            <a:r>
              <a:rPr lang="en-US" altLang="ko-KR">
                <a:solidFill>
                  <a:srgbClr val="990000"/>
                </a:solidFill>
                <a:ea typeface="굴림" charset="-127"/>
              </a:rPr>
              <a:t>byte</a:t>
            </a:r>
            <a:r>
              <a:rPr lang="en-US" altLang="ko-KR">
                <a:ea typeface="굴림" charset="-127"/>
              </a:rPr>
              <a:t> addresses</a:t>
            </a:r>
          </a:p>
          <a:p>
            <a:r>
              <a:rPr lang="en-US" altLang="ko-KR">
                <a:ea typeface="굴림" charset="-127"/>
              </a:rPr>
              <a:t>Word address must be multiple of 4 (</a:t>
            </a:r>
            <a:r>
              <a:rPr lang="en-US" altLang="ko-KR">
                <a:solidFill>
                  <a:srgbClr val="990000"/>
                </a:solidFill>
                <a:ea typeface="굴림" charset="-127"/>
              </a:rPr>
              <a:t>aligned</a:t>
            </a:r>
            <a:r>
              <a:rPr lang="en-US" altLang="ko-KR">
                <a:ea typeface="굴림" charset="-127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810000"/>
            <a:ext cx="7604125" cy="1981200"/>
            <a:chOff x="576" y="2400"/>
            <a:chExt cx="4790" cy="124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2400"/>
              <a:ext cx="1488" cy="1104"/>
              <a:chOff x="1008" y="2832"/>
              <a:chExt cx="1488" cy="1104"/>
            </a:xfrm>
          </p:grpSpPr>
          <p:sp>
            <p:nvSpPr>
              <p:cNvPr id="264198" name="Rectangle 6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199" name="Rectangle 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00" name="Rectangle 8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01" name="Rectangle 9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02" name="Line 10"/>
              <p:cNvSpPr>
                <a:spLocks noChangeShapeType="1"/>
              </p:cNvSpPr>
              <p:nvPr/>
            </p:nvSpPr>
            <p:spPr bwMode="auto">
              <a:xfrm flipV="1">
                <a:off x="182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03" name="Line 11"/>
              <p:cNvSpPr>
                <a:spLocks noChangeShapeType="1"/>
              </p:cNvSpPr>
              <p:nvPr/>
            </p:nvSpPr>
            <p:spPr bwMode="auto">
              <a:xfrm>
                <a:off x="163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04" name="Line 12"/>
              <p:cNvSpPr>
                <a:spLocks noChangeShapeType="1"/>
              </p:cNvSpPr>
              <p:nvPr/>
            </p:nvSpPr>
            <p:spPr bwMode="auto">
              <a:xfrm flipV="1">
                <a:off x="230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05" name="Text Box 13"/>
              <p:cNvSpPr txBox="1">
                <a:spLocks noChangeArrowheads="1"/>
              </p:cNvSpPr>
              <p:nvPr/>
            </p:nvSpPr>
            <p:spPr bwMode="auto">
              <a:xfrm>
                <a:off x="1855" y="2832"/>
                <a:ext cx="407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latin typeface="Helvetica" charset="0"/>
                    <a:ea typeface="굴림" charset="-127"/>
                  </a:rPr>
                  <a:t>8 bits</a:t>
                </a:r>
              </a:p>
            </p:txBody>
          </p:sp>
          <p:sp>
            <p:nvSpPr>
              <p:cNvPr id="264206" name="Line 14"/>
              <p:cNvSpPr>
                <a:spLocks noChangeShapeType="1"/>
              </p:cNvSpPr>
              <p:nvPr/>
            </p:nvSpPr>
            <p:spPr bwMode="auto">
              <a:xfrm flipH="1">
                <a:off x="235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07" name="Text Box 15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0x00000000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08" name="Text Box 16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0x00000001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09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0x00000002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1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0x00000003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11" name="Oval 19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12" name="Oval 20"/>
              <p:cNvSpPr>
                <a:spLocks noChangeArrowheads="1"/>
              </p:cNvSpPr>
              <p:nvPr/>
            </p:nvSpPr>
            <p:spPr bwMode="auto">
              <a:xfrm>
                <a:off x="2064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13" name="Oval 21"/>
              <p:cNvSpPr>
                <a:spLocks noChangeArrowheads="1"/>
              </p:cNvSpPr>
              <p:nvPr/>
            </p:nvSpPr>
            <p:spPr bwMode="auto">
              <a:xfrm>
                <a:off x="2064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160" y="2400"/>
              <a:ext cx="2784" cy="1104"/>
              <a:chOff x="2592" y="2832"/>
              <a:chExt cx="2784" cy="1104"/>
            </a:xfrm>
          </p:grpSpPr>
          <p:sp>
            <p:nvSpPr>
              <p:cNvPr id="264215" name="Rectangle 2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16" name="Text Box 24"/>
              <p:cNvSpPr txBox="1">
                <a:spLocks noChangeArrowheads="1"/>
              </p:cNvSpPr>
              <p:nvPr/>
            </p:nvSpPr>
            <p:spPr bwMode="auto">
              <a:xfrm>
                <a:off x="2592" y="3024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0x00000000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17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0x00000004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18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312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0x00000008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19" name="Text Box 27"/>
              <p:cNvSpPr txBox="1">
                <a:spLocks noChangeArrowheads="1"/>
              </p:cNvSpPr>
              <p:nvPr/>
            </p:nvSpPr>
            <p:spPr bwMode="auto">
              <a:xfrm>
                <a:off x="2592" y="3456"/>
                <a:ext cx="78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0x0000000C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20" name="Rectangle 28"/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21" name="Rectangle 29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22" name="Rectangle 30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ko-KR" altLang="ko-KR" sz="1800" b="1"/>
              </a:p>
            </p:txBody>
          </p:sp>
          <p:sp>
            <p:nvSpPr>
              <p:cNvPr id="264223" name="Line 31"/>
              <p:cNvSpPr>
                <a:spLocks noChangeShapeType="1"/>
              </p:cNvSpPr>
              <p:nvPr/>
            </p:nvSpPr>
            <p:spPr bwMode="auto">
              <a:xfrm flipV="1">
                <a:off x="340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24" name="Line 32"/>
              <p:cNvSpPr>
                <a:spLocks noChangeShapeType="1"/>
              </p:cNvSpPr>
              <p:nvPr/>
            </p:nvSpPr>
            <p:spPr bwMode="auto">
              <a:xfrm>
                <a:off x="4608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25" name="Line 33"/>
              <p:cNvSpPr>
                <a:spLocks noChangeShapeType="1"/>
              </p:cNvSpPr>
              <p:nvPr/>
            </p:nvSpPr>
            <p:spPr bwMode="auto">
              <a:xfrm flipV="1">
                <a:off x="532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26" name="Text Box 34"/>
              <p:cNvSpPr txBox="1">
                <a:spLocks noChangeArrowheads="1"/>
              </p:cNvSpPr>
              <p:nvPr/>
            </p:nvSpPr>
            <p:spPr bwMode="auto">
              <a:xfrm>
                <a:off x="4151" y="2832"/>
                <a:ext cx="469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>
                    <a:latin typeface="Helvetica" charset="0"/>
                    <a:ea typeface="굴림" charset="-127"/>
                  </a:rPr>
                  <a:t>32 bits</a:t>
                </a:r>
              </a:p>
            </p:txBody>
          </p:sp>
          <p:sp>
            <p:nvSpPr>
              <p:cNvPr id="264227" name="Line 35"/>
              <p:cNvSpPr>
                <a:spLocks noChangeShapeType="1"/>
              </p:cNvSpPr>
              <p:nvPr/>
            </p:nvSpPr>
            <p:spPr bwMode="auto">
              <a:xfrm flipH="1">
                <a:off x="3456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28" name="Text Box 36"/>
              <p:cNvSpPr txBox="1">
                <a:spLocks noChangeArrowheads="1"/>
              </p:cNvSpPr>
              <p:nvPr/>
            </p:nvSpPr>
            <p:spPr bwMode="auto">
              <a:xfrm>
                <a:off x="3753" y="3072"/>
                <a:ext cx="18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0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29" name="Text Box 37"/>
              <p:cNvSpPr txBox="1">
                <a:spLocks noChangeArrowheads="1"/>
              </p:cNvSpPr>
              <p:nvPr/>
            </p:nvSpPr>
            <p:spPr bwMode="auto">
              <a:xfrm>
                <a:off x="4233" y="3072"/>
                <a:ext cx="18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1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30" name="Text Box 38"/>
              <p:cNvSpPr txBox="1">
                <a:spLocks noChangeArrowheads="1"/>
              </p:cNvSpPr>
              <p:nvPr/>
            </p:nvSpPr>
            <p:spPr bwMode="auto">
              <a:xfrm>
                <a:off x="4713" y="3072"/>
                <a:ext cx="18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2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31" name="Text Box 39"/>
              <p:cNvSpPr txBox="1">
                <a:spLocks noChangeArrowheads="1"/>
              </p:cNvSpPr>
              <p:nvPr/>
            </p:nvSpPr>
            <p:spPr bwMode="auto">
              <a:xfrm>
                <a:off x="5193" y="3072"/>
                <a:ext cx="18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Courier" charset="0"/>
                    <a:ea typeface="굴림" charset="-127"/>
                  </a:rPr>
                  <a:t>3</a:t>
                </a:r>
                <a:endParaRPr lang="en-US" altLang="ko-KR" sz="1200" b="1">
                  <a:latin typeface="Courier" charset="0"/>
                  <a:ea typeface="굴림" charset="-127"/>
                </a:endParaRPr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 flipV="1">
                <a:off x="388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 flipV="1">
                <a:off x="436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34" name="Line 42"/>
              <p:cNvSpPr>
                <a:spLocks noChangeShapeType="1"/>
              </p:cNvSpPr>
              <p:nvPr/>
            </p:nvSpPr>
            <p:spPr bwMode="auto">
              <a:xfrm flipV="1">
                <a:off x="484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35" name="Oval 43"/>
              <p:cNvSpPr>
                <a:spLocks noChangeArrowheads="1"/>
              </p:cNvSpPr>
              <p:nvPr/>
            </p:nvSpPr>
            <p:spPr bwMode="auto">
              <a:xfrm>
                <a:off x="4368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36" name="Oval 44"/>
              <p:cNvSpPr>
                <a:spLocks noChangeArrowheads="1"/>
              </p:cNvSpPr>
              <p:nvPr/>
            </p:nvSpPr>
            <p:spPr bwMode="auto">
              <a:xfrm>
                <a:off x="4368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237" name="Oval 45"/>
              <p:cNvSpPr>
                <a:spLocks noChangeArrowheads="1"/>
              </p:cNvSpPr>
              <p:nvPr/>
            </p:nvSpPr>
            <p:spPr bwMode="auto">
              <a:xfrm>
                <a:off x="4368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4238" name="Text Box 46"/>
            <p:cNvSpPr txBox="1">
              <a:spLocks noChangeArrowheads="1"/>
            </p:cNvSpPr>
            <p:nvPr/>
          </p:nvSpPr>
          <p:spPr bwMode="auto">
            <a:xfrm>
              <a:off x="4262" y="3322"/>
              <a:ext cx="1104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Helvetica" charset="0"/>
                  <a:ea typeface="굴림" charset="-127"/>
                </a:rPr>
                <a:t>*Word sizes vary in </a:t>
              </a:r>
              <a:br>
                <a:rPr lang="en-US" altLang="ko-KR" sz="1400">
                  <a:latin typeface="Helvetica" charset="0"/>
                  <a:ea typeface="굴림" charset="-127"/>
                </a:rPr>
              </a:br>
              <a:r>
                <a:rPr lang="en-US" altLang="ko-KR" sz="1400">
                  <a:latin typeface="Helvetica" charset="0"/>
                  <a:ea typeface="굴림" charset="-127"/>
                </a:rPr>
                <a:t>other architectures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867400" y="2857496"/>
            <a:ext cx="2819400" cy="547687"/>
            <a:chOff x="3779" y="1719"/>
            <a:chExt cx="1776" cy="345"/>
          </a:xfrm>
        </p:grpSpPr>
        <p:sp>
          <p:nvSpPr>
            <p:cNvPr id="264240" name="Line 48"/>
            <p:cNvSpPr>
              <a:spLocks noChangeShapeType="1"/>
            </p:cNvSpPr>
            <p:nvPr/>
          </p:nvSpPr>
          <p:spPr bwMode="auto">
            <a:xfrm flipH="1">
              <a:off x="4176" y="192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264241" name="Text Box 49"/>
            <p:cNvSpPr txBox="1">
              <a:spLocks noChangeArrowheads="1"/>
            </p:cNvSpPr>
            <p:nvPr/>
          </p:nvSpPr>
          <p:spPr bwMode="auto">
            <a:xfrm>
              <a:off x="3779" y="1719"/>
              <a:ext cx="1776" cy="19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400">
                  <a:ea typeface="굴림" charset="-127"/>
                </a:rPr>
                <a:t>Not all architectures require this</a:t>
              </a:r>
            </a:p>
          </p:txBody>
        </p:sp>
      </p:grpSp>
      <p:sp>
        <p:nvSpPr>
          <p:cNvPr id="5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ood Bon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7981" t="9246" r="2892" b="40411"/>
          <a:stretch>
            <a:fillRect/>
          </a:stretch>
        </p:blipFill>
        <p:spPr bwMode="auto">
          <a:xfrm>
            <a:off x="500034" y="428604"/>
            <a:ext cx="800980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6720" t="8305" r="5916" b="41868"/>
          <a:stretch>
            <a:fillRect/>
          </a:stretch>
        </p:blipFill>
        <p:spPr bwMode="auto">
          <a:xfrm>
            <a:off x="517893" y="214290"/>
            <a:ext cx="8126073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Design for Single-Cycle 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357158" y="3105835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hlinkClick r:id="rId2"/>
              </a:rPr>
              <a:t>http://cis.k.hosei.ac.jp/~yamin/lectures/organization/sccu.html</a:t>
            </a:r>
            <a:endParaRPr lang="en-US" altLang="ko-KR" sz="2400" dirty="0" smtClean="0">
              <a:latin typeface="Calibri" pitchFamily="34" charset="0"/>
            </a:endParaRPr>
          </a:p>
          <a:p>
            <a:endParaRPr lang="ko-KR" alt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Single-Cycle Verilog - Part 1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module mips_single(clk, reset);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input clk, reset;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// instruction bus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[31:0] instr;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// break out important fields from instruction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[5:0] opcode, funct;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[4:0] rs, rt, rd, shamt;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[15:0] immed;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[31:0] extend_immed, b_offset;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[25:0] jumpoffset;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opcode = instr[31:26];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rs = instr[25:21];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rt = instr[20:16];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rd = instr[15:11];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shamt = instr[10:6];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funct = instr[5:0];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immed = instr[15:0];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jumpoffset = instr[25:0];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63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Single-Cycle Verilog - Part 2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// sign-extender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extend_immed = { {16{immed[15]}}, immed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// branch offset shifter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assign b_offset = extend_immed &lt;&lt; 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// datapath signals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[4:0] rfile_wn;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[31:0] rfile_rd1, rfile_rd2, rfile_wd, alu_b, alu_out,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b_tgt, pc_next, pc, pc_incr, br_add_out,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dmem_rdata;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// control signals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RegWrite, Branch, PCSrc, RegDst, MemtoReg, MemRead,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MemWrite, ALUSrc, Zero;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[1:0] ALUOp;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wire [2:0] Operation;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64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Single-Cycle Verilog - Part 3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// module instantiations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reg32	PC(clk, reset, pc_next, pc);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add32 	PCADD(pc, 32'd4, pc_incr);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add32 	BRADD(pc_incr, b_offset, b_tgt);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reg_file	RFILE(clk, RegWrite, rs, rt, rfile_wn, rfile_rd1,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rfile_rd2, rfile_wd);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alu 	ALU(Operation, rfile_rd1, alu_b, alu_out, Zero);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rom32 	IMEM(pc, instr);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mem32 	DMEM(clk, MemRead, MemWrite, alu_out, rfile_rd2,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			     dmem_rdata);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and		BR_AND(PCSrc, Branch, Zero);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65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Single-Cycle Verilog - Part 4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mux2 #(5)	RFMUX(RegDst, rt, rd, rfile_wn);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mux2 #(32)	PCMUX(PCSrc, pc_incr, b_tgt, pc_next);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mux2 #(32)	ALUMUX(ALUSrc, rfile_rd2, extend_immed, alu_b);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mux2 #(32)	WRMUX(MemtoReg, alu_out, dmem_rdata, rfile_wd);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control_single CTL(.opcode(opcode), .RegDst(RegDst),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    .ALUSrc(ALUSrc), .MemtoReg(MemtoReg),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    .RegWrite(RegWrite), .MemRead(MemRead),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    .MemWrite(MemWrite), .Branch(Branch),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                   .ALUOp(ALUOp));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    alu_ctl 	ALUCTL(ALUOp, funct, Operation);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600" smtClean="0">
                <a:latin typeface="Courier New" charset="0"/>
                <a:ea typeface="굴림" charset="-127"/>
              </a:rPr>
              <a:t>endmodule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endParaRPr lang="en-US" altLang="ko-KR" sz="1600" smtClean="0">
              <a:latin typeface="Courier New" charset="0"/>
              <a:ea typeface="굴림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66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Project 2 - Extending the SC MIPS Model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Download files from Website</a:t>
            </a:r>
          </a:p>
          <a:p>
            <a:r>
              <a:rPr lang="en-US" altLang="ko-KR" dirty="0" smtClean="0">
                <a:ea typeface="굴림" charset="-127"/>
              </a:rPr>
              <a:t>Simulate to gain familiarity with operation</a:t>
            </a:r>
          </a:p>
          <a:p>
            <a:r>
              <a:rPr lang="en-US" altLang="ko-KR" dirty="0" smtClean="0">
                <a:ea typeface="굴림" charset="-127"/>
              </a:rPr>
              <a:t>Modify the design to support:</a:t>
            </a:r>
          </a:p>
          <a:p>
            <a:pPr lvl="1"/>
            <a:r>
              <a:rPr lang="en-US" altLang="ko-KR" dirty="0" err="1" smtClean="0">
                <a:latin typeface="Courier New" charset="0"/>
                <a:ea typeface="굴림" charset="-127"/>
              </a:rPr>
              <a:t>addi</a:t>
            </a:r>
            <a:r>
              <a:rPr lang="en-US" altLang="ko-KR" dirty="0" smtClean="0">
                <a:latin typeface="Courier New" charset="0"/>
                <a:ea typeface="굴림" charset="-127"/>
              </a:rPr>
              <a:t> rd,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rs</a:t>
            </a:r>
            <a:r>
              <a:rPr lang="en-US" altLang="ko-KR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rt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err="1" smtClean="0">
                <a:latin typeface="Courier New" charset="0"/>
                <a:ea typeface="굴림" charset="-127"/>
              </a:rPr>
              <a:t>bne</a:t>
            </a:r>
            <a:r>
              <a:rPr lang="en-US" altLang="ko-KR" dirty="0" smtClean="0">
                <a:latin typeface="Courier New" charset="0"/>
                <a:ea typeface="굴림" charset="-127"/>
              </a:rPr>
              <a:t> 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rs</a:t>
            </a:r>
            <a:r>
              <a:rPr lang="en-US" altLang="ko-KR" dirty="0" smtClean="0">
                <a:latin typeface="Courier New" charset="0"/>
                <a:ea typeface="굴림" charset="-127"/>
              </a:rPr>
              <a:t>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rt</a:t>
            </a:r>
            <a:r>
              <a:rPr lang="en-US" altLang="ko-KR" dirty="0" smtClean="0">
                <a:latin typeface="Courier New" charset="0"/>
                <a:ea typeface="굴림" charset="-127"/>
              </a:rPr>
              <a:t> (</a:t>
            </a:r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in addition</a:t>
            </a:r>
            <a:r>
              <a:rPr lang="en-US" altLang="ko-KR" dirty="0" smtClean="0">
                <a:ea typeface="굴림" charset="-127"/>
              </a:rPr>
              <a:t> to</a:t>
            </a:r>
            <a:r>
              <a:rPr lang="en-US" altLang="ko-KR" dirty="0" smtClean="0">
                <a:latin typeface="Courier New" charset="0"/>
                <a:ea typeface="굴림" charset="-127"/>
              </a:rPr>
              <a:t>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beq</a:t>
            </a:r>
            <a:r>
              <a:rPr lang="en-US" altLang="ko-KR" dirty="0" smtClean="0">
                <a:ea typeface="굴림" charset="-127"/>
              </a:rPr>
              <a:t>)</a:t>
            </a:r>
            <a:endParaRPr lang="en-US" altLang="ko-KR" dirty="0" smtClean="0">
              <a:latin typeface="Courier New" charset="0"/>
              <a:ea typeface="굴림" charset="-127"/>
            </a:endParaRPr>
          </a:p>
          <a:p>
            <a:pPr lvl="1"/>
            <a:r>
              <a:rPr lang="en-US" altLang="ko-KR" dirty="0" smtClean="0">
                <a:latin typeface="Courier New" charset="0"/>
                <a:ea typeface="굴림" charset="-127"/>
              </a:rPr>
              <a:t>j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addr</a:t>
            </a:r>
            <a:endParaRPr lang="en-US" altLang="ko-KR" dirty="0" smtClean="0">
              <a:latin typeface="Courier New" charset="0"/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Modify ROM to contain a test program</a:t>
            </a:r>
          </a:p>
          <a:p>
            <a:pPr lvl="1"/>
            <a:r>
              <a:rPr lang="en-US" altLang="ko-KR" dirty="0" smtClean="0">
                <a:ea typeface="굴림" charset="-127"/>
              </a:rPr>
              <a:t>Write short assembly language to test </a:t>
            </a:r>
            <a:r>
              <a:rPr lang="en-US" altLang="ko-KR" u="sng" dirty="0" smtClean="0">
                <a:ea typeface="굴림" charset="-127"/>
              </a:rPr>
              <a:t>all</a:t>
            </a:r>
            <a:r>
              <a:rPr lang="en-US" altLang="ko-KR" dirty="0" smtClean="0">
                <a:ea typeface="굴림" charset="-127"/>
              </a:rPr>
              <a:t> instructions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Include a loop that executes at least 4 times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Modify ROM code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67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Demo: Simulating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mips_single</a:t>
            </a:r>
            <a:r>
              <a:rPr lang="en-US" altLang="ko-KR" dirty="0" smtClean="0">
                <a:ea typeface="굴림" charset="-127"/>
              </a:rPr>
              <a:t> 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ROM Contains the following program</a:t>
            </a:r>
            <a:endParaRPr lang="en-US" altLang="ko-KR" sz="1800" dirty="0" smtClean="0">
              <a:latin typeface="Courier New" charset="0"/>
              <a:ea typeface="굴림" charset="-127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err="1" smtClean="0">
                <a:latin typeface="Courier New" charset="0"/>
                <a:ea typeface="굴림" charset="-127"/>
              </a:rPr>
              <a:t>lw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 $2, 4($0)       # r2=1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err="1" smtClean="0">
                <a:latin typeface="Courier New" charset="0"/>
                <a:ea typeface="굴림" charset="-127"/>
              </a:rPr>
              <a:t>lw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 $3, 8($0)       # r3=2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err="1" smtClean="0">
                <a:latin typeface="Courier New" charset="0"/>
                <a:ea typeface="굴림" charset="-127"/>
              </a:rPr>
              <a:t>lw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 $4, 20($0)      # r4=5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smtClean="0">
                <a:latin typeface="Courier New" charset="0"/>
                <a:ea typeface="굴림" charset="-127"/>
              </a:rPr>
              <a:t>add $5, $0, $0     # r5=0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smtClean="0">
                <a:latin typeface="Courier New" charset="0"/>
                <a:ea typeface="굴림" charset="-127"/>
              </a:rPr>
              <a:t>add $5, $5, $1     # r5 = r5 + 1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err="1" smtClean="0">
                <a:latin typeface="Courier New" charset="0"/>
                <a:ea typeface="굴림" charset="-127"/>
              </a:rPr>
              <a:t>slt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 $6, $4, $5     # is $5 &gt;= r4?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err="1" smtClean="0">
                <a:latin typeface="Courier New" charset="0"/>
                <a:ea typeface="굴림" charset="-127"/>
              </a:rPr>
              <a:t>beq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 $6, $zero, -3  # if not, go back 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ebdings" charset="2"/>
              <a:buNone/>
            </a:pPr>
            <a:r>
              <a:rPr lang="en-US" altLang="ko-KR" sz="1800" dirty="0" err="1" smtClean="0">
                <a:latin typeface="Courier New" charset="0"/>
                <a:ea typeface="굴림" charset="-127"/>
              </a:rPr>
              <a:t>sw</a:t>
            </a:r>
            <a:r>
              <a:rPr lang="en-US" altLang="ko-KR" sz="1800" dirty="0" smtClean="0">
                <a:latin typeface="Courier New" charset="0"/>
                <a:ea typeface="굴림" charset="-127"/>
              </a:rPr>
              <a:t> $6, 0($zero)    # MEM[0] = $5</a:t>
            </a:r>
          </a:p>
          <a:p>
            <a:r>
              <a:rPr lang="en-US" altLang="ko-KR" dirty="0" smtClean="0">
                <a:ea typeface="굴림" charset="-127"/>
              </a:rPr>
              <a:t>Connections to watch: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PC, Instruction</a:t>
            </a:r>
          </a:p>
          <a:p>
            <a:pPr lvl="1"/>
            <a:r>
              <a:rPr lang="en-US" altLang="ko-KR" dirty="0" smtClean="0">
                <a:ea typeface="굴림" charset="-127"/>
              </a:rPr>
              <a:t>Instruction fields: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opcode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rs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rt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smtClean="0">
                <a:latin typeface="Courier New" charset="0"/>
                <a:ea typeface="굴림" charset="-127"/>
              </a:rPr>
              <a:t>rd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immed</a:t>
            </a:r>
            <a:r>
              <a:rPr lang="en-US" altLang="ko-KR" dirty="0" smtClean="0">
                <a:ea typeface="굴림" charset="-127"/>
              </a:rPr>
              <a:t>, etc.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Register file: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rfile_wn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smtClean="0">
                <a:latin typeface="Courier New" charset="0"/>
                <a:ea typeface="굴림" charset="-127"/>
              </a:rPr>
              <a:t>regfile_rd1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smtClean="0">
                <a:latin typeface="Courier New" charset="0"/>
                <a:ea typeface="굴림" charset="-127"/>
              </a:rPr>
              <a:t>regfile_rd2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ALU: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alu_b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alu_out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smtClean="0">
                <a:latin typeface="Courier New" charset="0"/>
                <a:ea typeface="굴림" charset="-127"/>
              </a:rPr>
              <a:t>Zero</a:t>
            </a:r>
            <a:endParaRPr lang="en-US" altLang="ko-KR" dirty="0" smtClean="0">
              <a:ea typeface="굴림" charset="-127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24600" y="3048000"/>
            <a:ext cx="381000" cy="609600"/>
            <a:chOff x="3984" y="1920"/>
            <a:chExt cx="240" cy="384"/>
          </a:xfrm>
        </p:grpSpPr>
        <p:sp>
          <p:nvSpPr>
            <p:cNvPr id="31752" name="Line 4"/>
            <p:cNvSpPr>
              <a:spLocks noChangeShapeType="1"/>
            </p:cNvSpPr>
            <p:nvPr/>
          </p:nvSpPr>
          <p:spPr bwMode="auto">
            <a:xfrm>
              <a:off x="3984" y="2304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3" name="Line 5"/>
            <p:cNvSpPr>
              <a:spLocks noChangeShapeType="1"/>
            </p:cNvSpPr>
            <p:nvPr/>
          </p:nvSpPr>
          <p:spPr bwMode="auto">
            <a:xfrm flipV="1">
              <a:off x="4224" y="1920"/>
              <a:ext cx="0" cy="3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Line 6"/>
            <p:cNvSpPr>
              <a:spLocks noChangeShapeType="1"/>
            </p:cNvSpPr>
            <p:nvPr/>
          </p:nvSpPr>
          <p:spPr bwMode="auto">
            <a:xfrm>
              <a:off x="3984" y="1920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  <a:noFill/>
        </p:spPr>
        <p:txBody>
          <a:bodyPr/>
          <a:lstStyle/>
          <a:p>
            <a:fld id="{FB6E1A7D-A0F0-4343-96C6-5D9F6437E124}" type="slidenum">
              <a:rPr lang="en-US" altLang="ko-KR"/>
              <a:pPr/>
              <a:t>68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Demo: Simulating </a:t>
            </a:r>
            <a:r>
              <a:rPr lang="en-US" altLang="ko-KR" dirty="0" err="1" smtClean="0">
                <a:latin typeface="Courier New" charset="0"/>
                <a:ea typeface="굴림" charset="-127"/>
              </a:rPr>
              <a:t>mips_single</a:t>
            </a:r>
            <a:r>
              <a:rPr lang="en-US" altLang="ko-KR" dirty="0" smtClean="0">
                <a:ea typeface="굴림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F1E00-C3E2-4372-9C53-9CBF48673B87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8929750" cy="532064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Outline - Instruction Sets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343400"/>
          </a:xfrm>
          <a:noFill/>
          <a:ln/>
        </p:spPr>
        <p:txBody>
          <a:bodyPr/>
          <a:lstStyle/>
          <a:p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MIPS Instruction Set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Registers and Memory</a:t>
            </a:r>
          </a:p>
          <a:p>
            <a:pPr lvl="1"/>
            <a:r>
              <a:rPr lang="en-US" altLang="ko-KR" dirty="0" smtClean="0">
                <a:solidFill>
                  <a:srgbClr val="990000"/>
                </a:solidFill>
                <a:ea typeface="굴림" charset="-127"/>
              </a:rPr>
              <a:t>MIPS Instructions</a:t>
            </a:r>
            <a:r>
              <a:rPr lang="en-US" altLang="ko-KR" dirty="0" smtClean="0">
                <a:solidFill>
                  <a:srgbClr val="990000"/>
                </a:solidFill>
                <a:latin typeface="Wingdings 3" charset="2"/>
                <a:ea typeface="굴림" charset="-127"/>
              </a:rPr>
              <a:t> </a:t>
            </a:r>
            <a:r>
              <a:rPr lang="en-US" altLang="ko-KR" dirty="0" smtClean="0">
                <a:solidFill>
                  <a:srgbClr val="990000"/>
                </a:solidFill>
                <a:latin typeface="Webdings" charset="2"/>
                <a:ea typeface="굴림" charset="-127"/>
              </a:rPr>
              <a:t>3</a:t>
            </a:r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A Single-Cycle MIPS in Verilog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Modeling basic </a:t>
            </a:r>
            <a:r>
              <a:rPr lang="en-US" altLang="ko-KR" dirty="0" err="1" smtClean="0">
                <a:ea typeface="굴림" charset="-127"/>
              </a:rPr>
              <a:t>datapath</a:t>
            </a:r>
            <a:r>
              <a:rPr lang="en-US" altLang="ko-KR" dirty="0" smtClean="0">
                <a:ea typeface="굴림" charset="-127"/>
              </a:rPr>
              <a:t> components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Modeling the </a:t>
            </a:r>
            <a:r>
              <a:rPr lang="en-US" altLang="ko-KR" dirty="0" err="1" smtClean="0">
                <a:ea typeface="굴림" charset="-127"/>
              </a:rPr>
              <a:t>datapath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Modeling the control unit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Instructions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All instructions </a:t>
            </a:r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exactly</a:t>
            </a:r>
            <a:r>
              <a:rPr lang="en-US" altLang="ko-KR">
                <a:ea typeface="굴림" charset="-127"/>
              </a:rPr>
              <a:t> 32 bits wide</a:t>
            </a:r>
          </a:p>
          <a:p>
            <a:r>
              <a:rPr lang="en-US" altLang="ko-KR">
                <a:ea typeface="굴림" charset="-127"/>
              </a:rPr>
              <a:t>Different formats for different purposes</a:t>
            </a:r>
          </a:p>
          <a:p>
            <a:r>
              <a:rPr lang="en-US" altLang="ko-KR" u="sng">
                <a:solidFill>
                  <a:srgbClr val="990000"/>
                </a:solidFill>
                <a:ea typeface="굴림" charset="-127"/>
              </a:rPr>
              <a:t>Similarities</a:t>
            </a:r>
            <a:r>
              <a:rPr lang="en-US" altLang="ko-KR">
                <a:ea typeface="굴림" charset="-127"/>
              </a:rPr>
              <a:t> in formats ease implementation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3124200"/>
            <a:ext cx="6365875" cy="2438400"/>
            <a:chOff x="816" y="1968"/>
            <a:chExt cx="4010" cy="1536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offset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6728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6728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6728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16 bits</a:t>
              </a:r>
            </a:p>
          </p:txBody>
        </p:sp>
        <p:sp>
          <p:nvSpPr>
            <p:cNvPr id="26728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8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 dirty="0" err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rs</a:t>
              </a:r>
              <a:endParaRPr lang="en-US" altLang="ko-KR" sz="1800" b="1" dirty="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8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 dirty="0" err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rt</a:t>
              </a:r>
              <a:endParaRPr lang="en-US" altLang="ko-KR" sz="1800" b="1" dirty="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8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 dirty="0">
                  <a:solidFill>
                    <a:srgbClr val="990000"/>
                  </a:solidFill>
                  <a:latin typeface="Courier" charset="0"/>
                  <a:ea typeface="굴림" charset="-127"/>
                </a:rPr>
                <a:t>rd</a:t>
              </a:r>
              <a:endParaRPr lang="en-US" altLang="ko-KR" sz="1800" b="1" dirty="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 dirty="0" err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funct</a:t>
              </a:r>
              <a:endParaRPr lang="en-US" altLang="ko-KR" sz="2400" b="1" dirty="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 dirty="0" err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shamt</a:t>
              </a:r>
              <a:endParaRPr lang="en-US" altLang="ko-KR" sz="1800" b="1" dirty="0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29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6730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6730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6730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6730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5 bits</a:t>
              </a:r>
            </a:p>
          </p:txBody>
        </p:sp>
        <p:sp>
          <p:nvSpPr>
            <p:cNvPr id="26731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6731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R-Format</a:t>
              </a:r>
            </a:p>
          </p:txBody>
        </p:sp>
        <p:sp>
          <p:nvSpPr>
            <p:cNvPr id="26731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I-Format</a:t>
              </a:r>
            </a:p>
          </p:txBody>
        </p:sp>
        <p:sp>
          <p:nvSpPr>
            <p:cNvPr id="26731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op</a:t>
              </a:r>
              <a:endParaRPr lang="en-US" altLang="ko-KR" sz="24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31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rgbClr val="990000"/>
                  </a:solidFill>
                  <a:latin typeface="Courier" charset="0"/>
                  <a:ea typeface="굴림" charset="-127"/>
                </a:rPr>
                <a:t>address</a:t>
              </a:r>
              <a:endParaRPr lang="en-US" altLang="ko-KR" sz="1800" b="1">
                <a:solidFill>
                  <a:srgbClr val="990000"/>
                </a:solidFill>
                <a:ea typeface="굴림" charset="-127"/>
              </a:endParaRPr>
            </a:p>
          </p:txBody>
        </p:sp>
        <p:sp>
          <p:nvSpPr>
            <p:cNvPr id="26731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1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1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2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6 bits</a:t>
              </a:r>
            </a:p>
          </p:txBody>
        </p:sp>
        <p:sp>
          <p:nvSpPr>
            <p:cNvPr id="26732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ea typeface="굴림" charset="-127"/>
                </a:rPr>
                <a:t>26 bits</a:t>
              </a:r>
            </a:p>
          </p:txBody>
        </p:sp>
        <p:sp>
          <p:nvSpPr>
            <p:cNvPr id="26732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Helvetica" charset="0"/>
                  <a:ea typeface="굴림" charset="-127"/>
                </a:rPr>
                <a:t>J-Format</a:t>
              </a:r>
            </a:p>
          </p:txBody>
        </p:sp>
      </p:grpSp>
      <p:sp>
        <p:nvSpPr>
          <p:cNvPr id="6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MIPS Instruction Types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Arithmetic &amp; Logical</a:t>
            </a:r>
            <a:r>
              <a:rPr lang="en-US" altLang="ko-KR" dirty="0">
                <a:ea typeface="굴림" charset="-127"/>
              </a:rPr>
              <a:t> - manipulate data in registers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	</a:t>
            </a:r>
            <a:r>
              <a:rPr lang="en-US" altLang="ko-KR" sz="1800" dirty="0">
                <a:latin typeface="Courier" charset="0"/>
                <a:ea typeface="굴림" charset="-127"/>
              </a:rPr>
              <a:t>add $s1, $s2, $s3	$s1 = $s2 + $s3</a:t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or $s3, $s4, $s5	</a:t>
            </a:r>
            <a:r>
              <a:rPr lang="en-US" altLang="ko-KR" sz="1800" dirty="0" smtClean="0">
                <a:latin typeface="Courier" charset="0"/>
                <a:ea typeface="굴림" charset="-127"/>
              </a:rPr>
              <a:t>	$</a:t>
            </a:r>
            <a:r>
              <a:rPr lang="en-US" altLang="ko-KR" sz="1800" dirty="0">
                <a:latin typeface="Courier" charset="0"/>
                <a:ea typeface="굴림" charset="-127"/>
              </a:rPr>
              <a:t>s3 = $s4 OR $s5</a:t>
            </a:r>
          </a:p>
          <a:p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Data Transfer</a:t>
            </a:r>
            <a:r>
              <a:rPr lang="en-US" altLang="ko-KR" dirty="0">
                <a:ea typeface="굴림" charset="-127"/>
              </a:rPr>
              <a:t> - move register data to/from memory</a:t>
            </a:r>
            <a:br>
              <a:rPr lang="en-US" altLang="ko-KR" dirty="0"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" charset="0"/>
                <a:ea typeface="굴림" charset="-127"/>
              </a:rPr>
              <a:t>lw</a:t>
            </a:r>
            <a:r>
              <a:rPr lang="en-US" altLang="ko-KR" sz="1800" dirty="0">
                <a:latin typeface="Courier" charset="0"/>
                <a:ea typeface="굴림" charset="-127"/>
              </a:rPr>
              <a:t> $s1, 100($s2)	</a:t>
            </a:r>
            <a:r>
              <a:rPr lang="en-US" altLang="ko-KR" sz="1800" dirty="0" smtClean="0">
                <a:latin typeface="Courier" charset="0"/>
                <a:ea typeface="굴림" charset="-127"/>
              </a:rPr>
              <a:t>	$</a:t>
            </a:r>
            <a:r>
              <a:rPr lang="en-US" altLang="ko-KR" sz="1800" dirty="0">
                <a:latin typeface="Courier" charset="0"/>
                <a:ea typeface="굴림" charset="-127"/>
              </a:rPr>
              <a:t>s1 = Memory[$s2 + 100]</a:t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</a:t>
            </a:r>
            <a:r>
              <a:rPr lang="en-US" altLang="ko-KR" sz="1800" dirty="0" err="1">
                <a:latin typeface="Courier" charset="0"/>
                <a:ea typeface="굴림" charset="-127"/>
              </a:rPr>
              <a:t>sw</a:t>
            </a:r>
            <a:r>
              <a:rPr lang="en-US" altLang="ko-KR" sz="1800" dirty="0">
                <a:latin typeface="Courier" charset="0"/>
                <a:ea typeface="굴림" charset="-127"/>
              </a:rPr>
              <a:t> $s1, 100($s2)	</a:t>
            </a:r>
            <a:r>
              <a:rPr lang="en-US" altLang="ko-KR" sz="1800" dirty="0" smtClean="0">
                <a:latin typeface="Courier" charset="0"/>
                <a:ea typeface="굴림" charset="-127"/>
              </a:rPr>
              <a:t>	Memory</a:t>
            </a:r>
            <a:r>
              <a:rPr lang="en-US" altLang="ko-KR" sz="1800" dirty="0">
                <a:latin typeface="Courier" charset="0"/>
                <a:ea typeface="굴림" charset="-127"/>
              </a:rPr>
              <a:t>[$s2 + 100] = $s1</a:t>
            </a:r>
          </a:p>
          <a:p>
            <a:r>
              <a:rPr lang="en-US" altLang="ko-KR" dirty="0">
                <a:solidFill>
                  <a:srgbClr val="990000"/>
                </a:solidFill>
                <a:ea typeface="굴림" charset="-127"/>
              </a:rPr>
              <a:t>Branch</a:t>
            </a:r>
            <a:r>
              <a:rPr lang="en-US" altLang="ko-KR" dirty="0">
                <a:ea typeface="굴림" charset="-127"/>
              </a:rPr>
              <a:t> - alter program flow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	</a:t>
            </a:r>
            <a:r>
              <a:rPr lang="en-US" altLang="ko-KR" sz="1800" dirty="0" err="1">
                <a:latin typeface="Courier" charset="0"/>
                <a:ea typeface="굴림" charset="-127"/>
              </a:rPr>
              <a:t>beq</a:t>
            </a:r>
            <a:r>
              <a:rPr lang="en-US" altLang="ko-KR" sz="1800" dirty="0">
                <a:latin typeface="Courier" charset="0"/>
                <a:ea typeface="굴림" charset="-127"/>
              </a:rPr>
              <a:t> $s1, $s2, 25	</a:t>
            </a:r>
            <a:r>
              <a:rPr lang="en-US" altLang="ko-KR" sz="1800" dirty="0" smtClean="0">
                <a:latin typeface="Courier" charset="0"/>
                <a:ea typeface="굴림" charset="-127"/>
              </a:rPr>
              <a:t>	if </a:t>
            </a:r>
            <a:r>
              <a:rPr lang="en-US" altLang="ko-KR" sz="1800" dirty="0">
                <a:latin typeface="Courier" charset="0"/>
                <a:ea typeface="굴림" charset="-127"/>
              </a:rPr>
              <a:t>($s1==$s1) </a:t>
            </a:r>
            <a:br>
              <a:rPr lang="en-US" altLang="ko-KR" sz="1800" dirty="0">
                <a:latin typeface="Courier" charset="0"/>
                <a:ea typeface="굴림" charset="-127"/>
              </a:rPr>
            </a:br>
            <a:r>
              <a:rPr lang="en-US" altLang="ko-KR" sz="1800" dirty="0">
                <a:latin typeface="Courier" charset="0"/>
                <a:ea typeface="굴림" charset="-127"/>
              </a:rPr>
              <a:t>					PC = PC + 4 + 4*25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1905000" cy="357190"/>
          </a:xfrm>
        </p:spPr>
        <p:txBody>
          <a:bodyPr/>
          <a:lstStyle/>
          <a:p>
            <a:fld id="{3D40CB86-2F98-476B-ADD6-EB20A146C2F5}" type="slidenum">
              <a:rPr lang="en-US" altLang="ko-KR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313_F06">
  <a:themeElements>
    <a:clrScheme name="02_313_F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2_313_F06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02_313_F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313_F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313_F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313_F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313_F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313_F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313_F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Untitled:Users:jnestor:Desktop:0606 June 2006:Teaching:313_06F:notes:02_313_F06.ppt</Template>
  <TotalTime>5438</TotalTime>
  <Words>3703</Words>
  <Application>Microsoft Office PowerPoint</Application>
  <PresentationFormat>Letter 용지(8.5x11in)</PresentationFormat>
  <Paragraphs>1199</Paragraphs>
  <Slides>69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0" baseType="lpstr">
      <vt:lpstr>Courier</vt:lpstr>
      <vt:lpstr>Monotype.com</vt:lpstr>
      <vt:lpstr>굴림</vt:lpstr>
      <vt:lpstr>맑은 고딕</vt:lpstr>
      <vt:lpstr>Calibri</vt:lpstr>
      <vt:lpstr>Courier New</vt:lpstr>
      <vt:lpstr>Helvetica</vt:lpstr>
      <vt:lpstr>Times</vt:lpstr>
      <vt:lpstr>Webdings</vt:lpstr>
      <vt:lpstr>Wingdings 3</vt:lpstr>
      <vt:lpstr>02_313_F06</vt:lpstr>
      <vt:lpstr>Advaned Computer Architecture:  Basic Review</vt:lpstr>
      <vt:lpstr>Outline</vt:lpstr>
      <vt:lpstr>MIPS Registers and Memory</vt:lpstr>
      <vt:lpstr>MIPS Registers</vt:lpstr>
      <vt:lpstr>MIPS Registers and Usage</vt:lpstr>
      <vt:lpstr>More about MIPS Memory Organization</vt:lpstr>
      <vt:lpstr>Outline - Instruction Sets</vt:lpstr>
      <vt:lpstr>MIPS Instructions</vt:lpstr>
      <vt:lpstr>MIPS Instruction Types</vt:lpstr>
      <vt:lpstr>MIPS Arithmetic &amp; Logical Instructions</vt:lpstr>
      <vt:lpstr>Arithmetic Instruction Examples</vt:lpstr>
      <vt:lpstr>Arithmetic &amp; Logical Instructions - Binary Representation</vt:lpstr>
      <vt:lpstr>Arithmetic &amp; Logical Instructions - Binary Representation Example</vt:lpstr>
      <vt:lpstr>MIPS Data Transfer Instructions</vt:lpstr>
      <vt:lpstr>Example - Loading a Simple Variable</vt:lpstr>
      <vt:lpstr>Data Transfer Example - Array Variable</vt:lpstr>
      <vt:lpstr>Data Transfer Instructions -  Binary Representation</vt:lpstr>
      <vt:lpstr>I-Format vs. R-Format Instructions</vt:lpstr>
      <vt:lpstr>I-Format Example</vt:lpstr>
      <vt:lpstr>MIPS Conditional Branch Instructions</vt:lpstr>
      <vt:lpstr>Example: Compiling C if-then-else</vt:lpstr>
      <vt:lpstr>Binary Representation - Branch</vt:lpstr>
      <vt:lpstr>Branch Example</vt:lpstr>
      <vt:lpstr>Comparisons - What about &lt;, &lt;=, &gt;, &gt;=?</vt:lpstr>
      <vt:lpstr>Binary Representation - Jump</vt:lpstr>
      <vt:lpstr>Jump Example</vt:lpstr>
      <vt:lpstr>Constants / Immediate Instructions</vt:lpstr>
      <vt:lpstr>Why are Immediates only 16 bits?</vt:lpstr>
      <vt:lpstr>MIPS Logical Instructions</vt:lpstr>
      <vt:lpstr>Logical Operations - Applications</vt:lpstr>
      <vt:lpstr>Larger Constants</vt:lpstr>
      <vt:lpstr>MIPS Shift Instructions</vt:lpstr>
      <vt:lpstr>Shift Instruction Encodings</vt:lpstr>
      <vt:lpstr>Summary - MIPS Instruction Set</vt:lpstr>
      <vt:lpstr>Advaned Computer Architecture:  Basic Review with Verilog HDL</vt:lpstr>
      <vt:lpstr>Outline - A Single-Cycle MIPS in Verilog</vt:lpstr>
      <vt:lpstr>Single-Cycle Datapath Components</vt:lpstr>
      <vt:lpstr>32-Bit Adder</vt:lpstr>
      <vt:lpstr>32-Bit ALU</vt:lpstr>
      <vt:lpstr>2-1 Multiplexer (Parameterized)</vt:lpstr>
      <vt:lpstr>32-Bit Register (e.g., PC) </vt:lpstr>
      <vt:lpstr>Idealized Memory - Part 1</vt:lpstr>
      <vt:lpstr>Idealized Memory - Part 2</vt:lpstr>
      <vt:lpstr>Idealized Memory - Part 3</vt:lpstr>
      <vt:lpstr>Register File</vt:lpstr>
      <vt:lpstr>Register File - Part 2</vt:lpstr>
      <vt:lpstr>32-Bit Idealized ROM</vt:lpstr>
      <vt:lpstr>32-bit Idealized ROM - Part 1</vt:lpstr>
      <vt:lpstr>32-bit Idealized ROM - Part 2</vt:lpstr>
      <vt:lpstr>32-bit Idealized ROM - case</vt:lpstr>
      <vt:lpstr>ALU Control</vt:lpstr>
      <vt:lpstr>ALU Control Unit - Part 1</vt:lpstr>
      <vt:lpstr>ALU Control Unit - Part 2</vt:lpstr>
      <vt:lpstr>Main Control Unit</vt:lpstr>
      <vt:lpstr>Single-Cycle Control Unit - Part 1</vt:lpstr>
      <vt:lpstr>Single-Cycle Control Unit - Part 2</vt:lpstr>
      <vt:lpstr>Single-Cycle Control Unit - Part 3</vt:lpstr>
      <vt:lpstr>Single-Cycle Processor - Wires</vt:lpstr>
      <vt:lpstr>PowerPoint 프레젠테이션</vt:lpstr>
      <vt:lpstr>PowerPoint 프레젠테이션</vt:lpstr>
      <vt:lpstr>PowerPoint 프레젠테이션</vt:lpstr>
      <vt:lpstr>Control Unit Design for Single-Cycle CPU</vt:lpstr>
      <vt:lpstr>Single-Cycle Verilog - Part 1</vt:lpstr>
      <vt:lpstr>Single-Cycle Verilog - Part 2</vt:lpstr>
      <vt:lpstr>Single-Cycle Verilog - Part 3</vt:lpstr>
      <vt:lpstr>Single-Cycle Verilog - Part 4</vt:lpstr>
      <vt:lpstr>Project 2 - Extending the SC MIPS Model</vt:lpstr>
      <vt:lpstr>Demo: Simulating mips_single </vt:lpstr>
      <vt:lpstr>Demo: Simulating mips_single 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313 - Computer Organization</dc:title>
  <dc:creator>John Nestor</dc:creator>
  <cp:lastModifiedBy>eulia</cp:lastModifiedBy>
  <cp:revision>172</cp:revision>
  <cp:lastPrinted>2006-08-14T21:03:02Z</cp:lastPrinted>
  <dcterms:created xsi:type="dcterms:W3CDTF">2002-09-17T17:36:40Z</dcterms:created>
  <dcterms:modified xsi:type="dcterms:W3CDTF">2018-03-11T15:17:14Z</dcterms:modified>
</cp:coreProperties>
</file>