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ko-KR" sz="52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818F63-D54C-4612-AF62-FB23E282B72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0B3D944-FAAA-4654-9F09-37B49E1DFDC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mailto:test@gamil.com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735200"/>
            <a:ext cx="8520120" cy="1369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Git 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62400" y="4203720"/>
            <a:ext cx="209700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CHS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Create : 2022_06_21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Update : x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221040"/>
            <a:ext cx="8520120" cy="466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커밋이 완료된 변경 사항을 원격 저장소에 업데이트를 한다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git 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push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저장소 브랜치 입력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&lt;-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입력한 브랜치에 푸쉬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push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&lt;-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자동으로 매칭이 되는 브랜치에 푸쉬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branch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를 통해 현재 작업중인 브랜치를 알 수 있으며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branch -a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를 통해 원격 저장소의 모든 브랜치를 확인할 수 있다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만약 로컬에 있는 브랜치와 원격 저장소에 있는 브랜치 이름이 같으면 자동으로 해당 브랜치로 푸쉬를 진행한다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142;p22" descr=""/>
          <p:cNvPicPr/>
          <p:nvPr/>
        </p:nvPicPr>
        <p:blipFill>
          <a:blip r:embed="rId1"/>
          <a:stretch/>
        </p:blipFill>
        <p:spPr>
          <a:xfrm>
            <a:off x="2122560" y="2976480"/>
            <a:ext cx="5419440" cy="191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260280"/>
            <a:ext cx="8520120" cy="430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3. Git Branch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하나의 저장소에서 독립적인 개발을 진행해야 할 경우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, branch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를 생성하여 개발 진행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서로 다른 브랜치는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Merge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가 되지않는 이상 독립적인 코드이다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branch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&lt;-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로컬 브랜치 리스트를 보여주며 현재 브랜치는 앞에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*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이 붙는다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branch name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&lt;- name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이름을 가진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branch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를 생성한다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branch -a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&lt;-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로컬과 원격 저장소의 브랜치 리스트를 보여준다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브랜치 변경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checkout branch_name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없는 브랜치로 변경하면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error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로컬에는 없지만 원격 저장소에는 있는 브랜치로 전환하면 자동으로 로컬에 브랜치가 생성되면서 원격 저장소의 브랜치와 연결이 된다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148;p23" descr=""/>
          <p:cNvPicPr/>
          <p:nvPr/>
        </p:nvPicPr>
        <p:blipFill>
          <a:blip r:embed="rId1"/>
          <a:stretch/>
        </p:blipFill>
        <p:spPr>
          <a:xfrm>
            <a:off x="1166040" y="1786320"/>
            <a:ext cx="1902240" cy="129708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49;p23" descr=""/>
          <p:cNvPicPr/>
          <p:nvPr/>
        </p:nvPicPr>
        <p:blipFill>
          <a:blip r:embed="rId2"/>
          <a:stretch/>
        </p:blipFill>
        <p:spPr>
          <a:xfrm>
            <a:off x="4114440" y="1786320"/>
            <a:ext cx="3348000" cy="141768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50;p23" descr=""/>
          <p:cNvPicPr/>
          <p:nvPr/>
        </p:nvPicPr>
        <p:blipFill>
          <a:blip r:embed="rId3"/>
          <a:stretch/>
        </p:blipFill>
        <p:spPr>
          <a:xfrm>
            <a:off x="311760" y="4228560"/>
            <a:ext cx="4705200" cy="82008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51;p23" descr=""/>
          <p:cNvPicPr/>
          <p:nvPr/>
        </p:nvPicPr>
        <p:blipFill>
          <a:blip r:embed="rId4"/>
          <a:stretch/>
        </p:blipFill>
        <p:spPr>
          <a:xfrm>
            <a:off x="5104440" y="4228560"/>
            <a:ext cx="3609720" cy="68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213120"/>
            <a:ext cx="8520120" cy="45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Git :</a:t>
            </a: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 </a:t>
            </a:r>
            <a:r>
              <a:rPr b="0" lang="ko" sz="1800" spc="-1" strike="noStrike">
                <a:solidFill>
                  <a:srgbClr val="434343"/>
                </a:solidFill>
                <a:latin typeface="Arial"/>
                <a:ea typeface="Arial"/>
              </a:rPr>
              <a:t>컴퓨터 파일의 변경사항을 추적하고 여러 명의 사용자들 간에 해당 파일들의 작업을 조율하기 위한 분산 버전 관리 시스템</a:t>
            </a: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GitHub, GitLab … :</a:t>
            </a: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Git Repository</a:t>
            </a:r>
            <a:r>
              <a:rPr b="0" lang="ko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를 위한 웹 기반 호스팅 서비스</a:t>
            </a:r>
            <a:r>
              <a:rPr b="0" lang="en-US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. </a:t>
            </a:r>
            <a:r>
              <a:rPr b="0" lang="ko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클라우드 서버를 사용해서 로컬에서 버전 관리한 소스코드를 업로드하여 공유 가능</a:t>
            </a:r>
            <a:r>
              <a:rPr b="0" lang="en-US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. </a:t>
            </a:r>
            <a:r>
              <a:rPr b="0" lang="ko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분산 버전 제어</a:t>
            </a:r>
            <a:r>
              <a:rPr b="0" lang="en-US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0" lang="ko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액세스 제어</a:t>
            </a:r>
            <a:r>
              <a:rPr b="0" lang="en-US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0" lang="ko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소스 코드 관리</a:t>
            </a:r>
            <a:r>
              <a:rPr b="0" lang="en-US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,  </a:t>
            </a:r>
            <a:r>
              <a:rPr b="0" lang="ko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버그 추적</a:t>
            </a:r>
            <a:r>
              <a:rPr b="0" lang="en-US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0" lang="ko" sz="1800" spc="-1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</a:rPr>
              <a:t>기능 요청 및 작업 관리를 제공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449240" y="2356200"/>
            <a:ext cx="4346280" cy="23374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4848120" y="2571840"/>
            <a:ext cx="1501920" cy="859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dddddd"/>
                </a:highlight>
                <a:latin typeface="Arial"/>
                <a:ea typeface="Arial"/>
              </a:rPr>
              <a:t>repository 1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4848120" y="3673440"/>
            <a:ext cx="1501920" cy="859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dddddd"/>
                </a:highlight>
                <a:latin typeface="Arial"/>
                <a:ea typeface="Arial"/>
              </a:rPr>
              <a:t>repository 2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6925320" y="2571840"/>
            <a:ext cx="1501920" cy="859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dddddd"/>
                </a:highlight>
                <a:latin typeface="Arial"/>
                <a:ea typeface="Arial"/>
              </a:rPr>
              <a:t>repository 3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6925320" y="3673440"/>
            <a:ext cx="1501920" cy="859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dddddd"/>
                </a:highlight>
                <a:latin typeface="Arial"/>
                <a:ea typeface="Arial"/>
              </a:rPr>
              <a:t>repository 4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2818800" y="2844000"/>
            <a:ext cx="2028960" cy="15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"/>
          <p:cNvSpPr/>
          <p:nvPr/>
        </p:nvSpPr>
        <p:spPr>
          <a:xfrm flipH="1" rot="10800000">
            <a:off x="2818800" y="3002040"/>
            <a:ext cx="2028960" cy="11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9"/>
          <p:cNvSpPr/>
          <p:nvPr/>
        </p:nvSpPr>
        <p:spPr>
          <a:xfrm>
            <a:off x="1609560" y="2844000"/>
            <a:ext cx="3238560" cy="12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0"/>
          <p:cNvSpPr/>
          <p:nvPr/>
        </p:nvSpPr>
        <p:spPr>
          <a:xfrm>
            <a:off x="1609560" y="4103280"/>
            <a:ext cx="323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1"/>
          <p:cNvSpPr/>
          <p:nvPr/>
        </p:nvSpPr>
        <p:spPr>
          <a:xfrm>
            <a:off x="654840" y="2413800"/>
            <a:ext cx="954360" cy="859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Git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User1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1864440" y="2413800"/>
            <a:ext cx="954360" cy="859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Git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User2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654840" y="3673440"/>
            <a:ext cx="954360" cy="859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Git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User3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1864440" y="3673440"/>
            <a:ext cx="954360" cy="859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Git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User4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94" name="CustomShape 15"/>
          <p:cNvSpPr/>
          <p:nvPr/>
        </p:nvSpPr>
        <p:spPr>
          <a:xfrm>
            <a:off x="6067080" y="2085480"/>
            <a:ext cx="1110600" cy="409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1317600" y="4622760"/>
            <a:ext cx="796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Local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6224400" y="4698720"/>
            <a:ext cx="8830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Remote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252360"/>
            <a:ext cx="8520120" cy="43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f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Remote / Origin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Remote :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원격 서버를 의미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(GitHub, GitLab etc..)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Origin : remote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서버의 이름을 의미하며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주로 사용하는 관례적인 이름이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origin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이다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Repository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저장소를 의미하며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, remote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서버 내에서 구분되는 프로젝트 단위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일반적으로 하나의 저장소에 하나의 프로젝트지만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두개 이상의 프로젝트를 구성하기도 함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Branch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일종의 독립된 작업을 진행하기 위한 작업 공간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맨 처음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Git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을 초기화하면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master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또는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main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이름의 메인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branch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가 생성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새로 개발하는 기능을 위한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branch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를 만들고 추후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, master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에 합친다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82;p15" descr=""/>
          <p:cNvPicPr/>
          <p:nvPr/>
        </p:nvPicPr>
        <p:blipFill>
          <a:blip r:embed="rId1"/>
          <a:stretch/>
        </p:blipFill>
        <p:spPr>
          <a:xfrm>
            <a:off x="6604560" y="2928960"/>
            <a:ext cx="2712600" cy="178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205200"/>
            <a:ext cx="8520120" cy="4363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config setting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local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에서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config 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세팅 진행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git config --global user.name “chs” &lt;- 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로그인 이름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git config --global user.email “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test@gamil.com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git config --global core.editor “editor name”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git config --list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설정한 모든 것을 보여줌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252360"/>
            <a:ext cx="8520120" cy="4606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필수 명령어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1. sync local server from remote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199"/>
              </a:spcBef>
              <a:buClr>
                <a:srgbClr val="ff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clone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200" spc="-1" strike="noStrike">
                <a:solidFill>
                  <a:srgbClr val="595959"/>
                </a:solidFill>
                <a:latin typeface="Arial"/>
                <a:ea typeface="Arial"/>
              </a:rPr>
              <a:t>원격 저장소의 내용을 로컬에 복사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ff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git clone (</a:t>
            </a:r>
            <a:r>
              <a:rPr b="0" lang="ko" sz="1200" spc="-1" strike="noStrike">
                <a:solidFill>
                  <a:srgbClr val="ff0000"/>
                </a:solidFill>
                <a:latin typeface="Arial"/>
                <a:ea typeface="Arial"/>
              </a:rPr>
              <a:t>원격저장소 주소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199"/>
              </a:spcBef>
              <a:buClr>
                <a:srgbClr val="ff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pull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200" spc="-1" strike="noStrike">
                <a:solidFill>
                  <a:srgbClr val="595959"/>
                </a:solidFill>
                <a:latin typeface="Arial"/>
                <a:ea typeface="Arial"/>
              </a:rPr>
              <a:t>원격 저장소의 최신 소스를 가져와 로컬 소스에 병합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(Merge)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200" spc="-1" strike="noStrike">
                <a:solidFill>
                  <a:srgbClr val="595959"/>
                </a:solidFill>
                <a:latin typeface="Arial"/>
                <a:ea typeface="Arial"/>
              </a:rPr>
              <a:t>원격 저장소가 업데이트 되어도 변경 사항에 대한 알림은 없기 때문에 작업을 하기전 항상 하는것이 좋다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ko" sz="1200" spc="-1" strike="noStrike">
                <a:solidFill>
                  <a:srgbClr val="595959"/>
                </a:solidFill>
                <a:latin typeface="Arial"/>
                <a:ea typeface="Arial"/>
              </a:rPr>
              <a:t>병합시 충돌이 발생할 수 도있음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ff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git pull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93;p17" descr=""/>
          <p:cNvPicPr/>
          <p:nvPr/>
        </p:nvPicPr>
        <p:blipFill>
          <a:blip r:embed="rId1"/>
          <a:stretch/>
        </p:blipFill>
        <p:spPr>
          <a:xfrm>
            <a:off x="4717440" y="2038680"/>
            <a:ext cx="4212360" cy="1065960"/>
          </a:xfrm>
          <a:prstGeom prst="rect">
            <a:avLst/>
          </a:prstGeom>
          <a:ln>
            <a:noFill/>
          </a:ln>
        </p:spPr>
      </p:pic>
      <p:grpSp>
        <p:nvGrpSpPr>
          <p:cNvPr id="102" name="Group 2"/>
          <p:cNvGrpSpPr/>
          <p:nvPr/>
        </p:nvGrpSpPr>
        <p:grpSpPr>
          <a:xfrm>
            <a:off x="359280" y="2038680"/>
            <a:ext cx="4212360" cy="1065960"/>
            <a:chOff x="359280" y="2038680"/>
            <a:chExt cx="4212360" cy="1065960"/>
          </a:xfrm>
        </p:grpSpPr>
        <p:pic>
          <p:nvPicPr>
            <p:cNvPr id="103" name="Google Shape;95;p17" descr=""/>
            <p:cNvPicPr/>
            <p:nvPr/>
          </p:nvPicPr>
          <p:blipFill>
            <a:blip r:embed="rId2"/>
            <a:stretch/>
          </p:blipFill>
          <p:spPr>
            <a:xfrm>
              <a:off x="359280" y="2038680"/>
              <a:ext cx="4212360" cy="106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CustomShape 3"/>
            <p:cNvSpPr/>
            <p:nvPr/>
          </p:nvSpPr>
          <p:spPr>
            <a:xfrm flipH="1" rot="10800000">
              <a:off x="1520280" y="2466360"/>
              <a:ext cx="3005280" cy="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" name="Group 4"/>
          <p:cNvGrpSpPr/>
          <p:nvPr/>
        </p:nvGrpSpPr>
        <p:grpSpPr>
          <a:xfrm>
            <a:off x="3583800" y="4047120"/>
            <a:ext cx="4886280" cy="1017360"/>
            <a:chOff x="3583800" y="4047120"/>
            <a:chExt cx="4886280" cy="1017360"/>
          </a:xfrm>
        </p:grpSpPr>
        <p:pic>
          <p:nvPicPr>
            <p:cNvPr id="106" name="Google Shape;98;p17" descr=""/>
            <p:cNvPicPr/>
            <p:nvPr/>
          </p:nvPicPr>
          <p:blipFill>
            <a:blip r:embed="rId3"/>
            <a:stretch/>
          </p:blipFill>
          <p:spPr>
            <a:xfrm>
              <a:off x="3583800" y="4047120"/>
              <a:ext cx="4886280" cy="1017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CustomShape 5"/>
            <p:cNvSpPr/>
            <p:nvPr/>
          </p:nvSpPr>
          <p:spPr>
            <a:xfrm flipH="1" rot="10800000">
              <a:off x="5554080" y="4142160"/>
              <a:ext cx="614880" cy="1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260280"/>
            <a:ext cx="8520120" cy="4717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2. update local server contents to remote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로컬 서버의 내용을 원격 서버에 업데이트를 하기위해 크게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add -&gt; commit -&gt; push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순으로 진행된다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로컬 서버에서 기존의 파일을 수정하거나 새로운 파일을 추가할 경우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status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를 통해 변경된 파일을 알 수 있다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 -&gt;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status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어떠한 내용이 어떻게 변경되었는지 확인하려면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diff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명령을 통해 확인할 수 있다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&lt;-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diff or git diff filename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05;p18" descr=""/>
          <p:cNvPicPr/>
          <p:nvPr/>
        </p:nvPicPr>
        <p:blipFill>
          <a:blip r:embed="rId1"/>
          <a:stretch/>
        </p:blipFill>
        <p:spPr>
          <a:xfrm>
            <a:off x="462240" y="2132640"/>
            <a:ext cx="2811240" cy="57132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06;p18" descr=""/>
          <p:cNvPicPr/>
          <p:nvPr/>
        </p:nvPicPr>
        <p:blipFill>
          <a:blip r:embed="rId2"/>
          <a:stretch/>
        </p:blipFill>
        <p:spPr>
          <a:xfrm>
            <a:off x="462240" y="2795400"/>
            <a:ext cx="4019040" cy="181728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487800" y="3218760"/>
            <a:ext cx="3967920" cy="5713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487800" y="3852360"/>
            <a:ext cx="3967920" cy="4626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 flipH="1" rot="10800000">
            <a:off x="4456440" y="2832480"/>
            <a:ext cx="1286640" cy="67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 flipH="1" rot="10800000">
            <a:off x="4456440" y="4070880"/>
            <a:ext cx="130248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>
            <a:off x="5758920" y="2571840"/>
            <a:ext cx="2981520" cy="60948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원격 저장소에 이미 존재한 파일을 수정한 경우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5758920" y="3876840"/>
            <a:ext cx="2981520" cy="60948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원격 저장소에 없는 새로운 파일을 추가한 경우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221040"/>
            <a:ext cx="8520120" cy="466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원격 저장소에 업데이트를 진행하기 위해 가장 처음으로 스테이지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(Stage)</a:t>
            </a: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라는 공간으로 이동시켜야 한다 이때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스테이지로 이동시키는 명령이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add </a:t>
            </a: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이다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ff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git add -A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29760">
              <a:lnSpc>
                <a:spcPct val="115000"/>
              </a:lnSpc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변경된 모든 파일을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add </a:t>
            </a: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한다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ff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git add ./src/directory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29760">
              <a:lnSpc>
                <a:spcPct val="115000"/>
              </a:lnSpc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해당 디렉토리에서 변경된 모든 파일을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add </a:t>
            </a: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한다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ff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git add ./src/directory/test.py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29760">
              <a:lnSpc>
                <a:spcPct val="115000"/>
              </a:lnSpc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해당 디렉토리의 특정 파일만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add </a:t>
            </a: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한다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ff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git add -p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29760">
              <a:lnSpc>
                <a:spcPct val="115000"/>
              </a:lnSpc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변경된 사항을 하나하나 살펴보면서 하나씩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add </a:t>
            </a:r>
            <a:r>
              <a:rPr b="0" lang="ko" sz="1600" spc="-1" strike="noStrike">
                <a:solidFill>
                  <a:srgbClr val="595959"/>
                </a:solidFill>
                <a:latin typeface="Arial"/>
                <a:ea typeface="Arial"/>
              </a:rPr>
              <a:t>한다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18;p19" descr=""/>
          <p:cNvPicPr/>
          <p:nvPr/>
        </p:nvPicPr>
        <p:blipFill>
          <a:blip r:embed="rId1"/>
          <a:stretch/>
        </p:blipFill>
        <p:spPr>
          <a:xfrm>
            <a:off x="984960" y="3620520"/>
            <a:ext cx="5469840" cy="13572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6500520" y="3620520"/>
            <a:ext cx="16876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후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, status </a:t>
            </a: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결과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221040"/>
            <a:ext cx="8520120" cy="466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commit - 1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스테이지로 이동된 파일들을 새로운 버전으로 업데이트 한다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원격 저장소에 업데이트할때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가장 중요한 부분으로 한 번의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commit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은 하나의 버전으로 정의한다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git log --graph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명령을 통해 현재 저장소의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flow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를 볼 수 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 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결과를 보면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commit {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문자열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이 있으며 해당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문자열은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commit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에 대한 고유한 해쉬 값이다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해당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commit 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해쉬 값을 통해 해당 이력으로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이동할 수 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 (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git checkout hash value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125;p20" descr=""/>
          <p:cNvPicPr/>
          <p:nvPr/>
        </p:nvPicPr>
        <p:blipFill>
          <a:blip r:embed="rId1"/>
          <a:stretch/>
        </p:blipFill>
        <p:spPr>
          <a:xfrm>
            <a:off x="5519160" y="2118960"/>
            <a:ext cx="3431160" cy="27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221040"/>
            <a:ext cx="8520120" cy="466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commit - 2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commit 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방법은 크게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가지의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commit </a:t>
            </a:r>
            <a:r>
              <a:rPr b="0" lang="ko" sz="1800" spc="-1" strike="noStrike">
                <a:solidFill>
                  <a:srgbClr val="595959"/>
                </a:solidFill>
                <a:latin typeface="Arial"/>
                <a:ea typeface="Arial"/>
              </a:rPr>
              <a:t>방법이 있음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* </a:t>
            </a: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커밋 메세지는 약속된 규칙에 맞게 작성해야함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commit -m “message”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커밋 메세지를 간단하게 작성할 경우 해당 명령을 통해 작성 할 수있음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git commit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ko" sz="1400" spc="-1" strike="noStrike">
                <a:solidFill>
                  <a:srgbClr val="595959"/>
                </a:solidFill>
                <a:latin typeface="Arial"/>
                <a:ea typeface="Arial"/>
              </a:rPr>
              <a:t>설정된 텍스트 에디터가 켜지며 해당 에디터에 커밋 메세지를 작성하면 된다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31;p21" descr=""/>
          <p:cNvPicPr/>
          <p:nvPr/>
        </p:nvPicPr>
        <p:blipFill>
          <a:blip r:embed="rId1"/>
          <a:stretch/>
        </p:blipFill>
        <p:spPr>
          <a:xfrm>
            <a:off x="636120" y="2471040"/>
            <a:ext cx="3479400" cy="141084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32;p21" descr=""/>
          <p:cNvPicPr/>
          <p:nvPr/>
        </p:nvPicPr>
        <p:blipFill>
          <a:blip r:embed="rId2"/>
          <a:stretch/>
        </p:blipFill>
        <p:spPr>
          <a:xfrm>
            <a:off x="4206240" y="2471040"/>
            <a:ext cx="3390480" cy="71388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133;p21" descr=""/>
          <p:cNvPicPr/>
          <p:nvPr/>
        </p:nvPicPr>
        <p:blipFill>
          <a:blip r:embed="rId3"/>
          <a:stretch/>
        </p:blipFill>
        <p:spPr>
          <a:xfrm>
            <a:off x="4206240" y="3318480"/>
            <a:ext cx="3686040" cy="31968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4206240" y="3638520"/>
            <a:ext cx="30052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커밋 메세지를 작성하지 않으면 커밋이 되지 않는다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latin typeface="Noto Sans CJK KR"/>
            </a:endParaRPr>
          </a:p>
        </p:txBody>
      </p:sp>
      <p:pic>
        <p:nvPicPr>
          <p:cNvPr id="127" name="Google Shape;135;p21" descr=""/>
          <p:cNvPicPr/>
          <p:nvPr/>
        </p:nvPicPr>
        <p:blipFill>
          <a:blip r:embed="rId4"/>
          <a:stretch/>
        </p:blipFill>
        <p:spPr>
          <a:xfrm>
            <a:off x="636120" y="4064760"/>
            <a:ext cx="3479400" cy="88884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4206240" y="4338720"/>
            <a:ext cx="32094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커밋 완료 후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, log </a:t>
            </a: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명령어를 실행하면 해당 커밋이 추가된 것을 확인할 수 있음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2022-06-21T14:30:33Z</dcterms:modified>
  <cp:revision>1</cp:revision>
  <dc:subject/>
  <dc:title/>
</cp:coreProperties>
</file>