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89_B9D45A53.xml" ContentType="application/vnd.ms-powerpoint.comments+xml"/>
  <Override PartName="/ppt/comments/modernComment_18C_8DCD56DB.xml" ContentType="application/vnd.ms-powerpoint.comments+xml"/>
  <Override PartName="/ppt/comments/modernComment_18D_22832205.xml" ContentType="application/vnd.ms-powerpoint.comments+xml"/>
  <Override PartName="/ppt/comments/modernComment_18E_A38F1244.xml" ContentType="application/vnd.ms-powerpoint.comments+xml"/>
  <Override PartName="/ppt/comments/modernComment_192_919692D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5" r:id="rId2"/>
    <p:sldId id="394" r:id="rId3"/>
    <p:sldId id="393" r:id="rId4"/>
    <p:sldId id="396" r:id="rId5"/>
    <p:sldId id="397" r:id="rId6"/>
    <p:sldId id="399" r:id="rId7"/>
    <p:sldId id="398" r:id="rId8"/>
    <p:sldId id="402" r:id="rId9"/>
    <p:sldId id="4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1147E3-12E2-7B0D-D70B-B1C07917D65A}" name="조상현" initials="조" userId="조상현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3DDDA"/>
    <a:srgbClr val="848484"/>
    <a:srgbClr val="0B2D86"/>
    <a:srgbClr val="0B2C87"/>
    <a:srgbClr val="FFDBD1"/>
    <a:srgbClr val="FFAFAF"/>
    <a:srgbClr val="DCC4EE"/>
    <a:srgbClr val="7030A0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383" autoAdjust="0"/>
  </p:normalViewPr>
  <p:slideViewPr>
    <p:cSldViewPr snapToGrid="0">
      <p:cViewPr varScale="1">
        <p:scale>
          <a:sx n="82" d="100"/>
          <a:sy n="82" d="100"/>
        </p:scale>
        <p:origin x="2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89_B9D45A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2CECC1-2FA9-474C-A36C-A71782E96F6F}" authorId="{531147E3-12E2-7B0D-D70B-B1C07917D65A}" created="2022-08-01T03:04:44.386">
    <pc:sldMkLst xmlns:pc="http://schemas.microsoft.com/office/powerpoint/2013/main/command">
      <pc:docMk/>
      <pc:sldMk cId="3117701715" sldId="393"/>
    </pc:sldMkLst>
    <p188:txBody>
      <a:bodyPr/>
      <a:lstStyle/>
      <a:p>
        <a:r>
          <a:rPr lang="ko-KR" altLang="en-US"/>
          <a:t>BackgroundCompaction : Minor compaction은 backgounrd thread에서 진행된다.
LogAndApply : 수정된 사항(새 SSTable이 만들어진 것)을 현재 버전에 적용해 업데이트함. LevelDB가 새로운 SSTable을 생성 또는 삭제할 때마다 한 버전에서 다른 버전으로 업데이트된다.</a:t>
        </a:r>
      </a:p>
    </p188:txBody>
  </p188:cm>
</p188:cmLst>
</file>

<file path=ppt/comments/modernComment_18C_8DCD56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20C5E1-1DE7-4CF3-836F-268C3005CEE9}" authorId="{531147E3-12E2-7B0D-D70B-B1C07917D65A}" created="2022-08-01T03:09:54.622">
    <pc:sldMkLst xmlns:pc="http://schemas.microsoft.com/office/powerpoint/2013/main/command">
      <pc:docMk/>
      <pc:sldMk cId="2379044571" sldId="396"/>
    </pc:sldMkLst>
    <p188:txBody>
      <a:bodyPr/>
      <a:lstStyle/>
      <a:p>
        <a:r>
          <a:rPr lang="ko-KR" altLang="en-US"/>
          <a:t>Add : MemTable의 모든 ket-value 쌍들을 add
Finish : Add가 끝나고 마무리 작업</a:t>
        </a:r>
      </a:p>
    </p188:txBody>
  </p188:cm>
</p188:cmLst>
</file>

<file path=ppt/comments/modernComment_18D_228322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AD2ED0-08AA-4BCC-8DF2-C54681847C4A}" authorId="{531147E3-12E2-7B0D-D70B-B1C07917D65A}" created="2022-08-01T03:34:11.896">
    <pc:sldMkLst xmlns:pc="http://schemas.microsoft.com/office/powerpoint/2013/main/command">
      <pc:docMk/>
      <pc:sldMk cId="579019269" sldId="397"/>
    </pc:sldMkLst>
    <p188:txBody>
      <a:bodyPr/>
      <a:lstStyle/>
      <a:p>
        <a:r>
          <a:rPr lang="ko-KR" altLang="en-US"/>
          <a:t>Flush : block builder로 작성중인 내용들, 그 중에서도 data block과 관련해 쓰는 내용들을 file로 플러시(디스크에 쓴다)</a:t>
        </a:r>
      </a:p>
    </p188:txBody>
  </p188:cm>
</p188:cmLst>
</file>

<file path=ppt/comments/modernComment_18E_A38F12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F9262B-23F1-4F59-8EE7-98910B133253}" authorId="{531147E3-12E2-7B0D-D70B-B1C07917D65A}" created="2022-08-01T03:40:27.771">
    <pc:sldMkLst xmlns:pc="http://schemas.microsoft.com/office/powerpoint/2013/main/command">
      <pc:docMk/>
      <pc:sldMk cId="2744062532" sldId="398"/>
    </pc:sldMkLst>
    <p188:txBody>
      <a:bodyPr/>
      <a:lstStyle/>
      <a:p>
        <a:r>
          <a:rPr lang="ko-KR" altLang="en-US"/>
          <a:t>BlockBuilder::Finish : data block을 만들던 걸 마무리. WriteRawBlock이 실제적으로 디스크에 쓰는 역할
StartBlock : FilterBlockBuilder의 메소드로 새로운 블룸필터를 만드는 기능</a:t>
        </a:r>
      </a:p>
    </p188:txBody>
  </p188:cm>
</p188:cmLst>
</file>

<file path=ppt/comments/modernComment_192_919692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68CF78-7521-4D64-A4AD-F96233EA25AA}" authorId="{531147E3-12E2-7B0D-D70B-B1C07917D65A}" created="2022-08-01T06:35:42.262">
    <pc:sldMkLst xmlns:pc="http://schemas.microsoft.com/office/powerpoint/2013/main/command">
      <pc:docMk/>
      <pc:sldMk cId="2442564309" sldId="402"/>
    </pc:sldMkLst>
    <p188:txBody>
      <a:bodyPr/>
      <a:lstStyle/>
      <a:p>
        <a:r>
          <a:rPr lang="ko-KR" altLang="en-US"/>
          <a:t>Create TableBuilder
: TableBuiler객체 생성(BlockBuilder들과 FilterBlockBuilder 등이 만들어짐)
Add
: MemTable의 key-value pair들을 각 BlockBuilder들과 FilterBlockBuilder에게 전달해줌. 그러다가 Data Block이 꽉 차면 Flush를 통해 만들던 Data Block을 disk에 쓰고, 새로운 Data Block을 만들기 시작함
Finish : 마무리 작업. Flush로 버퍼에 남아있는 data block내용 마저 쓰고, 나머지 블록들을 붙인다. MetaIndex Block과 Footer는 Finish단계에서 따로 만들어서 붙인다.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2022-08-01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2022-08-01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09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24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7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14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932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213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0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kipark@dankook.ac.kr" TargetMode="External"/><Relationship Id="rId2" Type="http://schemas.openxmlformats.org/officeDocument/2006/relationships/hyperlink" Target="mailto:98shcho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db-handbook.readthedocs.io/zh/latest/sstab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9_B9D45A5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C_8DCD56DB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D_2283220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E_A38F12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92_919692D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5400" dirty="0" err="1" smtClean="0"/>
              <a:t>SSTable</a:t>
            </a:r>
            <a:r>
              <a:rPr kumimoji="1" lang="en-US" altLang="ko-KR" sz="5400" dirty="0"/>
              <a:t> </a:t>
            </a:r>
            <a:r>
              <a:rPr kumimoji="1" lang="en-US" altLang="ko-KR" sz="5400" dirty="0" smtClean="0"/>
              <a:t>format - write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13" y="5128723"/>
            <a:ext cx="5938687" cy="1284513"/>
          </a:xfrm>
        </p:spPr>
        <p:txBody>
          <a:bodyPr/>
          <a:lstStyle/>
          <a:p>
            <a:r>
              <a:rPr kumimoji="1" lang="en-US" altLang="ko-KR" dirty="0" err="1" smtClean="0"/>
              <a:t>Sanghyun</a:t>
            </a:r>
            <a:r>
              <a:rPr kumimoji="1" lang="en-US" altLang="ko-KR" dirty="0"/>
              <a:t> Cho, </a:t>
            </a:r>
            <a:r>
              <a:rPr kumimoji="1" lang="en-US" altLang="ko-KR" dirty="0" err="1"/>
              <a:t>Jongki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Park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 smtClean="0"/>
              <a:t>E-Mail:</a:t>
            </a:r>
            <a:r>
              <a:rPr lang="en" altLang="ko-KR" dirty="0"/>
              <a:t> </a:t>
            </a:r>
            <a:r>
              <a:rPr kumimoji="1" lang="en" altLang="ko-KR" dirty="0" smtClean="0">
                <a:hlinkClick r:id="rId2"/>
              </a:rPr>
              <a:t>98shcho@naver.com</a:t>
            </a:r>
            <a:endParaRPr kumimoji="1" lang="en" altLang="ko-KR" dirty="0"/>
          </a:p>
          <a:p>
            <a:r>
              <a:rPr kumimoji="1" lang="en" altLang="ko-KR" dirty="0" smtClean="0">
                <a:hlinkClick r:id="rId3"/>
              </a:rPr>
              <a:t>jkipark@dankook.ac.kr</a:t>
            </a:r>
            <a:endParaRPr kumimoji="1" lang="en" altLang="ko-KR" dirty="0" smtClean="0"/>
          </a:p>
          <a:p>
            <a:endParaRPr kumimoji="1" lang="en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1</a:t>
            </a:r>
            <a:r>
              <a:rPr kumimoji="1" lang="en-US" altLang="ko-KR" dirty="0"/>
              <a:t>. </a:t>
            </a:r>
            <a:r>
              <a:rPr kumimoji="1" lang="en-US" altLang="ko-KR" dirty="0" smtClean="0"/>
              <a:t>Building </a:t>
            </a:r>
            <a:r>
              <a:rPr kumimoji="1" lang="en-US" altLang="ko-KR" dirty="0" err="1" smtClean="0"/>
              <a:t>SSTable</a:t>
            </a:r>
            <a:r>
              <a:rPr kumimoji="1" lang="en-US" altLang="ko-KR" dirty="0" smtClean="0"/>
              <a:t> - overall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2</a:t>
            </a:r>
            <a:r>
              <a:rPr kumimoji="1" lang="en-US" altLang="ko-KR" dirty="0"/>
              <a:t>. </a:t>
            </a:r>
            <a:r>
              <a:rPr kumimoji="1" lang="en-US" altLang="ko-KR" dirty="0" err="1" smtClean="0"/>
              <a:t>BuildTable</a:t>
            </a:r>
            <a:r>
              <a:rPr kumimoji="1" lang="en-US" altLang="ko-KR" dirty="0" smtClean="0"/>
              <a:t>() code flow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3</a:t>
            </a:r>
            <a:r>
              <a:rPr kumimoji="1" lang="en-US" altLang="ko-KR" dirty="0"/>
              <a:t>. Appendix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CE0A3A-382B-24F5-6909-8A39BA56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62" y="1650913"/>
            <a:ext cx="5314975" cy="3556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CFC2D-DD3F-A727-52BF-FF056CB8AE96}"/>
              </a:ext>
            </a:extLst>
          </p:cNvPr>
          <p:cNvSpPr txBox="1"/>
          <p:nvPr/>
        </p:nvSpPr>
        <p:spPr>
          <a:xfrm>
            <a:off x="6017709" y="5062737"/>
            <a:ext cx="424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 : </a:t>
            </a:r>
            <a:r>
              <a:rPr lang="en-US" altLang="ko-KR" sz="1000" dirty="0">
                <a:hlinkClick r:id="rId3"/>
              </a:rPr>
              <a:t>https://leveldb-handbook.readthedocs.io/zh/latest/sstable.html#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1. </a:t>
            </a:r>
            <a:r>
              <a:rPr kumimoji="1" lang="en-US" altLang="ko-KR" dirty="0" smtClean="0"/>
              <a:t>Building </a:t>
            </a:r>
            <a:r>
              <a:rPr kumimoji="1" lang="en-US" altLang="ko-KR" dirty="0" err="1" smtClean="0"/>
              <a:t>SSTable</a:t>
            </a:r>
            <a:r>
              <a:rPr kumimoji="1" lang="en-US" altLang="ko-KR" dirty="0" smtClean="0"/>
              <a:t> - Overall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41201-DF52-1756-8D7B-680F8CB63DB5}"/>
              </a:ext>
            </a:extLst>
          </p:cNvPr>
          <p:cNvGrpSpPr/>
          <p:nvPr/>
        </p:nvGrpSpPr>
        <p:grpSpPr>
          <a:xfrm>
            <a:off x="1308847" y="1467245"/>
            <a:ext cx="2925128" cy="493059"/>
            <a:chOff x="2178424" y="2545976"/>
            <a:chExt cx="2925128" cy="493059"/>
          </a:xfrm>
          <a:solidFill>
            <a:schemeClr val="bg2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62927EB-BF7B-8405-7279-B81A4FD222A4}"/>
                </a:ext>
              </a:extLst>
            </p:cNvPr>
            <p:cNvSpPr/>
            <p:nvPr/>
          </p:nvSpPr>
          <p:spPr>
            <a:xfrm>
              <a:off x="2178424" y="2545976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7D7CD-DD16-6C9A-715C-6694076B888F}"/>
                </a:ext>
              </a:extLst>
            </p:cNvPr>
            <p:cNvSpPr txBox="1"/>
            <p:nvPr/>
          </p:nvSpPr>
          <p:spPr>
            <a:xfrm>
              <a:off x="2302785" y="2607839"/>
              <a:ext cx="28007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BackgroundCompaction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546B6-3D1C-78FC-3D3B-CD358DEB51D8}"/>
              </a:ext>
            </a:extLst>
          </p:cNvPr>
          <p:cNvGrpSpPr/>
          <p:nvPr/>
        </p:nvGrpSpPr>
        <p:grpSpPr>
          <a:xfrm>
            <a:off x="3435639" y="2167976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5E9FB85-3E1E-5B56-C336-43D76D489ED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8DB73-4518-4681-82D6-1562DFFED1E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CompactMemTable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7E7A29-62AB-AD1C-F1BF-8E2DD2342A03}"/>
              </a:ext>
            </a:extLst>
          </p:cNvPr>
          <p:cNvGrpSpPr/>
          <p:nvPr/>
        </p:nvGrpSpPr>
        <p:grpSpPr>
          <a:xfrm>
            <a:off x="5347447" y="2868707"/>
            <a:ext cx="2895600" cy="493059"/>
            <a:chOff x="1830957" y="2534649"/>
            <a:chExt cx="2895600" cy="4930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9CACC98-63E2-F75E-873B-DDE1667CE429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904C9F-FD5E-41CD-2D91-E6807270BF6C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WriteLevel0Table()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4A8B16-DFC5-9490-9E33-DAC8B86F252F}"/>
              </a:ext>
            </a:extLst>
          </p:cNvPr>
          <p:cNvGrpSpPr/>
          <p:nvPr/>
        </p:nvGrpSpPr>
        <p:grpSpPr>
          <a:xfrm>
            <a:off x="7346574" y="3515525"/>
            <a:ext cx="3682209" cy="493059"/>
            <a:chOff x="1830957" y="2534649"/>
            <a:chExt cx="2895600" cy="49305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E4F380-C34A-43A8-29E6-200B024F1C77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CAFD95-8EC1-B8FA-7463-B55B00861DA9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BuildTable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C67D8D-6325-39A6-083D-921312CB7851}"/>
              </a:ext>
            </a:extLst>
          </p:cNvPr>
          <p:cNvGrpSpPr/>
          <p:nvPr/>
        </p:nvGrpSpPr>
        <p:grpSpPr>
          <a:xfrm>
            <a:off x="7346575" y="4270169"/>
            <a:ext cx="3682209" cy="708194"/>
            <a:chOff x="6647329" y="4270169"/>
            <a:chExt cx="3581400" cy="70819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D1EC5E-6254-AB33-B6A6-E06C6881B1D7}"/>
                </a:ext>
              </a:extLst>
            </p:cNvPr>
            <p:cNvSpPr/>
            <p:nvPr/>
          </p:nvSpPr>
          <p:spPr>
            <a:xfrm>
              <a:off x="6647329" y="4270169"/>
              <a:ext cx="3581400" cy="4930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F8C96-9387-4964-5652-445D6C6F80AF}"/>
                </a:ext>
              </a:extLst>
            </p:cNvPr>
            <p:cNvSpPr txBox="1"/>
            <p:nvPr/>
          </p:nvSpPr>
          <p:spPr>
            <a:xfrm>
              <a:off x="6801143" y="4332032"/>
              <a:ext cx="3280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PickLevelForMemTableOutput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A518F0-A7F8-6E2B-029B-45C4390FD435}"/>
              </a:ext>
            </a:extLst>
          </p:cNvPr>
          <p:cNvGrpSpPr/>
          <p:nvPr/>
        </p:nvGrpSpPr>
        <p:grpSpPr>
          <a:xfrm>
            <a:off x="7346574" y="4929315"/>
            <a:ext cx="3682209" cy="493059"/>
            <a:chOff x="1830957" y="2534649"/>
            <a:chExt cx="2895600" cy="49305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F5E01A4-F37E-94EC-8CC1-04C06DF98583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E16B85-A721-5C5B-01FE-415E29EE81EB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AddFile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A4C229-35BF-F1AB-57CE-783EDDE2ABE7}"/>
              </a:ext>
            </a:extLst>
          </p:cNvPr>
          <p:cNvGrpSpPr/>
          <p:nvPr/>
        </p:nvGrpSpPr>
        <p:grpSpPr>
          <a:xfrm>
            <a:off x="5347447" y="5634403"/>
            <a:ext cx="2895600" cy="493059"/>
            <a:chOff x="1830957" y="2534649"/>
            <a:chExt cx="2895600" cy="4930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51A4264-6821-7644-E58D-38D9F06C789F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EC9C5-2105-6514-C328-9ABDF1168C95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LogAndApply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9C9C958-CF71-17A9-5F7B-C4E3E87C3090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869042" y="1847909"/>
            <a:ext cx="454202" cy="678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83439" y="2661035"/>
            <a:ext cx="464008" cy="3219898"/>
            <a:chOff x="4883439" y="2661035"/>
            <a:chExt cx="464008" cy="3219898"/>
          </a:xfrm>
        </p:grpSpPr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2A61523-E7DE-A929-4A51-7B07F36ECB10}"/>
                </a:ext>
              </a:extLst>
            </p:cNvPr>
            <p:cNvCxnSpPr>
              <a:cxnSpLocks/>
              <a:stCxn id="14" idx="2"/>
              <a:endCxn id="29" idx="1"/>
            </p:cNvCxnSpPr>
            <p:nvPr/>
          </p:nvCxnSpPr>
          <p:spPr>
            <a:xfrm rot="16200000" flipH="1">
              <a:off x="3505494" y="4038980"/>
              <a:ext cx="3219898" cy="46400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34D42B9-A0B5-3D1A-A8DF-05EA5816FCB4}"/>
                </a:ext>
              </a:extLst>
            </p:cNvPr>
            <p:cNvCxnSpPr>
              <a:cxnSpLocks/>
              <a:stCxn id="14" idx="2"/>
              <a:endCxn id="17" idx="1"/>
            </p:cNvCxnSpPr>
            <p:nvPr/>
          </p:nvCxnSpPr>
          <p:spPr>
            <a:xfrm rot="16200000" flipH="1">
              <a:off x="4888342" y="2656132"/>
              <a:ext cx="454202" cy="46400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B6E51-2AA7-5BAE-7AC8-BC94ADC06654}"/>
              </a:ext>
            </a:extLst>
          </p:cNvPr>
          <p:cNvGrpSpPr/>
          <p:nvPr/>
        </p:nvGrpSpPr>
        <p:grpSpPr>
          <a:xfrm>
            <a:off x="6795247" y="3361765"/>
            <a:ext cx="551329" cy="1814079"/>
            <a:chOff x="6795247" y="3361765"/>
            <a:chExt cx="551329" cy="1814079"/>
          </a:xfrm>
        </p:grpSpPr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D038C7A2-8A0D-5314-2125-86D7B9FCFD3C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 rot="16200000" flipH="1">
              <a:off x="6870766" y="3286246"/>
              <a:ext cx="400289" cy="5513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B800ED20-F554-AD9E-6678-A3F66AD24FBC}"/>
                </a:ext>
              </a:extLst>
            </p:cNvPr>
            <p:cNvCxnSpPr>
              <a:cxnSpLocks/>
              <a:stCxn id="17" idx="2"/>
              <a:endCxn id="23" idx="1"/>
            </p:cNvCxnSpPr>
            <p:nvPr/>
          </p:nvCxnSpPr>
          <p:spPr>
            <a:xfrm rot="16200000" flipH="1">
              <a:off x="6493445" y="3663568"/>
              <a:ext cx="1154933" cy="551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9ECE45E7-FD2D-2978-43D6-24A38C83A62C}"/>
                </a:ext>
              </a:extLst>
            </p:cNvPr>
            <p:cNvCxnSpPr>
              <a:cxnSpLocks/>
              <a:stCxn id="17" idx="2"/>
              <a:endCxn id="26" idx="1"/>
            </p:cNvCxnSpPr>
            <p:nvPr/>
          </p:nvCxnSpPr>
          <p:spPr>
            <a:xfrm rot="16200000" flipH="1">
              <a:off x="6163871" y="3993141"/>
              <a:ext cx="1814079" cy="5513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2D51EF03-6C46-D661-88FC-2EE66881AC83}"/>
              </a:ext>
            </a:extLst>
          </p:cNvPr>
          <p:cNvSpPr/>
          <p:nvPr/>
        </p:nvSpPr>
        <p:spPr>
          <a:xfrm rot="20591871">
            <a:off x="8297757" y="3449914"/>
            <a:ext cx="277906" cy="27790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 </a:t>
            </a:r>
            <a:r>
              <a:rPr kumimoji="1" lang="en-US" altLang="ko-KR" dirty="0" err="1" smtClean="0"/>
              <a:t>BuildTable</a:t>
            </a:r>
            <a:r>
              <a:rPr kumimoji="1" lang="en-US" altLang="ko-KR" dirty="0" smtClean="0"/>
              <a:t>() </a:t>
            </a:r>
            <a:r>
              <a:rPr kumimoji="1" lang="en-US" altLang="ko-KR" dirty="0"/>
              <a:t>code flow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41201-DF52-1756-8D7B-680F8CB63DB5}"/>
              </a:ext>
            </a:extLst>
          </p:cNvPr>
          <p:cNvGrpSpPr/>
          <p:nvPr/>
        </p:nvGrpSpPr>
        <p:grpSpPr>
          <a:xfrm>
            <a:off x="3278757" y="2157215"/>
            <a:ext cx="2895600" cy="493059"/>
            <a:chOff x="2178424" y="2545976"/>
            <a:chExt cx="2895600" cy="493059"/>
          </a:xfrm>
          <a:solidFill>
            <a:schemeClr val="bg2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62927EB-BF7B-8405-7279-B81A4FD222A4}"/>
                </a:ext>
              </a:extLst>
            </p:cNvPr>
            <p:cNvSpPr/>
            <p:nvPr/>
          </p:nvSpPr>
          <p:spPr>
            <a:xfrm>
              <a:off x="2178424" y="2545976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7D7CD-DD16-6C9A-715C-6694076B888F}"/>
                </a:ext>
              </a:extLst>
            </p:cNvPr>
            <p:cNvSpPr txBox="1"/>
            <p:nvPr/>
          </p:nvSpPr>
          <p:spPr>
            <a:xfrm>
              <a:off x="2302785" y="2607839"/>
              <a:ext cx="26546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BuildTable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546B6-3D1C-78FC-3D3B-CD358DEB51D8}"/>
              </a:ext>
            </a:extLst>
          </p:cNvPr>
          <p:cNvGrpSpPr/>
          <p:nvPr/>
        </p:nvGrpSpPr>
        <p:grpSpPr>
          <a:xfrm>
            <a:off x="6298717" y="2857946"/>
            <a:ext cx="2895600" cy="493059"/>
            <a:chOff x="1830957" y="2534649"/>
            <a:chExt cx="2895600" cy="4930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5E9FB85-3E1E-5B56-C336-43D76D489ED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8DB73-4518-4681-82D6-1562DFFED1E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Create </a:t>
              </a:r>
              <a:r>
                <a:rPr lang="en-US" altLang="ko-KR" dirty="0" err="1" smtClean="0"/>
                <a:t>TableBuilder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1E24DC-6FAB-D6EB-1B2F-4904DA9963AC}"/>
              </a:ext>
            </a:extLst>
          </p:cNvPr>
          <p:cNvGrpSpPr/>
          <p:nvPr/>
        </p:nvGrpSpPr>
        <p:grpSpPr>
          <a:xfrm>
            <a:off x="6298717" y="3558677"/>
            <a:ext cx="2895600" cy="493059"/>
            <a:chOff x="1830957" y="2534649"/>
            <a:chExt cx="2895600" cy="4930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0354C39-7129-ADA9-6AA1-AA13F2159A8A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F271BC-36ED-CEC0-BCAF-DD2DD18C25F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Add()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437817-EDBB-C063-38E3-E33F3C1CC107}"/>
              </a:ext>
            </a:extLst>
          </p:cNvPr>
          <p:cNvGrpSpPr/>
          <p:nvPr/>
        </p:nvGrpSpPr>
        <p:grpSpPr>
          <a:xfrm>
            <a:off x="6298717" y="4259408"/>
            <a:ext cx="2895600" cy="493059"/>
            <a:chOff x="1830957" y="2534649"/>
            <a:chExt cx="2895600" cy="4930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B4F8984-3A86-1852-85D1-23760E93C4DF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A71BBB-77C2-EB5A-BC36-DAC4DCD85B3B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Finish()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78C81A-48D6-D7EC-C079-AB18A3D386C8}"/>
              </a:ext>
            </a:extLst>
          </p:cNvPr>
          <p:cNvGrpSpPr/>
          <p:nvPr/>
        </p:nvGrpSpPr>
        <p:grpSpPr>
          <a:xfrm>
            <a:off x="4726557" y="2650273"/>
            <a:ext cx="1572161" cy="1855665"/>
            <a:chOff x="4726557" y="2650273"/>
            <a:chExt cx="1572161" cy="1855665"/>
          </a:xfrm>
        </p:grpSpPr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99C9C958-CF71-17A9-5F7B-C4E3E87C3090}"/>
                </a:ext>
              </a:extLst>
            </p:cNvPr>
            <p:cNvCxnSpPr>
              <a:cxnSpLocks/>
              <a:stCxn id="4" idx="2"/>
              <a:endCxn id="14" idx="1"/>
            </p:cNvCxnSpPr>
            <p:nvPr/>
          </p:nvCxnSpPr>
          <p:spPr>
            <a:xfrm rot="16200000" flipH="1">
              <a:off x="5285536" y="2091295"/>
              <a:ext cx="454202" cy="1572160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53EF29E-CFBC-2A7C-C1F1-C274E07D8AB9}"/>
                </a:ext>
              </a:extLst>
            </p:cNvPr>
            <p:cNvCxnSpPr>
              <a:cxnSpLocks/>
              <a:stCxn id="4" idx="2"/>
              <a:endCxn id="17" idx="1"/>
            </p:cNvCxnSpPr>
            <p:nvPr/>
          </p:nvCxnSpPr>
          <p:spPr>
            <a:xfrm rot="16200000" flipH="1">
              <a:off x="4935171" y="2441660"/>
              <a:ext cx="1154933" cy="15721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1101E3EE-597C-206D-D5EF-B74D70A35FD9}"/>
                </a:ext>
              </a:extLst>
            </p:cNvPr>
            <p:cNvCxnSpPr>
              <a:cxnSpLocks/>
              <a:stCxn id="4" idx="2"/>
              <a:endCxn id="20" idx="1"/>
            </p:cNvCxnSpPr>
            <p:nvPr/>
          </p:nvCxnSpPr>
          <p:spPr>
            <a:xfrm rot="16200000" flipH="1">
              <a:off x="4584805" y="2792026"/>
              <a:ext cx="1855664" cy="15721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044571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0991101" cy="831299"/>
          </a:xfrm>
        </p:spPr>
        <p:txBody>
          <a:bodyPr>
            <a:noAutofit/>
          </a:bodyPr>
          <a:lstStyle/>
          <a:p>
            <a:r>
              <a:rPr kumimoji="1" lang="en-US" altLang="ko-KR" dirty="0" err="1" smtClean="0"/>
              <a:t>BuildTable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code flow – </a:t>
            </a:r>
            <a:r>
              <a:rPr kumimoji="1" lang="en-US" altLang="ko-KR" dirty="0" err="1"/>
              <a:t>TableBuilder</a:t>
            </a:r>
            <a:r>
              <a:rPr kumimoji="1" lang="en-US" altLang="ko-KR" dirty="0"/>
              <a:t>::Add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41201-DF52-1756-8D7B-680F8CB63DB5}"/>
              </a:ext>
            </a:extLst>
          </p:cNvPr>
          <p:cNvGrpSpPr/>
          <p:nvPr/>
        </p:nvGrpSpPr>
        <p:grpSpPr>
          <a:xfrm>
            <a:off x="670848" y="1841279"/>
            <a:ext cx="2895600" cy="493059"/>
            <a:chOff x="2178424" y="2545976"/>
            <a:chExt cx="2895600" cy="4930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62927EB-BF7B-8405-7279-B81A4FD222A4}"/>
                </a:ext>
              </a:extLst>
            </p:cNvPr>
            <p:cNvSpPr/>
            <p:nvPr/>
          </p:nvSpPr>
          <p:spPr>
            <a:xfrm>
              <a:off x="2178424" y="2545976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7D7CD-DD16-6C9A-715C-6694076B888F}"/>
                </a:ext>
              </a:extLst>
            </p:cNvPr>
            <p:cNvSpPr txBox="1"/>
            <p:nvPr/>
          </p:nvSpPr>
          <p:spPr>
            <a:xfrm>
              <a:off x="2302785" y="2607839"/>
              <a:ext cx="26546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Add()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546B6-3D1C-78FC-3D3B-CD358DEB51D8}"/>
              </a:ext>
            </a:extLst>
          </p:cNvPr>
          <p:cNvGrpSpPr/>
          <p:nvPr/>
        </p:nvGrpSpPr>
        <p:grpSpPr>
          <a:xfrm>
            <a:off x="8502276" y="2440130"/>
            <a:ext cx="3272955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5E9FB85-3E1E-5B56-C336-43D76D489ED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8DB73-4518-4681-82D6-1562DFFED1E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Add() </a:t>
              </a:r>
              <a:r>
                <a:rPr lang="en-US" altLang="ko-KR" b="1" dirty="0">
                  <a:solidFill>
                    <a:schemeClr val="accent1"/>
                  </a:solidFill>
                </a:rPr>
                <a:t>(to Index Block)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921FF1-BA80-55BD-560D-2B60C3B47D6B}"/>
              </a:ext>
            </a:extLst>
          </p:cNvPr>
          <p:cNvGrpSpPr/>
          <p:nvPr/>
        </p:nvGrpSpPr>
        <p:grpSpPr>
          <a:xfrm>
            <a:off x="8502275" y="3039932"/>
            <a:ext cx="3272957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F7DD87-54EE-9268-CAF7-CD29F491A0E4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97A5D4-37F6-9B24-3F9B-DD13DD729033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Addkey</a:t>
              </a:r>
              <a:r>
                <a:rPr lang="en-US" altLang="ko-KR" dirty="0" smtClean="0"/>
                <a:t>() </a:t>
              </a:r>
              <a:r>
                <a:rPr lang="en-US" altLang="ko-KR" b="1" dirty="0">
                  <a:solidFill>
                    <a:schemeClr val="accent1"/>
                  </a:solidFill>
                </a:rPr>
                <a:t>(to Filter Block)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580A3B-50EB-A22F-1E98-3FFC2A32D986}"/>
              </a:ext>
            </a:extLst>
          </p:cNvPr>
          <p:cNvGrpSpPr/>
          <p:nvPr/>
        </p:nvGrpSpPr>
        <p:grpSpPr>
          <a:xfrm>
            <a:off x="3753674" y="2442940"/>
            <a:ext cx="2895600" cy="490249"/>
            <a:chOff x="3451411" y="2460918"/>
            <a:chExt cx="2895600" cy="490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62E23B-4517-C7C4-90CE-7F22E805EC89}"/>
                </a:ext>
              </a:extLst>
            </p:cNvPr>
            <p:cNvSpPr/>
            <p:nvPr/>
          </p:nvSpPr>
          <p:spPr>
            <a:xfrm>
              <a:off x="3451411" y="2460918"/>
              <a:ext cx="2895600" cy="490249"/>
            </a:xfrm>
            <a:prstGeom prst="rect">
              <a:avLst/>
            </a:prstGeom>
            <a:solidFill>
              <a:srgbClr val="F3D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CFB45E-CFD4-B851-995B-8D103F2F2CF4}"/>
                </a:ext>
              </a:extLst>
            </p:cNvPr>
            <p:cNvSpPr txBox="1"/>
            <p:nvPr/>
          </p:nvSpPr>
          <p:spPr>
            <a:xfrm>
              <a:off x="3575771" y="2539914"/>
              <a:ext cx="2652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Is Data Block Empty?</a:t>
              </a:r>
              <a:endParaRPr lang="ko-KR" altLang="en-US" sz="16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3FA128-D6FC-6314-CE46-57C7B0B4CF7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6649274" y="2686660"/>
            <a:ext cx="1853002" cy="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050676-D14F-D9EE-03BD-76AC27B6174F}"/>
              </a:ext>
            </a:extLst>
          </p:cNvPr>
          <p:cNvSpPr txBox="1"/>
          <p:nvPr/>
        </p:nvSpPr>
        <p:spPr>
          <a:xfrm>
            <a:off x="7288403" y="2334724"/>
            <a:ext cx="53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Yes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9A86F6-146E-EEA8-75BA-D5BD146D0420}"/>
              </a:ext>
            </a:extLst>
          </p:cNvPr>
          <p:cNvGrpSpPr/>
          <p:nvPr/>
        </p:nvGrpSpPr>
        <p:grpSpPr>
          <a:xfrm>
            <a:off x="3753674" y="3039932"/>
            <a:ext cx="2895600" cy="490249"/>
            <a:chOff x="3451411" y="2460918"/>
            <a:chExt cx="2895600" cy="4902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2360B-9CB7-23CA-8428-306668B0ABE9}"/>
                </a:ext>
              </a:extLst>
            </p:cNvPr>
            <p:cNvSpPr/>
            <p:nvPr/>
          </p:nvSpPr>
          <p:spPr>
            <a:xfrm>
              <a:off x="3451411" y="2460918"/>
              <a:ext cx="2895600" cy="490249"/>
            </a:xfrm>
            <a:prstGeom prst="rect">
              <a:avLst/>
            </a:prstGeom>
            <a:solidFill>
              <a:srgbClr val="F3D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9E9EEB-7517-3E4D-496E-A803D80B04E7}"/>
                </a:ext>
              </a:extLst>
            </p:cNvPr>
            <p:cNvSpPr txBox="1"/>
            <p:nvPr/>
          </p:nvSpPr>
          <p:spPr>
            <a:xfrm>
              <a:off x="3575771" y="2539914"/>
              <a:ext cx="2652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Is the Bloom Filter Applied?</a:t>
              </a:r>
              <a:endParaRPr lang="ko-KR" altLang="en-US" sz="1600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37BEB4-0328-2EF7-DB07-FC67BB5582C5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649274" y="3285057"/>
            <a:ext cx="1853001" cy="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ED9FFB-B5F4-A63D-0551-C120B13ADFAD}"/>
              </a:ext>
            </a:extLst>
          </p:cNvPr>
          <p:cNvSpPr txBox="1"/>
          <p:nvPr/>
        </p:nvSpPr>
        <p:spPr>
          <a:xfrm>
            <a:off x="7288403" y="2949651"/>
            <a:ext cx="53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Yes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9C6C9D-4D3C-6E09-DCCF-AA01E1976EB5}"/>
              </a:ext>
            </a:extLst>
          </p:cNvPr>
          <p:cNvGrpSpPr/>
          <p:nvPr/>
        </p:nvGrpSpPr>
        <p:grpSpPr>
          <a:xfrm>
            <a:off x="3753674" y="3630942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DFAD729-C549-362F-695F-53D9C156884C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B6E70-2B43-5D02-92AE-0351BF08E71D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Add() </a:t>
              </a:r>
              <a:r>
                <a:rPr lang="en-US" altLang="ko-KR" b="1" dirty="0">
                  <a:solidFill>
                    <a:schemeClr val="accent1"/>
                  </a:solidFill>
                </a:rPr>
                <a:t>(to Data Block)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B6D402-4583-FEFF-E6C4-28AA420953C4}"/>
              </a:ext>
            </a:extLst>
          </p:cNvPr>
          <p:cNvGrpSpPr/>
          <p:nvPr/>
        </p:nvGrpSpPr>
        <p:grpSpPr>
          <a:xfrm>
            <a:off x="3753674" y="4236507"/>
            <a:ext cx="2895600" cy="490249"/>
            <a:chOff x="3451411" y="2460918"/>
            <a:chExt cx="2895600" cy="49024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372936-6509-0EEB-F33B-80A7F359F3D0}"/>
                </a:ext>
              </a:extLst>
            </p:cNvPr>
            <p:cNvSpPr/>
            <p:nvPr/>
          </p:nvSpPr>
          <p:spPr>
            <a:xfrm>
              <a:off x="3451411" y="2460918"/>
              <a:ext cx="2895600" cy="490249"/>
            </a:xfrm>
            <a:prstGeom prst="rect">
              <a:avLst/>
            </a:prstGeom>
            <a:solidFill>
              <a:srgbClr val="F3D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CEFBB0-3705-2577-A96D-DCCE1B4C11E4}"/>
                </a:ext>
              </a:extLst>
            </p:cNvPr>
            <p:cNvSpPr txBox="1"/>
            <p:nvPr/>
          </p:nvSpPr>
          <p:spPr>
            <a:xfrm>
              <a:off x="3575771" y="2539914"/>
              <a:ext cx="2652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Data Block size &gt;= Block size ?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118648" y="2333637"/>
            <a:ext cx="1635029" cy="2147995"/>
            <a:chOff x="2118648" y="2333637"/>
            <a:chExt cx="1635029" cy="2147995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87FC56A7-5543-A39F-48CB-6090C5E5F2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59300" y="1692988"/>
              <a:ext cx="353727" cy="16350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0278212-8D6F-112C-A382-5490802CE9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60803" y="1992185"/>
              <a:ext cx="950719" cy="16350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F2FBD3-4A5E-8B2D-9CEC-7E47028017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64596" y="2288394"/>
              <a:ext cx="1543134" cy="16350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D339990E-910C-A8FB-DE7E-35CDB81B4A96}"/>
                </a:ext>
              </a:extLst>
            </p:cNvPr>
            <p:cNvCxnSpPr>
              <a:cxnSpLocks/>
              <a:stCxn id="4" idx="2"/>
              <a:endCxn id="42" idx="1"/>
            </p:cNvCxnSpPr>
            <p:nvPr/>
          </p:nvCxnSpPr>
          <p:spPr>
            <a:xfrm rot="16200000" flipH="1">
              <a:off x="1862514" y="2590472"/>
              <a:ext cx="2147294" cy="163502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7018CD-A251-5440-F8B0-558CA27ACC42}"/>
              </a:ext>
            </a:extLst>
          </p:cNvPr>
          <p:cNvGrpSpPr/>
          <p:nvPr/>
        </p:nvGrpSpPr>
        <p:grpSpPr>
          <a:xfrm>
            <a:off x="8502275" y="4235103"/>
            <a:ext cx="3272955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9F8E4C-4AFB-BD8F-DFDA-EDFE0527C114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8B9C1C-5D7D-48C9-2563-A705C688D90D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Flush()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F648CF-FBF3-E464-8BA9-54867575ACC1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6649274" y="4481632"/>
            <a:ext cx="18530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19269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044309" cy="831299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BuildTable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code flow – </a:t>
            </a:r>
            <a:r>
              <a:rPr kumimoji="1" lang="en-US" altLang="ko-KR" dirty="0" err="1"/>
              <a:t>TableBuilder</a:t>
            </a:r>
            <a:r>
              <a:rPr kumimoji="1" lang="en-US" altLang="ko-KR" dirty="0"/>
              <a:t>::Finish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41201-DF52-1756-8D7B-680F8CB63DB5}"/>
              </a:ext>
            </a:extLst>
          </p:cNvPr>
          <p:cNvGrpSpPr/>
          <p:nvPr/>
        </p:nvGrpSpPr>
        <p:grpSpPr>
          <a:xfrm>
            <a:off x="1103865" y="1793572"/>
            <a:ext cx="2895600" cy="493059"/>
            <a:chOff x="2178424" y="2545976"/>
            <a:chExt cx="2895600" cy="4930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62927EB-BF7B-8405-7279-B81A4FD222A4}"/>
                </a:ext>
              </a:extLst>
            </p:cNvPr>
            <p:cNvSpPr/>
            <p:nvPr/>
          </p:nvSpPr>
          <p:spPr>
            <a:xfrm>
              <a:off x="2178424" y="2545976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7D7CD-DD16-6C9A-715C-6694076B888F}"/>
                </a:ext>
              </a:extLst>
            </p:cNvPr>
            <p:cNvSpPr txBox="1"/>
            <p:nvPr/>
          </p:nvSpPr>
          <p:spPr>
            <a:xfrm>
              <a:off x="2302785" y="2607839"/>
              <a:ext cx="26546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Finish()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546B6-3D1C-78FC-3D3B-CD358DEB51D8}"/>
              </a:ext>
            </a:extLst>
          </p:cNvPr>
          <p:cNvGrpSpPr/>
          <p:nvPr/>
        </p:nvGrpSpPr>
        <p:grpSpPr>
          <a:xfrm>
            <a:off x="4128924" y="2392423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5E9FB85-3E1E-5B56-C336-43D76D489ED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8DB73-4518-4681-82D6-1562DFFED1E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Flush()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9A86F6-146E-EEA8-75BA-D5BD146D0420}"/>
              </a:ext>
            </a:extLst>
          </p:cNvPr>
          <p:cNvGrpSpPr/>
          <p:nvPr/>
        </p:nvGrpSpPr>
        <p:grpSpPr>
          <a:xfrm>
            <a:off x="4128924" y="2992225"/>
            <a:ext cx="2895600" cy="490249"/>
            <a:chOff x="3451411" y="2460918"/>
            <a:chExt cx="2895600" cy="4902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2360B-9CB7-23CA-8428-306668B0ABE9}"/>
                </a:ext>
              </a:extLst>
            </p:cNvPr>
            <p:cNvSpPr/>
            <p:nvPr/>
          </p:nvSpPr>
          <p:spPr>
            <a:xfrm>
              <a:off x="3451411" y="2460918"/>
              <a:ext cx="2895600" cy="490249"/>
            </a:xfrm>
            <a:prstGeom prst="rect">
              <a:avLst/>
            </a:prstGeom>
            <a:solidFill>
              <a:srgbClr val="F3D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9E9EEB-7517-3E4D-496E-A803D80B04E7}"/>
                </a:ext>
              </a:extLst>
            </p:cNvPr>
            <p:cNvSpPr txBox="1"/>
            <p:nvPr/>
          </p:nvSpPr>
          <p:spPr>
            <a:xfrm>
              <a:off x="3575771" y="2539914"/>
              <a:ext cx="2652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Is the Bloom Filter Applied?</a:t>
              </a:r>
              <a:endParaRPr lang="ko-KR" altLang="en-US" sz="1600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37BEB4-0328-2EF7-DB07-FC67BB5582C5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 flipV="1">
            <a:off x="7024524" y="3237319"/>
            <a:ext cx="1530960" cy="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ED9FFB-B5F4-A63D-0551-C120B13ADFAD}"/>
              </a:ext>
            </a:extLst>
          </p:cNvPr>
          <p:cNvSpPr txBox="1"/>
          <p:nvPr/>
        </p:nvSpPr>
        <p:spPr>
          <a:xfrm>
            <a:off x="7521405" y="2901944"/>
            <a:ext cx="53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Yes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9C6C9D-4D3C-6E09-DCCF-AA01E1976EB5}"/>
              </a:ext>
            </a:extLst>
          </p:cNvPr>
          <p:cNvGrpSpPr/>
          <p:nvPr/>
        </p:nvGrpSpPr>
        <p:grpSpPr>
          <a:xfrm>
            <a:off x="4128924" y="3583235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DFAD729-C549-362F-695F-53D9C156884C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B6E70-2B43-5D02-92AE-0351BF08E71D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WriteBlock</a:t>
              </a:r>
              <a:r>
                <a:rPr lang="en-US" altLang="ko-KR" dirty="0" smtClean="0"/>
                <a:t>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7018CD-A251-5440-F8B0-558CA27ACC42}"/>
              </a:ext>
            </a:extLst>
          </p:cNvPr>
          <p:cNvGrpSpPr/>
          <p:nvPr/>
        </p:nvGrpSpPr>
        <p:grpSpPr>
          <a:xfrm>
            <a:off x="8555484" y="2990789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9F8E4C-4AFB-BD8F-DFDA-EDFE0527C114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8B9C1C-5D7D-48C9-2563-A705C688D90D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WriteRawBlock</a:t>
              </a:r>
              <a:r>
                <a:rPr lang="en-US" altLang="ko-KR" dirty="0" smtClean="0"/>
                <a:t>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2E1E6D1-36DD-3809-9F60-84B184FCD7EB}"/>
              </a:ext>
            </a:extLst>
          </p:cNvPr>
          <p:cNvGrpSpPr/>
          <p:nvPr/>
        </p:nvGrpSpPr>
        <p:grpSpPr>
          <a:xfrm>
            <a:off x="4128924" y="4173696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CB84DF8-BE61-B211-505B-16D6BB2E5467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2EA44D-B614-B182-A1A3-20F7918D747A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WriteBlock</a:t>
              </a:r>
              <a:r>
                <a:rPr lang="en-US" altLang="ko-KR" dirty="0" smtClean="0"/>
                <a:t>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DBB7586-ECDD-5344-AF78-45A3B55DACB8}"/>
              </a:ext>
            </a:extLst>
          </p:cNvPr>
          <p:cNvGrpSpPr/>
          <p:nvPr/>
        </p:nvGrpSpPr>
        <p:grpSpPr>
          <a:xfrm>
            <a:off x="4128924" y="4775868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7F0246B-C749-7441-8514-5311B5718ED9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29E4ED-9A5C-AC2D-B4E2-8A54F5BAD950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Append()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51665" y="2286631"/>
            <a:ext cx="1577260" cy="2735767"/>
            <a:chOff x="2551665" y="2286631"/>
            <a:chExt cx="1577260" cy="2735767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87FC56A7-5543-A39F-48CB-6090C5E5F2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64134" y="1674163"/>
              <a:ext cx="352322" cy="15772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0278212-8D6F-112C-A382-5490802CE9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64936" y="1973361"/>
              <a:ext cx="950719" cy="15772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F2FBD3-4A5E-8B2D-9CEC-7E47028017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8728" y="2269569"/>
              <a:ext cx="1543134" cy="15772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D339990E-910C-A8FB-DE7E-35CDB81B4A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3498" y="2564799"/>
              <a:ext cx="2133595" cy="15772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FFAC568-DC6D-6314-05B8-74E0FD5E35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72412" y="2865885"/>
              <a:ext cx="2735767" cy="15772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9F0753-F360-B281-956E-61994007BC41}"/>
              </a:ext>
            </a:extLst>
          </p:cNvPr>
          <p:cNvSpPr txBox="1"/>
          <p:nvPr/>
        </p:nvSpPr>
        <p:spPr>
          <a:xfrm>
            <a:off x="8908400" y="3360892"/>
            <a:ext cx="19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( = Write Filter Block)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11986-BD81-6465-89D9-18F6BDC35A39}"/>
              </a:ext>
            </a:extLst>
          </p:cNvPr>
          <p:cNvSpPr txBox="1"/>
          <p:nvPr/>
        </p:nvSpPr>
        <p:spPr>
          <a:xfrm>
            <a:off x="7009872" y="3675875"/>
            <a:ext cx="2412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( = Write </a:t>
            </a:r>
            <a:r>
              <a:rPr lang="en-US" altLang="ko-KR" sz="1400" b="1" dirty="0" err="1">
                <a:solidFill>
                  <a:schemeClr val="accent1"/>
                </a:solidFill>
              </a:rPr>
              <a:t>MetaIndex</a:t>
            </a:r>
            <a:r>
              <a:rPr lang="en-US" altLang="ko-KR" sz="1400" b="1" dirty="0">
                <a:solidFill>
                  <a:schemeClr val="accent1"/>
                </a:solidFill>
              </a:rPr>
              <a:t> Block)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FDAB4-9DE0-D8C2-BE1B-B4EC0646214A}"/>
              </a:ext>
            </a:extLst>
          </p:cNvPr>
          <p:cNvSpPr txBox="1"/>
          <p:nvPr/>
        </p:nvSpPr>
        <p:spPr>
          <a:xfrm>
            <a:off x="7009871" y="4259646"/>
            <a:ext cx="20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( = Write Index Block)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27C5FD-DB0E-5F70-8F7D-286EFB9ECFB0}"/>
              </a:ext>
            </a:extLst>
          </p:cNvPr>
          <p:cNvSpPr txBox="1"/>
          <p:nvPr/>
        </p:nvSpPr>
        <p:spPr>
          <a:xfrm>
            <a:off x="7009871" y="4850732"/>
            <a:ext cx="1558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( = Write Footer)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347197" cy="831299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BuildTable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code flow – </a:t>
            </a:r>
            <a:r>
              <a:rPr kumimoji="1" lang="en-US" altLang="ko-KR" dirty="0" err="1"/>
              <a:t>TableBuilder</a:t>
            </a:r>
            <a:r>
              <a:rPr kumimoji="1" lang="en-US" altLang="ko-KR" dirty="0"/>
              <a:t>::Flush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41201-DF52-1756-8D7B-680F8CB63DB5}"/>
              </a:ext>
            </a:extLst>
          </p:cNvPr>
          <p:cNvGrpSpPr/>
          <p:nvPr/>
        </p:nvGrpSpPr>
        <p:grpSpPr>
          <a:xfrm>
            <a:off x="1103865" y="1793572"/>
            <a:ext cx="2895600" cy="493059"/>
            <a:chOff x="2178424" y="2545976"/>
            <a:chExt cx="2895600" cy="493059"/>
          </a:xfrm>
          <a:solidFill>
            <a:schemeClr val="bg2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62927EB-BF7B-8405-7279-B81A4FD222A4}"/>
                </a:ext>
              </a:extLst>
            </p:cNvPr>
            <p:cNvSpPr/>
            <p:nvPr/>
          </p:nvSpPr>
          <p:spPr>
            <a:xfrm>
              <a:off x="2178424" y="2545976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7D7CD-DD16-6C9A-715C-6694076B888F}"/>
                </a:ext>
              </a:extLst>
            </p:cNvPr>
            <p:cNvSpPr txBox="1"/>
            <p:nvPr/>
          </p:nvSpPr>
          <p:spPr>
            <a:xfrm>
              <a:off x="2302785" y="2607839"/>
              <a:ext cx="26546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Flush()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546B6-3D1C-78FC-3D3B-CD358DEB51D8}"/>
              </a:ext>
            </a:extLst>
          </p:cNvPr>
          <p:cNvGrpSpPr/>
          <p:nvPr/>
        </p:nvGrpSpPr>
        <p:grpSpPr>
          <a:xfrm>
            <a:off x="4128924" y="2392423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5E9FB85-3E1E-5B56-C336-43D76D489ED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8DB73-4518-4681-82D6-1562DFFED1E4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WriteBlock</a:t>
              </a:r>
              <a:r>
                <a:rPr lang="en-US" altLang="ko-KR" dirty="0" smtClean="0"/>
                <a:t>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9A86F6-146E-EEA8-75BA-D5BD146D0420}"/>
              </a:ext>
            </a:extLst>
          </p:cNvPr>
          <p:cNvGrpSpPr/>
          <p:nvPr/>
        </p:nvGrpSpPr>
        <p:grpSpPr>
          <a:xfrm>
            <a:off x="4128924" y="4781408"/>
            <a:ext cx="2895600" cy="490249"/>
            <a:chOff x="3451411" y="2460918"/>
            <a:chExt cx="2895600" cy="4902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2360B-9CB7-23CA-8428-306668B0ABE9}"/>
                </a:ext>
              </a:extLst>
            </p:cNvPr>
            <p:cNvSpPr/>
            <p:nvPr/>
          </p:nvSpPr>
          <p:spPr>
            <a:xfrm>
              <a:off x="3451411" y="2460918"/>
              <a:ext cx="2895600" cy="490249"/>
            </a:xfrm>
            <a:prstGeom prst="rect">
              <a:avLst/>
            </a:prstGeom>
            <a:solidFill>
              <a:srgbClr val="F3D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9E9EEB-7517-3E4D-496E-A803D80B04E7}"/>
                </a:ext>
              </a:extLst>
            </p:cNvPr>
            <p:cNvSpPr txBox="1"/>
            <p:nvPr/>
          </p:nvSpPr>
          <p:spPr>
            <a:xfrm>
              <a:off x="3575771" y="2539914"/>
              <a:ext cx="2652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Is the Bloom Filter Applied?</a:t>
              </a:r>
              <a:endParaRPr lang="ko-KR" altLang="en-US" sz="1600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37BEB4-0328-2EF7-DB07-FC67BB5582C5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 flipV="1">
            <a:off x="7024524" y="5026502"/>
            <a:ext cx="1530960" cy="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ED9FFB-B5F4-A63D-0551-C120B13ADFAD}"/>
              </a:ext>
            </a:extLst>
          </p:cNvPr>
          <p:cNvSpPr txBox="1"/>
          <p:nvPr/>
        </p:nvSpPr>
        <p:spPr>
          <a:xfrm>
            <a:off x="7521405" y="4691127"/>
            <a:ext cx="53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Yes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7018CD-A251-5440-F8B0-558CA27ACC42}"/>
              </a:ext>
            </a:extLst>
          </p:cNvPr>
          <p:cNvGrpSpPr/>
          <p:nvPr/>
        </p:nvGrpSpPr>
        <p:grpSpPr>
          <a:xfrm>
            <a:off x="8555484" y="4779972"/>
            <a:ext cx="2895600" cy="493059"/>
            <a:chOff x="1830957" y="2534649"/>
            <a:chExt cx="2895600" cy="49305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29F8E4C-4AFB-BD8F-DFDA-EDFE0527C114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8B9C1C-5D7D-48C9-2563-A705C688D90D}"/>
                </a:ext>
              </a:extLst>
            </p:cNvPr>
            <p:cNvSpPr txBox="1"/>
            <p:nvPr/>
          </p:nvSpPr>
          <p:spPr>
            <a:xfrm>
              <a:off x="1964648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StartBlock</a:t>
              </a:r>
              <a:r>
                <a:rPr lang="en-US" altLang="ko-KR" dirty="0" smtClean="0"/>
                <a:t>()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7FC56A7-5543-A39F-48CB-6090C5E5F258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3164133" y="1674162"/>
            <a:ext cx="352322" cy="1577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0278212-8D6F-112C-A382-5490802CE9E7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1970343" y="2867952"/>
            <a:ext cx="2739902" cy="1577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84646A2-A2B6-5494-477E-E42B2C3385D3}"/>
              </a:ext>
            </a:extLst>
          </p:cNvPr>
          <p:cNvGrpSpPr/>
          <p:nvPr/>
        </p:nvGrpSpPr>
        <p:grpSpPr>
          <a:xfrm>
            <a:off x="7232044" y="3009021"/>
            <a:ext cx="2895600" cy="493059"/>
            <a:chOff x="1830957" y="2534649"/>
            <a:chExt cx="2895600" cy="4930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F95E5A4-ED80-50BA-0B1D-936CB639752E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B21C47-1FFF-056C-83F4-02624DE80053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BlockBuilder</a:t>
              </a:r>
              <a:r>
                <a:rPr lang="en-US" altLang="ko-KR" dirty="0"/>
                <a:t>::</a:t>
              </a:r>
              <a:r>
                <a:rPr lang="en-US" altLang="ko-KR" dirty="0" smtClean="0"/>
                <a:t>Finish()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074763-9805-7E26-D968-7E64FE2856C2}"/>
              </a:ext>
            </a:extLst>
          </p:cNvPr>
          <p:cNvGrpSpPr/>
          <p:nvPr/>
        </p:nvGrpSpPr>
        <p:grpSpPr>
          <a:xfrm>
            <a:off x="7232044" y="3656581"/>
            <a:ext cx="2895600" cy="493059"/>
            <a:chOff x="1830957" y="2534649"/>
            <a:chExt cx="2895600" cy="4930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100AA9C-6E55-4FF4-45EC-8616031C1FDD}"/>
                </a:ext>
              </a:extLst>
            </p:cNvPr>
            <p:cNvSpPr/>
            <p:nvPr/>
          </p:nvSpPr>
          <p:spPr>
            <a:xfrm>
              <a:off x="1830957" y="2534649"/>
              <a:ext cx="2895600" cy="4930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0AE58B-7738-38A1-9C84-38F2772FC6FC}"/>
                </a:ext>
              </a:extLst>
            </p:cNvPr>
            <p:cNvSpPr txBox="1"/>
            <p:nvPr/>
          </p:nvSpPr>
          <p:spPr>
            <a:xfrm>
              <a:off x="1955317" y="2596512"/>
              <a:ext cx="265254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WriteRawBlock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F3AC59-237C-592E-0F85-8FA9B7A6BC40}"/>
              </a:ext>
            </a:extLst>
          </p:cNvPr>
          <p:cNvGrpSpPr/>
          <p:nvPr/>
        </p:nvGrpSpPr>
        <p:grpSpPr>
          <a:xfrm>
            <a:off x="5576725" y="2885481"/>
            <a:ext cx="1655320" cy="1017629"/>
            <a:chOff x="5576725" y="2885481"/>
            <a:chExt cx="1655320" cy="101762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9517D03-9D91-81B7-C95B-FD87F2369FF7}"/>
                </a:ext>
              </a:extLst>
            </p:cNvPr>
            <p:cNvCxnSpPr>
              <a:cxnSpLocks/>
              <a:stCxn id="14" idx="2"/>
              <a:endCxn id="35" idx="1"/>
            </p:cNvCxnSpPr>
            <p:nvPr/>
          </p:nvCxnSpPr>
          <p:spPr>
            <a:xfrm rot="16200000" flipH="1">
              <a:off x="6219350" y="2242856"/>
              <a:ext cx="370069" cy="16553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0723183-519F-6311-CF07-B1B562DBD3D4}"/>
                </a:ext>
              </a:extLst>
            </p:cNvPr>
            <p:cNvCxnSpPr>
              <a:cxnSpLocks/>
              <a:stCxn id="14" idx="2"/>
              <a:endCxn id="42" idx="1"/>
            </p:cNvCxnSpPr>
            <p:nvPr/>
          </p:nvCxnSpPr>
          <p:spPr>
            <a:xfrm rot="16200000" flipH="1">
              <a:off x="5895570" y="2566636"/>
              <a:ext cx="1017629" cy="16553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0625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6" y="219932"/>
            <a:ext cx="10025505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Appendix – </a:t>
            </a:r>
            <a:r>
              <a:rPr lang="en-US" altLang="ko-KR" dirty="0" smtClean="0"/>
              <a:t>Overall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 (</a:t>
            </a:r>
            <a:r>
              <a:rPr lang="en-US" altLang="ko-KR" dirty="0" err="1" smtClean="0"/>
              <a:t>BuildTable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0314DB-6411-8C39-EA9D-D925BDF20E97}"/>
              </a:ext>
            </a:extLst>
          </p:cNvPr>
          <p:cNvGrpSpPr/>
          <p:nvPr/>
        </p:nvGrpSpPr>
        <p:grpSpPr>
          <a:xfrm>
            <a:off x="6302188" y="1635567"/>
            <a:ext cx="4150659" cy="1857634"/>
            <a:chOff x="7485529" y="1488141"/>
            <a:chExt cx="2528047" cy="138953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61AF29-7D4D-1D96-DA85-4E2A6ED11D8A}"/>
                </a:ext>
              </a:extLst>
            </p:cNvPr>
            <p:cNvSpPr/>
            <p:nvPr/>
          </p:nvSpPr>
          <p:spPr>
            <a:xfrm>
              <a:off x="7485529" y="1488141"/>
              <a:ext cx="2528047" cy="138953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DCE4B-1E07-63A5-8F52-2E2170F72FDE}"/>
                </a:ext>
              </a:extLst>
            </p:cNvPr>
            <p:cNvSpPr txBox="1"/>
            <p:nvPr/>
          </p:nvSpPr>
          <p:spPr>
            <a:xfrm>
              <a:off x="8369149" y="2044774"/>
              <a:ext cx="760805" cy="27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MemTable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B3D89A-5336-5951-73A8-2EB92F230B1D}"/>
              </a:ext>
            </a:extLst>
          </p:cNvPr>
          <p:cNvGrpSpPr/>
          <p:nvPr/>
        </p:nvGrpSpPr>
        <p:grpSpPr>
          <a:xfrm>
            <a:off x="9580800" y="3881716"/>
            <a:ext cx="2008094" cy="831299"/>
            <a:chOff x="5710518" y="3429000"/>
            <a:chExt cx="2008094" cy="83129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DE96B2F-CF47-5AD3-908D-4B263D389DED}"/>
                </a:ext>
              </a:extLst>
            </p:cNvPr>
            <p:cNvSpPr/>
            <p:nvPr/>
          </p:nvSpPr>
          <p:spPr>
            <a:xfrm>
              <a:off x="5710518" y="3429000"/>
              <a:ext cx="2008094" cy="831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498BC2-7D31-046F-5435-17D3423ED90E}"/>
                </a:ext>
              </a:extLst>
            </p:cNvPr>
            <p:cNvSpPr txBox="1"/>
            <p:nvPr/>
          </p:nvSpPr>
          <p:spPr>
            <a:xfrm>
              <a:off x="5851188" y="3583039"/>
              <a:ext cx="1726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BlockBuilder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(about Index Block)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BC3E37-7C36-78D9-8E18-832F3BE2BF32}"/>
              </a:ext>
            </a:extLst>
          </p:cNvPr>
          <p:cNvGrpSpPr/>
          <p:nvPr/>
        </p:nvGrpSpPr>
        <p:grpSpPr>
          <a:xfrm>
            <a:off x="5166136" y="3881717"/>
            <a:ext cx="2008094" cy="831299"/>
            <a:chOff x="5710518" y="3429000"/>
            <a:chExt cx="2008094" cy="83129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575DDCB-F51B-974D-4227-0A3C9F4E3AE7}"/>
                </a:ext>
              </a:extLst>
            </p:cNvPr>
            <p:cNvSpPr/>
            <p:nvPr/>
          </p:nvSpPr>
          <p:spPr>
            <a:xfrm>
              <a:off x="5710518" y="3429000"/>
              <a:ext cx="2008094" cy="831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864F9C-ACD5-67CD-D5D0-2BC76E0F8E92}"/>
                </a:ext>
              </a:extLst>
            </p:cNvPr>
            <p:cNvSpPr txBox="1"/>
            <p:nvPr/>
          </p:nvSpPr>
          <p:spPr>
            <a:xfrm>
              <a:off x="5880843" y="3583039"/>
              <a:ext cx="1667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BlockBuilder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(about Data Block)</a:t>
              </a:r>
              <a:endParaRPr lang="ko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529D2B-F082-571F-FF41-E12BA9ACB866}"/>
              </a:ext>
            </a:extLst>
          </p:cNvPr>
          <p:cNvGrpSpPr/>
          <p:nvPr/>
        </p:nvGrpSpPr>
        <p:grpSpPr>
          <a:xfrm>
            <a:off x="7373468" y="3881716"/>
            <a:ext cx="2008094" cy="831299"/>
            <a:chOff x="5710518" y="3429000"/>
            <a:chExt cx="2008094" cy="83129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F0AE4CC-16C9-863D-A139-B6D7EA148AB3}"/>
                </a:ext>
              </a:extLst>
            </p:cNvPr>
            <p:cNvSpPr/>
            <p:nvPr/>
          </p:nvSpPr>
          <p:spPr>
            <a:xfrm>
              <a:off x="5710518" y="3429000"/>
              <a:ext cx="2008094" cy="831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3FF0A8-07A1-EDA9-7B65-000B716B6D2F}"/>
                </a:ext>
              </a:extLst>
            </p:cNvPr>
            <p:cNvSpPr txBox="1"/>
            <p:nvPr/>
          </p:nvSpPr>
          <p:spPr>
            <a:xfrm>
              <a:off x="5924930" y="3690760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FilterBlockBuilder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CE33B5-69E8-55B8-EECF-B521A64EE463}"/>
              </a:ext>
            </a:extLst>
          </p:cNvPr>
          <p:cNvGrpSpPr/>
          <p:nvPr/>
        </p:nvGrpSpPr>
        <p:grpSpPr>
          <a:xfrm>
            <a:off x="4548845" y="4783375"/>
            <a:ext cx="3039035" cy="488257"/>
            <a:chOff x="403412" y="2127018"/>
            <a:chExt cx="3039035" cy="48825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0883B6-2A9F-423A-CDC0-3EFB4B80B330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CB7B1-76BB-0A5B-6A91-B7EDF016C6AA}"/>
                </a:ext>
              </a:extLst>
            </p:cNvPr>
            <p:cNvSpPr txBox="1"/>
            <p:nvPr/>
          </p:nvSpPr>
          <p:spPr>
            <a:xfrm>
              <a:off x="1272751" y="218648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Block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0FC74B-8669-5B1C-2D7D-34A62160CE16}"/>
              </a:ext>
            </a:extLst>
          </p:cNvPr>
          <p:cNvGrpSpPr/>
          <p:nvPr/>
        </p:nvGrpSpPr>
        <p:grpSpPr>
          <a:xfrm>
            <a:off x="6170183" y="3493201"/>
            <a:ext cx="4414664" cy="388516"/>
            <a:chOff x="6170183" y="3493201"/>
            <a:chExt cx="4414664" cy="388516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C46511C-0203-98FF-852C-6B520D92DD9C}"/>
                </a:ext>
              </a:extLst>
            </p:cNvPr>
            <p:cNvCxnSpPr>
              <a:cxnSpLocks/>
              <a:stCxn id="8" idx="2"/>
              <a:endCxn id="18" idx="0"/>
            </p:cNvCxnSpPr>
            <p:nvPr/>
          </p:nvCxnSpPr>
          <p:spPr>
            <a:xfrm flipH="1">
              <a:off x="8377515" y="3493201"/>
              <a:ext cx="3" cy="38851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B17B561-02A4-95E4-13D5-D75A1B5D3AAA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 flipH="1">
              <a:off x="6170183" y="3493201"/>
              <a:ext cx="2207335" cy="38851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366F23D-FAF8-AD52-906F-2B635C9ACAA2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8377518" y="3493201"/>
              <a:ext cx="2207329" cy="38851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83004CB-8A1F-CB1D-1649-E333D30BCBC7}"/>
              </a:ext>
            </a:extLst>
          </p:cNvPr>
          <p:cNvSpPr txBox="1"/>
          <p:nvPr/>
        </p:nvSpPr>
        <p:spPr>
          <a:xfrm>
            <a:off x="8086409" y="319552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Add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FCC67-1746-9B76-E85F-DFB531213D67}"/>
              </a:ext>
            </a:extLst>
          </p:cNvPr>
          <p:cNvSpPr txBox="1"/>
          <p:nvPr/>
        </p:nvSpPr>
        <p:spPr>
          <a:xfrm rot="20262835">
            <a:off x="5193999" y="370162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Full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321655-A145-45E7-BA71-24FFD61385B6}"/>
              </a:ext>
            </a:extLst>
          </p:cNvPr>
          <p:cNvSpPr txBox="1"/>
          <p:nvPr/>
        </p:nvSpPr>
        <p:spPr>
          <a:xfrm>
            <a:off x="4548845" y="446772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Flush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FD12270-EDEC-D22C-6C0C-2E1AD7677AA6}"/>
              </a:ext>
            </a:extLst>
          </p:cNvPr>
          <p:cNvGrpSpPr/>
          <p:nvPr/>
        </p:nvGrpSpPr>
        <p:grpSpPr>
          <a:xfrm>
            <a:off x="4548845" y="4794827"/>
            <a:ext cx="3039035" cy="488257"/>
            <a:chOff x="403412" y="2127018"/>
            <a:chExt cx="3039035" cy="48825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ED54B8-EA5B-B550-E808-AD6D66406738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BB817E-58DD-8200-3820-53AA477467DF}"/>
                </a:ext>
              </a:extLst>
            </p:cNvPr>
            <p:cNvSpPr txBox="1"/>
            <p:nvPr/>
          </p:nvSpPr>
          <p:spPr>
            <a:xfrm>
              <a:off x="1272751" y="218648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Block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FEA8F6-09F2-B683-AA21-6D29DABD2DE3}"/>
              </a:ext>
            </a:extLst>
          </p:cNvPr>
          <p:cNvGrpSpPr/>
          <p:nvPr/>
        </p:nvGrpSpPr>
        <p:grpSpPr>
          <a:xfrm>
            <a:off x="4548844" y="4791890"/>
            <a:ext cx="3039035" cy="488257"/>
            <a:chOff x="403412" y="2127018"/>
            <a:chExt cx="3039035" cy="48825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E0802A8-7ED0-65F7-F2A5-A745DEA41164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97BB94-6C3D-9DF9-FFDA-C55870040AF6}"/>
                </a:ext>
              </a:extLst>
            </p:cNvPr>
            <p:cNvSpPr txBox="1"/>
            <p:nvPr/>
          </p:nvSpPr>
          <p:spPr>
            <a:xfrm>
              <a:off x="1272751" y="218648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Block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4F97CE6-25C6-41A5-3C47-1C5CE0B04D87}"/>
              </a:ext>
            </a:extLst>
          </p:cNvPr>
          <p:cNvGrpSpPr/>
          <p:nvPr/>
        </p:nvGrpSpPr>
        <p:grpSpPr>
          <a:xfrm>
            <a:off x="563636" y="3364799"/>
            <a:ext cx="3039035" cy="993508"/>
            <a:chOff x="521056" y="4868344"/>
            <a:chExt cx="3039035" cy="99350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C4F4E31-00F0-0C48-8A0A-8A62F8D32D72}"/>
                </a:ext>
              </a:extLst>
            </p:cNvPr>
            <p:cNvGrpSpPr/>
            <p:nvPr/>
          </p:nvGrpSpPr>
          <p:grpSpPr>
            <a:xfrm>
              <a:off x="521056" y="5373595"/>
              <a:ext cx="3039035" cy="488257"/>
              <a:chOff x="403412" y="2127018"/>
              <a:chExt cx="3039035" cy="48825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085AC4E-D97A-1929-D578-7DDEFECBFD6B}"/>
                  </a:ext>
                </a:extLst>
              </p:cNvPr>
              <p:cNvSpPr/>
              <p:nvPr/>
            </p:nvSpPr>
            <p:spPr>
              <a:xfrm>
                <a:off x="403412" y="2127018"/>
                <a:ext cx="3039035" cy="488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0DB16A-1069-6A57-1953-9B9F824C4EAF}"/>
                  </a:ext>
                </a:extLst>
              </p:cNvPr>
              <p:cNvSpPr txBox="1"/>
              <p:nvPr/>
            </p:nvSpPr>
            <p:spPr>
              <a:xfrm>
                <a:off x="1064125" y="2186480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Last Data Block</a:t>
                </a:r>
                <a:endParaRPr lang="ko-KR" altLang="en-US" dirty="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6C5FC53-539B-A41E-6DDA-AA54EB860962}"/>
                </a:ext>
              </a:extLst>
            </p:cNvPr>
            <p:cNvGrpSpPr/>
            <p:nvPr/>
          </p:nvGrpSpPr>
          <p:grpSpPr>
            <a:xfrm>
              <a:off x="521056" y="4868344"/>
              <a:ext cx="3039035" cy="505250"/>
              <a:chOff x="403412" y="2110025"/>
              <a:chExt cx="3039035" cy="5052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EC3292-8465-0FF7-FC9D-73A7A655A868}"/>
                  </a:ext>
                </a:extLst>
              </p:cNvPr>
              <p:cNvSpPr/>
              <p:nvPr/>
            </p:nvSpPr>
            <p:spPr>
              <a:xfrm>
                <a:off x="403412" y="2127018"/>
                <a:ext cx="3039035" cy="488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C3693A-81A3-FC07-8B45-4FDEB8AC7BF2}"/>
                  </a:ext>
                </a:extLst>
              </p:cNvPr>
              <p:cNvSpPr txBox="1"/>
              <p:nvPr/>
            </p:nvSpPr>
            <p:spPr>
              <a:xfrm>
                <a:off x="1734416" y="211002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31C2113-EE43-BAE0-4EB7-CC4F5FF1D447}"/>
              </a:ext>
            </a:extLst>
          </p:cNvPr>
          <p:cNvSpPr txBox="1"/>
          <p:nvPr/>
        </p:nvSpPr>
        <p:spPr>
          <a:xfrm>
            <a:off x="5393298" y="626028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Finish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237590A-80D6-BFA6-594A-CDB0A75CFB2D}"/>
              </a:ext>
            </a:extLst>
          </p:cNvPr>
          <p:cNvGrpSpPr/>
          <p:nvPr/>
        </p:nvGrpSpPr>
        <p:grpSpPr>
          <a:xfrm>
            <a:off x="6857996" y="4791890"/>
            <a:ext cx="3039035" cy="488257"/>
            <a:chOff x="403412" y="2127018"/>
            <a:chExt cx="3039035" cy="48825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A99BEA-164A-0B38-94ED-CB9258905DEF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F5EEBF-6732-BAAD-0F76-EDF4121DAACD}"/>
                </a:ext>
              </a:extLst>
            </p:cNvPr>
            <p:cNvSpPr txBox="1"/>
            <p:nvPr/>
          </p:nvSpPr>
          <p:spPr>
            <a:xfrm>
              <a:off x="1272751" y="218648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Filter Block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47482CC-26EB-854A-D080-F130AB8602F5}"/>
              </a:ext>
            </a:extLst>
          </p:cNvPr>
          <p:cNvGrpSpPr/>
          <p:nvPr/>
        </p:nvGrpSpPr>
        <p:grpSpPr>
          <a:xfrm>
            <a:off x="563635" y="5820563"/>
            <a:ext cx="3039035" cy="488257"/>
            <a:chOff x="403412" y="2127018"/>
            <a:chExt cx="3039035" cy="48825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C37C91-C15D-A068-2870-EA4986E834ED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283E12-AC74-CE1A-279F-BE0ABB3A50DA}"/>
                </a:ext>
              </a:extLst>
            </p:cNvPr>
            <p:cNvSpPr txBox="1"/>
            <p:nvPr/>
          </p:nvSpPr>
          <p:spPr>
            <a:xfrm>
              <a:off x="945738" y="2186480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MetaIndex</a:t>
              </a:r>
              <a:r>
                <a:rPr lang="en-US" altLang="ko-KR" dirty="0"/>
                <a:t> Block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4719773-E9A0-AC08-2239-BB9BAA14255E}"/>
              </a:ext>
            </a:extLst>
          </p:cNvPr>
          <p:cNvGrpSpPr/>
          <p:nvPr/>
        </p:nvGrpSpPr>
        <p:grpSpPr>
          <a:xfrm>
            <a:off x="9065329" y="4781258"/>
            <a:ext cx="3039035" cy="488257"/>
            <a:chOff x="403412" y="2127018"/>
            <a:chExt cx="3039035" cy="4882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831C129-F777-0627-ABE5-5A1DFB7A8896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BEE1D7-340F-37AF-6BC2-2F6989ABF640}"/>
                </a:ext>
              </a:extLst>
            </p:cNvPr>
            <p:cNvSpPr txBox="1"/>
            <p:nvPr/>
          </p:nvSpPr>
          <p:spPr>
            <a:xfrm>
              <a:off x="1272751" y="2186480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Index Block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3D3FE6B-36AB-E931-AC14-C039C05AF780}"/>
              </a:ext>
            </a:extLst>
          </p:cNvPr>
          <p:cNvGrpSpPr/>
          <p:nvPr/>
        </p:nvGrpSpPr>
        <p:grpSpPr>
          <a:xfrm>
            <a:off x="2295545" y="6312152"/>
            <a:ext cx="3039035" cy="488257"/>
            <a:chOff x="403412" y="2127018"/>
            <a:chExt cx="3039035" cy="48825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A759FB-9B89-B0E4-2AB5-F8657702AE48}"/>
                </a:ext>
              </a:extLst>
            </p:cNvPr>
            <p:cNvSpPr/>
            <p:nvPr/>
          </p:nvSpPr>
          <p:spPr>
            <a:xfrm>
              <a:off x="403412" y="2127018"/>
              <a:ext cx="3039035" cy="488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01E233-3187-9F50-C38E-8F5B177C6597}"/>
                </a:ext>
              </a:extLst>
            </p:cNvPr>
            <p:cNvSpPr txBox="1"/>
            <p:nvPr/>
          </p:nvSpPr>
          <p:spPr>
            <a:xfrm>
              <a:off x="1497171" y="218648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6368 -1.85185E-6 C -0.23698 -1.85185E-6 -0.32722 -0.11481 -0.32722 -0.20787 L -0.32722 -0.41574 " pathEditMode="relative" rAng="0" ptsTypes="AAAA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67" y="-2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16368 -2.22222E-6 C -0.23698 -2.22222E-6 -0.32722 -0.0956 -0.32722 -0.17291 L -0.32722 -0.3456 " pathEditMode="relative" rAng="0" ptsTypes="AAAA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67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16368 7.40741E-7 C -0.23698 7.40741E-7 -0.32722 -0.07708 -0.32722 -0.13958 L -0.32722 -0.27732 " pathEditMode="relative" rAng="0" ptsTypes="AAAA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67" y="-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-0.25859 7.40741E-7 C -0.37435 7.40741E-7 -0.5168 -0.01852 -0.5168 -0.03287 L -0.5168 -0.06505 " pathEditMode="relative" rAng="0" ptsTypes="AAAA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46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-0.14259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34896 1.11111E-6 C -0.50508 1.11111E-6 -0.69714 0.02292 -0.69714 0.04074 L -0.69714 0.08102 " pathEditMode="relative" rAng="0" ptsTypes="AAAA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57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14206 -0.0717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5" grpId="3"/>
      <p:bldP spid="35" grpId="4"/>
      <p:bldP spid="35" grpId="5"/>
      <p:bldP spid="36" grpId="0"/>
      <p:bldP spid="36" grpId="1"/>
      <p:bldP spid="36" grpId="2"/>
      <p:bldP spid="36" grpId="3"/>
      <p:bldP spid="36" grpId="4"/>
      <p:bldP spid="36" grpId="5"/>
      <p:bldP spid="52" grpId="0"/>
      <p:bldP spid="52" grpId="1"/>
    </p:bldLst>
  </p:timing>
  <p:extLst>
    <p:ext uri="{6950BFC3-D8DA-4A85-94F7-54DA5524770B}">
      <p188:commentRel xmlns:p188="http://schemas.microsoft.com/office/powerpoint/2018/8/main" xmlns="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6" y="219932"/>
            <a:ext cx="10955312" cy="83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Appendix – More about </a:t>
            </a:r>
            <a:r>
              <a:rPr lang="en-US" altLang="ko-KR" dirty="0" err="1" smtClean="0"/>
              <a:t>TableBuilder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Member Variables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Options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BlockBuilder</a:t>
            </a:r>
            <a:r>
              <a:rPr lang="en-US" altLang="ko-KR" sz="1600" dirty="0"/>
              <a:t> (about Data Block)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BlockBuilder</a:t>
            </a:r>
            <a:r>
              <a:rPr lang="en-US" altLang="ko-KR" sz="1600" dirty="0"/>
              <a:t> (about Index Block)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FilterBlockBuilder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pending_index_entry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etc</a:t>
            </a:r>
            <a:endParaRPr lang="en-US" altLang="ko-KR" sz="1600" dirty="0"/>
          </a:p>
          <a:p>
            <a:r>
              <a:rPr lang="en-US" altLang="ko-KR" sz="2600" dirty="0"/>
              <a:t>Methods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Add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Flush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Finish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etc</a:t>
            </a:r>
            <a:endParaRPr lang="en-US" altLang="ko-KR" sz="1600" dirty="0"/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248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269</Words>
  <Application>Microsoft Office PowerPoint</Application>
  <PresentationFormat>와이드스크린</PresentationFormat>
  <Paragraphs>99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Poppins</vt:lpstr>
      <vt:lpstr>맑은 고딕</vt:lpstr>
      <vt:lpstr>시스템 서체 일반체</vt:lpstr>
      <vt:lpstr>Arial</vt:lpstr>
      <vt:lpstr>Arial</vt:lpstr>
      <vt:lpstr>Times New Roman</vt:lpstr>
      <vt:lpstr>Wingdings</vt:lpstr>
      <vt:lpstr>Office 테마</vt:lpstr>
      <vt:lpstr>SSTable format - write</vt:lpstr>
      <vt:lpstr>  1. Building SSTable - overall  2. BuildTable() code flow  3. Appendix</vt:lpstr>
      <vt:lpstr>1. Building SSTable - Overall</vt:lpstr>
      <vt:lpstr>2. BuildTable() code flow</vt:lpstr>
      <vt:lpstr>BuildTable code flow – TableBuilder::Add</vt:lpstr>
      <vt:lpstr>BuildTable code flow – TableBuilder::Finish</vt:lpstr>
      <vt:lpstr>BuildTable code flow – TableBuilder::Flush</vt:lpstr>
      <vt:lpstr>3. Appendix – Overall process (BuildTable)</vt:lpstr>
      <vt:lpstr>Appendix – More about TableBuilder()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USer</cp:lastModifiedBy>
  <cp:revision>75</cp:revision>
  <cp:lastPrinted>2019-08-20T01:06:00Z</cp:lastPrinted>
  <dcterms:created xsi:type="dcterms:W3CDTF">2019-06-24T08:20:15Z</dcterms:created>
  <dcterms:modified xsi:type="dcterms:W3CDTF">2022-08-01T07:28:44Z</dcterms:modified>
</cp:coreProperties>
</file>