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5" r:id="rId2"/>
    <p:sldId id="394" r:id="rId3"/>
    <p:sldId id="393" r:id="rId4"/>
    <p:sldId id="397" r:id="rId5"/>
    <p:sldId id="400" r:id="rId6"/>
    <p:sldId id="401" r:id="rId7"/>
    <p:sldId id="398" r:id="rId8"/>
    <p:sldId id="402" r:id="rId9"/>
    <p:sldId id="404" r:id="rId10"/>
    <p:sldId id="403" r:id="rId11"/>
    <p:sldId id="407" r:id="rId12"/>
    <p:sldId id="408" r:id="rId13"/>
    <p:sldId id="409" r:id="rId14"/>
    <p:sldId id="412" r:id="rId15"/>
    <p:sldId id="41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0B2C87"/>
    <a:srgbClr val="FFDBD1"/>
    <a:srgbClr val="FFAFAF"/>
    <a:srgbClr val="DCC4EE"/>
    <a:srgbClr val="F3DDDA"/>
    <a:srgbClr val="7030A0"/>
    <a:srgbClr val="DBD6E6"/>
    <a:srgbClr val="D1B2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84359-8B73-4820-91A9-8323C1E6BC57}" v="10" dt="2022-07-16T07:48:48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84926" autoAdjust="0"/>
  </p:normalViewPr>
  <p:slideViewPr>
    <p:cSldViewPr snapToGrid="0">
      <p:cViewPr varScale="1">
        <p:scale>
          <a:sx n="138" d="100"/>
          <a:sy n="138" d="100"/>
        </p:scale>
        <p:origin x="6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민국" userId="f1b366de-e4fa-42c5-9c38-6bf1a19cd35b" providerId="ADAL" clId="{63684359-8B73-4820-91A9-8323C1E6BC57}"/>
    <pc:docChg chg="modMainMaster">
      <pc:chgData name="최민국" userId="f1b366de-e4fa-42c5-9c38-6bf1a19cd35b" providerId="ADAL" clId="{63684359-8B73-4820-91A9-8323C1E6BC57}" dt="2022-07-16T07:48:04.375" v="7" actId="2711"/>
      <pc:docMkLst>
        <pc:docMk/>
      </pc:docMkLst>
      <pc:sldMasterChg chg="modSp modSldLayout">
        <pc:chgData name="최민국" userId="f1b366de-e4fa-42c5-9c38-6bf1a19cd35b" providerId="ADAL" clId="{63684359-8B73-4820-91A9-8323C1E6BC57}" dt="2022-07-16T07:48:04.375" v="7" actId="2711"/>
        <pc:sldMasterMkLst>
          <pc:docMk/>
          <pc:sldMasterMk cId="1937267478" sldId="2147483648"/>
        </pc:sldMasterMkLst>
        <pc:spChg chg="mod">
          <ac:chgData name="최민국" userId="f1b366de-e4fa-42c5-9c38-6bf1a19cd35b" providerId="ADAL" clId="{63684359-8B73-4820-91A9-8323C1E6BC57}" dt="2022-07-16T07:48:04.375" v="7" actId="2711"/>
          <ac:spMkLst>
            <pc:docMk/>
            <pc:sldMasterMk cId="1937267478" sldId="2147483648"/>
            <ac:spMk id="2" creationId="{E3FAB072-4FBE-564A-8853-71D540F70288}"/>
          </ac:spMkLst>
        </pc:spChg>
        <pc:spChg chg="mod">
          <ac:chgData name="최민국" userId="f1b366de-e4fa-42c5-9c38-6bf1a19cd35b" providerId="ADAL" clId="{63684359-8B73-4820-91A9-8323C1E6BC57}" dt="2022-07-16T07:48:00.504" v="6" actId="2711"/>
          <ac:spMkLst>
            <pc:docMk/>
            <pc:sldMasterMk cId="1937267478" sldId="2147483648"/>
            <ac:spMk id="3" creationId="{A66E07ED-FD7C-354D-96D8-4A969F641D1D}"/>
          </ac:spMkLst>
        </pc:spChg>
        <pc:sldLayoutChg chg="modSp">
          <pc:chgData name="최민국" userId="f1b366de-e4fa-42c5-9c38-6bf1a19cd35b" providerId="ADAL" clId="{63684359-8B73-4820-91A9-8323C1E6BC57}" dt="2022-07-16T07:47:47.106" v="4" actId="2711"/>
          <pc:sldLayoutMkLst>
            <pc:docMk/>
            <pc:sldMasterMk cId="1937267478" sldId="2147483648"/>
            <pc:sldLayoutMk cId="520051785" sldId="2147483654"/>
          </pc:sldLayoutMkLst>
          <pc:spChg chg="mod">
            <ac:chgData name="최민국" userId="f1b366de-e4fa-42c5-9c38-6bf1a19cd35b" providerId="ADAL" clId="{63684359-8B73-4820-91A9-8323C1E6BC57}" dt="2022-07-16T07:47:47.106" v="4" actId="2711"/>
            <ac:spMkLst>
              <pc:docMk/>
              <pc:sldMasterMk cId="1937267478" sldId="2147483648"/>
              <pc:sldLayoutMk cId="520051785" sldId="2147483654"/>
              <ac:spMk id="2" creationId="{452D0A98-9713-1546-85B2-980BBD97C03E}"/>
            </ac:spMkLst>
          </pc:spChg>
          <pc:spChg chg="mod">
            <ac:chgData name="최민국" userId="f1b366de-e4fa-42c5-9c38-6bf1a19cd35b" providerId="ADAL" clId="{63684359-8B73-4820-91A9-8323C1E6BC57}" dt="2022-07-16T07:47:42.580" v="3" actId="2711"/>
            <ac:spMkLst>
              <pc:docMk/>
              <pc:sldMasterMk cId="1937267478" sldId="2147483648"/>
              <pc:sldLayoutMk cId="520051785" sldId="2147483654"/>
              <ac:spMk id="10" creationId="{0DA7A330-B061-A746-BC91-4E9EA3E4FCC3}"/>
            </ac:spMkLst>
          </pc:spChg>
        </pc:sldLayoutChg>
        <pc:sldLayoutChg chg="modSp mod">
          <pc:chgData name="최민국" userId="f1b366de-e4fa-42c5-9c38-6bf1a19cd35b" providerId="ADAL" clId="{63684359-8B73-4820-91A9-8323C1E6BC57}" dt="2022-07-16T07:47:38.691" v="2" actId="2711"/>
          <pc:sldLayoutMkLst>
            <pc:docMk/>
            <pc:sldMasterMk cId="1937267478" sldId="2147483648"/>
            <pc:sldLayoutMk cId="3855642269" sldId="2147483661"/>
          </pc:sldLayoutMkLst>
          <pc:spChg chg="mod">
            <ac:chgData name="최민국" userId="f1b366de-e4fa-42c5-9c38-6bf1a19cd35b" providerId="ADAL" clId="{63684359-8B73-4820-91A9-8323C1E6BC57}" dt="2022-07-16T07:47:26.524" v="1" actId="2711"/>
            <ac:spMkLst>
              <pc:docMk/>
              <pc:sldMasterMk cId="1937267478" sldId="2147483648"/>
              <pc:sldLayoutMk cId="3855642269" sldId="2147483661"/>
              <ac:spMk id="2" creationId="{BEC6B600-8E5E-F030-CF0C-8843F36D14AC}"/>
            </ac:spMkLst>
          </pc:spChg>
          <pc:spChg chg="mod">
            <ac:chgData name="최민국" userId="f1b366de-e4fa-42c5-9c38-6bf1a19cd35b" providerId="ADAL" clId="{63684359-8B73-4820-91A9-8323C1E6BC57}" dt="2022-07-16T07:47:38.691" v="2" actId="2711"/>
            <ac:spMkLst>
              <pc:docMk/>
              <pc:sldMasterMk cId="1937267478" sldId="2147483648"/>
              <pc:sldLayoutMk cId="3855642269" sldId="2147483661"/>
              <ac:spMk id="12" creationId="{7D03928D-9E39-5450-EE19-445A22A1BAD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2022-07-25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2022-07-25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773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 random</a:t>
            </a:r>
            <a:r>
              <a:rPr lang="ko-KR" altLang="en-US" dirty="0"/>
              <a:t>에서의 가변 적인 </a:t>
            </a:r>
            <a:r>
              <a:rPr lang="en-US" altLang="ko-KR" dirty="0"/>
              <a:t>value size</a:t>
            </a:r>
            <a:r>
              <a:rPr lang="ko-KR" altLang="en-US" dirty="0"/>
              <a:t>에서는  </a:t>
            </a:r>
            <a:r>
              <a:rPr lang="en-US" altLang="ko-KR" dirty="0"/>
              <a:t>4kb </a:t>
            </a:r>
            <a:r>
              <a:rPr lang="ko-KR" altLang="en-US" dirty="0"/>
              <a:t>랑  </a:t>
            </a:r>
            <a:r>
              <a:rPr lang="en-US" altLang="ko-KR" dirty="0"/>
              <a:t>16kb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배이상의 </a:t>
            </a:r>
            <a:r>
              <a:rPr lang="en-US" altLang="ko-KR" dirty="0"/>
              <a:t>latency</a:t>
            </a:r>
            <a:r>
              <a:rPr lang="ko-KR" altLang="en-US" dirty="0"/>
              <a:t>가 발생하였습니다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이유로는 </a:t>
            </a:r>
            <a:endParaRPr lang="en-US" altLang="ko-KR" dirty="0"/>
          </a:p>
          <a:p>
            <a:r>
              <a:rPr lang="en-US" altLang="ko-KR" dirty="0"/>
              <a:t>16kb</a:t>
            </a:r>
            <a:r>
              <a:rPr lang="ko-KR" altLang="en-US" dirty="0" err="1"/>
              <a:t>일때</a:t>
            </a:r>
            <a:r>
              <a:rPr lang="en-US" altLang="ko-KR" dirty="0"/>
              <a:t> level 3 4</a:t>
            </a:r>
            <a:r>
              <a:rPr lang="ko-KR" altLang="en-US" dirty="0"/>
              <a:t>에서 </a:t>
            </a:r>
            <a:r>
              <a:rPr lang="en-US" altLang="ko-KR" dirty="0"/>
              <a:t>compaction</a:t>
            </a:r>
            <a:r>
              <a:rPr lang="ko-KR" altLang="en-US" dirty="0"/>
              <a:t>과 추가 쓰기가  </a:t>
            </a:r>
            <a:r>
              <a:rPr lang="ko-KR" altLang="en-US" dirty="0" err="1"/>
              <a:t>발생하였기떄문이라고</a:t>
            </a:r>
            <a:r>
              <a:rPr lang="ko-KR" altLang="en-US" dirty="0"/>
              <a:t> 생각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55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 random</a:t>
            </a:r>
            <a:r>
              <a:rPr lang="ko-KR" altLang="en-US" dirty="0"/>
              <a:t>에서의 가변 적인 </a:t>
            </a:r>
            <a:r>
              <a:rPr lang="en-US" altLang="ko-KR" dirty="0"/>
              <a:t>value size</a:t>
            </a:r>
            <a:r>
              <a:rPr lang="ko-KR" altLang="en-US" dirty="0"/>
              <a:t>에서는  </a:t>
            </a:r>
            <a:r>
              <a:rPr lang="en-US" altLang="ko-KR" dirty="0"/>
              <a:t>4kb </a:t>
            </a:r>
            <a:r>
              <a:rPr lang="ko-KR" altLang="en-US" dirty="0"/>
              <a:t>랑  </a:t>
            </a:r>
            <a:r>
              <a:rPr lang="en-US" altLang="ko-KR" dirty="0"/>
              <a:t>16kb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배이상의 </a:t>
            </a:r>
            <a:r>
              <a:rPr lang="en-US" altLang="ko-KR" dirty="0"/>
              <a:t>latency</a:t>
            </a:r>
            <a:r>
              <a:rPr lang="ko-KR" altLang="en-US" dirty="0"/>
              <a:t>가 발생하였습니다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이유로는 </a:t>
            </a:r>
            <a:endParaRPr lang="en-US" altLang="ko-KR" dirty="0"/>
          </a:p>
          <a:p>
            <a:r>
              <a:rPr lang="en-US" altLang="ko-KR" dirty="0"/>
              <a:t>16kb</a:t>
            </a:r>
            <a:r>
              <a:rPr lang="ko-KR" altLang="en-US" dirty="0" err="1"/>
              <a:t>일때</a:t>
            </a:r>
            <a:r>
              <a:rPr lang="en-US" altLang="ko-KR" dirty="0"/>
              <a:t> level 4</a:t>
            </a:r>
            <a:r>
              <a:rPr lang="ko-KR" altLang="en-US" dirty="0"/>
              <a:t>에서 </a:t>
            </a:r>
            <a:r>
              <a:rPr lang="en-US" altLang="ko-KR" dirty="0"/>
              <a:t>compaction</a:t>
            </a:r>
            <a:r>
              <a:rPr lang="ko-KR" altLang="en-US" dirty="0"/>
              <a:t>이 발생하여 추가적인 쓰기가 </a:t>
            </a:r>
            <a:r>
              <a:rPr lang="ko-KR" altLang="en-US" dirty="0" err="1"/>
              <a:t>발생한것이</a:t>
            </a:r>
            <a:r>
              <a:rPr lang="ko-KR" altLang="en-US" dirty="0"/>
              <a:t> 이유라 생각됩니다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80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994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이번주에는 </a:t>
            </a:r>
            <a:endParaRPr lang="en-US" altLang="ko-KR" dirty="0"/>
          </a:p>
          <a:p>
            <a:r>
              <a:rPr lang="en-US" altLang="ko-KR" dirty="0"/>
              <a:t>Compaction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간단한 실험으로 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327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400" dirty="0"/>
              <a:t>Compaction</a:t>
            </a:r>
            <a:r>
              <a:rPr kumimoji="1" lang="ko-KR" altLang="en-US" sz="1400" dirty="0"/>
              <a:t>은 </a:t>
            </a:r>
            <a:r>
              <a:rPr lang="ko-KR" altLang="en-US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db</a:t>
            </a:r>
            <a:r>
              <a:rPr lang="ko-KR" altLang="en-US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에서 가장 복잡한 프로세스 중 하나이며 </a:t>
            </a:r>
            <a:r>
              <a:rPr lang="en-US" altLang="ko-KR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db</a:t>
            </a:r>
            <a:r>
              <a:rPr lang="ko-KR" altLang="en-US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의 성능</a:t>
            </a:r>
            <a:r>
              <a:rPr lang="ko-KR" altLang="en-US" sz="1400" dirty="0">
                <a:solidFill>
                  <a:srgbClr val="252525"/>
                </a:solidFill>
                <a:latin typeface="Roboto" panose="02000000000000000000" pitchFamily="2" charset="0"/>
              </a:rPr>
              <a:t>에 큰 영향을 주기도 합니다</a:t>
            </a:r>
            <a:r>
              <a:rPr lang="en-US" altLang="ko-KR" sz="1400" dirty="0">
                <a:solidFill>
                  <a:srgbClr val="252525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ko-KR" altLang="en-US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내부 데이터 중첩 및 통합 메커니즘이며 읽기 및 쓰기 속도의 균형을 맞추는 효과적인 수단이기도 합니다</a:t>
            </a:r>
            <a:r>
              <a:rPr lang="en-US" altLang="ko-KR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Compaction </a:t>
            </a:r>
            <a:r>
              <a:rPr lang="ko-KR" altLang="en-US" dirty="0"/>
              <a:t>종류로는 </a:t>
            </a:r>
            <a:endParaRPr lang="en-US" altLang="ko-KR" dirty="0"/>
          </a:p>
          <a:p>
            <a:r>
              <a:rPr lang="en-US" altLang="ko-KR" dirty="0"/>
              <a:t>~~~</a:t>
            </a:r>
          </a:p>
          <a:p>
            <a:r>
              <a:rPr lang="ko-KR" altLang="en-US" dirty="0"/>
              <a:t>입니다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478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Minor compaction</a:t>
            </a:r>
            <a:r>
              <a:rPr lang="ko-KR" altLang="en-US" dirty="0"/>
              <a:t>를 설명하도록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Leveldb</a:t>
            </a:r>
            <a:r>
              <a:rPr lang="ko-KR" altLang="en-US" dirty="0"/>
              <a:t>에서는 </a:t>
            </a:r>
            <a:r>
              <a:rPr lang="en-US" altLang="ko-KR" dirty="0"/>
              <a:t>flush </a:t>
            </a:r>
            <a:r>
              <a:rPr lang="ko-KR" altLang="en-US" dirty="0"/>
              <a:t>라</a:t>
            </a:r>
            <a:r>
              <a:rPr lang="en-US" altLang="ko-KR" dirty="0"/>
              <a:t> </a:t>
            </a:r>
            <a:r>
              <a:rPr lang="ko-KR" altLang="en-US" dirty="0"/>
              <a:t>칭하기도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예로 들면 </a:t>
            </a:r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memtable </a:t>
            </a:r>
            <a:r>
              <a:rPr lang="ko-KR" altLang="en-US" dirty="0"/>
              <a:t>과 </a:t>
            </a:r>
            <a:r>
              <a:rPr lang="en-US" altLang="ko-KR" dirty="0"/>
              <a:t>level 0</a:t>
            </a:r>
            <a:r>
              <a:rPr lang="ko-KR" altLang="en-US" dirty="0"/>
              <a:t>가 있고</a:t>
            </a:r>
            <a:endParaRPr lang="en-US" altLang="ko-KR" dirty="0"/>
          </a:p>
          <a:p>
            <a:r>
              <a:rPr lang="en-US" altLang="ko-KR" dirty="0"/>
              <a:t>Memtable</a:t>
            </a:r>
            <a:r>
              <a:rPr lang="ko-KR" altLang="en-US" dirty="0"/>
              <a:t>이 </a:t>
            </a:r>
            <a:r>
              <a:rPr lang="en-US" altLang="ko-KR" dirty="0"/>
              <a:t>full </a:t>
            </a:r>
            <a:r>
              <a:rPr lang="ko-KR" altLang="en-US" dirty="0" err="1"/>
              <a:t>이되면</a:t>
            </a:r>
            <a:r>
              <a:rPr lang="ko-KR" altLang="en-US" dirty="0"/>
              <a:t>  </a:t>
            </a:r>
            <a:r>
              <a:rPr lang="en-US" altLang="ko-KR" dirty="0" err="1"/>
              <a:t>immu</a:t>
            </a:r>
            <a:r>
              <a:rPr lang="en-US" altLang="ko-KR" dirty="0"/>
              <a:t> memtable</a:t>
            </a:r>
            <a:r>
              <a:rPr lang="ko-KR" altLang="en-US" dirty="0"/>
              <a:t>로 </a:t>
            </a:r>
            <a:r>
              <a:rPr lang="ko-KR" altLang="en-US" dirty="0" err="1"/>
              <a:t>변하게되면서</a:t>
            </a:r>
            <a:r>
              <a:rPr lang="ko-KR" altLang="en-US" dirty="0"/>
              <a:t>  </a:t>
            </a:r>
            <a:r>
              <a:rPr lang="en-US" altLang="ko-KR" dirty="0"/>
              <a:t>Disk</a:t>
            </a:r>
            <a:r>
              <a:rPr lang="ko-KR" altLang="en-US" dirty="0"/>
              <a:t>의  </a:t>
            </a:r>
            <a:r>
              <a:rPr lang="en-US" altLang="ko-KR" dirty="0"/>
              <a:t>Level 0</a:t>
            </a:r>
            <a:r>
              <a:rPr lang="ko-KR" altLang="en-US" dirty="0"/>
              <a:t>에서 </a:t>
            </a:r>
            <a:r>
              <a:rPr lang="ko-KR" altLang="en-US" dirty="0" err="1"/>
              <a:t>내려가게됩니다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798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저번주에 </a:t>
            </a:r>
            <a:r>
              <a:rPr lang="ko-KR" altLang="en-US" dirty="0" err="1"/>
              <a:t>신수환씨가</a:t>
            </a:r>
            <a:r>
              <a:rPr lang="ko-KR" altLang="en-US" dirty="0"/>
              <a:t> 설명하였던 </a:t>
            </a:r>
            <a:r>
              <a:rPr lang="en-US" altLang="ko-KR" dirty="0"/>
              <a:t>Trivial move</a:t>
            </a:r>
            <a:r>
              <a:rPr lang="ko-KR" altLang="en-US" dirty="0"/>
              <a:t>도  </a:t>
            </a:r>
            <a:r>
              <a:rPr lang="en-US" altLang="ko-KR" dirty="0"/>
              <a:t>Flush</a:t>
            </a:r>
            <a:r>
              <a:rPr lang="ko-KR" altLang="en-US" dirty="0"/>
              <a:t>의 기능 중 일부라 </a:t>
            </a:r>
            <a:r>
              <a:rPr lang="ko-KR" altLang="en-US" dirty="0" err="1"/>
              <a:t>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020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 </a:t>
            </a:r>
            <a:r>
              <a:rPr lang="en-US" altLang="ko-KR" dirty="0"/>
              <a:t>Major compaction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Leveldb</a:t>
            </a:r>
            <a:r>
              <a:rPr lang="ko-KR" altLang="en-US" dirty="0"/>
              <a:t>에서는 그냥 </a:t>
            </a:r>
            <a:r>
              <a:rPr lang="en-US" altLang="ko-KR" dirty="0"/>
              <a:t>Compaction</a:t>
            </a:r>
            <a:r>
              <a:rPr lang="ko-KR" altLang="en-US" dirty="0"/>
              <a:t>이라 칭하고 </a:t>
            </a:r>
            <a:endParaRPr lang="en-US" altLang="ko-KR" dirty="0"/>
          </a:p>
          <a:p>
            <a:r>
              <a:rPr lang="ko-KR" altLang="en-US" dirty="0"/>
              <a:t>혹은  </a:t>
            </a:r>
            <a:r>
              <a:rPr lang="en-US" altLang="ko-KR" dirty="0"/>
              <a:t>Leveled compaction</a:t>
            </a:r>
            <a:r>
              <a:rPr lang="ko-KR" altLang="en-US" dirty="0"/>
              <a:t>이라 칭하기도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예로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level 0</a:t>
            </a:r>
            <a:r>
              <a:rPr lang="ko-KR" altLang="en-US" dirty="0"/>
              <a:t>가 꽉 찬 상태가 되면 </a:t>
            </a:r>
            <a:endParaRPr lang="en-US" altLang="ko-KR" dirty="0"/>
          </a:p>
          <a:p>
            <a:r>
              <a:rPr lang="ko-KR" altLang="en-US" dirty="0"/>
              <a:t>바로 밑에 층에서 키가 겹치는 부분을 선택하여  그림처럼  </a:t>
            </a:r>
            <a:r>
              <a:rPr lang="en-US" altLang="ko-KR" dirty="0" err="1"/>
              <a:t>merge&amp;sorte</a:t>
            </a:r>
            <a:r>
              <a:rPr lang="ko-KR" altLang="en-US" dirty="0"/>
              <a:t>를 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tiered compaction</a:t>
            </a:r>
            <a:r>
              <a:rPr lang="ko-KR" altLang="en-US" dirty="0"/>
              <a:t>도</a:t>
            </a:r>
            <a:r>
              <a:rPr lang="en-US" altLang="ko-KR" dirty="0"/>
              <a:t> </a:t>
            </a:r>
            <a:r>
              <a:rPr lang="ko-KR" altLang="en-US" dirty="0"/>
              <a:t>유명한 </a:t>
            </a:r>
            <a:r>
              <a:rPr lang="en-US" altLang="ko-KR" dirty="0"/>
              <a:t>compaction policy </a:t>
            </a:r>
            <a:r>
              <a:rPr lang="ko-KR" altLang="en-US" dirty="0"/>
              <a:t>입니다만 여기서는 설명을 생략하도록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553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 실험으로는 </a:t>
            </a:r>
            <a:endParaRPr lang="en-US" altLang="ko-KR" dirty="0"/>
          </a:p>
          <a:p>
            <a:r>
              <a:rPr lang="en-US" altLang="ko-KR" dirty="0"/>
              <a:t>K,V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가 </a:t>
            </a:r>
            <a:r>
              <a:rPr lang="en-US" altLang="ko-KR" dirty="0"/>
              <a:t>Compaction</a:t>
            </a:r>
            <a:r>
              <a:rPr lang="ko-KR" altLang="en-US" dirty="0"/>
              <a:t>에 영향을 준다고 생각하게 되어  </a:t>
            </a:r>
            <a:r>
              <a:rPr lang="en-US" altLang="ko-KR" dirty="0"/>
              <a:t>size</a:t>
            </a:r>
            <a:r>
              <a:rPr lang="ko-KR" altLang="en-US" dirty="0"/>
              <a:t>를 바꿔 가면서 실험을 </a:t>
            </a:r>
            <a:r>
              <a:rPr lang="ko-KR" altLang="en-US" dirty="0" err="1"/>
              <a:t>하게되었습니다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실험 환경으로는 </a:t>
            </a:r>
            <a:endParaRPr lang="en-US" altLang="ko-KR" dirty="0"/>
          </a:p>
          <a:p>
            <a:r>
              <a:rPr lang="en-US" altLang="ko-KR" dirty="0"/>
              <a:t>~~</a:t>
            </a:r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여러모로 의외인 결과가 좀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93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가변적인 </a:t>
            </a:r>
            <a:r>
              <a:rPr lang="en-US" altLang="ko-KR" dirty="0"/>
              <a:t>key size</a:t>
            </a:r>
            <a:r>
              <a:rPr lang="ko-KR" altLang="en-US" dirty="0"/>
              <a:t>에서의 </a:t>
            </a:r>
            <a:r>
              <a:rPr lang="en-US" altLang="ko-KR" dirty="0"/>
              <a:t>fillrandom</a:t>
            </a:r>
            <a:r>
              <a:rPr lang="ko-KR" altLang="en-US" dirty="0"/>
              <a:t>에서는 저희 예상으로 당연히 모든 값이 는 점점 </a:t>
            </a:r>
            <a:r>
              <a:rPr lang="ko-KR" altLang="en-US" dirty="0" err="1"/>
              <a:t>높아지는것으로</a:t>
            </a:r>
            <a:r>
              <a:rPr lang="ko-KR" altLang="en-US" dirty="0"/>
              <a:t> 예상하였으나 </a:t>
            </a:r>
            <a:endParaRPr lang="en-US" altLang="ko-KR" dirty="0"/>
          </a:p>
          <a:p>
            <a:r>
              <a:rPr lang="en-US" altLang="ko-KR" dirty="0"/>
              <a:t>WAF</a:t>
            </a:r>
            <a:r>
              <a:rPr lang="ko-KR" altLang="en-US" dirty="0"/>
              <a:t>는 정 반대로 </a:t>
            </a:r>
            <a:r>
              <a:rPr lang="en-US" altLang="ko-KR" dirty="0"/>
              <a:t>key size</a:t>
            </a:r>
            <a:r>
              <a:rPr lang="ko-KR" altLang="en-US" dirty="0"/>
              <a:t>가 작아지면서 점점 낮아지는 것을 확인하였습니다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이유를 생각해봤지만 지식이 부족하여 결과를 얻지 못하였습니다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8458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가변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에서는  크기를 </a:t>
            </a:r>
            <a:r>
              <a:rPr lang="en-US" altLang="ko-KR" dirty="0"/>
              <a:t>4</a:t>
            </a:r>
            <a:r>
              <a:rPr lang="ko-KR" altLang="en-US" dirty="0"/>
              <a:t>배 씩 늘렸으니 성능 측면에서도 </a:t>
            </a:r>
            <a:r>
              <a:rPr lang="en-US" altLang="ko-KR" dirty="0"/>
              <a:t>4</a:t>
            </a:r>
            <a:r>
              <a:rPr lang="ko-KR" altLang="en-US" dirty="0"/>
              <a:t>배 씩 증가한다고 생각하였으나 </a:t>
            </a:r>
            <a:endParaRPr lang="en-US" altLang="ko-KR" dirty="0"/>
          </a:p>
          <a:p>
            <a:r>
              <a:rPr lang="en-US" altLang="ko-KR" dirty="0"/>
              <a:t>Compaction latency</a:t>
            </a:r>
            <a:r>
              <a:rPr lang="ko-KR" altLang="en-US" dirty="0"/>
              <a:t>는 </a:t>
            </a:r>
            <a:r>
              <a:rPr lang="en-US" altLang="ko-KR" dirty="0"/>
              <a:t>5.18</a:t>
            </a:r>
            <a:r>
              <a:rPr lang="ko-KR" altLang="en-US" dirty="0"/>
              <a:t>배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latency</a:t>
            </a:r>
            <a:r>
              <a:rPr lang="ko-KR" altLang="en-US" dirty="0"/>
              <a:t>에서는  </a:t>
            </a:r>
            <a:r>
              <a:rPr lang="en-US" altLang="ko-KR" dirty="0"/>
              <a:t>5.33</a:t>
            </a:r>
            <a:r>
              <a:rPr lang="ko-KR" altLang="en-US" dirty="0"/>
              <a:t>배 차이 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Mem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r>
              <a:rPr lang="en-US" altLang="ko-KR" dirty="0" err="1"/>
              <a:t>Sst</a:t>
            </a:r>
            <a:r>
              <a:rPr lang="en-US" altLang="ko-KR" dirty="0"/>
              <a:t> – 2 </a:t>
            </a:r>
          </a:p>
          <a:p>
            <a:r>
              <a:rPr lang="en-US" altLang="ko-KR" dirty="0"/>
              <a:t>L0-8</a:t>
            </a:r>
          </a:p>
          <a:p>
            <a:r>
              <a:rPr lang="en-US" altLang="ko-KR" dirty="0"/>
              <a:t>L1-10</a:t>
            </a:r>
          </a:p>
          <a:p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size</a:t>
            </a:r>
            <a:r>
              <a:rPr lang="ko-KR" altLang="en-US" dirty="0"/>
              <a:t>가 커지므로 인해 기존에 비해 </a:t>
            </a:r>
            <a:r>
              <a:rPr lang="en-US" altLang="ko-KR" dirty="0"/>
              <a:t>compaction</a:t>
            </a:r>
            <a:r>
              <a:rPr lang="ko-KR" altLang="en-US" dirty="0"/>
              <a:t>이 자주 발생하여 이러한 결과가 나왔다고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123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Team</a:t>
            </a:r>
            <a:br>
              <a:rPr kumimoji="1" lang="en-US" altLang="ko-KR" dirty="0"/>
            </a:br>
            <a:r>
              <a:rPr kumimoji="1" lang="en-US" altLang="ko-KR" dirty="0"/>
              <a:t>Compaction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rgbClr val="1F2025"/>
                </a:solidFill>
                <a:latin typeface="Poppins" pitchFamily="2" charset="0"/>
              </a:rPr>
              <a:t>발표</a:t>
            </a:r>
            <a:r>
              <a:rPr kumimoji="1" lang="en-US" altLang="ko-KR" dirty="0">
                <a:solidFill>
                  <a:srgbClr val="1F2025"/>
                </a:solidFill>
                <a:latin typeface="Poppins" pitchFamily="2" charset="0"/>
              </a:rPr>
              <a:t>:</a:t>
            </a:r>
            <a:r>
              <a:rPr kumimoji="1" lang="ko-KR" altLang="en-US" dirty="0">
                <a:solidFill>
                  <a:srgbClr val="1F2025"/>
                </a:solidFill>
                <a:latin typeface="Poppins" pitchFamily="2" charset="0"/>
              </a:rPr>
              <a:t> 좌오꾸와쒼</a:t>
            </a:r>
            <a:endParaRPr lang="en" altLang="ko-KR" dirty="0">
              <a:solidFill>
                <a:srgbClr val="1F2025"/>
              </a:solidFill>
              <a:latin typeface="Poppins" pitchFamily="2" charset="0"/>
            </a:endParaRPr>
          </a:p>
          <a:p>
            <a:r>
              <a:rPr lang="en" altLang="ko-KR" dirty="0"/>
              <a:t>E-Mail: erosbryant@dankook.ac.kr</a:t>
            </a:r>
            <a:endParaRPr kumimoji="1"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E6174F-0E20-4015-859A-9F4C1B86E866}"/>
              </a:ext>
            </a:extLst>
          </p:cNvPr>
          <p:cNvSpPr/>
          <p:nvPr/>
        </p:nvSpPr>
        <p:spPr>
          <a:xfrm>
            <a:off x="8884920" y="3746626"/>
            <a:ext cx="3307080" cy="777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  <a:effectLst/>
              </a:rPr>
              <a:t>강상우</a:t>
            </a:r>
            <a:endParaRPr lang="en-US" altLang="ko-KR" sz="1400" dirty="0">
              <a:solidFill>
                <a:schemeClr val="tx1"/>
              </a:solidFill>
              <a:effectLst/>
            </a:endParaRPr>
          </a:p>
          <a:p>
            <a:pPr algn="r"/>
            <a:r>
              <a:rPr lang="en" altLang="ko-KR" sz="1400" dirty="0">
                <a:solidFill>
                  <a:schemeClr val="tx1"/>
                </a:solidFill>
              </a:rPr>
              <a:t>E-Mail :</a:t>
            </a:r>
            <a:r>
              <a:rPr lang="en-US" altLang="ko-KR" sz="1400" dirty="0">
                <a:solidFill>
                  <a:schemeClr val="tx1"/>
                </a:solidFill>
                <a:effectLst/>
              </a:rPr>
              <a:t>aarom416@naver.com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BFFA1A-1E3F-4162-9DE1-951237588030}"/>
              </a:ext>
            </a:extLst>
          </p:cNvPr>
          <p:cNvSpPr/>
          <p:nvPr/>
        </p:nvSpPr>
        <p:spPr>
          <a:xfrm>
            <a:off x="8884920" y="2266918"/>
            <a:ext cx="3307080" cy="777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박서영</a:t>
            </a:r>
            <a:endParaRPr lang="en-US" altLang="ko-KR" sz="1400" dirty="0">
              <a:solidFill>
                <a:schemeClr val="tx1"/>
              </a:solidFill>
              <a:effectLst/>
            </a:endParaRPr>
          </a:p>
          <a:p>
            <a:pPr algn="r"/>
            <a:r>
              <a:rPr lang="en" altLang="ko-KR" sz="1400" dirty="0">
                <a:solidFill>
                  <a:schemeClr val="tx1"/>
                </a:solidFill>
              </a:rPr>
              <a:t>E-Mail :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lilianapsy@naver.com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6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B66D7-3D06-42E4-B115-47CBD745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db_bench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8672C5-4AD5-4D18-BB98-2B599052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ECE759A-C318-4B6A-A331-12CBB4D7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25447"/>
              </p:ext>
            </p:extLst>
          </p:nvPr>
        </p:nvGraphicFramePr>
        <p:xfrm>
          <a:off x="777323" y="1643709"/>
          <a:ext cx="10637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677">
                  <a:extLst>
                    <a:ext uri="{9D8B030D-6E8A-4147-A177-3AD203B41FA5}">
                      <a16:colId xmlns:a16="http://schemas.microsoft.com/office/drawing/2014/main" val="64582103"/>
                    </a:ext>
                  </a:extLst>
                </a:gridCol>
                <a:gridCol w="5318677">
                  <a:extLst>
                    <a:ext uri="{9D8B030D-6E8A-4147-A177-3AD203B41FA5}">
                      <a16:colId xmlns:a16="http://schemas.microsoft.com/office/drawing/2014/main" val="251715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arious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Key </a:t>
                      </a:r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Size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arious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Value</a:t>
                      </a:r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Size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 Byte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9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32 Byte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5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64 Byte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KB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4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128 Byte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 KB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21712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15A01BB8-D700-4CDC-9B56-8FF01B6A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03181"/>
              </p:ext>
            </p:extLst>
          </p:nvPr>
        </p:nvGraphicFramePr>
        <p:xfrm>
          <a:off x="777323" y="4057650"/>
          <a:ext cx="53186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677">
                  <a:extLst>
                    <a:ext uri="{9D8B030D-6E8A-4147-A177-3AD203B41FA5}">
                      <a16:colId xmlns:a16="http://schemas.microsoft.com/office/drawing/2014/main" val="251715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Experiment Setup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Putty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서버 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92378"/>
                  </a:ext>
                </a:extLst>
              </a:tr>
            </a:tbl>
          </a:graphicData>
        </a:graphic>
      </p:graphicFrame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62B03B3A-B8FD-4F7A-BE75-30305EC15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97416"/>
              </p:ext>
            </p:extLst>
          </p:nvPr>
        </p:nvGraphicFramePr>
        <p:xfrm>
          <a:off x="6096000" y="4057650"/>
          <a:ext cx="53186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677">
                  <a:extLst>
                    <a:ext uri="{9D8B030D-6E8A-4147-A177-3AD203B41FA5}">
                      <a16:colId xmlns:a16="http://schemas.microsoft.com/office/drawing/2014/main" val="251715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Benchmarks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Fillrandom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9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Fillseq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5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Readseq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4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2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6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D98D1-9A0D-4DFF-A92F-0EBA726F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db_bench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E4F17-8412-4C3D-BB13-0933B4DF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BDA13-8E47-4A49-9858-B84B25ED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Various Key Size</a:t>
            </a:r>
          </a:p>
          <a:p>
            <a:pPr lvl="1"/>
            <a:r>
              <a:rPr lang="en-US" altLang="ko-KR" dirty="0"/>
              <a:t>‘fillrandom’</a:t>
            </a:r>
          </a:p>
          <a:p>
            <a:pPr lvl="1"/>
            <a:r>
              <a:rPr lang="en-US" altLang="ko-KR" dirty="0"/>
              <a:t>Num=1000000</a:t>
            </a:r>
          </a:p>
          <a:p>
            <a:pPr lvl="1"/>
            <a:r>
              <a:rPr lang="en-US" altLang="ko-KR" dirty="0"/>
              <a:t>Value=100 byte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027030-127B-422B-8C9D-69D7AC24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22" y="1806677"/>
            <a:ext cx="3456000" cy="2062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4AD1A6-9C8F-4542-8817-E9E7EE360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681" y="4112920"/>
            <a:ext cx="3468437" cy="20869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523064-A0E9-401F-9E55-3BFACD3FB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667" y="1806677"/>
            <a:ext cx="3468437" cy="20847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F7548B-1C17-4EB6-A05E-8A22A8698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885" y="4112920"/>
            <a:ext cx="3456000" cy="208057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2E9C5B-89F5-4C99-ABC2-914981451ECF}"/>
              </a:ext>
            </a:extLst>
          </p:cNvPr>
          <p:cNvCxnSpPr>
            <a:cxnSpLocks/>
          </p:cNvCxnSpPr>
          <p:nvPr/>
        </p:nvCxnSpPr>
        <p:spPr>
          <a:xfrm flipV="1">
            <a:off x="5085121" y="2286000"/>
            <a:ext cx="2318569" cy="808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D98D1-9A0D-4DFF-A92F-0EBA726F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db_bench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E4F17-8412-4C3D-BB13-0933B4DF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BDA13-8E47-4A49-9858-B84B25ED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Various Value Size</a:t>
            </a:r>
          </a:p>
          <a:p>
            <a:pPr lvl="1"/>
            <a:r>
              <a:rPr lang="en-US" altLang="ko-KR" dirty="0"/>
              <a:t>‘fillrandom’</a:t>
            </a:r>
          </a:p>
          <a:p>
            <a:pPr lvl="1"/>
            <a:r>
              <a:rPr lang="en-US" altLang="ko-KR" dirty="0"/>
              <a:t>Num=1000000</a:t>
            </a:r>
          </a:p>
          <a:p>
            <a:pPr lvl="1"/>
            <a:r>
              <a:rPr lang="en-US" altLang="ko-KR" dirty="0"/>
              <a:t>key=16 byte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32A23-6B39-4530-8F08-8AFBE258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414" y="4112920"/>
            <a:ext cx="3461490" cy="20805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66D1BA-C87D-4ACF-A501-81D1EBE4C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414" y="1945544"/>
            <a:ext cx="3461491" cy="19838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FBCD23-817B-4A68-A056-76E5864FF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867" y="1945544"/>
            <a:ext cx="3461492" cy="1983838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C771A0-9325-48FB-9A55-2A162B9597C6}"/>
              </a:ext>
            </a:extLst>
          </p:cNvPr>
          <p:cNvCxnSpPr>
            <a:cxnSpLocks/>
          </p:cNvCxnSpPr>
          <p:nvPr/>
        </p:nvCxnSpPr>
        <p:spPr>
          <a:xfrm>
            <a:off x="10280165" y="3275850"/>
            <a:ext cx="12377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75C3DE-E1AE-43C9-8D27-9148BAF836B8}"/>
              </a:ext>
            </a:extLst>
          </p:cNvPr>
          <p:cNvCxnSpPr>
            <a:cxnSpLocks/>
          </p:cNvCxnSpPr>
          <p:nvPr/>
        </p:nvCxnSpPr>
        <p:spPr>
          <a:xfrm>
            <a:off x="10760701" y="2577350"/>
            <a:ext cx="7572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EE73F2-EFE5-4009-ACA0-5A9D0AD09E2A}"/>
              </a:ext>
            </a:extLst>
          </p:cNvPr>
          <p:cNvSpPr txBox="1"/>
          <p:nvPr/>
        </p:nvSpPr>
        <p:spPr>
          <a:xfrm>
            <a:off x="11088761" y="2783574"/>
            <a:ext cx="8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X5.33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EB5A398-38C3-40E4-B311-0F01257ED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867" y="4112920"/>
            <a:ext cx="3461492" cy="208057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069835-DB06-4D26-8923-FDF6436D3F12}"/>
              </a:ext>
            </a:extLst>
          </p:cNvPr>
          <p:cNvCxnSpPr/>
          <p:nvPr/>
        </p:nvCxnSpPr>
        <p:spPr>
          <a:xfrm>
            <a:off x="11196925" y="2577350"/>
            <a:ext cx="0" cy="69850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253AE4-210C-4749-824B-CA2533316E34}"/>
              </a:ext>
            </a:extLst>
          </p:cNvPr>
          <p:cNvCxnSpPr>
            <a:cxnSpLocks/>
          </p:cNvCxnSpPr>
          <p:nvPr/>
        </p:nvCxnSpPr>
        <p:spPr>
          <a:xfrm>
            <a:off x="10203965" y="5533409"/>
            <a:ext cx="12377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D72ACFC-20E6-4D13-9FC1-CBFBA74BFF3D}"/>
              </a:ext>
            </a:extLst>
          </p:cNvPr>
          <p:cNvCxnSpPr>
            <a:cxnSpLocks/>
          </p:cNvCxnSpPr>
          <p:nvPr/>
        </p:nvCxnSpPr>
        <p:spPr>
          <a:xfrm>
            <a:off x="10710142" y="4599382"/>
            <a:ext cx="7572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BC510-14E0-4C71-9628-3B2602C0C269}"/>
              </a:ext>
            </a:extLst>
          </p:cNvPr>
          <p:cNvSpPr txBox="1"/>
          <p:nvPr/>
        </p:nvSpPr>
        <p:spPr>
          <a:xfrm>
            <a:off x="11043281" y="4979975"/>
            <a:ext cx="8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X5.18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68E513-47C9-46B7-A853-EF8E2426E0E6}"/>
              </a:ext>
            </a:extLst>
          </p:cNvPr>
          <p:cNvCxnSpPr>
            <a:cxnSpLocks/>
          </p:cNvCxnSpPr>
          <p:nvPr/>
        </p:nvCxnSpPr>
        <p:spPr>
          <a:xfrm>
            <a:off x="11178595" y="4599382"/>
            <a:ext cx="0" cy="93402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D98D1-9A0D-4DFF-A92F-0EBA726F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db_bench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E4F17-8412-4C3D-BB13-0933B4DF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BDA13-8E47-4A49-9858-B84B25ED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Readrandom</a:t>
            </a:r>
          </a:p>
          <a:p>
            <a:pPr lvl="1"/>
            <a:r>
              <a:rPr lang="en-US" altLang="ko-KR" dirty="0"/>
              <a:t>Various Key Size</a:t>
            </a:r>
          </a:p>
          <a:p>
            <a:pPr lvl="1"/>
            <a:r>
              <a:rPr lang="en-US" altLang="ko-KR" dirty="0"/>
              <a:t>Various Value Size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DC1FF9-1924-4650-ADD5-C55EF83B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52" y="992402"/>
            <a:ext cx="4304587" cy="2801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295E6-C1F6-4BDA-9419-9EA84750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752" y="3704464"/>
            <a:ext cx="4304587" cy="270622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405944-D172-452F-A4E7-3CC9F012D271}"/>
              </a:ext>
            </a:extLst>
          </p:cNvPr>
          <p:cNvCxnSpPr>
            <a:cxnSpLocks/>
          </p:cNvCxnSpPr>
          <p:nvPr/>
        </p:nvCxnSpPr>
        <p:spPr>
          <a:xfrm>
            <a:off x="9171801" y="3164282"/>
            <a:ext cx="12377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C87818-9C96-4ABF-82F6-360595BB9CF8}"/>
              </a:ext>
            </a:extLst>
          </p:cNvPr>
          <p:cNvCxnSpPr>
            <a:cxnSpLocks/>
          </p:cNvCxnSpPr>
          <p:nvPr/>
        </p:nvCxnSpPr>
        <p:spPr>
          <a:xfrm>
            <a:off x="9851160" y="1786910"/>
            <a:ext cx="7572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2F2CA5-25B3-445B-8154-718A3E8A62B1}"/>
              </a:ext>
            </a:extLst>
          </p:cNvPr>
          <p:cNvSpPr txBox="1"/>
          <p:nvPr/>
        </p:nvSpPr>
        <p:spPr>
          <a:xfrm>
            <a:off x="10191369" y="2321708"/>
            <a:ext cx="102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X100~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FA6886-ECF7-4509-BDE7-7D04F41EE8B3}"/>
              </a:ext>
            </a:extLst>
          </p:cNvPr>
          <p:cNvCxnSpPr>
            <a:cxnSpLocks/>
          </p:cNvCxnSpPr>
          <p:nvPr/>
        </p:nvCxnSpPr>
        <p:spPr>
          <a:xfrm>
            <a:off x="10222632" y="1786910"/>
            <a:ext cx="0" cy="137737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D2D538-5380-4452-8799-AEFA6597C248}"/>
              </a:ext>
            </a:extLst>
          </p:cNvPr>
          <p:cNvSpPr/>
          <p:nvPr/>
        </p:nvSpPr>
        <p:spPr>
          <a:xfrm>
            <a:off x="8562109" y="3525982"/>
            <a:ext cx="609692" cy="178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D98D1-9A0D-4DFF-A92F-0EBA726F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db_bench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E4F17-8412-4C3D-BB13-0933B4DF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BDA13-8E47-4A49-9858-B84B25ED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Readrandom</a:t>
            </a:r>
          </a:p>
          <a:p>
            <a:pPr lvl="1"/>
            <a:r>
              <a:rPr lang="en-US" altLang="ko-KR" dirty="0"/>
              <a:t>Various Key Size</a:t>
            </a:r>
          </a:p>
          <a:p>
            <a:pPr lvl="1"/>
            <a:r>
              <a:rPr lang="en-US" altLang="ko-KR" dirty="0"/>
              <a:t>Various Value Size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237E78-BA18-4341-AC01-7D25A875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30" y="1424853"/>
            <a:ext cx="7309048" cy="48117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AF42F2-1982-480C-9519-73C14A80854F}"/>
              </a:ext>
            </a:extLst>
          </p:cNvPr>
          <p:cNvSpPr/>
          <p:nvPr/>
        </p:nvSpPr>
        <p:spPr>
          <a:xfrm>
            <a:off x="5209308" y="3477491"/>
            <a:ext cx="4724401" cy="24938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C81D57-99CB-4C42-808A-10A81F47D60F}"/>
              </a:ext>
            </a:extLst>
          </p:cNvPr>
          <p:cNvSpPr/>
          <p:nvPr/>
        </p:nvSpPr>
        <p:spPr>
          <a:xfrm>
            <a:off x="5209308" y="5811982"/>
            <a:ext cx="4724401" cy="24938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1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8FD23-75BF-416C-8BE4-22B2804C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9E6BB9-D1FB-43EE-B6C0-360C565F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0E3238-DD6F-47D6-A8C0-23E2D92B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5400" dirty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</a:p>
        </p:txBody>
      </p:sp>
      <p:pic>
        <p:nvPicPr>
          <p:cNvPr id="4100" name="Picture 4" descr="공손한 송송이. 감사합니다">
            <a:extLst>
              <a:ext uri="{FF2B5EF4-FFF2-40B4-BE49-F238E27FC236}">
                <a16:creationId xmlns:a16="http://schemas.microsoft.com/office/drawing/2014/main" id="{AC2ABEFF-59A7-46E5-82E1-CE7EBA9F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039" y="3914940"/>
            <a:ext cx="2475191" cy="247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4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63" y="1896823"/>
            <a:ext cx="2867025" cy="532052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dirty="0"/>
              <a:t>Contents</a:t>
            </a:r>
            <a:endParaRPr kumimoji="1" lang="ko-KR" altLang="en-US" sz="3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2800" dirty="0"/>
              <a:t>Introduction</a:t>
            </a:r>
          </a:p>
          <a:p>
            <a:pPr lvl="1"/>
            <a:r>
              <a:rPr kumimoji="1" lang="en-US" altLang="ko-KR" sz="1800" dirty="0">
                <a:solidFill>
                  <a:srgbClr val="252525"/>
                </a:solidFill>
                <a:latin typeface="Roboto" panose="02000000000000000000" pitchFamily="2" charset="0"/>
              </a:rPr>
              <a:t>Minor compaction</a:t>
            </a:r>
          </a:p>
          <a:p>
            <a:pPr lvl="1"/>
            <a:r>
              <a:rPr kumimoji="1" lang="en-US" altLang="ko-KR" sz="1800" dirty="0">
                <a:solidFill>
                  <a:srgbClr val="252525"/>
                </a:solidFill>
                <a:latin typeface="Roboto" panose="02000000000000000000" pitchFamily="2" charset="0"/>
              </a:rPr>
              <a:t>Major compaction</a:t>
            </a:r>
          </a:p>
          <a:p>
            <a:pPr lvl="1"/>
            <a:r>
              <a:rPr kumimoji="1" lang="en-US" altLang="ko-KR" sz="1800" dirty="0"/>
              <a:t>Tiered compaction</a:t>
            </a:r>
          </a:p>
          <a:p>
            <a:pPr lvl="2"/>
            <a:r>
              <a:rPr kumimoji="1" lang="en-US" altLang="ko-KR" sz="1100" dirty="0"/>
              <a:t>Universal compaction  etc..</a:t>
            </a:r>
          </a:p>
          <a:p>
            <a:r>
              <a:rPr kumimoji="1" lang="en-US" altLang="ko-KR" dirty="0"/>
              <a:t>db_bench</a:t>
            </a:r>
          </a:p>
          <a:p>
            <a:pPr lvl="1"/>
            <a:r>
              <a:rPr kumimoji="1" lang="en-US" altLang="ko-KR" sz="1800" dirty="0"/>
              <a:t>Key size</a:t>
            </a:r>
          </a:p>
          <a:p>
            <a:pPr lvl="1"/>
            <a:r>
              <a:rPr kumimoji="1" lang="en-US" altLang="ko-KR" sz="1800" dirty="0"/>
              <a:t>Value size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Compaction  </a:t>
            </a:r>
          </a:p>
          <a:p>
            <a:pPr lvl="1"/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Complication</a:t>
            </a:r>
          </a:p>
          <a:p>
            <a:pPr lvl="1"/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Performance</a:t>
            </a:r>
          </a:p>
          <a:p>
            <a:pPr lvl="1"/>
            <a:r>
              <a:rPr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Balance</a:t>
            </a:r>
          </a:p>
          <a:p>
            <a:pPr lvl="1"/>
            <a:endParaRPr kumimoji="1" lang="en-US" altLang="ko-KR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Compaction Type</a:t>
            </a:r>
          </a:p>
          <a:p>
            <a:pPr lvl="1"/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Minor compaction</a:t>
            </a:r>
          </a:p>
          <a:p>
            <a:pPr lvl="1"/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Major compaction</a:t>
            </a:r>
          </a:p>
          <a:p>
            <a:pPr lvl="1"/>
            <a:r>
              <a:rPr kumimoji="1" lang="en-US" altLang="ko-KR" dirty="0"/>
              <a:t>Tiered compaction</a:t>
            </a:r>
          </a:p>
          <a:p>
            <a:pPr lvl="2"/>
            <a:r>
              <a:rPr kumimoji="1" lang="en-US" altLang="ko-KR" sz="1100" dirty="0"/>
              <a:t>Universal compaction  etc..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243FCD-9F49-4A55-BAE8-334EE6E4DEFD}"/>
              </a:ext>
            </a:extLst>
          </p:cNvPr>
          <p:cNvGrpSpPr/>
          <p:nvPr/>
        </p:nvGrpSpPr>
        <p:grpSpPr>
          <a:xfrm>
            <a:off x="6992097" y="2947640"/>
            <a:ext cx="4345883" cy="3072084"/>
            <a:chOff x="7384186" y="3340475"/>
            <a:chExt cx="4345883" cy="3072084"/>
          </a:xfrm>
        </p:grpSpPr>
        <p:pic>
          <p:nvPicPr>
            <p:cNvPr id="1028" name="Picture 4" descr="Leading NoSQL Databases To Consider">
              <a:extLst>
                <a:ext uri="{FF2B5EF4-FFF2-40B4-BE49-F238E27FC236}">
                  <a16:creationId xmlns:a16="http://schemas.microsoft.com/office/drawing/2014/main" id="{1FD4CED8-4AA6-4056-9EDC-787B3B0E9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4186" y="3340475"/>
              <a:ext cx="4300918" cy="307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LevelDB - Database of Databases">
              <a:extLst>
                <a:ext uri="{FF2B5EF4-FFF2-40B4-BE49-F238E27FC236}">
                  <a16:creationId xmlns:a16="http://schemas.microsoft.com/office/drawing/2014/main" id="{F18A2244-3733-4778-8ED7-568C589C7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7225" y="5176018"/>
              <a:ext cx="1512844" cy="57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D099E61-CAAA-4307-B55E-21B8A37ACECE}"/>
              </a:ext>
            </a:extLst>
          </p:cNvPr>
          <p:cNvSpPr txBox="1"/>
          <p:nvPr/>
        </p:nvSpPr>
        <p:spPr>
          <a:xfrm>
            <a:off x="6992097" y="5956176"/>
            <a:ext cx="61936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Source: </a:t>
            </a:r>
            <a:r>
              <a:rPr lang="ko-KR" altLang="en-US" sz="1050" dirty="0"/>
              <a:t>https://www.filecloud.com/blog/2014/08/leading-nosql-databases-to-consider/</a:t>
            </a:r>
          </a:p>
        </p:txBody>
      </p:sp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CB0FA43-D43D-4A33-B71D-2FD62AF462BD}"/>
              </a:ext>
            </a:extLst>
          </p:cNvPr>
          <p:cNvSpPr/>
          <p:nvPr/>
        </p:nvSpPr>
        <p:spPr>
          <a:xfrm>
            <a:off x="5060355" y="2042077"/>
            <a:ext cx="6822281" cy="4172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819018-3A0F-47A4-98C3-F58452A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Compaction Type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18BE3E-1227-4E38-BBC7-FC42C5E2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6557" y="6421653"/>
            <a:ext cx="1487373" cy="159642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89663-704C-4033-A00A-2E77549B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96" y="1509090"/>
            <a:ext cx="11102008" cy="4811700"/>
          </a:xfrm>
        </p:spPr>
        <p:txBody>
          <a:bodyPr/>
          <a:lstStyle/>
          <a:p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Minor compaction</a:t>
            </a:r>
          </a:p>
          <a:p>
            <a:pPr lvl="1"/>
            <a:r>
              <a:rPr lang="en-US" altLang="ko-KR" dirty="0"/>
              <a:t>In Level db call “Flush”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10DC86-5E21-454D-9DC7-081CCD35C93D}"/>
              </a:ext>
            </a:extLst>
          </p:cNvPr>
          <p:cNvSpPr/>
          <p:nvPr/>
        </p:nvSpPr>
        <p:spPr>
          <a:xfrm>
            <a:off x="6636307" y="2905051"/>
            <a:ext cx="980371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Memtable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1646F8-5FD7-48A7-924E-983680F0AA7F}"/>
              </a:ext>
            </a:extLst>
          </p:cNvPr>
          <p:cNvCxnSpPr/>
          <p:nvPr/>
        </p:nvCxnSpPr>
        <p:spPr>
          <a:xfrm>
            <a:off x="5997607" y="3923203"/>
            <a:ext cx="56589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5D4EB5-7720-42DF-90C8-56032C78E46A}"/>
              </a:ext>
            </a:extLst>
          </p:cNvPr>
          <p:cNvSpPr txBox="1"/>
          <p:nvPr/>
        </p:nvSpPr>
        <p:spPr>
          <a:xfrm>
            <a:off x="10481649" y="3505126"/>
            <a:ext cx="11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C0EBAF-EEBB-4DC5-B412-2F9883D0B108}"/>
              </a:ext>
            </a:extLst>
          </p:cNvPr>
          <p:cNvSpPr txBox="1"/>
          <p:nvPr/>
        </p:nvSpPr>
        <p:spPr>
          <a:xfrm>
            <a:off x="10493102" y="3943515"/>
            <a:ext cx="11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2FDA32-0F4E-4EA1-BF20-09BC750A8454}"/>
              </a:ext>
            </a:extLst>
          </p:cNvPr>
          <p:cNvGrpSpPr/>
          <p:nvPr/>
        </p:nvGrpSpPr>
        <p:grpSpPr>
          <a:xfrm>
            <a:off x="5769665" y="4438621"/>
            <a:ext cx="4543427" cy="702173"/>
            <a:chOff x="7036592" y="4124299"/>
            <a:chExt cx="4543427" cy="70217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CB00B3-0307-4D84-B37B-9DB2B2AE3A2D}"/>
                </a:ext>
              </a:extLst>
            </p:cNvPr>
            <p:cNvSpPr/>
            <p:nvPr/>
          </p:nvSpPr>
          <p:spPr>
            <a:xfrm>
              <a:off x="7036592" y="4124299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7588F2-4F79-418F-B7F2-ACB07B63062D}"/>
                </a:ext>
              </a:extLst>
            </p:cNvPr>
            <p:cNvSpPr txBox="1"/>
            <p:nvPr/>
          </p:nvSpPr>
          <p:spPr>
            <a:xfrm>
              <a:off x="7065519" y="4290719"/>
              <a:ext cx="100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Level 0</a:t>
              </a:r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A5D087C4-5F7E-481D-950C-C02A62EAB137}"/>
                </a:ext>
              </a:extLst>
            </p:cNvPr>
            <p:cNvSpPr/>
            <p:nvPr/>
          </p:nvSpPr>
          <p:spPr>
            <a:xfrm>
              <a:off x="8050964" y="4260001"/>
              <a:ext cx="785855" cy="400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SST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3A3850A-AFAD-4DCF-91F1-9D1E661B0438}"/>
                </a:ext>
              </a:extLst>
            </p:cNvPr>
            <p:cNvSpPr/>
            <p:nvPr/>
          </p:nvSpPr>
          <p:spPr>
            <a:xfrm>
              <a:off x="8922235" y="4260001"/>
              <a:ext cx="785855" cy="400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SST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AD90BD-AB70-4BEE-9EF6-A048358AB2AC}"/>
                </a:ext>
              </a:extLst>
            </p:cNvPr>
            <p:cNvSpPr/>
            <p:nvPr/>
          </p:nvSpPr>
          <p:spPr>
            <a:xfrm>
              <a:off x="9807231" y="4257715"/>
              <a:ext cx="785855" cy="400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SST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3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5DB9FF9-DE17-46F5-8031-5B187992756F}"/>
              </a:ext>
            </a:extLst>
          </p:cNvPr>
          <p:cNvSpPr/>
          <p:nvPr/>
        </p:nvSpPr>
        <p:spPr>
          <a:xfrm>
            <a:off x="5060355" y="2042077"/>
            <a:ext cx="6822281" cy="4172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819018-3A0F-47A4-98C3-F58452A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Compaction Type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18BE3E-1227-4E38-BBC7-FC42C5E2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6557" y="6421653"/>
            <a:ext cx="1487373" cy="159642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89663-704C-4033-A00A-2E77549B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96" y="1509090"/>
            <a:ext cx="11102008" cy="4811700"/>
          </a:xfrm>
        </p:spPr>
        <p:txBody>
          <a:bodyPr/>
          <a:lstStyle/>
          <a:p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Minor compaction</a:t>
            </a:r>
          </a:p>
          <a:p>
            <a:pPr lvl="1"/>
            <a:r>
              <a:rPr lang="en-US" altLang="ko-KR" dirty="0"/>
              <a:t>In Level db call “Flush”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10DC86-5E21-454D-9DC7-081CCD35C93D}"/>
              </a:ext>
            </a:extLst>
          </p:cNvPr>
          <p:cNvSpPr/>
          <p:nvPr/>
        </p:nvSpPr>
        <p:spPr>
          <a:xfrm>
            <a:off x="6636307" y="2905051"/>
            <a:ext cx="980371" cy="4000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Memtable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885C59-D8CB-4992-BCFF-32F9ED749600}"/>
              </a:ext>
            </a:extLst>
          </p:cNvPr>
          <p:cNvSpPr/>
          <p:nvPr/>
        </p:nvSpPr>
        <p:spPr>
          <a:xfrm>
            <a:off x="9247659" y="2905051"/>
            <a:ext cx="980371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Immutable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Memtable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8B3E09-B331-4AB5-9F54-DF11E6693D3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616678" y="3105076"/>
            <a:ext cx="163098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1646F8-5FD7-48A7-924E-983680F0AA7F}"/>
              </a:ext>
            </a:extLst>
          </p:cNvPr>
          <p:cNvCxnSpPr/>
          <p:nvPr/>
        </p:nvCxnSpPr>
        <p:spPr>
          <a:xfrm>
            <a:off x="5997607" y="3923203"/>
            <a:ext cx="56589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5D4EB5-7720-42DF-90C8-56032C78E46A}"/>
              </a:ext>
            </a:extLst>
          </p:cNvPr>
          <p:cNvSpPr txBox="1"/>
          <p:nvPr/>
        </p:nvSpPr>
        <p:spPr>
          <a:xfrm>
            <a:off x="10481649" y="3505126"/>
            <a:ext cx="11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C0EBAF-EEBB-4DC5-B412-2F9883D0B108}"/>
              </a:ext>
            </a:extLst>
          </p:cNvPr>
          <p:cNvSpPr txBox="1"/>
          <p:nvPr/>
        </p:nvSpPr>
        <p:spPr>
          <a:xfrm>
            <a:off x="10493102" y="3943515"/>
            <a:ext cx="11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BA7E0-9EA2-4641-92E8-5E7E2CA083B7}"/>
              </a:ext>
            </a:extLst>
          </p:cNvPr>
          <p:cNvSpPr txBox="1"/>
          <p:nvPr/>
        </p:nvSpPr>
        <p:spPr>
          <a:xfrm>
            <a:off x="7965274" y="2841685"/>
            <a:ext cx="101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Change to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E8185F-AC2F-4D0C-9B94-1A325C8E30A1}"/>
              </a:ext>
            </a:extLst>
          </p:cNvPr>
          <p:cNvCxnSpPr>
            <a:cxnSpLocks/>
          </p:cNvCxnSpPr>
          <p:nvPr/>
        </p:nvCxnSpPr>
        <p:spPr>
          <a:xfrm>
            <a:off x="9763693" y="3305101"/>
            <a:ext cx="0" cy="12582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7AA495-C6EA-4D5F-BE6B-BE0E988FE485}"/>
              </a:ext>
            </a:extLst>
          </p:cNvPr>
          <p:cNvSpPr txBox="1"/>
          <p:nvPr/>
        </p:nvSpPr>
        <p:spPr>
          <a:xfrm>
            <a:off x="9165039" y="3657210"/>
            <a:ext cx="65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Flush</a:t>
            </a:r>
            <a:endParaRPr lang="ko-KR" altLang="en-US" sz="12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0CF584-F91B-49A3-84D9-CB62107C0E4E}"/>
              </a:ext>
            </a:extLst>
          </p:cNvPr>
          <p:cNvGrpSpPr/>
          <p:nvPr/>
        </p:nvGrpSpPr>
        <p:grpSpPr>
          <a:xfrm>
            <a:off x="5769665" y="4438621"/>
            <a:ext cx="4543427" cy="702173"/>
            <a:chOff x="7036592" y="4124299"/>
            <a:chExt cx="4543427" cy="70217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595275-B3B6-417C-8E8B-DDE185A9A8D7}"/>
                </a:ext>
              </a:extLst>
            </p:cNvPr>
            <p:cNvSpPr/>
            <p:nvPr/>
          </p:nvSpPr>
          <p:spPr>
            <a:xfrm>
              <a:off x="7036592" y="4124299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FD7885-5C02-41D1-9877-3083DD723E3C}"/>
                </a:ext>
              </a:extLst>
            </p:cNvPr>
            <p:cNvSpPr txBox="1"/>
            <p:nvPr/>
          </p:nvSpPr>
          <p:spPr>
            <a:xfrm>
              <a:off x="7065519" y="4290719"/>
              <a:ext cx="100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Level 0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CFD4909-23DB-4B1A-8520-F65374E8D7C8}"/>
                </a:ext>
              </a:extLst>
            </p:cNvPr>
            <p:cNvSpPr/>
            <p:nvPr/>
          </p:nvSpPr>
          <p:spPr>
            <a:xfrm>
              <a:off x="8050964" y="4260001"/>
              <a:ext cx="785855" cy="400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SST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BFB6758-1B9A-44AE-AA50-26FE53D53CDB}"/>
                </a:ext>
              </a:extLst>
            </p:cNvPr>
            <p:cNvSpPr/>
            <p:nvPr/>
          </p:nvSpPr>
          <p:spPr>
            <a:xfrm>
              <a:off x="8922235" y="4260001"/>
              <a:ext cx="785855" cy="400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SST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C3F099B-D776-43DD-AD20-C91A38EE1F18}"/>
                </a:ext>
              </a:extLst>
            </p:cNvPr>
            <p:cNvSpPr/>
            <p:nvPr/>
          </p:nvSpPr>
          <p:spPr>
            <a:xfrm>
              <a:off x="9807231" y="4257715"/>
              <a:ext cx="785855" cy="400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SST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BAE4954-C7D6-40E3-A4D7-8C257AAD78FC}"/>
              </a:ext>
            </a:extLst>
          </p:cNvPr>
          <p:cNvSpPr/>
          <p:nvPr/>
        </p:nvSpPr>
        <p:spPr>
          <a:xfrm>
            <a:off x="9411575" y="4572037"/>
            <a:ext cx="785855" cy="400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SST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22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5DB9FF9-DE17-46F5-8031-5B187992756F}"/>
              </a:ext>
            </a:extLst>
          </p:cNvPr>
          <p:cNvSpPr/>
          <p:nvPr/>
        </p:nvSpPr>
        <p:spPr>
          <a:xfrm>
            <a:off x="5060355" y="2042077"/>
            <a:ext cx="6822281" cy="4172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819018-3A0F-47A4-98C3-F58452A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Compaction Type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18BE3E-1227-4E38-BBC7-FC42C5E2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6557" y="6421653"/>
            <a:ext cx="1487373" cy="159642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89663-704C-4033-A00A-2E77549B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96" y="1509090"/>
            <a:ext cx="11102008" cy="4811700"/>
          </a:xfrm>
        </p:spPr>
        <p:txBody>
          <a:bodyPr/>
          <a:lstStyle/>
          <a:p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Minor compaction</a:t>
            </a:r>
          </a:p>
          <a:p>
            <a:pPr lvl="1"/>
            <a:r>
              <a:rPr lang="en-US" altLang="ko-KR" dirty="0"/>
              <a:t>In Level db call “Flush”</a:t>
            </a:r>
          </a:p>
          <a:p>
            <a:pPr lvl="1"/>
            <a:r>
              <a:rPr lang="en-US" altLang="ko-KR" dirty="0"/>
              <a:t>Trivial move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10DC86-5E21-454D-9DC7-081CCD35C93D}"/>
              </a:ext>
            </a:extLst>
          </p:cNvPr>
          <p:cNvSpPr/>
          <p:nvPr/>
        </p:nvSpPr>
        <p:spPr>
          <a:xfrm>
            <a:off x="6636307" y="2905051"/>
            <a:ext cx="980371" cy="4000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Memtable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885C59-D8CB-4992-BCFF-32F9ED749600}"/>
              </a:ext>
            </a:extLst>
          </p:cNvPr>
          <p:cNvSpPr/>
          <p:nvPr/>
        </p:nvSpPr>
        <p:spPr>
          <a:xfrm>
            <a:off x="9247659" y="2905051"/>
            <a:ext cx="980371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Immutable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Memtable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8B3E09-B331-4AB5-9F54-DF11E6693D3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616678" y="3105076"/>
            <a:ext cx="163098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1646F8-5FD7-48A7-924E-983680F0AA7F}"/>
              </a:ext>
            </a:extLst>
          </p:cNvPr>
          <p:cNvCxnSpPr/>
          <p:nvPr/>
        </p:nvCxnSpPr>
        <p:spPr>
          <a:xfrm>
            <a:off x="5997607" y="3923203"/>
            <a:ext cx="56589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5D4EB5-7720-42DF-90C8-56032C78E46A}"/>
              </a:ext>
            </a:extLst>
          </p:cNvPr>
          <p:cNvSpPr txBox="1"/>
          <p:nvPr/>
        </p:nvSpPr>
        <p:spPr>
          <a:xfrm>
            <a:off x="10481649" y="3505126"/>
            <a:ext cx="11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C0EBAF-EEBB-4DC5-B412-2F9883D0B108}"/>
              </a:ext>
            </a:extLst>
          </p:cNvPr>
          <p:cNvSpPr txBox="1"/>
          <p:nvPr/>
        </p:nvSpPr>
        <p:spPr>
          <a:xfrm>
            <a:off x="10493102" y="3943515"/>
            <a:ext cx="11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BA7E0-9EA2-4641-92E8-5E7E2CA083B7}"/>
              </a:ext>
            </a:extLst>
          </p:cNvPr>
          <p:cNvSpPr txBox="1"/>
          <p:nvPr/>
        </p:nvSpPr>
        <p:spPr>
          <a:xfrm>
            <a:off x="7965274" y="2841685"/>
            <a:ext cx="101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Change to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7AA495-C6EA-4D5F-BE6B-BE0E988FE485}"/>
              </a:ext>
            </a:extLst>
          </p:cNvPr>
          <p:cNvSpPr txBox="1"/>
          <p:nvPr/>
        </p:nvSpPr>
        <p:spPr>
          <a:xfrm>
            <a:off x="9165039" y="3657210"/>
            <a:ext cx="65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Flush</a:t>
            </a:r>
            <a:endParaRPr lang="ko-KR" altLang="en-US" sz="12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0CF584-F91B-49A3-84D9-CB62107C0E4E}"/>
              </a:ext>
            </a:extLst>
          </p:cNvPr>
          <p:cNvGrpSpPr/>
          <p:nvPr/>
        </p:nvGrpSpPr>
        <p:grpSpPr>
          <a:xfrm>
            <a:off x="5790294" y="4282529"/>
            <a:ext cx="4781654" cy="369332"/>
            <a:chOff x="7056193" y="3827536"/>
            <a:chExt cx="4543427" cy="70217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595275-B3B6-417C-8E8B-DDE185A9A8D7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FD7885-5C02-41D1-9877-3083DD723E3C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0</a:t>
              </a:r>
              <a:endParaRPr lang="ko-KR" altLang="en-US" sz="16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5E683B5-89A1-4983-838C-0D17B889D595}"/>
              </a:ext>
            </a:extLst>
          </p:cNvPr>
          <p:cNvGrpSpPr/>
          <p:nvPr/>
        </p:nvGrpSpPr>
        <p:grpSpPr>
          <a:xfrm>
            <a:off x="5790294" y="4895083"/>
            <a:ext cx="4781654" cy="369332"/>
            <a:chOff x="7056193" y="3827536"/>
            <a:chExt cx="4543427" cy="7021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6DA7D34-3DF6-4E58-A7B9-B51F85283A84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BF5DB9-2F51-4FB1-A892-28DEA507F33C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1</a:t>
              </a:r>
              <a:endParaRPr lang="ko-KR" altLang="en-US" sz="16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7000C12-ADAA-4EB0-8A7D-F4AC07B695C7}"/>
              </a:ext>
            </a:extLst>
          </p:cNvPr>
          <p:cNvGrpSpPr/>
          <p:nvPr/>
        </p:nvGrpSpPr>
        <p:grpSpPr>
          <a:xfrm>
            <a:off x="5790294" y="5455310"/>
            <a:ext cx="4781654" cy="369332"/>
            <a:chOff x="7056193" y="3827536"/>
            <a:chExt cx="4543427" cy="70217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2C597F-0AC6-42EE-8D7B-3312248A604A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4D8291-8DAF-41A7-A8DB-3C0C7BA08D4F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2</a:t>
              </a:r>
              <a:endParaRPr lang="ko-KR" altLang="en-US" sz="1600" dirty="0"/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256E0B6-D768-4354-8B91-D2DDE1964704}"/>
              </a:ext>
            </a:extLst>
          </p:cNvPr>
          <p:cNvSpPr/>
          <p:nvPr/>
        </p:nvSpPr>
        <p:spPr>
          <a:xfrm>
            <a:off x="6636307" y="5523927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SST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1E8A5D6-A17A-4508-B9FF-677E17702706}"/>
              </a:ext>
            </a:extLst>
          </p:cNvPr>
          <p:cNvCxnSpPr>
            <a:cxnSpLocks/>
            <a:stCxn id="10" idx="2"/>
            <a:endCxn id="56" idx="3"/>
          </p:cNvCxnSpPr>
          <p:nvPr/>
        </p:nvCxnSpPr>
        <p:spPr>
          <a:xfrm rot="5400000">
            <a:off x="7444553" y="3360023"/>
            <a:ext cx="2348215" cy="2238370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AEBA-2C05-4D2B-821F-5D457538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Compaction Type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FDDB6D-AC30-43A0-BD8C-FE4B82C9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54243-BB0B-4918-AA14-D85D9758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Major compaction</a:t>
            </a:r>
          </a:p>
          <a:p>
            <a:pPr lvl="1"/>
            <a:r>
              <a:rPr lang="en-US" altLang="ko-KR" dirty="0"/>
              <a:t>In Level db call “Compaction”</a:t>
            </a:r>
          </a:p>
          <a:p>
            <a:pPr lvl="1"/>
            <a:r>
              <a:rPr lang="en-US" altLang="ko-KR" dirty="0"/>
              <a:t>Leveled Compaction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5A23840-51C6-4210-BFBE-113C2C9F8651}"/>
              </a:ext>
            </a:extLst>
          </p:cNvPr>
          <p:cNvSpPr/>
          <p:nvPr/>
        </p:nvSpPr>
        <p:spPr>
          <a:xfrm>
            <a:off x="5260380" y="2148583"/>
            <a:ext cx="6822281" cy="4172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DA1898-77DE-4FB7-A8E7-9B9D122BCA10}"/>
              </a:ext>
            </a:extLst>
          </p:cNvPr>
          <p:cNvGrpSpPr/>
          <p:nvPr/>
        </p:nvGrpSpPr>
        <p:grpSpPr>
          <a:xfrm>
            <a:off x="6096000" y="2291140"/>
            <a:ext cx="4891088" cy="369332"/>
            <a:chOff x="7056193" y="3827536"/>
            <a:chExt cx="4543427" cy="70217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2226CE8-86AE-4CB3-8DD2-906D29C4EF3E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9D47293-DD1E-48DD-B9F2-7B138FE80BE4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0</a:t>
              </a:r>
              <a:endParaRPr lang="ko-KR" altLang="en-US" sz="16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039F14A-0A76-4F84-B375-C02E35FA467B}"/>
              </a:ext>
            </a:extLst>
          </p:cNvPr>
          <p:cNvGrpSpPr/>
          <p:nvPr/>
        </p:nvGrpSpPr>
        <p:grpSpPr>
          <a:xfrm>
            <a:off x="6096000" y="2890081"/>
            <a:ext cx="4891088" cy="369332"/>
            <a:chOff x="7056193" y="3827536"/>
            <a:chExt cx="4543427" cy="702173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A09D628-B6C0-4373-B99F-F4E0B7F94F88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A0E3DBA-F6AD-423B-862F-1C351D411B0D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1</a:t>
              </a:r>
              <a:endParaRPr lang="ko-KR" altLang="en-US" sz="1600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BB3CD03-B27A-492B-8D63-2F235BFDF04B}"/>
              </a:ext>
            </a:extLst>
          </p:cNvPr>
          <p:cNvGrpSpPr/>
          <p:nvPr/>
        </p:nvGrpSpPr>
        <p:grpSpPr>
          <a:xfrm>
            <a:off x="6096000" y="3463921"/>
            <a:ext cx="4891088" cy="369332"/>
            <a:chOff x="7056193" y="3827536"/>
            <a:chExt cx="4543427" cy="702173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F16E4AB-C5ED-4700-88C3-AB29092CBF74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8722DF-4507-4D45-AC77-04AB3E6A2BD8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2</a:t>
              </a:r>
              <a:endParaRPr lang="ko-KR" altLang="en-US" sz="1600" dirty="0"/>
            </a:p>
          </p:txBody>
        </p:sp>
      </p:grp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245457C-7601-4C61-9811-90533688B50E}"/>
              </a:ext>
            </a:extLst>
          </p:cNvPr>
          <p:cNvSpPr/>
          <p:nvPr/>
        </p:nvSpPr>
        <p:spPr>
          <a:xfrm>
            <a:off x="6961380" y="235548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 ~ 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BF1BA92-5D6E-43BD-9188-738AA31DEDCB}"/>
              </a:ext>
            </a:extLst>
          </p:cNvPr>
          <p:cNvSpPr/>
          <p:nvPr/>
        </p:nvSpPr>
        <p:spPr>
          <a:xfrm>
            <a:off x="7978794" y="235548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 ~ 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42360ED2-88BE-45EA-A7AD-A874B08F395C}"/>
              </a:ext>
            </a:extLst>
          </p:cNvPr>
          <p:cNvSpPr/>
          <p:nvPr/>
        </p:nvSpPr>
        <p:spPr>
          <a:xfrm>
            <a:off x="8996208" y="235548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 ~ 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F987F82-4629-49C3-9B55-1CEFF065CFF4}"/>
              </a:ext>
            </a:extLst>
          </p:cNvPr>
          <p:cNvSpPr/>
          <p:nvPr/>
        </p:nvSpPr>
        <p:spPr>
          <a:xfrm>
            <a:off x="10000712" y="235548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B4DB8A-CDC8-4CFD-AD86-E7ADE166F447}"/>
              </a:ext>
            </a:extLst>
          </p:cNvPr>
          <p:cNvSpPr/>
          <p:nvPr/>
        </p:nvSpPr>
        <p:spPr>
          <a:xfrm>
            <a:off x="6961380" y="2956961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B569D8-4259-4515-B613-1013B8AF126F}"/>
              </a:ext>
            </a:extLst>
          </p:cNvPr>
          <p:cNvSpPr/>
          <p:nvPr/>
        </p:nvSpPr>
        <p:spPr>
          <a:xfrm>
            <a:off x="7978794" y="2956961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57B4A82-F6BB-4807-B10D-C4B0FA68662D}"/>
              </a:ext>
            </a:extLst>
          </p:cNvPr>
          <p:cNvSpPr/>
          <p:nvPr/>
        </p:nvSpPr>
        <p:spPr>
          <a:xfrm>
            <a:off x="8996208" y="2956961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200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B5388E2B-F3E5-4DD7-8A10-E9D6CB50F5A9}"/>
              </a:ext>
            </a:extLst>
          </p:cNvPr>
          <p:cNvSpPr/>
          <p:nvPr/>
        </p:nvSpPr>
        <p:spPr>
          <a:xfrm>
            <a:off x="6961380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6C8879E-15AC-4914-B884-523978C7A783}"/>
              </a:ext>
            </a:extLst>
          </p:cNvPr>
          <p:cNvSpPr/>
          <p:nvPr/>
        </p:nvSpPr>
        <p:spPr>
          <a:xfrm>
            <a:off x="7978794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300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B692EE2F-5D6A-43DF-8140-F12A7A783902}"/>
              </a:ext>
            </a:extLst>
          </p:cNvPr>
          <p:cNvSpPr/>
          <p:nvPr/>
        </p:nvSpPr>
        <p:spPr>
          <a:xfrm>
            <a:off x="8996208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301 ~ 500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1A0DE92-3040-45C5-8ADD-93A88D040E77}"/>
              </a:ext>
            </a:extLst>
          </p:cNvPr>
          <p:cNvSpPr/>
          <p:nvPr/>
        </p:nvSpPr>
        <p:spPr>
          <a:xfrm>
            <a:off x="10000712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501 ~ 700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1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AEBA-2C05-4D2B-821F-5D457538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Compaction Type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FDDB6D-AC30-43A0-BD8C-FE4B82C9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54243-BB0B-4918-AA14-D85D9758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Major compaction</a:t>
            </a:r>
          </a:p>
          <a:p>
            <a:pPr lvl="1"/>
            <a:r>
              <a:rPr lang="en-US" altLang="ko-KR" dirty="0"/>
              <a:t>In Level db call “Compaction”</a:t>
            </a:r>
          </a:p>
          <a:p>
            <a:pPr lvl="1"/>
            <a:r>
              <a:rPr lang="en-US" altLang="ko-KR" dirty="0"/>
              <a:t>Leveled Compaction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B64352-925C-4F3D-B125-9DC6256FC748}"/>
              </a:ext>
            </a:extLst>
          </p:cNvPr>
          <p:cNvSpPr/>
          <p:nvPr/>
        </p:nvSpPr>
        <p:spPr>
          <a:xfrm>
            <a:off x="5260380" y="2148583"/>
            <a:ext cx="6822281" cy="4172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FCFA08A-76C5-4FBF-8A86-E14F755E2442}"/>
              </a:ext>
            </a:extLst>
          </p:cNvPr>
          <p:cNvGrpSpPr/>
          <p:nvPr/>
        </p:nvGrpSpPr>
        <p:grpSpPr>
          <a:xfrm>
            <a:off x="6096000" y="2291140"/>
            <a:ext cx="4891088" cy="369332"/>
            <a:chOff x="7056193" y="3827536"/>
            <a:chExt cx="4543427" cy="70217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6C33A8-F4B8-46E0-A123-8117A22F5A3C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BE9BC1-8552-4F5D-96BF-BE42D02712F8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0</a:t>
              </a:r>
              <a:endParaRPr lang="ko-KR" altLang="en-US" sz="16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6F07E9-E46C-4570-8CE8-54C16431CA65}"/>
              </a:ext>
            </a:extLst>
          </p:cNvPr>
          <p:cNvGrpSpPr/>
          <p:nvPr/>
        </p:nvGrpSpPr>
        <p:grpSpPr>
          <a:xfrm>
            <a:off x="6096000" y="2890081"/>
            <a:ext cx="4891088" cy="369332"/>
            <a:chOff x="7056193" y="3827536"/>
            <a:chExt cx="4543427" cy="70217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742380C-D2DA-4DD6-8E62-302020495E0B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BDC945-8BE2-43DA-950A-53E7A2968A89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1</a:t>
              </a:r>
              <a:endParaRPr lang="ko-KR" altLang="en-US" sz="16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6573470-F8DF-47EA-8F98-FB819DC71573}"/>
              </a:ext>
            </a:extLst>
          </p:cNvPr>
          <p:cNvGrpSpPr/>
          <p:nvPr/>
        </p:nvGrpSpPr>
        <p:grpSpPr>
          <a:xfrm>
            <a:off x="6096000" y="3463921"/>
            <a:ext cx="4891088" cy="369332"/>
            <a:chOff x="7056193" y="3827536"/>
            <a:chExt cx="4543427" cy="70217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C62EAF-84ED-4C2D-93EA-65B84BE1F07B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64EACC-7B6F-4BE8-AB49-3D73FFED4877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2</a:t>
              </a:r>
              <a:endParaRPr lang="ko-KR" altLang="en-US" sz="1600" dirty="0"/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FE92EDB-DC7E-4801-9C75-BD7B50CB77AA}"/>
              </a:ext>
            </a:extLst>
          </p:cNvPr>
          <p:cNvSpPr/>
          <p:nvPr/>
        </p:nvSpPr>
        <p:spPr>
          <a:xfrm>
            <a:off x="6961380" y="2355486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 ~ 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A7F2E8D-D671-4891-9FFD-E1FA8F0D2424}"/>
              </a:ext>
            </a:extLst>
          </p:cNvPr>
          <p:cNvSpPr/>
          <p:nvPr/>
        </p:nvSpPr>
        <p:spPr>
          <a:xfrm>
            <a:off x="7978794" y="2355486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 ~ 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D978F26-A0B4-4247-B90E-48072451D100}"/>
              </a:ext>
            </a:extLst>
          </p:cNvPr>
          <p:cNvSpPr/>
          <p:nvPr/>
        </p:nvSpPr>
        <p:spPr>
          <a:xfrm>
            <a:off x="8996208" y="2355486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 ~ 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7EFB987-F0E0-42D7-8DD8-53F5458EDEB5}"/>
              </a:ext>
            </a:extLst>
          </p:cNvPr>
          <p:cNvSpPr/>
          <p:nvPr/>
        </p:nvSpPr>
        <p:spPr>
          <a:xfrm>
            <a:off x="10000712" y="235548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88E70B9-DF09-46A9-9496-7A365AB7495D}"/>
              </a:ext>
            </a:extLst>
          </p:cNvPr>
          <p:cNvSpPr/>
          <p:nvPr/>
        </p:nvSpPr>
        <p:spPr>
          <a:xfrm>
            <a:off x="6961380" y="2956961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133DF88-9508-46FB-BF3B-29CD8BCC8D04}"/>
              </a:ext>
            </a:extLst>
          </p:cNvPr>
          <p:cNvSpPr/>
          <p:nvPr/>
        </p:nvSpPr>
        <p:spPr>
          <a:xfrm>
            <a:off x="7978794" y="2956961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EC3D846-0E92-4A22-A003-B7870F7E3E5E}"/>
              </a:ext>
            </a:extLst>
          </p:cNvPr>
          <p:cNvSpPr/>
          <p:nvPr/>
        </p:nvSpPr>
        <p:spPr>
          <a:xfrm>
            <a:off x="8996208" y="2956961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200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06B63D7-EEA2-4BE3-A57C-166C103CB84A}"/>
              </a:ext>
            </a:extLst>
          </p:cNvPr>
          <p:cNvSpPr/>
          <p:nvPr/>
        </p:nvSpPr>
        <p:spPr>
          <a:xfrm>
            <a:off x="6961380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D67F849-7E58-4557-B693-CFED3D9BA15B}"/>
              </a:ext>
            </a:extLst>
          </p:cNvPr>
          <p:cNvSpPr/>
          <p:nvPr/>
        </p:nvSpPr>
        <p:spPr>
          <a:xfrm>
            <a:off x="7978794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300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C993445-2E8F-4EB6-A5F9-D2C1DB9FF19C}"/>
              </a:ext>
            </a:extLst>
          </p:cNvPr>
          <p:cNvSpPr/>
          <p:nvPr/>
        </p:nvSpPr>
        <p:spPr>
          <a:xfrm>
            <a:off x="8996208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301 ~ 500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079DF3F-135E-4475-82BF-EB25A8F3FE50}"/>
              </a:ext>
            </a:extLst>
          </p:cNvPr>
          <p:cNvSpPr/>
          <p:nvPr/>
        </p:nvSpPr>
        <p:spPr>
          <a:xfrm>
            <a:off x="10000712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501 ~ 700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7FE2E3B-83BC-4B67-9AF9-90DC0653A694}"/>
              </a:ext>
            </a:extLst>
          </p:cNvPr>
          <p:cNvCxnSpPr>
            <a:cxnSpLocks/>
          </p:cNvCxnSpPr>
          <p:nvPr/>
        </p:nvCxnSpPr>
        <p:spPr>
          <a:xfrm>
            <a:off x="8978766" y="3928743"/>
            <a:ext cx="0" cy="59293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ADB9A-EF42-4D75-A9C1-68E6EB8C484B}"/>
              </a:ext>
            </a:extLst>
          </p:cNvPr>
          <p:cNvSpPr txBox="1"/>
          <p:nvPr/>
        </p:nvSpPr>
        <p:spPr>
          <a:xfrm>
            <a:off x="8986374" y="4129672"/>
            <a:ext cx="102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Compaction</a:t>
            </a:r>
            <a:endParaRPr lang="ko-KR" altLang="en-US" sz="12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881D01-5417-48C1-9CAB-DF2A5C9D6F5E}"/>
              </a:ext>
            </a:extLst>
          </p:cNvPr>
          <p:cNvGrpSpPr/>
          <p:nvPr/>
        </p:nvGrpSpPr>
        <p:grpSpPr>
          <a:xfrm>
            <a:off x="6096000" y="4610938"/>
            <a:ext cx="4891088" cy="369332"/>
            <a:chOff x="7056193" y="3827536"/>
            <a:chExt cx="4543427" cy="70217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597BC00-4172-420F-9B4F-3B1D4E8BACA2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47E3972-D995-4DCF-9260-BA52C4C55DDF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0</a:t>
              </a:r>
              <a:endParaRPr lang="ko-KR" altLang="en-US" sz="1600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CCE9560-7585-4DC6-90F0-577C2EA70CC4}"/>
              </a:ext>
            </a:extLst>
          </p:cNvPr>
          <p:cNvGrpSpPr/>
          <p:nvPr/>
        </p:nvGrpSpPr>
        <p:grpSpPr>
          <a:xfrm>
            <a:off x="6096000" y="5197328"/>
            <a:ext cx="4891088" cy="369332"/>
            <a:chOff x="7056193" y="3827536"/>
            <a:chExt cx="4543427" cy="70217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A99302A-48D1-4BE5-9AD2-EED8F4234B41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1B45C07-BC76-43F4-AC29-62FDFF348DE8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1</a:t>
              </a:r>
              <a:endParaRPr lang="ko-KR" altLang="en-US" sz="16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6ED786A-191E-4687-B8E0-6A2D9C2F6758}"/>
              </a:ext>
            </a:extLst>
          </p:cNvPr>
          <p:cNvGrpSpPr/>
          <p:nvPr/>
        </p:nvGrpSpPr>
        <p:grpSpPr>
          <a:xfrm>
            <a:off x="6096000" y="5783719"/>
            <a:ext cx="4891088" cy="369332"/>
            <a:chOff x="7056193" y="3827536"/>
            <a:chExt cx="4543427" cy="702173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E2AA46D-1267-4718-BC3B-980596E4DCE3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272C13C-9A70-4D38-A233-1F22E4F82B6B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2</a:t>
              </a:r>
              <a:endParaRPr lang="ko-KR" altLang="en-US" sz="1600" dirty="0"/>
            </a:p>
          </p:txBody>
        </p:sp>
      </p:grp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D45E09E-4D95-4800-9052-91EB7789D4D9}"/>
              </a:ext>
            </a:extLst>
          </p:cNvPr>
          <p:cNvSpPr/>
          <p:nvPr/>
        </p:nvSpPr>
        <p:spPr>
          <a:xfrm>
            <a:off x="10000712" y="4675284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61C072D-F63A-4219-B179-9DFCD9B92F12}"/>
              </a:ext>
            </a:extLst>
          </p:cNvPr>
          <p:cNvSpPr/>
          <p:nvPr/>
        </p:nvSpPr>
        <p:spPr>
          <a:xfrm>
            <a:off x="6925394" y="5276889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92206F0-4076-4B6C-BB1D-089FCA49B8FC}"/>
              </a:ext>
            </a:extLst>
          </p:cNvPr>
          <p:cNvSpPr/>
          <p:nvPr/>
        </p:nvSpPr>
        <p:spPr>
          <a:xfrm>
            <a:off x="8996208" y="5270264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68394-4A6C-45D9-AEE2-FD754398E9F6}"/>
              </a:ext>
            </a:extLst>
          </p:cNvPr>
          <p:cNvSpPr/>
          <p:nvPr/>
        </p:nvSpPr>
        <p:spPr>
          <a:xfrm>
            <a:off x="10013622" y="5270264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200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F1F6F62-B4C4-4C5D-9893-138C022B58F9}"/>
              </a:ext>
            </a:extLst>
          </p:cNvPr>
          <p:cNvSpPr/>
          <p:nvPr/>
        </p:nvSpPr>
        <p:spPr>
          <a:xfrm>
            <a:off x="6961380" y="583604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550921A-24D3-4681-8B6E-9837CBABCE23}"/>
              </a:ext>
            </a:extLst>
          </p:cNvPr>
          <p:cNvSpPr/>
          <p:nvPr/>
        </p:nvSpPr>
        <p:spPr>
          <a:xfrm>
            <a:off x="7978794" y="583604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300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5C36615-209D-472E-B64D-B8E4C9A451C1}"/>
              </a:ext>
            </a:extLst>
          </p:cNvPr>
          <p:cNvSpPr/>
          <p:nvPr/>
        </p:nvSpPr>
        <p:spPr>
          <a:xfrm>
            <a:off x="8996208" y="583604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301 ~ 500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79F9262-4362-48D9-819D-F9370F3AFCD7}"/>
              </a:ext>
            </a:extLst>
          </p:cNvPr>
          <p:cNvSpPr/>
          <p:nvPr/>
        </p:nvSpPr>
        <p:spPr>
          <a:xfrm>
            <a:off x="7960801" y="5276889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51 ~ 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445CF15C-8AC8-490E-93FD-FA7085DBAE70}"/>
              </a:ext>
            </a:extLst>
          </p:cNvPr>
          <p:cNvSpPr/>
          <p:nvPr/>
        </p:nvSpPr>
        <p:spPr>
          <a:xfrm>
            <a:off x="9991648" y="5841187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501 ~ 700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396648-1EFB-4430-9E8B-4060C210B8FE}"/>
              </a:ext>
            </a:extLst>
          </p:cNvPr>
          <p:cNvSpPr/>
          <p:nvPr/>
        </p:nvSpPr>
        <p:spPr>
          <a:xfrm>
            <a:off x="6925357" y="2321456"/>
            <a:ext cx="2952148" cy="927277"/>
          </a:xfrm>
          <a:custGeom>
            <a:avLst/>
            <a:gdLst>
              <a:gd name="connsiteX0" fmla="*/ 0 w 3004419"/>
              <a:gd name="connsiteY0" fmla="*/ 58596 h 351566"/>
              <a:gd name="connsiteX1" fmla="*/ 58596 w 3004419"/>
              <a:gd name="connsiteY1" fmla="*/ 0 h 351566"/>
              <a:gd name="connsiteX2" fmla="*/ 2945823 w 3004419"/>
              <a:gd name="connsiteY2" fmla="*/ 0 h 351566"/>
              <a:gd name="connsiteX3" fmla="*/ 3004419 w 3004419"/>
              <a:gd name="connsiteY3" fmla="*/ 58596 h 351566"/>
              <a:gd name="connsiteX4" fmla="*/ 3004419 w 3004419"/>
              <a:gd name="connsiteY4" fmla="*/ 292970 h 351566"/>
              <a:gd name="connsiteX5" fmla="*/ 2945823 w 3004419"/>
              <a:gd name="connsiteY5" fmla="*/ 351566 h 351566"/>
              <a:gd name="connsiteX6" fmla="*/ 58596 w 3004419"/>
              <a:gd name="connsiteY6" fmla="*/ 351566 h 351566"/>
              <a:gd name="connsiteX7" fmla="*/ 0 w 3004419"/>
              <a:gd name="connsiteY7" fmla="*/ 292970 h 351566"/>
              <a:gd name="connsiteX8" fmla="*/ 0 w 3004419"/>
              <a:gd name="connsiteY8" fmla="*/ 58596 h 351566"/>
              <a:gd name="connsiteX0" fmla="*/ 8415 w 3012834"/>
              <a:gd name="connsiteY0" fmla="*/ 58596 h 944498"/>
              <a:gd name="connsiteX1" fmla="*/ 67011 w 3012834"/>
              <a:gd name="connsiteY1" fmla="*/ 0 h 944498"/>
              <a:gd name="connsiteX2" fmla="*/ 2954238 w 3012834"/>
              <a:gd name="connsiteY2" fmla="*/ 0 h 944498"/>
              <a:gd name="connsiteX3" fmla="*/ 3012834 w 3012834"/>
              <a:gd name="connsiteY3" fmla="*/ 58596 h 944498"/>
              <a:gd name="connsiteX4" fmla="*/ 3012834 w 3012834"/>
              <a:gd name="connsiteY4" fmla="*/ 292970 h 944498"/>
              <a:gd name="connsiteX5" fmla="*/ 2954238 w 3012834"/>
              <a:gd name="connsiteY5" fmla="*/ 351566 h 944498"/>
              <a:gd name="connsiteX6" fmla="*/ 17005 w 3012834"/>
              <a:gd name="connsiteY6" fmla="*/ 944498 h 944498"/>
              <a:gd name="connsiteX7" fmla="*/ 8415 w 3012834"/>
              <a:gd name="connsiteY7" fmla="*/ 292970 h 944498"/>
              <a:gd name="connsiteX8" fmla="*/ 8415 w 3012834"/>
              <a:gd name="connsiteY8" fmla="*/ 58596 h 944498"/>
              <a:gd name="connsiteX0" fmla="*/ 8415 w 3012834"/>
              <a:gd name="connsiteY0" fmla="*/ 58596 h 969559"/>
              <a:gd name="connsiteX1" fmla="*/ 67011 w 3012834"/>
              <a:gd name="connsiteY1" fmla="*/ 0 h 969559"/>
              <a:gd name="connsiteX2" fmla="*/ 2954238 w 3012834"/>
              <a:gd name="connsiteY2" fmla="*/ 0 h 969559"/>
              <a:gd name="connsiteX3" fmla="*/ 3012834 w 3012834"/>
              <a:gd name="connsiteY3" fmla="*/ 58596 h 969559"/>
              <a:gd name="connsiteX4" fmla="*/ 3012834 w 3012834"/>
              <a:gd name="connsiteY4" fmla="*/ 292970 h 969559"/>
              <a:gd name="connsiteX5" fmla="*/ 2954238 w 3012834"/>
              <a:gd name="connsiteY5" fmla="*/ 351566 h 969559"/>
              <a:gd name="connsiteX6" fmla="*/ 17005 w 3012834"/>
              <a:gd name="connsiteY6" fmla="*/ 944498 h 969559"/>
              <a:gd name="connsiteX7" fmla="*/ 8415 w 3012834"/>
              <a:gd name="connsiteY7" fmla="*/ 292970 h 969559"/>
              <a:gd name="connsiteX8" fmla="*/ 8415 w 3012834"/>
              <a:gd name="connsiteY8" fmla="*/ 58596 h 969559"/>
              <a:gd name="connsiteX0" fmla="*/ 8415 w 3012834"/>
              <a:gd name="connsiteY0" fmla="*/ 58596 h 969559"/>
              <a:gd name="connsiteX1" fmla="*/ 67011 w 3012834"/>
              <a:gd name="connsiteY1" fmla="*/ 0 h 969559"/>
              <a:gd name="connsiteX2" fmla="*/ 2954238 w 3012834"/>
              <a:gd name="connsiteY2" fmla="*/ 0 h 969559"/>
              <a:gd name="connsiteX3" fmla="*/ 3012834 w 3012834"/>
              <a:gd name="connsiteY3" fmla="*/ 58596 h 969559"/>
              <a:gd name="connsiteX4" fmla="*/ 3012834 w 3012834"/>
              <a:gd name="connsiteY4" fmla="*/ 292970 h 969559"/>
              <a:gd name="connsiteX5" fmla="*/ 1146870 w 3012834"/>
              <a:gd name="connsiteY5" fmla="*/ 351566 h 969559"/>
              <a:gd name="connsiteX6" fmla="*/ 17005 w 3012834"/>
              <a:gd name="connsiteY6" fmla="*/ 944498 h 969559"/>
              <a:gd name="connsiteX7" fmla="*/ 8415 w 3012834"/>
              <a:gd name="connsiteY7" fmla="*/ 292970 h 969559"/>
              <a:gd name="connsiteX8" fmla="*/ 8415 w 3012834"/>
              <a:gd name="connsiteY8" fmla="*/ 58596 h 969559"/>
              <a:gd name="connsiteX0" fmla="*/ 8415 w 3012834"/>
              <a:gd name="connsiteY0" fmla="*/ 58596 h 981756"/>
              <a:gd name="connsiteX1" fmla="*/ 67011 w 3012834"/>
              <a:gd name="connsiteY1" fmla="*/ 0 h 981756"/>
              <a:gd name="connsiteX2" fmla="*/ 2954238 w 3012834"/>
              <a:gd name="connsiteY2" fmla="*/ 0 h 981756"/>
              <a:gd name="connsiteX3" fmla="*/ 3012834 w 3012834"/>
              <a:gd name="connsiteY3" fmla="*/ 58596 h 981756"/>
              <a:gd name="connsiteX4" fmla="*/ 3012834 w 3012834"/>
              <a:gd name="connsiteY4" fmla="*/ 292970 h 981756"/>
              <a:gd name="connsiteX5" fmla="*/ 1146870 w 3012834"/>
              <a:gd name="connsiteY5" fmla="*/ 351566 h 981756"/>
              <a:gd name="connsiteX6" fmla="*/ 998296 w 3012834"/>
              <a:gd name="connsiteY6" fmla="*/ 900375 h 981756"/>
              <a:gd name="connsiteX7" fmla="*/ 17005 w 3012834"/>
              <a:gd name="connsiteY7" fmla="*/ 944498 h 981756"/>
              <a:gd name="connsiteX8" fmla="*/ 8415 w 3012834"/>
              <a:gd name="connsiteY8" fmla="*/ 292970 h 981756"/>
              <a:gd name="connsiteX9" fmla="*/ 8415 w 3012834"/>
              <a:gd name="connsiteY9" fmla="*/ 58596 h 981756"/>
              <a:gd name="connsiteX0" fmla="*/ 8415 w 3012834"/>
              <a:gd name="connsiteY0" fmla="*/ 58596 h 994861"/>
              <a:gd name="connsiteX1" fmla="*/ 67011 w 3012834"/>
              <a:gd name="connsiteY1" fmla="*/ 0 h 994861"/>
              <a:gd name="connsiteX2" fmla="*/ 2954238 w 3012834"/>
              <a:gd name="connsiteY2" fmla="*/ 0 h 994861"/>
              <a:gd name="connsiteX3" fmla="*/ 3012834 w 3012834"/>
              <a:gd name="connsiteY3" fmla="*/ 58596 h 994861"/>
              <a:gd name="connsiteX4" fmla="*/ 3012834 w 3012834"/>
              <a:gd name="connsiteY4" fmla="*/ 292970 h 994861"/>
              <a:gd name="connsiteX5" fmla="*/ 1146870 w 3012834"/>
              <a:gd name="connsiteY5" fmla="*/ 351566 h 994861"/>
              <a:gd name="connsiteX6" fmla="*/ 855421 w 3012834"/>
              <a:gd name="connsiteY6" fmla="*/ 928950 h 994861"/>
              <a:gd name="connsiteX7" fmla="*/ 17005 w 3012834"/>
              <a:gd name="connsiteY7" fmla="*/ 944498 h 994861"/>
              <a:gd name="connsiteX8" fmla="*/ 8415 w 3012834"/>
              <a:gd name="connsiteY8" fmla="*/ 292970 h 994861"/>
              <a:gd name="connsiteX9" fmla="*/ 8415 w 3012834"/>
              <a:gd name="connsiteY9" fmla="*/ 58596 h 994861"/>
              <a:gd name="connsiteX0" fmla="*/ 8415 w 3012834"/>
              <a:gd name="connsiteY0" fmla="*/ 58596 h 998753"/>
              <a:gd name="connsiteX1" fmla="*/ 67011 w 3012834"/>
              <a:gd name="connsiteY1" fmla="*/ 0 h 998753"/>
              <a:gd name="connsiteX2" fmla="*/ 2954238 w 3012834"/>
              <a:gd name="connsiteY2" fmla="*/ 0 h 998753"/>
              <a:gd name="connsiteX3" fmla="*/ 3012834 w 3012834"/>
              <a:gd name="connsiteY3" fmla="*/ 58596 h 998753"/>
              <a:gd name="connsiteX4" fmla="*/ 3012834 w 3012834"/>
              <a:gd name="connsiteY4" fmla="*/ 292970 h 998753"/>
              <a:gd name="connsiteX5" fmla="*/ 1146870 w 3012834"/>
              <a:gd name="connsiteY5" fmla="*/ 351566 h 998753"/>
              <a:gd name="connsiteX6" fmla="*/ 876852 w 3012834"/>
              <a:gd name="connsiteY6" fmla="*/ 936094 h 998753"/>
              <a:gd name="connsiteX7" fmla="*/ 17005 w 3012834"/>
              <a:gd name="connsiteY7" fmla="*/ 944498 h 998753"/>
              <a:gd name="connsiteX8" fmla="*/ 8415 w 3012834"/>
              <a:gd name="connsiteY8" fmla="*/ 292970 h 998753"/>
              <a:gd name="connsiteX9" fmla="*/ 8415 w 3012834"/>
              <a:gd name="connsiteY9" fmla="*/ 58596 h 998753"/>
              <a:gd name="connsiteX0" fmla="*/ 8415 w 3012834"/>
              <a:gd name="connsiteY0" fmla="*/ 58596 h 970119"/>
              <a:gd name="connsiteX1" fmla="*/ 67011 w 3012834"/>
              <a:gd name="connsiteY1" fmla="*/ 0 h 970119"/>
              <a:gd name="connsiteX2" fmla="*/ 2954238 w 3012834"/>
              <a:gd name="connsiteY2" fmla="*/ 0 h 970119"/>
              <a:gd name="connsiteX3" fmla="*/ 3012834 w 3012834"/>
              <a:gd name="connsiteY3" fmla="*/ 58596 h 970119"/>
              <a:gd name="connsiteX4" fmla="*/ 3012834 w 3012834"/>
              <a:gd name="connsiteY4" fmla="*/ 292970 h 970119"/>
              <a:gd name="connsiteX5" fmla="*/ 1146870 w 3012834"/>
              <a:gd name="connsiteY5" fmla="*/ 351566 h 970119"/>
              <a:gd name="connsiteX6" fmla="*/ 876852 w 3012834"/>
              <a:gd name="connsiteY6" fmla="*/ 936094 h 970119"/>
              <a:gd name="connsiteX7" fmla="*/ 17005 w 3012834"/>
              <a:gd name="connsiteY7" fmla="*/ 944498 h 970119"/>
              <a:gd name="connsiteX8" fmla="*/ 8415 w 3012834"/>
              <a:gd name="connsiteY8" fmla="*/ 292970 h 970119"/>
              <a:gd name="connsiteX9" fmla="*/ 8415 w 3012834"/>
              <a:gd name="connsiteY9" fmla="*/ 58596 h 970119"/>
              <a:gd name="connsiteX0" fmla="*/ 38 w 3004457"/>
              <a:gd name="connsiteY0" fmla="*/ 58596 h 943572"/>
              <a:gd name="connsiteX1" fmla="*/ 58634 w 3004457"/>
              <a:gd name="connsiteY1" fmla="*/ 0 h 943572"/>
              <a:gd name="connsiteX2" fmla="*/ 2945861 w 3004457"/>
              <a:gd name="connsiteY2" fmla="*/ 0 h 943572"/>
              <a:gd name="connsiteX3" fmla="*/ 3004457 w 3004457"/>
              <a:gd name="connsiteY3" fmla="*/ 58596 h 943572"/>
              <a:gd name="connsiteX4" fmla="*/ 3004457 w 3004457"/>
              <a:gd name="connsiteY4" fmla="*/ 292970 h 943572"/>
              <a:gd name="connsiteX5" fmla="*/ 1138493 w 3004457"/>
              <a:gd name="connsiteY5" fmla="*/ 351566 h 943572"/>
              <a:gd name="connsiteX6" fmla="*/ 868475 w 3004457"/>
              <a:gd name="connsiteY6" fmla="*/ 936094 h 943572"/>
              <a:gd name="connsiteX7" fmla="*/ 30060 w 3004457"/>
              <a:gd name="connsiteY7" fmla="*/ 894492 h 943572"/>
              <a:gd name="connsiteX8" fmla="*/ 38 w 3004457"/>
              <a:gd name="connsiteY8" fmla="*/ 292970 h 943572"/>
              <a:gd name="connsiteX9" fmla="*/ 38 w 3004457"/>
              <a:gd name="connsiteY9" fmla="*/ 58596 h 943572"/>
              <a:gd name="connsiteX0" fmla="*/ 38 w 3004457"/>
              <a:gd name="connsiteY0" fmla="*/ 58596 h 927277"/>
              <a:gd name="connsiteX1" fmla="*/ 58634 w 3004457"/>
              <a:gd name="connsiteY1" fmla="*/ 0 h 927277"/>
              <a:gd name="connsiteX2" fmla="*/ 2945861 w 3004457"/>
              <a:gd name="connsiteY2" fmla="*/ 0 h 927277"/>
              <a:gd name="connsiteX3" fmla="*/ 3004457 w 3004457"/>
              <a:gd name="connsiteY3" fmla="*/ 58596 h 927277"/>
              <a:gd name="connsiteX4" fmla="*/ 3004457 w 3004457"/>
              <a:gd name="connsiteY4" fmla="*/ 292970 h 927277"/>
              <a:gd name="connsiteX5" fmla="*/ 1138493 w 3004457"/>
              <a:gd name="connsiteY5" fmla="*/ 351566 h 927277"/>
              <a:gd name="connsiteX6" fmla="*/ 861331 w 3004457"/>
              <a:gd name="connsiteY6" fmla="*/ 907519 h 927277"/>
              <a:gd name="connsiteX7" fmla="*/ 30060 w 3004457"/>
              <a:gd name="connsiteY7" fmla="*/ 894492 h 927277"/>
              <a:gd name="connsiteX8" fmla="*/ 38 w 3004457"/>
              <a:gd name="connsiteY8" fmla="*/ 292970 h 927277"/>
              <a:gd name="connsiteX9" fmla="*/ 38 w 3004457"/>
              <a:gd name="connsiteY9" fmla="*/ 58596 h 92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04457" h="927277">
                <a:moveTo>
                  <a:pt x="38" y="58596"/>
                </a:moveTo>
                <a:cubicBezTo>
                  <a:pt x="38" y="26234"/>
                  <a:pt x="26272" y="0"/>
                  <a:pt x="58634" y="0"/>
                </a:cubicBezTo>
                <a:lnTo>
                  <a:pt x="2945861" y="0"/>
                </a:lnTo>
                <a:cubicBezTo>
                  <a:pt x="2978223" y="0"/>
                  <a:pt x="3004457" y="26234"/>
                  <a:pt x="3004457" y="58596"/>
                </a:cubicBezTo>
                <a:lnTo>
                  <a:pt x="3004457" y="292970"/>
                </a:lnTo>
                <a:cubicBezTo>
                  <a:pt x="3004457" y="325332"/>
                  <a:pt x="1170855" y="351566"/>
                  <a:pt x="1138493" y="351566"/>
                </a:cubicBezTo>
                <a:cubicBezTo>
                  <a:pt x="740824" y="407557"/>
                  <a:pt x="1049642" y="808697"/>
                  <a:pt x="861331" y="907519"/>
                </a:cubicBezTo>
                <a:cubicBezTo>
                  <a:pt x="673020" y="920616"/>
                  <a:pt x="133128" y="950483"/>
                  <a:pt x="30060" y="894492"/>
                </a:cubicBezTo>
                <a:cubicBezTo>
                  <a:pt x="-2302" y="894492"/>
                  <a:pt x="38" y="325332"/>
                  <a:pt x="38" y="292970"/>
                </a:cubicBezTo>
                <a:lnTo>
                  <a:pt x="38" y="58596"/>
                </a:lnTo>
                <a:close/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6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6" grpId="0" animBg="1"/>
      <p:bldP spid="1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AEBA-2C05-4D2B-821F-5D457538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Compaction Type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FDDB6D-AC30-43A0-BD8C-FE4B82C9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54243-BB0B-4918-AA14-D85D9758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252525"/>
                </a:solidFill>
                <a:latin typeface="Roboto" panose="02000000000000000000" pitchFamily="2" charset="0"/>
              </a:rPr>
              <a:t>Major compaction</a:t>
            </a:r>
          </a:p>
          <a:p>
            <a:pPr lvl="1"/>
            <a:r>
              <a:rPr lang="en-US" altLang="ko-KR" dirty="0"/>
              <a:t>In Level db call “Compaction”</a:t>
            </a:r>
          </a:p>
          <a:p>
            <a:pPr lvl="1"/>
            <a:r>
              <a:rPr lang="en-US" altLang="ko-KR" dirty="0"/>
              <a:t>Leveled Compaction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Tiered compaction</a:t>
            </a:r>
          </a:p>
          <a:p>
            <a:pPr lvl="1"/>
            <a:r>
              <a:rPr kumimoji="1" lang="en-US" altLang="ko-KR" sz="2000" dirty="0"/>
              <a:t>Universal</a:t>
            </a:r>
            <a:r>
              <a:rPr lang="en-US" altLang="ko-KR" sz="2000" dirty="0"/>
              <a:t> compaction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B64352-925C-4F3D-B125-9DC6256FC748}"/>
              </a:ext>
            </a:extLst>
          </p:cNvPr>
          <p:cNvSpPr/>
          <p:nvPr/>
        </p:nvSpPr>
        <p:spPr>
          <a:xfrm>
            <a:off x="5260380" y="2148583"/>
            <a:ext cx="6822281" cy="4172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FCFA08A-76C5-4FBF-8A86-E14F755E2442}"/>
              </a:ext>
            </a:extLst>
          </p:cNvPr>
          <p:cNvGrpSpPr/>
          <p:nvPr/>
        </p:nvGrpSpPr>
        <p:grpSpPr>
          <a:xfrm>
            <a:off x="6096000" y="2291140"/>
            <a:ext cx="4891088" cy="369332"/>
            <a:chOff x="7056193" y="3827536"/>
            <a:chExt cx="4543427" cy="70217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6C33A8-F4B8-46E0-A123-8117A22F5A3C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BE9BC1-8552-4F5D-96BF-BE42D02712F8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0</a:t>
              </a:r>
              <a:endParaRPr lang="ko-KR" altLang="en-US" sz="16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6F07E9-E46C-4570-8CE8-54C16431CA65}"/>
              </a:ext>
            </a:extLst>
          </p:cNvPr>
          <p:cNvGrpSpPr/>
          <p:nvPr/>
        </p:nvGrpSpPr>
        <p:grpSpPr>
          <a:xfrm>
            <a:off x="6096000" y="2890081"/>
            <a:ext cx="4891088" cy="369332"/>
            <a:chOff x="7056193" y="3827536"/>
            <a:chExt cx="4543427" cy="70217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742380C-D2DA-4DD6-8E62-302020495E0B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BDC945-8BE2-43DA-950A-53E7A2968A89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1</a:t>
              </a:r>
              <a:endParaRPr lang="ko-KR" altLang="en-US" sz="16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6573470-F8DF-47EA-8F98-FB819DC71573}"/>
              </a:ext>
            </a:extLst>
          </p:cNvPr>
          <p:cNvGrpSpPr/>
          <p:nvPr/>
        </p:nvGrpSpPr>
        <p:grpSpPr>
          <a:xfrm>
            <a:off x="6096000" y="3463921"/>
            <a:ext cx="4891088" cy="369332"/>
            <a:chOff x="7056193" y="3827536"/>
            <a:chExt cx="4543427" cy="70217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C62EAF-84ED-4C2D-93EA-65B84BE1F07B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64EACC-7B6F-4BE8-AB49-3D73FFED4877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2</a:t>
              </a:r>
              <a:endParaRPr lang="ko-KR" altLang="en-US" sz="1600" dirty="0"/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FE92EDB-DC7E-4801-9C75-BD7B50CB77AA}"/>
              </a:ext>
            </a:extLst>
          </p:cNvPr>
          <p:cNvSpPr/>
          <p:nvPr/>
        </p:nvSpPr>
        <p:spPr>
          <a:xfrm>
            <a:off x="6961380" y="2355486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 ~ 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A7F2E8D-D671-4891-9FFD-E1FA8F0D2424}"/>
              </a:ext>
            </a:extLst>
          </p:cNvPr>
          <p:cNvSpPr/>
          <p:nvPr/>
        </p:nvSpPr>
        <p:spPr>
          <a:xfrm>
            <a:off x="7978794" y="2355486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 ~ 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D978F26-A0B4-4247-B90E-48072451D100}"/>
              </a:ext>
            </a:extLst>
          </p:cNvPr>
          <p:cNvSpPr/>
          <p:nvPr/>
        </p:nvSpPr>
        <p:spPr>
          <a:xfrm>
            <a:off x="8996208" y="2355486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 ~ 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7EFB987-F0E0-42D7-8DD8-53F5458EDEB5}"/>
              </a:ext>
            </a:extLst>
          </p:cNvPr>
          <p:cNvSpPr/>
          <p:nvPr/>
        </p:nvSpPr>
        <p:spPr>
          <a:xfrm>
            <a:off x="10000712" y="235548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88E70B9-DF09-46A9-9496-7A365AB7495D}"/>
              </a:ext>
            </a:extLst>
          </p:cNvPr>
          <p:cNvSpPr/>
          <p:nvPr/>
        </p:nvSpPr>
        <p:spPr>
          <a:xfrm>
            <a:off x="6961380" y="2956961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133DF88-9508-46FB-BF3B-29CD8BCC8D04}"/>
              </a:ext>
            </a:extLst>
          </p:cNvPr>
          <p:cNvSpPr/>
          <p:nvPr/>
        </p:nvSpPr>
        <p:spPr>
          <a:xfrm>
            <a:off x="7978794" y="2956961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EC3D846-0E92-4A22-A003-B7870F7E3E5E}"/>
              </a:ext>
            </a:extLst>
          </p:cNvPr>
          <p:cNvSpPr/>
          <p:nvPr/>
        </p:nvSpPr>
        <p:spPr>
          <a:xfrm>
            <a:off x="8996208" y="2956961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200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06B63D7-EEA2-4BE3-A57C-166C103CB84A}"/>
              </a:ext>
            </a:extLst>
          </p:cNvPr>
          <p:cNvSpPr/>
          <p:nvPr/>
        </p:nvSpPr>
        <p:spPr>
          <a:xfrm>
            <a:off x="6961380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D67F849-7E58-4557-B693-CFED3D9BA15B}"/>
              </a:ext>
            </a:extLst>
          </p:cNvPr>
          <p:cNvSpPr/>
          <p:nvPr/>
        </p:nvSpPr>
        <p:spPr>
          <a:xfrm>
            <a:off x="7978794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300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C993445-2E8F-4EB6-A5F9-D2C1DB9FF19C}"/>
              </a:ext>
            </a:extLst>
          </p:cNvPr>
          <p:cNvSpPr/>
          <p:nvPr/>
        </p:nvSpPr>
        <p:spPr>
          <a:xfrm>
            <a:off x="8996208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301 ~ 500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079DF3F-135E-4475-82BF-EB25A8F3FE50}"/>
              </a:ext>
            </a:extLst>
          </p:cNvPr>
          <p:cNvSpPr/>
          <p:nvPr/>
        </p:nvSpPr>
        <p:spPr>
          <a:xfrm>
            <a:off x="10000712" y="3516248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501 ~ 700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7FE2E3B-83BC-4B67-9AF9-90DC0653A694}"/>
              </a:ext>
            </a:extLst>
          </p:cNvPr>
          <p:cNvCxnSpPr>
            <a:cxnSpLocks/>
          </p:cNvCxnSpPr>
          <p:nvPr/>
        </p:nvCxnSpPr>
        <p:spPr>
          <a:xfrm>
            <a:off x="8978766" y="3928743"/>
            <a:ext cx="0" cy="59293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5ADB9A-EF42-4D75-A9C1-68E6EB8C484B}"/>
              </a:ext>
            </a:extLst>
          </p:cNvPr>
          <p:cNvSpPr txBox="1"/>
          <p:nvPr/>
        </p:nvSpPr>
        <p:spPr>
          <a:xfrm>
            <a:off x="8986374" y="4129672"/>
            <a:ext cx="102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Compaction</a:t>
            </a:r>
            <a:endParaRPr lang="ko-KR" altLang="en-US" sz="12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881D01-5417-48C1-9CAB-DF2A5C9D6F5E}"/>
              </a:ext>
            </a:extLst>
          </p:cNvPr>
          <p:cNvGrpSpPr/>
          <p:nvPr/>
        </p:nvGrpSpPr>
        <p:grpSpPr>
          <a:xfrm>
            <a:off x="6096000" y="4610938"/>
            <a:ext cx="4891088" cy="369332"/>
            <a:chOff x="7056193" y="3827536"/>
            <a:chExt cx="4543427" cy="70217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597BC00-4172-420F-9B4F-3B1D4E8BACA2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47E3972-D995-4DCF-9260-BA52C4C55DDF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0</a:t>
              </a:r>
              <a:endParaRPr lang="ko-KR" altLang="en-US" sz="1600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CCE9560-7585-4DC6-90F0-577C2EA70CC4}"/>
              </a:ext>
            </a:extLst>
          </p:cNvPr>
          <p:cNvGrpSpPr/>
          <p:nvPr/>
        </p:nvGrpSpPr>
        <p:grpSpPr>
          <a:xfrm>
            <a:off x="6096000" y="5197328"/>
            <a:ext cx="4891088" cy="369332"/>
            <a:chOff x="7056193" y="3827536"/>
            <a:chExt cx="4543427" cy="70217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A99302A-48D1-4BE5-9AD2-EED8F4234B41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1B45C07-BC76-43F4-AC29-62FDFF348DE8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1</a:t>
              </a:r>
              <a:endParaRPr lang="ko-KR" altLang="en-US" sz="16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6ED786A-191E-4687-B8E0-6A2D9C2F6758}"/>
              </a:ext>
            </a:extLst>
          </p:cNvPr>
          <p:cNvGrpSpPr/>
          <p:nvPr/>
        </p:nvGrpSpPr>
        <p:grpSpPr>
          <a:xfrm>
            <a:off x="6096000" y="5783719"/>
            <a:ext cx="4891088" cy="369332"/>
            <a:chOff x="7056193" y="3827536"/>
            <a:chExt cx="4543427" cy="702173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E2AA46D-1267-4718-BC3B-980596E4DCE3}"/>
                </a:ext>
              </a:extLst>
            </p:cNvPr>
            <p:cNvSpPr/>
            <p:nvPr/>
          </p:nvSpPr>
          <p:spPr>
            <a:xfrm>
              <a:off x="7056193" y="3827536"/>
              <a:ext cx="4543427" cy="702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272C13C-9A70-4D38-A233-1F22E4F82B6B}"/>
                </a:ext>
              </a:extLst>
            </p:cNvPr>
            <p:cNvSpPr txBox="1"/>
            <p:nvPr/>
          </p:nvSpPr>
          <p:spPr>
            <a:xfrm>
              <a:off x="7056193" y="3885173"/>
              <a:ext cx="1007270" cy="64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Level 2</a:t>
              </a:r>
              <a:endParaRPr lang="ko-KR" altLang="en-US" sz="1600" dirty="0"/>
            </a:p>
          </p:txBody>
        </p:sp>
      </p:grp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D45E09E-4D95-4800-9052-91EB7789D4D9}"/>
              </a:ext>
            </a:extLst>
          </p:cNvPr>
          <p:cNvSpPr/>
          <p:nvPr/>
        </p:nvSpPr>
        <p:spPr>
          <a:xfrm>
            <a:off x="6925357" y="4675284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61C072D-F63A-4219-B179-9DFCD9B92F12}"/>
              </a:ext>
            </a:extLst>
          </p:cNvPr>
          <p:cNvSpPr/>
          <p:nvPr/>
        </p:nvSpPr>
        <p:spPr>
          <a:xfrm>
            <a:off x="6925394" y="5276889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92206F0-4076-4B6C-BB1D-089FCA49B8FC}"/>
              </a:ext>
            </a:extLst>
          </p:cNvPr>
          <p:cNvSpPr/>
          <p:nvPr/>
        </p:nvSpPr>
        <p:spPr>
          <a:xfrm>
            <a:off x="8996208" y="5270264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68394-4A6C-45D9-AEE2-FD754398E9F6}"/>
              </a:ext>
            </a:extLst>
          </p:cNvPr>
          <p:cNvSpPr/>
          <p:nvPr/>
        </p:nvSpPr>
        <p:spPr>
          <a:xfrm>
            <a:off x="10013622" y="5270264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200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F1F6F62-B4C4-4C5D-9893-138C022B58F9}"/>
              </a:ext>
            </a:extLst>
          </p:cNvPr>
          <p:cNvSpPr/>
          <p:nvPr/>
        </p:nvSpPr>
        <p:spPr>
          <a:xfrm>
            <a:off x="6961380" y="583604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 ~ 150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550921A-24D3-4681-8B6E-9837CBABCE23}"/>
              </a:ext>
            </a:extLst>
          </p:cNvPr>
          <p:cNvSpPr/>
          <p:nvPr/>
        </p:nvSpPr>
        <p:spPr>
          <a:xfrm>
            <a:off x="7978794" y="583604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151 ~ 300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5C36615-209D-472E-B64D-B8E4C9A451C1}"/>
              </a:ext>
            </a:extLst>
          </p:cNvPr>
          <p:cNvSpPr/>
          <p:nvPr/>
        </p:nvSpPr>
        <p:spPr>
          <a:xfrm>
            <a:off x="8996208" y="5836046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301 ~ 500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79F9262-4362-48D9-819D-F9370F3AFCD7}"/>
              </a:ext>
            </a:extLst>
          </p:cNvPr>
          <p:cNvSpPr/>
          <p:nvPr/>
        </p:nvSpPr>
        <p:spPr>
          <a:xfrm>
            <a:off x="7960801" y="5276889"/>
            <a:ext cx="863168" cy="258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51 ~ 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445CF15C-8AC8-490E-93FD-FA7085DBAE70}"/>
              </a:ext>
            </a:extLst>
          </p:cNvPr>
          <p:cNvSpPr/>
          <p:nvPr/>
        </p:nvSpPr>
        <p:spPr>
          <a:xfrm>
            <a:off x="9991648" y="5841187"/>
            <a:ext cx="863168" cy="25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501 ~ 700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396648-1EFB-4430-9E8B-4060C210B8FE}"/>
              </a:ext>
            </a:extLst>
          </p:cNvPr>
          <p:cNvSpPr/>
          <p:nvPr/>
        </p:nvSpPr>
        <p:spPr>
          <a:xfrm>
            <a:off x="6925357" y="2321456"/>
            <a:ext cx="2952148" cy="927277"/>
          </a:xfrm>
          <a:custGeom>
            <a:avLst/>
            <a:gdLst>
              <a:gd name="connsiteX0" fmla="*/ 0 w 3004419"/>
              <a:gd name="connsiteY0" fmla="*/ 58596 h 351566"/>
              <a:gd name="connsiteX1" fmla="*/ 58596 w 3004419"/>
              <a:gd name="connsiteY1" fmla="*/ 0 h 351566"/>
              <a:gd name="connsiteX2" fmla="*/ 2945823 w 3004419"/>
              <a:gd name="connsiteY2" fmla="*/ 0 h 351566"/>
              <a:gd name="connsiteX3" fmla="*/ 3004419 w 3004419"/>
              <a:gd name="connsiteY3" fmla="*/ 58596 h 351566"/>
              <a:gd name="connsiteX4" fmla="*/ 3004419 w 3004419"/>
              <a:gd name="connsiteY4" fmla="*/ 292970 h 351566"/>
              <a:gd name="connsiteX5" fmla="*/ 2945823 w 3004419"/>
              <a:gd name="connsiteY5" fmla="*/ 351566 h 351566"/>
              <a:gd name="connsiteX6" fmla="*/ 58596 w 3004419"/>
              <a:gd name="connsiteY6" fmla="*/ 351566 h 351566"/>
              <a:gd name="connsiteX7" fmla="*/ 0 w 3004419"/>
              <a:gd name="connsiteY7" fmla="*/ 292970 h 351566"/>
              <a:gd name="connsiteX8" fmla="*/ 0 w 3004419"/>
              <a:gd name="connsiteY8" fmla="*/ 58596 h 351566"/>
              <a:gd name="connsiteX0" fmla="*/ 8415 w 3012834"/>
              <a:gd name="connsiteY0" fmla="*/ 58596 h 944498"/>
              <a:gd name="connsiteX1" fmla="*/ 67011 w 3012834"/>
              <a:gd name="connsiteY1" fmla="*/ 0 h 944498"/>
              <a:gd name="connsiteX2" fmla="*/ 2954238 w 3012834"/>
              <a:gd name="connsiteY2" fmla="*/ 0 h 944498"/>
              <a:gd name="connsiteX3" fmla="*/ 3012834 w 3012834"/>
              <a:gd name="connsiteY3" fmla="*/ 58596 h 944498"/>
              <a:gd name="connsiteX4" fmla="*/ 3012834 w 3012834"/>
              <a:gd name="connsiteY4" fmla="*/ 292970 h 944498"/>
              <a:gd name="connsiteX5" fmla="*/ 2954238 w 3012834"/>
              <a:gd name="connsiteY5" fmla="*/ 351566 h 944498"/>
              <a:gd name="connsiteX6" fmla="*/ 17005 w 3012834"/>
              <a:gd name="connsiteY6" fmla="*/ 944498 h 944498"/>
              <a:gd name="connsiteX7" fmla="*/ 8415 w 3012834"/>
              <a:gd name="connsiteY7" fmla="*/ 292970 h 944498"/>
              <a:gd name="connsiteX8" fmla="*/ 8415 w 3012834"/>
              <a:gd name="connsiteY8" fmla="*/ 58596 h 944498"/>
              <a:gd name="connsiteX0" fmla="*/ 8415 w 3012834"/>
              <a:gd name="connsiteY0" fmla="*/ 58596 h 969559"/>
              <a:gd name="connsiteX1" fmla="*/ 67011 w 3012834"/>
              <a:gd name="connsiteY1" fmla="*/ 0 h 969559"/>
              <a:gd name="connsiteX2" fmla="*/ 2954238 w 3012834"/>
              <a:gd name="connsiteY2" fmla="*/ 0 h 969559"/>
              <a:gd name="connsiteX3" fmla="*/ 3012834 w 3012834"/>
              <a:gd name="connsiteY3" fmla="*/ 58596 h 969559"/>
              <a:gd name="connsiteX4" fmla="*/ 3012834 w 3012834"/>
              <a:gd name="connsiteY4" fmla="*/ 292970 h 969559"/>
              <a:gd name="connsiteX5" fmla="*/ 2954238 w 3012834"/>
              <a:gd name="connsiteY5" fmla="*/ 351566 h 969559"/>
              <a:gd name="connsiteX6" fmla="*/ 17005 w 3012834"/>
              <a:gd name="connsiteY6" fmla="*/ 944498 h 969559"/>
              <a:gd name="connsiteX7" fmla="*/ 8415 w 3012834"/>
              <a:gd name="connsiteY7" fmla="*/ 292970 h 969559"/>
              <a:gd name="connsiteX8" fmla="*/ 8415 w 3012834"/>
              <a:gd name="connsiteY8" fmla="*/ 58596 h 969559"/>
              <a:gd name="connsiteX0" fmla="*/ 8415 w 3012834"/>
              <a:gd name="connsiteY0" fmla="*/ 58596 h 969559"/>
              <a:gd name="connsiteX1" fmla="*/ 67011 w 3012834"/>
              <a:gd name="connsiteY1" fmla="*/ 0 h 969559"/>
              <a:gd name="connsiteX2" fmla="*/ 2954238 w 3012834"/>
              <a:gd name="connsiteY2" fmla="*/ 0 h 969559"/>
              <a:gd name="connsiteX3" fmla="*/ 3012834 w 3012834"/>
              <a:gd name="connsiteY3" fmla="*/ 58596 h 969559"/>
              <a:gd name="connsiteX4" fmla="*/ 3012834 w 3012834"/>
              <a:gd name="connsiteY4" fmla="*/ 292970 h 969559"/>
              <a:gd name="connsiteX5" fmla="*/ 1146870 w 3012834"/>
              <a:gd name="connsiteY5" fmla="*/ 351566 h 969559"/>
              <a:gd name="connsiteX6" fmla="*/ 17005 w 3012834"/>
              <a:gd name="connsiteY6" fmla="*/ 944498 h 969559"/>
              <a:gd name="connsiteX7" fmla="*/ 8415 w 3012834"/>
              <a:gd name="connsiteY7" fmla="*/ 292970 h 969559"/>
              <a:gd name="connsiteX8" fmla="*/ 8415 w 3012834"/>
              <a:gd name="connsiteY8" fmla="*/ 58596 h 969559"/>
              <a:gd name="connsiteX0" fmla="*/ 8415 w 3012834"/>
              <a:gd name="connsiteY0" fmla="*/ 58596 h 981756"/>
              <a:gd name="connsiteX1" fmla="*/ 67011 w 3012834"/>
              <a:gd name="connsiteY1" fmla="*/ 0 h 981756"/>
              <a:gd name="connsiteX2" fmla="*/ 2954238 w 3012834"/>
              <a:gd name="connsiteY2" fmla="*/ 0 h 981756"/>
              <a:gd name="connsiteX3" fmla="*/ 3012834 w 3012834"/>
              <a:gd name="connsiteY3" fmla="*/ 58596 h 981756"/>
              <a:gd name="connsiteX4" fmla="*/ 3012834 w 3012834"/>
              <a:gd name="connsiteY4" fmla="*/ 292970 h 981756"/>
              <a:gd name="connsiteX5" fmla="*/ 1146870 w 3012834"/>
              <a:gd name="connsiteY5" fmla="*/ 351566 h 981756"/>
              <a:gd name="connsiteX6" fmla="*/ 998296 w 3012834"/>
              <a:gd name="connsiteY6" fmla="*/ 900375 h 981756"/>
              <a:gd name="connsiteX7" fmla="*/ 17005 w 3012834"/>
              <a:gd name="connsiteY7" fmla="*/ 944498 h 981756"/>
              <a:gd name="connsiteX8" fmla="*/ 8415 w 3012834"/>
              <a:gd name="connsiteY8" fmla="*/ 292970 h 981756"/>
              <a:gd name="connsiteX9" fmla="*/ 8415 w 3012834"/>
              <a:gd name="connsiteY9" fmla="*/ 58596 h 981756"/>
              <a:gd name="connsiteX0" fmla="*/ 8415 w 3012834"/>
              <a:gd name="connsiteY0" fmla="*/ 58596 h 994861"/>
              <a:gd name="connsiteX1" fmla="*/ 67011 w 3012834"/>
              <a:gd name="connsiteY1" fmla="*/ 0 h 994861"/>
              <a:gd name="connsiteX2" fmla="*/ 2954238 w 3012834"/>
              <a:gd name="connsiteY2" fmla="*/ 0 h 994861"/>
              <a:gd name="connsiteX3" fmla="*/ 3012834 w 3012834"/>
              <a:gd name="connsiteY3" fmla="*/ 58596 h 994861"/>
              <a:gd name="connsiteX4" fmla="*/ 3012834 w 3012834"/>
              <a:gd name="connsiteY4" fmla="*/ 292970 h 994861"/>
              <a:gd name="connsiteX5" fmla="*/ 1146870 w 3012834"/>
              <a:gd name="connsiteY5" fmla="*/ 351566 h 994861"/>
              <a:gd name="connsiteX6" fmla="*/ 855421 w 3012834"/>
              <a:gd name="connsiteY6" fmla="*/ 928950 h 994861"/>
              <a:gd name="connsiteX7" fmla="*/ 17005 w 3012834"/>
              <a:gd name="connsiteY7" fmla="*/ 944498 h 994861"/>
              <a:gd name="connsiteX8" fmla="*/ 8415 w 3012834"/>
              <a:gd name="connsiteY8" fmla="*/ 292970 h 994861"/>
              <a:gd name="connsiteX9" fmla="*/ 8415 w 3012834"/>
              <a:gd name="connsiteY9" fmla="*/ 58596 h 994861"/>
              <a:gd name="connsiteX0" fmla="*/ 8415 w 3012834"/>
              <a:gd name="connsiteY0" fmla="*/ 58596 h 998753"/>
              <a:gd name="connsiteX1" fmla="*/ 67011 w 3012834"/>
              <a:gd name="connsiteY1" fmla="*/ 0 h 998753"/>
              <a:gd name="connsiteX2" fmla="*/ 2954238 w 3012834"/>
              <a:gd name="connsiteY2" fmla="*/ 0 h 998753"/>
              <a:gd name="connsiteX3" fmla="*/ 3012834 w 3012834"/>
              <a:gd name="connsiteY3" fmla="*/ 58596 h 998753"/>
              <a:gd name="connsiteX4" fmla="*/ 3012834 w 3012834"/>
              <a:gd name="connsiteY4" fmla="*/ 292970 h 998753"/>
              <a:gd name="connsiteX5" fmla="*/ 1146870 w 3012834"/>
              <a:gd name="connsiteY5" fmla="*/ 351566 h 998753"/>
              <a:gd name="connsiteX6" fmla="*/ 876852 w 3012834"/>
              <a:gd name="connsiteY6" fmla="*/ 936094 h 998753"/>
              <a:gd name="connsiteX7" fmla="*/ 17005 w 3012834"/>
              <a:gd name="connsiteY7" fmla="*/ 944498 h 998753"/>
              <a:gd name="connsiteX8" fmla="*/ 8415 w 3012834"/>
              <a:gd name="connsiteY8" fmla="*/ 292970 h 998753"/>
              <a:gd name="connsiteX9" fmla="*/ 8415 w 3012834"/>
              <a:gd name="connsiteY9" fmla="*/ 58596 h 998753"/>
              <a:gd name="connsiteX0" fmla="*/ 8415 w 3012834"/>
              <a:gd name="connsiteY0" fmla="*/ 58596 h 970119"/>
              <a:gd name="connsiteX1" fmla="*/ 67011 w 3012834"/>
              <a:gd name="connsiteY1" fmla="*/ 0 h 970119"/>
              <a:gd name="connsiteX2" fmla="*/ 2954238 w 3012834"/>
              <a:gd name="connsiteY2" fmla="*/ 0 h 970119"/>
              <a:gd name="connsiteX3" fmla="*/ 3012834 w 3012834"/>
              <a:gd name="connsiteY3" fmla="*/ 58596 h 970119"/>
              <a:gd name="connsiteX4" fmla="*/ 3012834 w 3012834"/>
              <a:gd name="connsiteY4" fmla="*/ 292970 h 970119"/>
              <a:gd name="connsiteX5" fmla="*/ 1146870 w 3012834"/>
              <a:gd name="connsiteY5" fmla="*/ 351566 h 970119"/>
              <a:gd name="connsiteX6" fmla="*/ 876852 w 3012834"/>
              <a:gd name="connsiteY6" fmla="*/ 936094 h 970119"/>
              <a:gd name="connsiteX7" fmla="*/ 17005 w 3012834"/>
              <a:gd name="connsiteY7" fmla="*/ 944498 h 970119"/>
              <a:gd name="connsiteX8" fmla="*/ 8415 w 3012834"/>
              <a:gd name="connsiteY8" fmla="*/ 292970 h 970119"/>
              <a:gd name="connsiteX9" fmla="*/ 8415 w 3012834"/>
              <a:gd name="connsiteY9" fmla="*/ 58596 h 970119"/>
              <a:gd name="connsiteX0" fmla="*/ 38 w 3004457"/>
              <a:gd name="connsiteY0" fmla="*/ 58596 h 943572"/>
              <a:gd name="connsiteX1" fmla="*/ 58634 w 3004457"/>
              <a:gd name="connsiteY1" fmla="*/ 0 h 943572"/>
              <a:gd name="connsiteX2" fmla="*/ 2945861 w 3004457"/>
              <a:gd name="connsiteY2" fmla="*/ 0 h 943572"/>
              <a:gd name="connsiteX3" fmla="*/ 3004457 w 3004457"/>
              <a:gd name="connsiteY3" fmla="*/ 58596 h 943572"/>
              <a:gd name="connsiteX4" fmla="*/ 3004457 w 3004457"/>
              <a:gd name="connsiteY4" fmla="*/ 292970 h 943572"/>
              <a:gd name="connsiteX5" fmla="*/ 1138493 w 3004457"/>
              <a:gd name="connsiteY5" fmla="*/ 351566 h 943572"/>
              <a:gd name="connsiteX6" fmla="*/ 868475 w 3004457"/>
              <a:gd name="connsiteY6" fmla="*/ 936094 h 943572"/>
              <a:gd name="connsiteX7" fmla="*/ 30060 w 3004457"/>
              <a:gd name="connsiteY7" fmla="*/ 894492 h 943572"/>
              <a:gd name="connsiteX8" fmla="*/ 38 w 3004457"/>
              <a:gd name="connsiteY8" fmla="*/ 292970 h 943572"/>
              <a:gd name="connsiteX9" fmla="*/ 38 w 3004457"/>
              <a:gd name="connsiteY9" fmla="*/ 58596 h 943572"/>
              <a:gd name="connsiteX0" fmla="*/ 38 w 3004457"/>
              <a:gd name="connsiteY0" fmla="*/ 58596 h 927277"/>
              <a:gd name="connsiteX1" fmla="*/ 58634 w 3004457"/>
              <a:gd name="connsiteY1" fmla="*/ 0 h 927277"/>
              <a:gd name="connsiteX2" fmla="*/ 2945861 w 3004457"/>
              <a:gd name="connsiteY2" fmla="*/ 0 h 927277"/>
              <a:gd name="connsiteX3" fmla="*/ 3004457 w 3004457"/>
              <a:gd name="connsiteY3" fmla="*/ 58596 h 927277"/>
              <a:gd name="connsiteX4" fmla="*/ 3004457 w 3004457"/>
              <a:gd name="connsiteY4" fmla="*/ 292970 h 927277"/>
              <a:gd name="connsiteX5" fmla="*/ 1138493 w 3004457"/>
              <a:gd name="connsiteY5" fmla="*/ 351566 h 927277"/>
              <a:gd name="connsiteX6" fmla="*/ 861331 w 3004457"/>
              <a:gd name="connsiteY6" fmla="*/ 907519 h 927277"/>
              <a:gd name="connsiteX7" fmla="*/ 30060 w 3004457"/>
              <a:gd name="connsiteY7" fmla="*/ 894492 h 927277"/>
              <a:gd name="connsiteX8" fmla="*/ 38 w 3004457"/>
              <a:gd name="connsiteY8" fmla="*/ 292970 h 927277"/>
              <a:gd name="connsiteX9" fmla="*/ 38 w 3004457"/>
              <a:gd name="connsiteY9" fmla="*/ 58596 h 92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04457" h="927277">
                <a:moveTo>
                  <a:pt x="38" y="58596"/>
                </a:moveTo>
                <a:cubicBezTo>
                  <a:pt x="38" y="26234"/>
                  <a:pt x="26272" y="0"/>
                  <a:pt x="58634" y="0"/>
                </a:cubicBezTo>
                <a:lnTo>
                  <a:pt x="2945861" y="0"/>
                </a:lnTo>
                <a:cubicBezTo>
                  <a:pt x="2978223" y="0"/>
                  <a:pt x="3004457" y="26234"/>
                  <a:pt x="3004457" y="58596"/>
                </a:cubicBezTo>
                <a:lnTo>
                  <a:pt x="3004457" y="292970"/>
                </a:lnTo>
                <a:cubicBezTo>
                  <a:pt x="3004457" y="325332"/>
                  <a:pt x="1170855" y="351566"/>
                  <a:pt x="1138493" y="351566"/>
                </a:cubicBezTo>
                <a:cubicBezTo>
                  <a:pt x="740824" y="407557"/>
                  <a:pt x="1049642" y="808697"/>
                  <a:pt x="861331" y="907519"/>
                </a:cubicBezTo>
                <a:cubicBezTo>
                  <a:pt x="673020" y="920616"/>
                  <a:pt x="133128" y="950483"/>
                  <a:pt x="30060" y="894492"/>
                </a:cubicBezTo>
                <a:cubicBezTo>
                  <a:pt x="-2302" y="894492"/>
                  <a:pt x="38" y="325332"/>
                  <a:pt x="38" y="292970"/>
                </a:cubicBezTo>
                <a:lnTo>
                  <a:pt x="38" y="58596"/>
                </a:lnTo>
                <a:close/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8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845</Words>
  <Application>Microsoft Office PowerPoint</Application>
  <PresentationFormat>와이드스크린</PresentationFormat>
  <Paragraphs>279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HY엽서M</vt:lpstr>
      <vt:lpstr>맑은 고딕</vt:lpstr>
      <vt:lpstr>시스템 서체 일반체</vt:lpstr>
      <vt:lpstr>Arial</vt:lpstr>
      <vt:lpstr>Arial</vt:lpstr>
      <vt:lpstr>Poppins</vt:lpstr>
      <vt:lpstr>Roboto</vt:lpstr>
      <vt:lpstr>Times New Roman</vt:lpstr>
      <vt:lpstr>Wingdings</vt:lpstr>
      <vt:lpstr>Office 테마</vt:lpstr>
      <vt:lpstr>Team Compaction</vt:lpstr>
      <vt:lpstr>Contents</vt:lpstr>
      <vt:lpstr>Introduction</vt:lpstr>
      <vt:lpstr>Compaction Type</vt:lpstr>
      <vt:lpstr>Compaction Type</vt:lpstr>
      <vt:lpstr>Compaction Type</vt:lpstr>
      <vt:lpstr>Compaction Type</vt:lpstr>
      <vt:lpstr>Compaction Type</vt:lpstr>
      <vt:lpstr>Compaction Type</vt:lpstr>
      <vt:lpstr>db_bench</vt:lpstr>
      <vt:lpstr>db_bench</vt:lpstr>
      <vt:lpstr>db_bench</vt:lpstr>
      <vt:lpstr>db_bench</vt:lpstr>
      <vt:lpstr>db_bench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좌오꾸와쒼</cp:lastModifiedBy>
  <cp:revision>53</cp:revision>
  <cp:lastPrinted>2019-08-20T01:06:00Z</cp:lastPrinted>
  <dcterms:created xsi:type="dcterms:W3CDTF">2019-06-24T08:20:15Z</dcterms:created>
  <dcterms:modified xsi:type="dcterms:W3CDTF">2022-07-25T07:28:34Z</dcterms:modified>
</cp:coreProperties>
</file>