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6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71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81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89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1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29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3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74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94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24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00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50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04BA2-3FE6-4221-8EAD-10CE0B6FD447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36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81301" y="31588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＜本日の実験の流れ＞</a:t>
            </a:r>
            <a:endParaRPr kumimoji="1" lang="en-US" altLang="ja-JP" sz="2800" b="1" dirty="0" smtClean="0">
              <a:solidFill>
                <a:schemeClr val="bg1"/>
              </a:solidFill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3113397" y="1149506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アンケート</a:t>
            </a:r>
            <a:endParaRPr kumimoji="1" lang="ja-JP" altLang="en-US" sz="2800" dirty="0"/>
          </a:p>
        </p:txBody>
      </p:sp>
      <p:sp>
        <p:nvSpPr>
          <p:cNvPr id="7" name="角丸四角形 6"/>
          <p:cNvSpPr/>
          <p:nvPr/>
        </p:nvSpPr>
        <p:spPr>
          <a:xfrm>
            <a:off x="3113397" y="2081848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認知課題（２種類）</a:t>
            </a:r>
            <a:endParaRPr kumimoji="1" lang="ja-JP" altLang="en-US" sz="2800" dirty="0"/>
          </a:p>
        </p:txBody>
      </p:sp>
      <p:sp>
        <p:nvSpPr>
          <p:cNvPr id="8" name="角丸四角形 7"/>
          <p:cNvSpPr/>
          <p:nvPr/>
        </p:nvSpPr>
        <p:spPr>
          <a:xfrm>
            <a:off x="3113397" y="3014190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運動イメージ課題</a:t>
            </a:r>
            <a:endParaRPr kumimoji="1" lang="ja-JP" altLang="en-US" sz="2800" dirty="0"/>
          </a:p>
        </p:txBody>
      </p:sp>
      <p:sp>
        <p:nvSpPr>
          <p:cNvPr id="9" name="角丸四角形 8"/>
          <p:cNvSpPr/>
          <p:nvPr/>
        </p:nvSpPr>
        <p:spPr>
          <a:xfrm>
            <a:off x="3113397" y="3946532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トレーニング</a:t>
            </a:r>
            <a:endParaRPr kumimoji="1" lang="ja-JP" altLang="en-US" sz="2800" dirty="0"/>
          </a:p>
        </p:txBody>
      </p:sp>
      <p:sp>
        <p:nvSpPr>
          <p:cNvPr id="10" name="角丸四角形 9"/>
          <p:cNvSpPr/>
          <p:nvPr/>
        </p:nvSpPr>
        <p:spPr>
          <a:xfrm>
            <a:off x="3113397" y="4878874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運動イメージ課題</a:t>
            </a:r>
            <a:endParaRPr kumimoji="1" lang="ja-JP" altLang="en-US" sz="2800" dirty="0"/>
          </a:p>
        </p:txBody>
      </p:sp>
      <p:sp>
        <p:nvSpPr>
          <p:cNvPr id="11" name="下矢印 10"/>
          <p:cNvSpPr/>
          <p:nvPr/>
        </p:nvSpPr>
        <p:spPr>
          <a:xfrm>
            <a:off x="8280000" y="1727238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8280000" y="2629048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8280000" y="3544823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8280000" y="4460598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17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5" name="円柱 114"/>
          <p:cNvSpPr/>
          <p:nvPr/>
        </p:nvSpPr>
        <p:spPr>
          <a:xfrm>
            <a:off x="7038731" y="2082364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柱 115"/>
          <p:cNvSpPr/>
          <p:nvPr/>
        </p:nvSpPr>
        <p:spPr>
          <a:xfrm>
            <a:off x="7056955" y="290714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柱 116"/>
          <p:cNvSpPr/>
          <p:nvPr/>
        </p:nvSpPr>
        <p:spPr>
          <a:xfrm>
            <a:off x="7056955" y="372727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柱 117"/>
          <p:cNvSpPr/>
          <p:nvPr/>
        </p:nvSpPr>
        <p:spPr>
          <a:xfrm>
            <a:off x="7056955" y="461647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右カーブ矢印 118"/>
          <p:cNvSpPr/>
          <p:nvPr/>
        </p:nvSpPr>
        <p:spPr>
          <a:xfrm rot="5400000">
            <a:off x="5445053" y="-23193"/>
            <a:ext cx="688697" cy="2858853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0" name="円柱 119"/>
          <p:cNvSpPr/>
          <p:nvPr/>
        </p:nvSpPr>
        <p:spPr>
          <a:xfrm rot="-4260000">
            <a:off x="5706048" y="733927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環状矢印 121"/>
          <p:cNvSpPr/>
          <p:nvPr/>
        </p:nvSpPr>
        <p:spPr>
          <a:xfrm rot="5400000" flipH="1">
            <a:off x="5687262" y="712177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3" name="環状矢印 122"/>
          <p:cNvSpPr/>
          <p:nvPr/>
        </p:nvSpPr>
        <p:spPr>
          <a:xfrm rot="15720128" flipH="1">
            <a:off x="5103202" y="680957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5442655" y="5269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反転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25" name="円柱 124"/>
          <p:cNvSpPr/>
          <p:nvPr/>
        </p:nvSpPr>
        <p:spPr>
          <a:xfrm>
            <a:off x="4401178" y="2071715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3229371" y="5871219"/>
            <a:ext cx="5413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</a:rPr>
              <a:t>＜「</a:t>
            </a:r>
            <a:r>
              <a:rPr kumimoji="1" lang="en-US" altLang="ja-JP" sz="2800" b="1" dirty="0" smtClean="0">
                <a:solidFill>
                  <a:schemeClr val="bg1"/>
                </a:solidFill>
              </a:rPr>
              <a:t>Right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」が表示された場合＞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05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6" name="円柱 115"/>
          <p:cNvSpPr/>
          <p:nvPr/>
        </p:nvSpPr>
        <p:spPr>
          <a:xfrm>
            <a:off x="7056955" y="290714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柱 116"/>
          <p:cNvSpPr/>
          <p:nvPr/>
        </p:nvSpPr>
        <p:spPr>
          <a:xfrm>
            <a:off x="7056955" y="372727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柱 117"/>
          <p:cNvSpPr/>
          <p:nvPr/>
        </p:nvSpPr>
        <p:spPr>
          <a:xfrm>
            <a:off x="7056955" y="461647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右カーブ矢印 118"/>
          <p:cNvSpPr/>
          <p:nvPr/>
        </p:nvSpPr>
        <p:spPr>
          <a:xfrm rot="5400000">
            <a:off x="5445053" y="1002095"/>
            <a:ext cx="688697" cy="2858853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0" name="円柱 119"/>
          <p:cNvSpPr/>
          <p:nvPr/>
        </p:nvSpPr>
        <p:spPr>
          <a:xfrm rot="-4260000">
            <a:off x="5782238" y="1801113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環状矢印 120"/>
          <p:cNvSpPr/>
          <p:nvPr/>
        </p:nvSpPr>
        <p:spPr>
          <a:xfrm rot="5400000" flipH="1">
            <a:off x="5763452" y="1779363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2" name="環状矢印 121"/>
          <p:cNvSpPr/>
          <p:nvPr/>
        </p:nvSpPr>
        <p:spPr>
          <a:xfrm rot="15720128" flipH="1">
            <a:off x="5179392" y="1748143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5518845" y="15941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反転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24" name="円柱 123"/>
          <p:cNvSpPr/>
          <p:nvPr/>
        </p:nvSpPr>
        <p:spPr>
          <a:xfrm>
            <a:off x="4401178" y="2071715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円柱 124"/>
          <p:cNvSpPr/>
          <p:nvPr/>
        </p:nvSpPr>
        <p:spPr>
          <a:xfrm>
            <a:off x="4400426" y="290714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円柱 125"/>
          <p:cNvSpPr/>
          <p:nvPr/>
        </p:nvSpPr>
        <p:spPr>
          <a:xfrm>
            <a:off x="4400426" y="372727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円柱 126"/>
          <p:cNvSpPr/>
          <p:nvPr/>
        </p:nvSpPr>
        <p:spPr>
          <a:xfrm>
            <a:off x="4400426" y="461647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右カーブ矢印 127"/>
          <p:cNvSpPr/>
          <p:nvPr/>
        </p:nvSpPr>
        <p:spPr>
          <a:xfrm rot="5400000">
            <a:off x="5428921" y="2733782"/>
            <a:ext cx="688697" cy="2858853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9" name="円柱 128"/>
          <p:cNvSpPr/>
          <p:nvPr/>
        </p:nvSpPr>
        <p:spPr>
          <a:xfrm rot="-4260000">
            <a:off x="5766106" y="353280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環状矢印 129"/>
          <p:cNvSpPr/>
          <p:nvPr/>
        </p:nvSpPr>
        <p:spPr>
          <a:xfrm rot="5400000" flipH="1">
            <a:off x="5747320" y="3511050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1" name="環状矢印 130"/>
          <p:cNvSpPr/>
          <p:nvPr/>
        </p:nvSpPr>
        <p:spPr>
          <a:xfrm rot="15720128" flipH="1">
            <a:off x="5163260" y="3479830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5502713" y="33258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反転</a:t>
            </a:r>
            <a:endParaRPr kumimoji="1" lang="ja-JP" altLang="en-US" dirty="0"/>
          </a:p>
        </p:txBody>
      </p:sp>
      <p:sp>
        <p:nvSpPr>
          <p:cNvPr id="133" name="右カーブ矢印 132"/>
          <p:cNvSpPr/>
          <p:nvPr/>
        </p:nvSpPr>
        <p:spPr>
          <a:xfrm rot="5400000">
            <a:off x="5403968" y="1810768"/>
            <a:ext cx="688697" cy="2858853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4" name="円柱 133"/>
          <p:cNvSpPr/>
          <p:nvPr/>
        </p:nvSpPr>
        <p:spPr>
          <a:xfrm rot="-4260000">
            <a:off x="5741153" y="2609786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環状矢印 134"/>
          <p:cNvSpPr/>
          <p:nvPr/>
        </p:nvSpPr>
        <p:spPr>
          <a:xfrm rot="5400000" flipH="1">
            <a:off x="5722367" y="2588036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6" name="環状矢印 135"/>
          <p:cNvSpPr/>
          <p:nvPr/>
        </p:nvSpPr>
        <p:spPr>
          <a:xfrm rot="15720128" flipH="1">
            <a:off x="5138307" y="2556816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5477760" y="24028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反転</a:t>
            </a:r>
            <a:endParaRPr kumimoji="1" lang="ja-JP" altLang="en-US" dirty="0"/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3229371" y="5871219"/>
            <a:ext cx="5413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</a:rPr>
              <a:t>＜「</a:t>
            </a:r>
            <a:r>
              <a:rPr kumimoji="1" lang="en-US" altLang="ja-JP" sz="2800" b="1" dirty="0" smtClean="0">
                <a:solidFill>
                  <a:schemeClr val="bg1"/>
                </a:solidFill>
              </a:rPr>
              <a:t>Right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」が表示された場合＞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83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  <p:bldP spid="118" grpId="0" animBg="1"/>
      <p:bldP spid="119" grpId="0" animBg="1"/>
      <p:bldP spid="120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3" grpId="0" animBg="1"/>
      <p:bldP spid="1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5" name="円柱 114"/>
          <p:cNvSpPr/>
          <p:nvPr/>
        </p:nvSpPr>
        <p:spPr>
          <a:xfrm>
            <a:off x="4408984" y="2069294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柱 115"/>
          <p:cNvSpPr/>
          <p:nvPr/>
        </p:nvSpPr>
        <p:spPr>
          <a:xfrm>
            <a:off x="4427208" y="289407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柱 116"/>
          <p:cNvSpPr/>
          <p:nvPr/>
        </p:nvSpPr>
        <p:spPr>
          <a:xfrm>
            <a:off x="4427208" y="371420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柱 117"/>
          <p:cNvSpPr/>
          <p:nvPr/>
        </p:nvSpPr>
        <p:spPr>
          <a:xfrm>
            <a:off x="4427208" y="460340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右カーブ矢印 118"/>
          <p:cNvSpPr/>
          <p:nvPr/>
        </p:nvSpPr>
        <p:spPr>
          <a:xfrm rot="5400000">
            <a:off x="3752212" y="1021282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0" name="円柱 119"/>
          <p:cNvSpPr/>
          <p:nvPr/>
        </p:nvSpPr>
        <p:spPr>
          <a:xfrm>
            <a:off x="3200699" y="363801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右カーブ矢印 120"/>
          <p:cNvSpPr/>
          <p:nvPr/>
        </p:nvSpPr>
        <p:spPr>
          <a:xfrm rot="5400000">
            <a:off x="3788137" y="1954952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2" name="円柱 121"/>
          <p:cNvSpPr/>
          <p:nvPr/>
        </p:nvSpPr>
        <p:spPr>
          <a:xfrm>
            <a:off x="3236624" y="457168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円柱 122"/>
          <p:cNvSpPr/>
          <p:nvPr/>
        </p:nvSpPr>
        <p:spPr>
          <a:xfrm>
            <a:off x="3179598" y="183767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柱 123"/>
          <p:cNvSpPr/>
          <p:nvPr/>
        </p:nvSpPr>
        <p:spPr>
          <a:xfrm>
            <a:off x="3215523" y="277134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右カーブ矢印 124"/>
          <p:cNvSpPr/>
          <p:nvPr/>
        </p:nvSpPr>
        <p:spPr>
          <a:xfrm rot="5400000">
            <a:off x="3772042" y="2832789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6" name="右カーブ矢印 125"/>
          <p:cNvSpPr/>
          <p:nvPr/>
        </p:nvSpPr>
        <p:spPr>
          <a:xfrm rot="5400000">
            <a:off x="3807967" y="3766459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3627182" y="112553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①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3630872" y="197016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②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3651802" y="28248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③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3663666" y="37941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④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3229371" y="5871219"/>
            <a:ext cx="5413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</a:rPr>
              <a:t>＜「</a:t>
            </a:r>
            <a:r>
              <a:rPr kumimoji="1" lang="en-US" altLang="ja-JP" sz="2800" b="1" dirty="0" smtClean="0">
                <a:solidFill>
                  <a:schemeClr val="bg1"/>
                </a:solidFill>
              </a:rPr>
              <a:t>Right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」が表示された場合＞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16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テンキー イラスト フリー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225" y="304438"/>
            <a:ext cx="1390866" cy="18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20" name="円柱 119"/>
          <p:cNvSpPr/>
          <p:nvPr/>
        </p:nvSpPr>
        <p:spPr>
          <a:xfrm>
            <a:off x="3200699" y="363801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円柱 121"/>
          <p:cNvSpPr/>
          <p:nvPr/>
        </p:nvSpPr>
        <p:spPr>
          <a:xfrm>
            <a:off x="3236624" y="457168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円柱 122"/>
          <p:cNvSpPr/>
          <p:nvPr/>
        </p:nvSpPr>
        <p:spPr>
          <a:xfrm>
            <a:off x="3179598" y="183767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柱 123"/>
          <p:cNvSpPr/>
          <p:nvPr/>
        </p:nvSpPr>
        <p:spPr>
          <a:xfrm>
            <a:off x="3215523" y="277134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8" name="図 1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60641" y="1773881"/>
            <a:ext cx="1354349" cy="1069936"/>
          </a:xfrm>
          <a:prstGeom prst="rect">
            <a:avLst/>
          </a:prstGeom>
        </p:spPr>
      </p:pic>
      <p:sp>
        <p:nvSpPr>
          <p:cNvPr id="121" name="テキスト ボックス 120"/>
          <p:cNvSpPr txBox="1"/>
          <p:nvPr/>
        </p:nvSpPr>
        <p:spPr>
          <a:xfrm>
            <a:off x="3229371" y="5871219"/>
            <a:ext cx="5413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</a:rPr>
              <a:t>＜「</a:t>
            </a:r>
            <a:r>
              <a:rPr kumimoji="1" lang="en-US" altLang="ja-JP" sz="2800" b="1" dirty="0" smtClean="0">
                <a:solidFill>
                  <a:schemeClr val="bg1"/>
                </a:solidFill>
              </a:rPr>
              <a:t>Right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」が表示された場合＞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46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2" grpId="0" animBg="1"/>
      <p:bldP spid="123" grpId="0" animBg="1"/>
      <p:bldP spid="1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5" name="円柱 114"/>
          <p:cNvSpPr/>
          <p:nvPr/>
        </p:nvSpPr>
        <p:spPr>
          <a:xfrm>
            <a:off x="4408984" y="2069294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柱 115"/>
          <p:cNvSpPr/>
          <p:nvPr/>
        </p:nvSpPr>
        <p:spPr>
          <a:xfrm>
            <a:off x="4427208" y="289407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柱 116"/>
          <p:cNvSpPr/>
          <p:nvPr/>
        </p:nvSpPr>
        <p:spPr>
          <a:xfrm>
            <a:off x="4427208" y="371420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柱 117"/>
          <p:cNvSpPr/>
          <p:nvPr/>
        </p:nvSpPr>
        <p:spPr>
          <a:xfrm>
            <a:off x="4427208" y="460340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右カーブ矢印 118"/>
          <p:cNvSpPr/>
          <p:nvPr/>
        </p:nvSpPr>
        <p:spPr>
          <a:xfrm rot="16200000" flipH="1">
            <a:off x="3752212" y="1021282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0" name="円柱 119"/>
          <p:cNvSpPr/>
          <p:nvPr/>
        </p:nvSpPr>
        <p:spPr>
          <a:xfrm>
            <a:off x="3200699" y="363801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右カーブ矢印 120"/>
          <p:cNvSpPr/>
          <p:nvPr/>
        </p:nvSpPr>
        <p:spPr>
          <a:xfrm rot="16200000" flipH="1">
            <a:off x="3788137" y="1954952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2" name="円柱 121"/>
          <p:cNvSpPr/>
          <p:nvPr/>
        </p:nvSpPr>
        <p:spPr>
          <a:xfrm>
            <a:off x="3236624" y="457168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円柱 122"/>
          <p:cNvSpPr/>
          <p:nvPr/>
        </p:nvSpPr>
        <p:spPr>
          <a:xfrm>
            <a:off x="3179598" y="183767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柱 123"/>
          <p:cNvSpPr/>
          <p:nvPr/>
        </p:nvSpPr>
        <p:spPr>
          <a:xfrm>
            <a:off x="3215523" y="277134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右カーブ矢印 124"/>
          <p:cNvSpPr/>
          <p:nvPr/>
        </p:nvSpPr>
        <p:spPr>
          <a:xfrm rot="16200000" flipH="1">
            <a:off x="3772042" y="2832789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6" name="右カーブ矢印 125"/>
          <p:cNvSpPr/>
          <p:nvPr/>
        </p:nvSpPr>
        <p:spPr>
          <a:xfrm rot="16200000" flipH="1">
            <a:off x="3807967" y="3766459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3627182" y="112553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①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3630872" y="197016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②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3651802" y="28248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③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3663666" y="37941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④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3363058" y="5871477"/>
            <a:ext cx="5200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</a:rPr>
              <a:t>＜「</a:t>
            </a:r>
            <a:r>
              <a:rPr lang="en-US" altLang="ja-JP" sz="2800" b="1" dirty="0" smtClean="0">
                <a:solidFill>
                  <a:schemeClr val="bg1"/>
                </a:solidFill>
              </a:rPr>
              <a:t>Lef</a:t>
            </a:r>
            <a:r>
              <a:rPr lang="en-US" altLang="ja-JP" sz="2800" b="1" dirty="0">
                <a:solidFill>
                  <a:schemeClr val="bg1"/>
                </a:solidFill>
              </a:rPr>
              <a:t>t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」が表示された場合＞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70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5" name="円柱 114"/>
          <p:cNvSpPr/>
          <p:nvPr/>
        </p:nvSpPr>
        <p:spPr>
          <a:xfrm>
            <a:off x="7056955" y="290714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柱 115"/>
          <p:cNvSpPr/>
          <p:nvPr/>
        </p:nvSpPr>
        <p:spPr>
          <a:xfrm>
            <a:off x="7056955" y="372727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柱 116"/>
          <p:cNvSpPr/>
          <p:nvPr/>
        </p:nvSpPr>
        <p:spPr>
          <a:xfrm>
            <a:off x="7056955" y="461647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右カーブ矢印 117"/>
          <p:cNvSpPr/>
          <p:nvPr/>
        </p:nvSpPr>
        <p:spPr>
          <a:xfrm rot="16200000" flipH="1">
            <a:off x="5445053" y="1002095"/>
            <a:ext cx="688697" cy="2858853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9" name="円柱 118"/>
          <p:cNvSpPr/>
          <p:nvPr/>
        </p:nvSpPr>
        <p:spPr>
          <a:xfrm rot="-4260000">
            <a:off x="5782238" y="1801113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環状矢印 119"/>
          <p:cNvSpPr/>
          <p:nvPr/>
        </p:nvSpPr>
        <p:spPr>
          <a:xfrm rot="5400000" flipH="1">
            <a:off x="5763452" y="1779363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1" name="環状矢印 120"/>
          <p:cNvSpPr/>
          <p:nvPr/>
        </p:nvSpPr>
        <p:spPr>
          <a:xfrm rot="15720128" flipH="1">
            <a:off x="5179392" y="1748143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5518845" y="15941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反転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23" name="円柱 122"/>
          <p:cNvSpPr/>
          <p:nvPr/>
        </p:nvSpPr>
        <p:spPr>
          <a:xfrm>
            <a:off x="4401178" y="2071715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柱 123"/>
          <p:cNvSpPr/>
          <p:nvPr/>
        </p:nvSpPr>
        <p:spPr>
          <a:xfrm>
            <a:off x="4400426" y="290714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円柱 124"/>
          <p:cNvSpPr/>
          <p:nvPr/>
        </p:nvSpPr>
        <p:spPr>
          <a:xfrm>
            <a:off x="4400426" y="372727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円柱 125"/>
          <p:cNvSpPr/>
          <p:nvPr/>
        </p:nvSpPr>
        <p:spPr>
          <a:xfrm>
            <a:off x="4400426" y="461647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右カーブ矢印 126"/>
          <p:cNvSpPr/>
          <p:nvPr/>
        </p:nvSpPr>
        <p:spPr>
          <a:xfrm rot="16200000" flipH="1">
            <a:off x="5428921" y="2733782"/>
            <a:ext cx="688697" cy="2858853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8" name="円柱 127"/>
          <p:cNvSpPr/>
          <p:nvPr/>
        </p:nvSpPr>
        <p:spPr>
          <a:xfrm rot="-4260000">
            <a:off x="5766106" y="353280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環状矢印 128"/>
          <p:cNvSpPr/>
          <p:nvPr/>
        </p:nvSpPr>
        <p:spPr>
          <a:xfrm rot="5400000" flipH="1">
            <a:off x="5747320" y="3511050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0" name="環状矢印 129"/>
          <p:cNvSpPr/>
          <p:nvPr/>
        </p:nvSpPr>
        <p:spPr>
          <a:xfrm rot="15720128" flipH="1">
            <a:off x="5163260" y="3479830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5502713" y="33258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反転</a:t>
            </a:r>
            <a:endParaRPr kumimoji="1" lang="ja-JP" altLang="en-US" dirty="0"/>
          </a:p>
        </p:txBody>
      </p:sp>
      <p:sp>
        <p:nvSpPr>
          <p:cNvPr id="132" name="右カーブ矢印 131"/>
          <p:cNvSpPr/>
          <p:nvPr/>
        </p:nvSpPr>
        <p:spPr>
          <a:xfrm rot="16200000" flipH="1">
            <a:off x="5403968" y="1810768"/>
            <a:ext cx="688697" cy="2858853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3" name="円柱 132"/>
          <p:cNvSpPr/>
          <p:nvPr/>
        </p:nvSpPr>
        <p:spPr>
          <a:xfrm rot="-4260000">
            <a:off x="5741153" y="2609786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環状矢印 133"/>
          <p:cNvSpPr/>
          <p:nvPr/>
        </p:nvSpPr>
        <p:spPr>
          <a:xfrm rot="5400000" flipH="1">
            <a:off x="5722367" y="2588036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5" name="環状矢印 134"/>
          <p:cNvSpPr/>
          <p:nvPr/>
        </p:nvSpPr>
        <p:spPr>
          <a:xfrm rot="15720128" flipH="1">
            <a:off x="5138307" y="2556816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5477760" y="24028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反転</a:t>
            </a:r>
            <a:endParaRPr kumimoji="1" lang="ja-JP" altLang="en-US" dirty="0"/>
          </a:p>
        </p:txBody>
      </p:sp>
      <p:sp>
        <p:nvSpPr>
          <p:cNvPr id="137" name="円柱 136"/>
          <p:cNvSpPr/>
          <p:nvPr/>
        </p:nvSpPr>
        <p:spPr>
          <a:xfrm>
            <a:off x="7038731" y="2082364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右カーブ矢印 137"/>
          <p:cNvSpPr/>
          <p:nvPr/>
        </p:nvSpPr>
        <p:spPr>
          <a:xfrm rot="16200000" flipH="1">
            <a:off x="5445053" y="-23193"/>
            <a:ext cx="688697" cy="2858853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9" name="円柱 138"/>
          <p:cNvSpPr/>
          <p:nvPr/>
        </p:nvSpPr>
        <p:spPr>
          <a:xfrm rot="-4260000">
            <a:off x="5706048" y="733927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環状矢印 139"/>
          <p:cNvSpPr/>
          <p:nvPr/>
        </p:nvSpPr>
        <p:spPr>
          <a:xfrm rot="5400000" flipH="1">
            <a:off x="5687262" y="712177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1" name="環状矢印 140"/>
          <p:cNvSpPr/>
          <p:nvPr/>
        </p:nvSpPr>
        <p:spPr>
          <a:xfrm rot="15720128" flipH="1">
            <a:off x="5103202" y="680957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5442655" y="5269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反転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6225201" y="75078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①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44" name="テキスト ボックス 143"/>
          <p:cNvSpPr txBox="1"/>
          <p:nvPr/>
        </p:nvSpPr>
        <p:spPr>
          <a:xfrm>
            <a:off x="6228891" y="159540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②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6249821" y="245007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③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6261685" y="341937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④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3363058" y="5871477"/>
            <a:ext cx="5200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</a:rPr>
              <a:t>＜「</a:t>
            </a:r>
            <a:r>
              <a:rPr lang="en-US" altLang="ja-JP" sz="2800" b="1" dirty="0" smtClean="0">
                <a:solidFill>
                  <a:schemeClr val="bg1"/>
                </a:solidFill>
              </a:rPr>
              <a:t>Lef</a:t>
            </a:r>
            <a:r>
              <a:rPr lang="en-US" altLang="ja-JP" sz="2800" b="1" dirty="0">
                <a:solidFill>
                  <a:schemeClr val="bg1"/>
                </a:solidFill>
              </a:rPr>
              <a:t>t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」が表示された場合＞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38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32" grpId="0" animBg="1"/>
      <p:bldP spid="133" grpId="0" animBg="1"/>
      <p:bldP spid="137" grpId="0" animBg="1"/>
      <p:bldP spid="138" grpId="0" animBg="1"/>
      <p:bldP spid="1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2" descr="「テンキー イラスト フリー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421" y="0"/>
            <a:ext cx="1390866" cy="18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5" name="円柱 114"/>
          <p:cNvSpPr/>
          <p:nvPr/>
        </p:nvSpPr>
        <p:spPr>
          <a:xfrm>
            <a:off x="7042629" y="2093479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柱 115"/>
          <p:cNvSpPr/>
          <p:nvPr/>
        </p:nvSpPr>
        <p:spPr>
          <a:xfrm>
            <a:off x="7060853" y="291825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柱 116"/>
          <p:cNvSpPr/>
          <p:nvPr/>
        </p:nvSpPr>
        <p:spPr>
          <a:xfrm>
            <a:off x="7060853" y="373839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柱 117"/>
          <p:cNvSpPr/>
          <p:nvPr/>
        </p:nvSpPr>
        <p:spPr>
          <a:xfrm>
            <a:off x="7060853" y="4627593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右カーブ矢印 118"/>
          <p:cNvSpPr/>
          <p:nvPr/>
        </p:nvSpPr>
        <p:spPr>
          <a:xfrm rot="16200000" flipH="1">
            <a:off x="7504902" y="1011766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0" name="円柱 119"/>
          <p:cNvSpPr/>
          <p:nvPr/>
        </p:nvSpPr>
        <p:spPr>
          <a:xfrm>
            <a:off x="8095544" y="360467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右カーブ矢印 120"/>
          <p:cNvSpPr/>
          <p:nvPr/>
        </p:nvSpPr>
        <p:spPr>
          <a:xfrm rot="16200000" flipH="1">
            <a:off x="7540827" y="1945436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2" name="円柱 121"/>
          <p:cNvSpPr/>
          <p:nvPr/>
        </p:nvSpPr>
        <p:spPr>
          <a:xfrm>
            <a:off x="8131469" y="453834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円柱 122"/>
          <p:cNvSpPr/>
          <p:nvPr/>
        </p:nvSpPr>
        <p:spPr>
          <a:xfrm>
            <a:off x="8074443" y="180433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柱 123"/>
          <p:cNvSpPr/>
          <p:nvPr/>
        </p:nvSpPr>
        <p:spPr>
          <a:xfrm>
            <a:off x="8110368" y="273800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右カーブ矢印 124"/>
          <p:cNvSpPr/>
          <p:nvPr/>
        </p:nvSpPr>
        <p:spPr>
          <a:xfrm rot="16200000" flipH="1">
            <a:off x="7524732" y="2823273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6" name="右カーブ矢印 125"/>
          <p:cNvSpPr/>
          <p:nvPr/>
        </p:nvSpPr>
        <p:spPr>
          <a:xfrm rot="16200000" flipH="1">
            <a:off x="7560657" y="3756943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28" name="図 1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1995167" y="1542133"/>
            <a:ext cx="1354349" cy="1069936"/>
          </a:xfrm>
          <a:prstGeom prst="rect">
            <a:avLst/>
          </a:prstGeom>
        </p:spPr>
      </p:pic>
      <p:sp>
        <p:nvSpPr>
          <p:cNvPr id="129" name="テキスト ボックス 128"/>
          <p:cNvSpPr txBox="1"/>
          <p:nvPr/>
        </p:nvSpPr>
        <p:spPr>
          <a:xfrm>
            <a:off x="7358651" y="112604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①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7362341" y="197066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②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7383271" y="282533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③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7395135" y="379463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④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3363058" y="5871477"/>
            <a:ext cx="5200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</a:rPr>
              <a:t>＜「</a:t>
            </a:r>
            <a:r>
              <a:rPr lang="en-US" altLang="ja-JP" sz="2800" b="1" dirty="0" smtClean="0">
                <a:solidFill>
                  <a:schemeClr val="bg1"/>
                </a:solidFill>
              </a:rPr>
              <a:t>Lef</a:t>
            </a:r>
            <a:r>
              <a:rPr lang="en-US" altLang="ja-JP" sz="2800" b="1" dirty="0">
                <a:solidFill>
                  <a:schemeClr val="bg1"/>
                </a:solidFill>
              </a:rPr>
              <a:t>t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」が表示された場合＞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3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2" descr="「テンキー イラスト フリー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225" y="304438"/>
            <a:ext cx="1390866" cy="18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5" name="円柱 114"/>
          <p:cNvSpPr/>
          <p:nvPr/>
        </p:nvSpPr>
        <p:spPr>
          <a:xfrm>
            <a:off x="4408984" y="2069294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柱 115"/>
          <p:cNvSpPr/>
          <p:nvPr/>
        </p:nvSpPr>
        <p:spPr>
          <a:xfrm>
            <a:off x="4427208" y="289407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柱 116"/>
          <p:cNvSpPr/>
          <p:nvPr/>
        </p:nvSpPr>
        <p:spPr>
          <a:xfrm>
            <a:off x="4427208" y="371420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柱 117"/>
          <p:cNvSpPr/>
          <p:nvPr/>
        </p:nvSpPr>
        <p:spPr>
          <a:xfrm>
            <a:off x="4427208" y="460340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右カーブ矢印 118"/>
          <p:cNvSpPr/>
          <p:nvPr/>
        </p:nvSpPr>
        <p:spPr>
          <a:xfrm rot="5400000">
            <a:off x="3752212" y="1021282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0" name="円柱 119"/>
          <p:cNvSpPr/>
          <p:nvPr/>
        </p:nvSpPr>
        <p:spPr>
          <a:xfrm>
            <a:off x="3200699" y="363801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右カーブ矢印 120"/>
          <p:cNvSpPr/>
          <p:nvPr/>
        </p:nvSpPr>
        <p:spPr>
          <a:xfrm rot="5400000">
            <a:off x="3788137" y="1954952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2" name="円柱 121"/>
          <p:cNvSpPr/>
          <p:nvPr/>
        </p:nvSpPr>
        <p:spPr>
          <a:xfrm>
            <a:off x="3236624" y="457168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円柱 122"/>
          <p:cNvSpPr/>
          <p:nvPr/>
        </p:nvSpPr>
        <p:spPr>
          <a:xfrm>
            <a:off x="3179598" y="183767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柱 123"/>
          <p:cNvSpPr/>
          <p:nvPr/>
        </p:nvSpPr>
        <p:spPr>
          <a:xfrm>
            <a:off x="3215523" y="277134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右カーブ矢印 124"/>
          <p:cNvSpPr/>
          <p:nvPr/>
        </p:nvSpPr>
        <p:spPr>
          <a:xfrm rot="5400000">
            <a:off x="3772042" y="2832789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6" name="右カーブ矢印 125"/>
          <p:cNvSpPr/>
          <p:nvPr/>
        </p:nvSpPr>
        <p:spPr>
          <a:xfrm rot="5400000">
            <a:off x="3807967" y="3766459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28" name="図 1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60641" y="1773881"/>
            <a:ext cx="1354349" cy="1069936"/>
          </a:xfrm>
          <a:prstGeom prst="rect">
            <a:avLst/>
          </a:prstGeom>
        </p:spPr>
      </p:pic>
      <p:sp>
        <p:nvSpPr>
          <p:cNvPr id="129" name="テキスト ボックス 128"/>
          <p:cNvSpPr txBox="1"/>
          <p:nvPr/>
        </p:nvSpPr>
        <p:spPr>
          <a:xfrm>
            <a:off x="3627182" y="112553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①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3630872" y="197016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②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3651802" y="28248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③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3663666" y="37941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④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3229371" y="5871219"/>
            <a:ext cx="5413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</a:rPr>
              <a:t>＜「</a:t>
            </a:r>
            <a:r>
              <a:rPr kumimoji="1" lang="en-US" altLang="ja-JP" sz="2800" b="1" dirty="0" smtClean="0">
                <a:solidFill>
                  <a:schemeClr val="bg1"/>
                </a:solidFill>
              </a:rPr>
              <a:t>Right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」が表示された場合＞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26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9" name="右カーブ矢印 118"/>
          <p:cNvSpPr/>
          <p:nvPr/>
        </p:nvSpPr>
        <p:spPr>
          <a:xfrm rot="5400000">
            <a:off x="3752212" y="1021282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3" name="円柱 122"/>
          <p:cNvSpPr/>
          <p:nvPr/>
        </p:nvSpPr>
        <p:spPr>
          <a:xfrm>
            <a:off x="3179598" y="183767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円柱 130"/>
          <p:cNvSpPr/>
          <p:nvPr/>
        </p:nvSpPr>
        <p:spPr>
          <a:xfrm>
            <a:off x="4427208" y="289407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円柱 131"/>
          <p:cNvSpPr/>
          <p:nvPr/>
        </p:nvSpPr>
        <p:spPr>
          <a:xfrm>
            <a:off x="4427208" y="371420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円柱 132"/>
          <p:cNvSpPr/>
          <p:nvPr/>
        </p:nvSpPr>
        <p:spPr>
          <a:xfrm>
            <a:off x="4427208" y="460340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円柱 133"/>
          <p:cNvSpPr/>
          <p:nvPr/>
        </p:nvSpPr>
        <p:spPr>
          <a:xfrm>
            <a:off x="4401178" y="2071715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3229371" y="5871219"/>
            <a:ext cx="5413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</a:rPr>
              <a:t>＜「</a:t>
            </a:r>
            <a:r>
              <a:rPr kumimoji="1" lang="en-US" altLang="ja-JP" sz="2800" b="1" dirty="0" smtClean="0">
                <a:solidFill>
                  <a:schemeClr val="bg1"/>
                </a:solidFill>
              </a:rPr>
              <a:t>Right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」が表示された場合＞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61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23" grpId="0" animBg="1"/>
      <p:bldP spid="131" grpId="0" animBg="1"/>
      <p:bldP spid="132" grpId="0" animBg="1"/>
      <p:bldP spid="133" grpId="0" animBg="1"/>
      <p:bldP spid="1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「テンキー イラスト フリー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609" y="813669"/>
            <a:ext cx="1390866" cy="18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「テンキー イラスト フリー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29" y="813669"/>
            <a:ext cx="1390866" cy="18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左矢印 6"/>
          <p:cNvSpPr/>
          <p:nvPr/>
        </p:nvSpPr>
        <p:spPr>
          <a:xfrm>
            <a:off x="3825551" y="1324947"/>
            <a:ext cx="4074255" cy="833987"/>
          </a:xfrm>
          <a:prstGeom prst="leftArrow">
            <a:avLst>
              <a:gd name="adj1" fmla="val 53351"/>
              <a:gd name="adj2" fmla="val 72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03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81301" y="31588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＜本日の実験の流れ＞</a:t>
            </a:r>
            <a:endParaRPr kumimoji="1" lang="en-US" altLang="ja-JP" sz="2800" b="1" dirty="0" smtClean="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087271" y="1833533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運動イメージ課題</a:t>
            </a:r>
            <a:endParaRPr kumimoji="1" lang="ja-JP" altLang="en-US" sz="2800" dirty="0"/>
          </a:p>
        </p:txBody>
      </p:sp>
      <p:sp>
        <p:nvSpPr>
          <p:cNvPr id="9" name="角丸四角形 8"/>
          <p:cNvSpPr/>
          <p:nvPr/>
        </p:nvSpPr>
        <p:spPr>
          <a:xfrm>
            <a:off x="3087271" y="2765875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トレーニング</a:t>
            </a:r>
            <a:endParaRPr kumimoji="1" lang="ja-JP" altLang="en-US" sz="2800" dirty="0"/>
          </a:p>
        </p:txBody>
      </p:sp>
      <p:sp>
        <p:nvSpPr>
          <p:cNvPr id="10" name="角丸四角形 9"/>
          <p:cNvSpPr/>
          <p:nvPr/>
        </p:nvSpPr>
        <p:spPr>
          <a:xfrm>
            <a:off x="3087271" y="3698217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運動イメージ課題</a:t>
            </a:r>
            <a:endParaRPr kumimoji="1" lang="ja-JP" altLang="en-US" sz="2800" dirty="0"/>
          </a:p>
        </p:txBody>
      </p:sp>
      <p:sp>
        <p:nvSpPr>
          <p:cNvPr id="13" name="下矢印 12"/>
          <p:cNvSpPr/>
          <p:nvPr/>
        </p:nvSpPr>
        <p:spPr>
          <a:xfrm>
            <a:off x="8253874" y="2364166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8253874" y="3279941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5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左矢印 4"/>
          <p:cNvSpPr/>
          <p:nvPr/>
        </p:nvSpPr>
        <p:spPr>
          <a:xfrm flipH="1">
            <a:off x="3825551" y="1324947"/>
            <a:ext cx="4074255" cy="833987"/>
          </a:xfrm>
          <a:prstGeom prst="leftArrow">
            <a:avLst>
              <a:gd name="adj1" fmla="val 53351"/>
              <a:gd name="adj2" fmla="val 72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Picture 2" descr="「テンキー イラスト フリー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609" y="813669"/>
            <a:ext cx="1390866" cy="18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「テンキー イラスト フリー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29" y="813669"/>
            <a:ext cx="1390866" cy="18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99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「テンキー イラスト フリー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840" y="2775789"/>
            <a:ext cx="1390866" cy="18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「テンキー イラスト フリー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630" y="2775789"/>
            <a:ext cx="1390866" cy="18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085929" y="4302896"/>
            <a:ext cx="1354349" cy="106993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2875497" y="4302896"/>
            <a:ext cx="1354349" cy="1069936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7133968" y="1447194"/>
            <a:ext cx="2949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b="1" dirty="0" smtClean="0">
                <a:solidFill>
                  <a:schemeClr val="bg1"/>
                </a:solidFill>
              </a:rPr>
              <a:t>Right</a:t>
            </a:r>
            <a:endParaRPr kumimoji="1" lang="ja-JP" altLang="en-US" sz="5400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51903" y="1447194"/>
            <a:ext cx="2949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b="1" dirty="0" smtClean="0">
                <a:solidFill>
                  <a:schemeClr val="bg1"/>
                </a:solidFill>
              </a:rPr>
              <a:t>Left</a:t>
            </a:r>
            <a:endParaRPr kumimoji="1" lang="ja-JP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851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94439" y="2731245"/>
            <a:ext cx="2122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b="1" dirty="0" smtClean="0">
                <a:solidFill>
                  <a:schemeClr val="bg1"/>
                </a:solidFill>
              </a:rPr>
              <a:t>Rela</a:t>
            </a:r>
            <a:r>
              <a:rPr lang="en-US" altLang="ja-JP" sz="5400" b="1" dirty="0">
                <a:solidFill>
                  <a:schemeClr val="bg1"/>
                </a:solidFill>
              </a:rPr>
              <a:t>x</a:t>
            </a:r>
            <a:endParaRPr kumimoji="1" lang="ja-JP" alt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414167" y="2011398"/>
            <a:ext cx="29491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b="1" dirty="0" smtClean="0">
                <a:solidFill>
                  <a:schemeClr val="bg1"/>
                </a:solidFill>
              </a:rPr>
              <a:t>Left</a:t>
            </a:r>
          </a:p>
          <a:p>
            <a:pPr algn="ctr"/>
            <a:r>
              <a:rPr lang="en-US" altLang="ja-JP" sz="5400" b="1" dirty="0">
                <a:solidFill>
                  <a:schemeClr val="bg1"/>
                </a:solidFill>
              </a:rPr>
              <a:t>o</a:t>
            </a:r>
            <a:r>
              <a:rPr kumimoji="1" lang="en-US" altLang="ja-JP" sz="5400" b="1" dirty="0" smtClean="0">
                <a:solidFill>
                  <a:schemeClr val="bg1"/>
                </a:solidFill>
              </a:rPr>
              <a:t>r</a:t>
            </a:r>
          </a:p>
          <a:p>
            <a:pPr algn="ctr"/>
            <a:r>
              <a:rPr lang="en-US" altLang="ja-JP" sz="5400" b="1" dirty="0" smtClean="0">
                <a:solidFill>
                  <a:schemeClr val="bg1"/>
                </a:solidFill>
              </a:rPr>
              <a:t>Right</a:t>
            </a:r>
            <a:endParaRPr kumimoji="1" lang="ja-JP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254246" y="1418927"/>
            <a:ext cx="2404826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3900" dirty="0" smtClean="0"/>
              <a:t>+</a:t>
            </a:r>
            <a:endParaRPr kumimoji="1" lang="ja-JP" altLang="en-US" sz="23900" dirty="0"/>
          </a:p>
        </p:txBody>
      </p:sp>
      <p:sp>
        <p:nvSpPr>
          <p:cNvPr id="7" name="右矢印 6"/>
          <p:cNvSpPr/>
          <p:nvPr/>
        </p:nvSpPr>
        <p:spPr>
          <a:xfrm>
            <a:off x="3703650" y="2900170"/>
            <a:ext cx="506538" cy="585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7974139" y="2901863"/>
            <a:ext cx="506538" cy="585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185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84027" y="2731245"/>
            <a:ext cx="2122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b="1" dirty="0" smtClean="0">
                <a:solidFill>
                  <a:schemeClr val="bg1"/>
                </a:solidFill>
              </a:rPr>
              <a:t>Rela</a:t>
            </a:r>
            <a:r>
              <a:rPr lang="en-US" altLang="ja-JP" sz="5400" b="1" dirty="0">
                <a:solidFill>
                  <a:schemeClr val="bg1"/>
                </a:solidFill>
              </a:rPr>
              <a:t>x</a:t>
            </a:r>
            <a:endParaRPr kumimoji="1" lang="ja-JP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897394" y="1307778"/>
            <a:ext cx="2404826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3900" dirty="0" smtClean="0"/>
              <a:t>+</a:t>
            </a:r>
            <a:endParaRPr kumimoji="1" lang="ja-JP" altLang="en-US" sz="23900" dirty="0"/>
          </a:p>
        </p:txBody>
      </p:sp>
      <p:sp>
        <p:nvSpPr>
          <p:cNvPr id="8" name="右矢印 7"/>
          <p:cNvSpPr/>
          <p:nvPr/>
        </p:nvSpPr>
        <p:spPr>
          <a:xfrm>
            <a:off x="5901991" y="2900170"/>
            <a:ext cx="506538" cy="585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360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角丸四角形 16"/>
          <p:cNvSpPr/>
          <p:nvPr/>
        </p:nvSpPr>
        <p:spPr>
          <a:xfrm>
            <a:off x="3061145" y="5223267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運動パフォーマンステスト</a:t>
            </a:r>
            <a:endParaRPr kumimoji="1" lang="ja-JP" altLang="en-US" sz="2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81301" y="31588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＜本日の実験の流れ＞</a:t>
            </a:r>
            <a:endParaRPr kumimoji="1" lang="en-US" altLang="ja-JP" sz="2800" b="1" dirty="0" smtClean="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061145" y="1493899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運動イメージ課題</a:t>
            </a:r>
            <a:endParaRPr kumimoji="1" lang="ja-JP" altLang="en-US" sz="2800" dirty="0"/>
          </a:p>
        </p:txBody>
      </p:sp>
      <p:sp>
        <p:nvSpPr>
          <p:cNvPr id="9" name="角丸四角形 8"/>
          <p:cNvSpPr/>
          <p:nvPr/>
        </p:nvSpPr>
        <p:spPr>
          <a:xfrm>
            <a:off x="3061145" y="2426241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トレーニング</a:t>
            </a:r>
            <a:endParaRPr kumimoji="1" lang="ja-JP" altLang="en-US" sz="2800" dirty="0"/>
          </a:p>
        </p:txBody>
      </p:sp>
      <p:sp>
        <p:nvSpPr>
          <p:cNvPr id="10" name="角丸四角形 9"/>
          <p:cNvSpPr/>
          <p:nvPr/>
        </p:nvSpPr>
        <p:spPr>
          <a:xfrm>
            <a:off x="3061145" y="3358583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運動イメージ課題</a:t>
            </a:r>
            <a:endParaRPr kumimoji="1" lang="ja-JP" altLang="en-US" sz="2800" dirty="0"/>
          </a:p>
        </p:txBody>
      </p:sp>
      <p:sp>
        <p:nvSpPr>
          <p:cNvPr id="13" name="下矢印 12"/>
          <p:cNvSpPr/>
          <p:nvPr/>
        </p:nvSpPr>
        <p:spPr>
          <a:xfrm>
            <a:off x="8227748" y="2024532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8227748" y="2940307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3061145" y="4290925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認知課題（２種類）</a:t>
            </a:r>
            <a:endParaRPr kumimoji="1" lang="ja-JP" altLang="en-US" sz="2800" dirty="0"/>
          </a:p>
        </p:txBody>
      </p:sp>
      <p:sp>
        <p:nvSpPr>
          <p:cNvPr id="15" name="下矢印 14"/>
          <p:cNvSpPr/>
          <p:nvPr/>
        </p:nvSpPr>
        <p:spPr>
          <a:xfrm>
            <a:off x="8227748" y="3917025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>
            <a:off x="8227748" y="4868657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93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583728" y="1256222"/>
            <a:ext cx="706877" cy="400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dirty="0" smtClean="0"/>
              <a:t>運動イメ</a:t>
            </a:r>
            <a:r>
              <a:rPr kumimoji="1" lang="ja-JP" altLang="en-US" sz="2000" dirty="0" err="1" smtClean="0"/>
              <a:t>ｌ</a:t>
            </a:r>
            <a:r>
              <a:rPr kumimoji="1" lang="ja-JP" altLang="en-US" sz="2000" dirty="0" smtClean="0"/>
              <a:t>ジ課題</a:t>
            </a:r>
            <a:endParaRPr kumimoji="1" lang="ja-JP" altLang="en-US" sz="2000" dirty="0"/>
          </a:p>
        </p:txBody>
      </p:sp>
      <p:sp>
        <p:nvSpPr>
          <p:cNvPr id="5" name="角丸四角形 4"/>
          <p:cNvSpPr/>
          <p:nvPr/>
        </p:nvSpPr>
        <p:spPr>
          <a:xfrm>
            <a:off x="10127054" y="1256221"/>
            <a:ext cx="706877" cy="400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dirty="0" smtClean="0"/>
              <a:t>運動イメ</a:t>
            </a:r>
            <a:r>
              <a:rPr kumimoji="1" lang="ja-JP" altLang="en-US" sz="2000" smtClean="0"/>
              <a:t>ｌジ</a:t>
            </a:r>
            <a:r>
              <a:rPr kumimoji="1" lang="ja-JP" altLang="en-US" sz="2000" dirty="0" smtClean="0"/>
              <a:t>課題</a:t>
            </a:r>
            <a:endParaRPr kumimoji="1" lang="ja-JP" altLang="en-US" sz="2000" dirty="0"/>
          </a:p>
        </p:txBody>
      </p:sp>
      <p:sp>
        <p:nvSpPr>
          <p:cNvPr id="6" name="角丸四角形 5"/>
          <p:cNvSpPr/>
          <p:nvPr/>
        </p:nvSpPr>
        <p:spPr>
          <a:xfrm>
            <a:off x="3414756" y="1256223"/>
            <a:ext cx="706877" cy="400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dirty="0" smtClean="0"/>
              <a:t>トレ</a:t>
            </a:r>
            <a:r>
              <a:rPr kumimoji="1" lang="ja-JP" altLang="en-US" sz="2000" dirty="0" err="1" smtClean="0"/>
              <a:t>ｌ</a:t>
            </a:r>
            <a:r>
              <a:rPr kumimoji="1" lang="ja-JP" altLang="en-US" sz="2000" dirty="0" smtClean="0"/>
              <a:t>ニング　第１ブロック</a:t>
            </a:r>
            <a:endParaRPr kumimoji="1" lang="ja-JP" altLang="en-US" sz="2000" dirty="0"/>
          </a:p>
        </p:txBody>
      </p:sp>
      <p:sp>
        <p:nvSpPr>
          <p:cNvPr id="7" name="角丸四角形 6"/>
          <p:cNvSpPr/>
          <p:nvPr/>
        </p:nvSpPr>
        <p:spPr>
          <a:xfrm>
            <a:off x="4633969" y="1256223"/>
            <a:ext cx="706877" cy="400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dirty="0" smtClean="0"/>
              <a:t>トレ</a:t>
            </a:r>
            <a:r>
              <a:rPr kumimoji="1" lang="ja-JP" altLang="en-US" sz="2000" dirty="0" err="1" smtClean="0"/>
              <a:t>ｌ</a:t>
            </a:r>
            <a:r>
              <a:rPr kumimoji="1" lang="ja-JP" altLang="en-US" sz="2000" dirty="0" smtClean="0"/>
              <a:t>ニング　第２ブロック</a:t>
            </a:r>
            <a:endParaRPr kumimoji="1" lang="ja-JP" altLang="en-US" sz="2000" dirty="0"/>
          </a:p>
        </p:txBody>
      </p:sp>
      <p:sp>
        <p:nvSpPr>
          <p:cNvPr id="8" name="角丸四角形 7"/>
          <p:cNvSpPr/>
          <p:nvPr/>
        </p:nvSpPr>
        <p:spPr>
          <a:xfrm>
            <a:off x="5855391" y="1256225"/>
            <a:ext cx="706877" cy="400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dirty="0" smtClean="0"/>
              <a:t>トレ</a:t>
            </a:r>
            <a:r>
              <a:rPr kumimoji="1" lang="ja-JP" altLang="en-US" sz="2000" dirty="0" err="1" smtClean="0"/>
              <a:t>ｌ</a:t>
            </a:r>
            <a:r>
              <a:rPr kumimoji="1" lang="ja-JP" altLang="en-US" sz="2000" dirty="0" smtClean="0"/>
              <a:t>ニング　第３ブロック</a:t>
            </a:r>
            <a:endParaRPr kumimoji="1" lang="ja-JP" altLang="en-US" sz="2000" dirty="0"/>
          </a:p>
        </p:txBody>
      </p:sp>
      <p:sp>
        <p:nvSpPr>
          <p:cNvPr id="9" name="角丸四角形 8"/>
          <p:cNvSpPr/>
          <p:nvPr/>
        </p:nvSpPr>
        <p:spPr>
          <a:xfrm>
            <a:off x="7076813" y="1256224"/>
            <a:ext cx="706877" cy="400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dirty="0" smtClean="0"/>
              <a:t>トレ</a:t>
            </a:r>
            <a:r>
              <a:rPr kumimoji="1" lang="ja-JP" altLang="en-US" sz="2000" dirty="0" err="1" smtClean="0"/>
              <a:t>ｌ</a:t>
            </a:r>
            <a:r>
              <a:rPr kumimoji="1" lang="ja-JP" altLang="en-US" sz="2000" dirty="0" smtClean="0"/>
              <a:t>ニング　第４ブロック</a:t>
            </a:r>
            <a:endParaRPr kumimoji="1" lang="ja-JP" altLang="en-US" sz="2000" dirty="0"/>
          </a:p>
        </p:txBody>
      </p:sp>
      <p:sp>
        <p:nvSpPr>
          <p:cNvPr id="10" name="角丸四角形 9"/>
          <p:cNvSpPr/>
          <p:nvPr/>
        </p:nvSpPr>
        <p:spPr>
          <a:xfrm>
            <a:off x="8296026" y="1256223"/>
            <a:ext cx="706877" cy="400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dirty="0" smtClean="0"/>
              <a:t>トレ</a:t>
            </a:r>
            <a:r>
              <a:rPr kumimoji="1" lang="ja-JP" altLang="en-US" sz="2000" dirty="0" err="1" smtClean="0"/>
              <a:t>ｌ</a:t>
            </a:r>
            <a:r>
              <a:rPr kumimoji="1" lang="ja-JP" altLang="en-US" sz="2000" dirty="0" smtClean="0"/>
              <a:t>ニング　第５ブロック</a:t>
            </a:r>
            <a:endParaRPr kumimoji="1" lang="ja-JP" altLang="en-US" sz="2000" dirty="0"/>
          </a:p>
        </p:txBody>
      </p:sp>
      <p:sp>
        <p:nvSpPr>
          <p:cNvPr id="11" name="右矢印 10"/>
          <p:cNvSpPr/>
          <p:nvPr/>
        </p:nvSpPr>
        <p:spPr>
          <a:xfrm>
            <a:off x="2753115" y="2993923"/>
            <a:ext cx="289774" cy="30234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>
            <a:off x="9428987" y="2993923"/>
            <a:ext cx="289774" cy="30234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4262664" y="2993923"/>
            <a:ext cx="289774" cy="30234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5447326" y="2993923"/>
            <a:ext cx="289774" cy="30234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>
            <a:off x="6680787" y="2993923"/>
            <a:ext cx="289774" cy="30234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>
            <a:off x="7910000" y="2993923"/>
            <a:ext cx="289774" cy="30234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57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60" name="正方形/長方形 59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4" name="グループ化 63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70" name="テキスト ボックス 69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5" name="テキスト ボックス 114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6" name="グループ化 11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117" name="テキスト ボックス 11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8" name="テキスト ボックス 11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9" name="テキスト ボックス 11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20" name="テキスト ボックス 11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21" name="テキスト ボックス 12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22" name="テキスト ボックス 12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23" name="テキスト ボックス 12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24" name="テキスト ボックス 12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25" name="テキスト ボックス 12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26" name="テキスト ボックス 12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7" name="グループ化 12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128" name="テキスト ボックス 127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29" name="テキスト ボックス 128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30" name="テキスト ボックス 129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31" name="テキスト ボックス 130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32" name="テキスト ボックス 131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33" name="テキスト ボックス 132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34" name="テキスト ボックス 133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35" name="テキスト ボックス 134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36" name="テキスト ボックス 135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37" name="テキスト ボックス 136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8" name="グループ化 13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139" name="テキスト ボックス 138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0" name="テキスト ボックス 139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1" name="テキスト ボックス 140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2" name="テキスト ボックス 141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3" name="テキスト ボックス 142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4" name="テキスト ボックス 143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5" name="テキスト ボックス 144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6" name="テキスト ボックス 145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7" name="テキスト ボックス 146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8" name="テキスト ボックス 147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9" name="グループ化 14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150" name="テキスト ボックス 149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1" name="テキスト ボックス 150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2" name="テキスト ボックス 151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3" name="テキスト ボックス 152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4" name="テキスト ボックス 153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5" name="テキスト ボックス 154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6" name="テキスト ボックス 155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7" name="テキスト ボックス 156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8" name="テキスト ボックス 157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9" name="テキスト ボックス 158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60" name="グループ化 15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161" name="テキスト ボックス 160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2" name="テキスト ボックス 161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3" name="テキスト ボックス 162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4" name="テキスト ボックス 163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5" name="テキスト ボックス 164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6" name="テキスト ボックス 165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7" name="テキスト ボックス 166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8" name="テキスト ボックス 167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9" name="テキスト ボックス 168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0" name="テキスト ボックス 169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71" name="グループ化 17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172" name="テキスト ボックス 171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3" name="テキスト ボックス 172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4" name="テキスト ボックス 173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5" name="テキスト ボックス 174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6" name="テキスト ボックス 175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7" name="テキスト ボックス 176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8" name="テキスト ボックス 177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9" name="テキスト ボックス 178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0" name="テキスト ボックス 179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1" name="テキスト ボックス 180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82" name="グループ化 18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183" name="テキスト ボックス 182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4" name="テキスト ボックス 183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5" name="テキスト ボックス 184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6" name="テキスト ボックス 185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7" name="テキスト ボックス 186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8" name="テキスト ボックス 187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9" name="テキスト ボックス 188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0" name="テキスト ボックス 189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1" name="テキスト ボックス 190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2" name="テキスト ボックス 191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93" name="グループ化 19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194" name="テキスト ボックス 193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5" name="テキスト ボックス 194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6" name="テキスト ボックス 195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7" name="テキスト ボックス 196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8" name="テキスト ボックス 197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9" name="テキスト ボックス 198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0" name="テキスト ボックス 199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1" name="テキスト ボックス 200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2" name="テキスト ボックス 201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3" name="テキスト ボックス 202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204" name="グループ化 20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205" name="テキスト ボックス 2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6" name="テキスト ボックス 2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7" name="テキスト ボックス 2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8" name="テキスト ボックス 2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9" name="テキスト ボックス 2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0" name="テキスト ボックス 2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1" name="テキスト ボックス 2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2" name="テキスト ボックス 2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3" name="テキスト ボックス 2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4" name="テキスト ボックス 2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218" name="円柱 217"/>
          <p:cNvSpPr/>
          <p:nvPr/>
        </p:nvSpPr>
        <p:spPr>
          <a:xfrm>
            <a:off x="8092733" y="2079791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円柱 224"/>
          <p:cNvSpPr/>
          <p:nvPr/>
        </p:nvSpPr>
        <p:spPr>
          <a:xfrm>
            <a:off x="8245133" y="2232191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円柱 225"/>
          <p:cNvSpPr/>
          <p:nvPr/>
        </p:nvSpPr>
        <p:spPr>
          <a:xfrm>
            <a:off x="8397533" y="2384591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円柱 226"/>
          <p:cNvSpPr/>
          <p:nvPr/>
        </p:nvSpPr>
        <p:spPr>
          <a:xfrm>
            <a:off x="8549933" y="2536991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09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 animBg="1"/>
      <p:bldP spid="225" grpId="0" animBg="1"/>
      <p:bldP spid="226" grpId="0" animBg="1"/>
      <p:bldP spid="2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5" name="正方形/長方形 4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グループ化 6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7" name="テキスト ボックス 10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5" name="テキスト ボックス 11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6" name="テキスト ボックス 11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7" name="テキスト ボックス 9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5" name="テキスト ボックス 10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7" name="テキスト ボックス 8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5" name="テキスト ボックス 9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7" name="テキスト ボックス 7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5" name="テキスト ボックス 8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7" name="テキスト ボックス 6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5" name="テキスト ボックス 7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7" name="テキスト ボックス 5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5" name="テキスト ボックス 6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7" name="テキスト ボックス 4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5" name="テキスト ボックス 5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7" name="テキスト ボックス 3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5" name="テキスト ボックス 4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5" name="グループ化 14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7" name="テキスト ボックス 2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5" name="テキスト ボックス 3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6" name="グループ化 15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7" name="テキスト ボックス 1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5" name="テキスト ボックス 2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20" name="円柱 119"/>
          <p:cNvSpPr/>
          <p:nvPr/>
        </p:nvSpPr>
        <p:spPr>
          <a:xfrm>
            <a:off x="8415649" y="2346015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3229371" y="5871219"/>
            <a:ext cx="5413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</a:rPr>
              <a:t>＜「</a:t>
            </a:r>
            <a:r>
              <a:rPr kumimoji="1" lang="en-US" altLang="ja-JP" sz="2800" b="1" dirty="0" smtClean="0">
                <a:solidFill>
                  <a:schemeClr val="bg1"/>
                </a:solidFill>
              </a:rPr>
              <a:t>Right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」が表示された場合＞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80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6" name="右カーブ矢印 115"/>
          <p:cNvSpPr/>
          <p:nvPr/>
        </p:nvSpPr>
        <p:spPr>
          <a:xfrm rot="5400000">
            <a:off x="7544395" y="1029895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8" name="円柱 117"/>
          <p:cNvSpPr/>
          <p:nvPr/>
        </p:nvSpPr>
        <p:spPr>
          <a:xfrm>
            <a:off x="8160907" y="2006929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円柱 118"/>
          <p:cNvSpPr/>
          <p:nvPr/>
        </p:nvSpPr>
        <p:spPr>
          <a:xfrm>
            <a:off x="7038731" y="2082364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3229371" y="5871219"/>
            <a:ext cx="5413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</a:rPr>
              <a:t>＜「</a:t>
            </a:r>
            <a:r>
              <a:rPr kumimoji="1" lang="en-US" altLang="ja-JP" sz="2800" b="1" dirty="0" smtClean="0">
                <a:solidFill>
                  <a:schemeClr val="bg1"/>
                </a:solidFill>
              </a:rPr>
              <a:t>Right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」が表示された場合＞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99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8" grpId="0" animBg="1"/>
      <p:bldP spid="1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6" name="右カーブ矢印 115"/>
          <p:cNvSpPr/>
          <p:nvPr/>
        </p:nvSpPr>
        <p:spPr>
          <a:xfrm rot="5400000">
            <a:off x="7530390" y="1987687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9" name="円柱 118"/>
          <p:cNvSpPr/>
          <p:nvPr/>
        </p:nvSpPr>
        <p:spPr>
          <a:xfrm>
            <a:off x="8146902" y="2964721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円柱 119"/>
          <p:cNvSpPr/>
          <p:nvPr/>
        </p:nvSpPr>
        <p:spPr>
          <a:xfrm>
            <a:off x="7038731" y="2082364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円柱 120"/>
          <p:cNvSpPr/>
          <p:nvPr/>
        </p:nvSpPr>
        <p:spPr>
          <a:xfrm>
            <a:off x="7056955" y="290714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3229371" y="5871219"/>
            <a:ext cx="5413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</a:rPr>
              <a:t>＜「</a:t>
            </a:r>
            <a:r>
              <a:rPr kumimoji="1" lang="en-US" altLang="ja-JP" sz="2800" b="1" dirty="0" smtClean="0">
                <a:solidFill>
                  <a:schemeClr val="bg1"/>
                </a:solidFill>
              </a:rPr>
              <a:t>Right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」が表示された場合＞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9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9" grpId="0" animBg="1"/>
      <p:bldP spid="120" grpId="0" animBg="1"/>
      <p:bldP spid="1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5" name="円柱 114"/>
          <p:cNvSpPr/>
          <p:nvPr/>
        </p:nvSpPr>
        <p:spPr>
          <a:xfrm>
            <a:off x="7038731" y="2082364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柱 115"/>
          <p:cNvSpPr/>
          <p:nvPr/>
        </p:nvSpPr>
        <p:spPr>
          <a:xfrm>
            <a:off x="7056955" y="290714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柱 116"/>
          <p:cNvSpPr/>
          <p:nvPr/>
        </p:nvSpPr>
        <p:spPr>
          <a:xfrm>
            <a:off x="7056955" y="372727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柱 117"/>
          <p:cNvSpPr/>
          <p:nvPr/>
        </p:nvSpPr>
        <p:spPr>
          <a:xfrm>
            <a:off x="7056955" y="461647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右カーブ矢印 118"/>
          <p:cNvSpPr/>
          <p:nvPr/>
        </p:nvSpPr>
        <p:spPr>
          <a:xfrm rot="5400000">
            <a:off x="7511522" y="2770050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0" name="円柱 119"/>
          <p:cNvSpPr/>
          <p:nvPr/>
        </p:nvSpPr>
        <p:spPr>
          <a:xfrm>
            <a:off x="8128034" y="3747084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右カーブ矢印 120"/>
          <p:cNvSpPr/>
          <p:nvPr/>
        </p:nvSpPr>
        <p:spPr>
          <a:xfrm rot="5400000">
            <a:off x="7547447" y="3703720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2" name="円柱 121"/>
          <p:cNvSpPr/>
          <p:nvPr/>
        </p:nvSpPr>
        <p:spPr>
          <a:xfrm>
            <a:off x="8163959" y="4680754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3229371" y="5871219"/>
            <a:ext cx="5413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</a:rPr>
              <a:t>＜「</a:t>
            </a:r>
            <a:r>
              <a:rPr kumimoji="1" lang="en-US" altLang="ja-JP" sz="2800" b="1" dirty="0" smtClean="0">
                <a:solidFill>
                  <a:schemeClr val="bg1"/>
                </a:solidFill>
              </a:rPr>
              <a:t>Right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」が表示された場合＞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30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1636</Words>
  <Application>Microsoft Office PowerPoint</Application>
  <PresentationFormat>ワイド画面</PresentationFormat>
  <Paragraphs>1473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OKAMOTO_LAB</dc:creator>
  <cp:lastModifiedBy>Sha Chosei</cp:lastModifiedBy>
  <cp:revision>28</cp:revision>
  <dcterms:created xsi:type="dcterms:W3CDTF">2019-09-28T11:52:04Z</dcterms:created>
  <dcterms:modified xsi:type="dcterms:W3CDTF">2019-12-09T09:23:53Z</dcterms:modified>
</cp:coreProperties>
</file>