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1"/>
  </p:notesMasterIdLst>
  <p:handoutMasterIdLst>
    <p:handoutMasterId r:id="rId22"/>
  </p:handoutMasterIdLst>
  <p:sldIdLst>
    <p:sldId id="272" r:id="rId8"/>
    <p:sldId id="4020" r:id="rId9"/>
    <p:sldId id="4021" r:id="rId10"/>
    <p:sldId id="4022" r:id="rId11"/>
    <p:sldId id="4023" r:id="rId12"/>
    <p:sldId id="4030" r:id="rId13"/>
    <p:sldId id="4032" r:id="rId14"/>
    <p:sldId id="4025" r:id="rId15"/>
    <p:sldId id="4033" r:id="rId16"/>
    <p:sldId id="4029" r:id="rId17"/>
    <p:sldId id="4034" r:id="rId18"/>
    <p:sldId id="4028" r:id="rId19"/>
    <p:sldId id="4031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  <p:sldLayoutId id="2147483852" r:id="rId3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svg"/><Relationship Id="rId7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NoSQL Introduction</a:t>
            </a:r>
            <a:endParaRPr lang="en-US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0622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C4EB-5713-4B72-B89A-361FAAAA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NoSQL DB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4174-87A8-4DD5-8432-20577F81E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70875" y="2854420"/>
            <a:ext cx="2692476" cy="185703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+mn-lt"/>
              </a:rPr>
              <a:t>Time series databases</a:t>
            </a:r>
          </a:p>
          <a:p>
            <a:pPr marL="0" indent="0">
              <a:buNone/>
            </a:pPr>
            <a:r>
              <a:rPr lang="en-US" sz="1350" dirty="0">
                <a:latin typeface="+mn-lt"/>
              </a:rPr>
              <a:t>For storing data-timestamp values. For example, for metrics or smart thermometers</a:t>
            </a:r>
          </a:p>
          <a:p>
            <a:endParaRPr lang="en-US" dirty="0"/>
          </a:p>
        </p:txBody>
      </p:sp>
      <p:pic>
        <p:nvPicPr>
          <p:cNvPr id="6146" name="Picture 2" descr="Download Apache Cassandra Logo in SVG Vector or PNG File Format - Logo.wine">
            <a:extLst>
              <a:ext uri="{FF2B5EF4-FFF2-40B4-BE49-F238E27FC236}">
                <a16:creationId xmlns:a16="http://schemas.microsoft.com/office/drawing/2014/main" id="{D3E2EBD9-9AF1-4E02-8199-484961CC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054323"/>
            <a:ext cx="2276141" cy="151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268D7BD-A158-40B0-940B-184163833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17" y="1467060"/>
            <a:ext cx="3150702" cy="6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ometheus SVG Vector Logos - Vector Logo Zone">
            <a:extLst>
              <a:ext uri="{FF2B5EF4-FFF2-40B4-BE49-F238E27FC236}">
                <a16:creationId xmlns:a16="http://schemas.microsoft.com/office/drawing/2014/main" id="{C133FA38-7026-4557-965F-37939BD7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38" y="1021436"/>
            <a:ext cx="2845553" cy="142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835937-2660-4A0F-8EB4-85666BB70947}"/>
              </a:ext>
            </a:extLst>
          </p:cNvPr>
          <p:cNvSpPr txBox="1"/>
          <p:nvPr/>
        </p:nvSpPr>
        <p:spPr>
          <a:xfrm>
            <a:off x="457200" y="2669915"/>
            <a:ext cx="2435902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Wide-column databases </a:t>
            </a:r>
          </a:p>
          <a:p>
            <a:r>
              <a:rPr lang="en-US" dirty="0"/>
              <a:t>Like SQL, but each row can contain thousands of cells. Joins are either not supported, or work very slowly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E0820-8074-44DD-BBBC-DDCAE462244E}"/>
              </a:ext>
            </a:extLst>
          </p:cNvPr>
          <p:cNvSpPr txBox="1"/>
          <p:nvPr/>
        </p:nvSpPr>
        <p:spPr>
          <a:xfrm>
            <a:off x="3166221" y="2396763"/>
            <a:ext cx="250335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text search engines</a:t>
            </a:r>
          </a:p>
          <a:p>
            <a:r>
              <a:rPr lang="en-US" dirty="0"/>
              <a:t>For searching in text documents, indexing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0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DEFF-40DD-4F26-9928-B7291B1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Will SQL databases die?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15F51-1792-44EF-8A24-B543BFDA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4" y="1403731"/>
            <a:ext cx="8595360" cy="23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4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approaches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6A001-3CFB-4954-8EBC-8F33EF5888BF}"/>
              </a:ext>
            </a:extLst>
          </p:cNvPr>
          <p:cNvSpPr/>
          <p:nvPr/>
        </p:nvSpPr>
        <p:spPr>
          <a:xfrm>
            <a:off x="1543987" y="2612981"/>
            <a:ext cx="742013" cy="37475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97DC5-5232-462E-84E8-A19F09793E2A}"/>
              </a:ext>
            </a:extLst>
          </p:cNvPr>
          <p:cNvSpPr txBox="1"/>
          <p:nvPr/>
        </p:nvSpPr>
        <p:spPr>
          <a:xfrm>
            <a:off x="1436000" y="3793324"/>
            <a:ext cx="217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Vertical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5B4D3BC-AB69-4B8E-826C-8116BD2C0F4D}"/>
              </a:ext>
            </a:extLst>
          </p:cNvPr>
          <p:cNvSpPr/>
          <p:nvPr/>
        </p:nvSpPr>
        <p:spPr>
          <a:xfrm>
            <a:off x="5760085" y="2590592"/>
            <a:ext cx="742013" cy="37475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FFCB4-5E5E-4A03-AF47-8AB46631E2AE}"/>
              </a:ext>
            </a:extLst>
          </p:cNvPr>
          <p:cNvSpPr txBox="1"/>
          <p:nvPr/>
        </p:nvSpPr>
        <p:spPr>
          <a:xfrm>
            <a:off x="6189065" y="3638147"/>
            <a:ext cx="217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Horizontal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CAEAB0D4-0DD1-451A-B3A2-64B342955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60" y="2211401"/>
            <a:ext cx="1133139" cy="1133139"/>
          </a:xfrm>
          <a:prstGeom prst="rect">
            <a:avLst/>
          </a:prstGeom>
        </p:spPr>
      </p:pic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14D58C59-C014-4F81-B7B9-F9C449219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7794" y="1788832"/>
            <a:ext cx="1667163" cy="1667163"/>
          </a:xfrm>
          <a:prstGeom prst="rect">
            <a:avLst/>
          </a:prstGeom>
        </p:spPr>
      </p:pic>
      <p:pic>
        <p:nvPicPr>
          <p:cNvPr id="19" name="Graphic 18" descr="Database outline">
            <a:extLst>
              <a:ext uri="{FF2B5EF4-FFF2-40B4-BE49-F238E27FC236}">
                <a16:creationId xmlns:a16="http://schemas.microsoft.com/office/drawing/2014/main" id="{4A348C86-E02B-4231-BD64-F2AFE83B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958" y="2211400"/>
            <a:ext cx="1133139" cy="1133139"/>
          </a:xfrm>
          <a:prstGeom prst="rect">
            <a:avLst/>
          </a:prstGeom>
        </p:spPr>
      </p:pic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0D8569A7-7928-45B8-81A2-9286D1A6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1906" y="2234822"/>
            <a:ext cx="1133139" cy="1133139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7389B57B-4C73-4F96-9D83-A064CFA8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727" y="2233788"/>
            <a:ext cx="1133139" cy="1133139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E0DDF869-8884-4C99-92EE-11F0E9C6D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48" y="2233788"/>
            <a:ext cx="1133139" cy="1133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E2182-8F48-4403-979E-6EE938AC5B1A}"/>
              </a:ext>
            </a:extLst>
          </p:cNvPr>
          <p:cNvSpPr txBox="1"/>
          <p:nvPr/>
        </p:nvSpPr>
        <p:spPr>
          <a:xfrm>
            <a:off x="494675" y="914400"/>
            <a:ext cx="7577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– adjusting the computing power of servers, either by increasing (scaling up / scaling out) or decreasing (scaling down / scaling in)</a:t>
            </a:r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81CC-EA7C-4A9D-A0A6-24157B1B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70DC-9548-4D33-9298-379A6CD1BB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062" y="1116767"/>
            <a:ext cx="8119750" cy="315360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600" dirty="0"/>
              <a:t>Scalability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Cost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Fixed schema</a:t>
            </a:r>
          </a:p>
        </p:txBody>
      </p:sp>
    </p:spTree>
    <p:extLst>
      <p:ext uri="{BB962C8B-B14F-4D97-AF65-F5344CB8AC3E}">
        <p14:creationId xmlns:p14="http://schemas.microsoft.com/office/powerpoint/2010/main" val="33082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0B02-3455-4ACE-8DC7-E11CAEF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vs Relational databases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DF1A85-4B01-4F5A-9515-74D2E07F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78299"/>
              </p:ext>
            </p:extLst>
          </p:nvPr>
        </p:nvGraphicFramePr>
        <p:xfrm>
          <a:off x="647153" y="1011939"/>
          <a:ext cx="8139661" cy="31263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1482">
                  <a:extLst>
                    <a:ext uri="{9D8B030D-6E8A-4147-A177-3AD203B41FA5}">
                      <a16:colId xmlns:a16="http://schemas.microsoft.com/office/drawing/2014/main" val="678240159"/>
                    </a:ext>
                  </a:extLst>
                </a:gridCol>
                <a:gridCol w="2840636">
                  <a:extLst>
                    <a:ext uri="{9D8B030D-6E8A-4147-A177-3AD203B41FA5}">
                      <a16:colId xmlns:a16="http://schemas.microsoft.com/office/drawing/2014/main" val="3937312651"/>
                    </a:ext>
                  </a:extLst>
                </a:gridCol>
                <a:gridCol w="3747543">
                  <a:extLst>
                    <a:ext uri="{9D8B030D-6E8A-4147-A177-3AD203B41FA5}">
                      <a16:colId xmlns:a16="http://schemas.microsoft.com/office/drawing/2014/main" val="853096342"/>
                    </a:ext>
                  </a:extLst>
                </a:gridCol>
              </a:tblGrid>
              <a:tr h="54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6883"/>
                  </a:ext>
                </a:extLst>
              </a:tr>
              <a:tr h="433654">
                <a:tc>
                  <a:txBody>
                    <a:bodyPr/>
                    <a:lstStyle/>
                    <a:p>
                      <a:r>
                        <a:rPr lang="en-US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Fixed, hard to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or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06820"/>
                  </a:ext>
                </a:extLst>
              </a:tr>
              <a:tr h="603611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Depending on type – documents, graphs, key-value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8562"/>
                  </a:ext>
                </a:extLst>
              </a:tr>
              <a:tr h="444687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Primarily vertical,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horizontal and vertical, cheaper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01279"/>
                  </a:ext>
                </a:extLst>
              </a:tr>
              <a:tr h="427220">
                <a:tc>
                  <a:txBody>
                    <a:bodyPr/>
                    <a:lstStyle/>
                    <a:p>
                      <a:r>
                        <a:rPr lang="en-US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Denormalization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16903"/>
                  </a:ext>
                </a:extLst>
              </a:tr>
              <a:tr h="603611">
                <a:tc>
                  <a:txBody>
                    <a:bodyPr/>
                    <a:lstStyle/>
                    <a:p>
                      <a:r>
                        <a:rPr lang="en-US" dirty="0"/>
                        <a:t>Transaction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5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EDD2-177D-48A9-9C28-DBCFEE0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vs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3A85-909B-434C-915A-78CB9759AD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/>
              <a:t>ACID model provides a consistent system</a:t>
            </a:r>
          </a:p>
          <a:p>
            <a:pPr lvl="1"/>
            <a:r>
              <a:rPr lang="en-US" sz="1400" dirty="0"/>
              <a:t>Atomicity</a:t>
            </a:r>
          </a:p>
          <a:p>
            <a:pPr lvl="1"/>
            <a:r>
              <a:rPr lang="en-US" sz="1400" dirty="0"/>
              <a:t>Consistency </a:t>
            </a:r>
          </a:p>
          <a:p>
            <a:pPr lvl="1"/>
            <a:r>
              <a:rPr lang="en-US" sz="1400" dirty="0"/>
              <a:t>Isolation</a:t>
            </a:r>
          </a:p>
          <a:p>
            <a:pPr lvl="1"/>
            <a:r>
              <a:rPr lang="en-US" sz="1400" dirty="0"/>
              <a:t>Durability</a:t>
            </a:r>
          </a:p>
          <a:p>
            <a:pPr marL="457189" lvl="1" indent="0">
              <a:buNone/>
            </a:pPr>
            <a:endParaRPr lang="en-US" sz="1400" dirty="0"/>
          </a:p>
          <a:p>
            <a:r>
              <a:rPr lang="en-US" sz="1400" dirty="0"/>
              <a:t>BASE model provides high availability</a:t>
            </a:r>
          </a:p>
          <a:p>
            <a:pPr lvl="1"/>
            <a:r>
              <a:rPr lang="en-US" sz="1400" dirty="0"/>
              <a:t>Basically Available - data should be available even if not consistent</a:t>
            </a:r>
          </a:p>
          <a:p>
            <a:pPr lvl="1"/>
            <a:r>
              <a:rPr lang="en-US" sz="1400" dirty="0"/>
              <a:t>Soft State - Due to the lack of immediate consistency, data values may change over time. Consistency is a responsibility of developers</a:t>
            </a:r>
          </a:p>
          <a:p>
            <a:pPr lvl="1"/>
            <a:r>
              <a:rPr lang="en-US" sz="1400" dirty="0"/>
              <a:t>Eventually Consistent - eventually consistency will be </a:t>
            </a:r>
            <a:r>
              <a:rPr lang="en-US" sz="1400" dirty="0" err="1"/>
              <a:t>archieved</a:t>
            </a:r>
            <a:r>
              <a:rPr lang="en-US" sz="1400" dirty="0"/>
              <a:t>. Until it, reads may return stale data</a:t>
            </a:r>
          </a:p>
        </p:txBody>
      </p:sp>
    </p:spTree>
    <p:extLst>
      <p:ext uri="{BB962C8B-B14F-4D97-AF65-F5344CB8AC3E}">
        <p14:creationId xmlns:p14="http://schemas.microsoft.com/office/powerpoint/2010/main" val="242016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4C98-A8D8-44C9-BB65-8D00549B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&amp; replication</a:t>
            </a:r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7617E42-8DA6-46A0-9EEF-C42AFEEEB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762" y="1079285"/>
            <a:ext cx="914400" cy="914400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81755AEA-6A39-47EF-A6D9-95AD02F22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794" y="1079285"/>
            <a:ext cx="914400" cy="914400"/>
          </a:xfrm>
          <a:prstGeom prst="rect">
            <a:avLst/>
          </a:prstGeom>
        </p:spPr>
      </p:pic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AF7C87D1-D50C-404A-9EBD-C5FA24DF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762" y="2293489"/>
            <a:ext cx="914400" cy="914400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2EA9953C-A955-454E-B2DB-88FE1FDE2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794" y="2293489"/>
            <a:ext cx="914400" cy="914400"/>
          </a:xfrm>
          <a:prstGeom prst="rect">
            <a:avLst/>
          </a:prstGeom>
        </p:spPr>
      </p:pic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5C639D8B-8BDF-4157-BB91-6504475A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762" y="3507693"/>
            <a:ext cx="914400" cy="914400"/>
          </a:xfrm>
          <a:prstGeom prst="rect">
            <a:avLst/>
          </a:prstGeom>
        </p:spPr>
      </p:pic>
      <p:pic>
        <p:nvPicPr>
          <p:cNvPr id="35" name="Graphic 34" descr="Database outline">
            <a:extLst>
              <a:ext uri="{FF2B5EF4-FFF2-40B4-BE49-F238E27FC236}">
                <a16:creationId xmlns:a16="http://schemas.microsoft.com/office/drawing/2014/main" id="{9CED2A50-D96D-4339-8D7F-DE23AFF8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794" y="3507693"/>
            <a:ext cx="914400" cy="914400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AB8F1F9E-60C1-4ED1-A047-51BE81868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565" y="1983195"/>
            <a:ext cx="1410012" cy="141001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BDBC2-690D-452F-BD1E-124E642D2D35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>
            <a:off x="6258162" y="1536485"/>
            <a:ext cx="1321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B76086-2D6D-4E67-A63F-6760699668CB}"/>
              </a:ext>
            </a:extLst>
          </p:cNvPr>
          <p:cNvCxnSpPr/>
          <p:nvPr/>
        </p:nvCxnSpPr>
        <p:spPr>
          <a:xfrm>
            <a:off x="6258162" y="2750689"/>
            <a:ext cx="1321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51E7F0-F271-41C8-A39F-BD90E08A5C75}"/>
              </a:ext>
            </a:extLst>
          </p:cNvPr>
          <p:cNvCxnSpPr/>
          <p:nvPr/>
        </p:nvCxnSpPr>
        <p:spPr>
          <a:xfrm>
            <a:off x="6258162" y="3964893"/>
            <a:ext cx="1321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5CB862-59FB-4CD6-9B73-22A353CB578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392577" y="1536485"/>
            <a:ext cx="951185" cy="11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906A81-E380-4226-8C48-A00BDEC616C1}"/>
              </a:ext>
            </a:extLst>
          </p:cNvPr>
          <p:cNvSpPr txBox="1"/>
          <p:nvPr/>
        </p:nvSpPr>
        <p:spPr>
          <a:xfrm rot="18798592">
            <a:off x="4392391" y="1888941"/>
            <a:ext cx="785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0F7A46-D5DA-4FBD-9646-2461872EF5DE}"/>
              </a:ext>
            </a:extLst>
          </p:cNvPr>
          <p:cNvCxnSpPr>
            <a:stCxn id="11" idx="2"/>
            <a:endCxn id="32" idx="0"/>
          </p:cNvCxnSpPr>
          <p:nvPr/>
        </p:nvCxnSpPr>
        <p:spPr>
          <a:xfrm>
            <a:off x="5800962" y="1993685"/>
            <a:ext cx="0" cy="299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1BA8F4-AD4E-4E07-9329-7408135F4BC5}"/>
              </a:ext>
            </a:extLst>
          </p:cNvPr>
          <p:cNvCxnSpPr/>
          <p:nvPr/>
        </p:nvCxnSpPr>
        <p:spPr>
          <a:xfrm>
            <a:off x="5810955" y="3207889"/>
            <a:ext cx="0" cy="299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EEBD88-A038-45B5-88EC-DCFFCD28449E}"/>
              </a:ext>
            </a:extLst>
          </p:cNvPr>
          <p:cNvSpPr txBox="1"/>
          <p:nvPr/>
        </p:nvSpPr>
        <p:spPr>
          <a:xfrm>
            <a:off x="6461778" y="1241595"/>
            <a:ext cx="914400" cy="30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BAD4EF-1E56-46C9-8B59-3364F21D4F76}"/>
              </a:ext>
            </a:extLst>
          </p:cNvPr>
          <p:cNvCxnSpPr>
            <a:cxnSpLocks/>
            <a:stCxn id="59" idx="1"/>
            <a:endCxn id="16" idx="3"/>
          </p:cNvCxnSpPr>
          <p:nvPr/>
        </p:nvCxnSpPr>
        <p:spPr>
          <a:xfrm flipH="1">
            <a:off x="4392577" y="1558739"/>
            <a:ext cx="951185" cy="112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749C6-C792-43D5-90AF-E6E7AA1EA048}"/>
              </a:ext>
            </a:extLst>
          </p:cNvPr>
          <p:cNvSpPr txBox="1"/>
          <p:nvPr/>
        </p:nvSpPr>
        <p:spPr>
          <a:xfrm rot="18685802">
            <a:off x="4399899" y="1876547"/>
            <a:ext cx="785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</a:p>
        </p:txBody>
      </p:sp>
      <p:pic>
        <p:nvPicPr>
          <p:cNvPr id="43" name="Graphic 42" descr="Paper with solid fill">
            <a:extLst>
              <a:ext uri="{FF2B5EF4-FFF2-40B4-BE49-F238E27FC236}">
                <a16:creationId xmlns:a16="http://schemas.microsoft.com/office/drawing/2014/main" id="{6F914BE2-A58E-49C5-81F3-C981B1E5A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6363" y="1347343"/>
            <a:ext cx="509198" cy="509198"/>
          </a:xfrm>
          <a:prstGeom prst="rect">
            <a:avLst/>
          </a:prstGeom>
        </p:spPr>
      </p:pic>
      <p:pic>
        <p:nvPicPr>
          <p:cNvPr id="58" name="Graphic 57" descr="Paper with solid fill">
            <a:extLst>
              <a:ext uri="{FF2B5EF4-FFF2-40B4-BE49-F238E27FC236}">
                <a16:creationId xmlns:a16="http://schemas.microsoft.com/office/drawing/2014/main" id="{1CE1838B-8F3F-4EC9-A372-9F07E719E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2395" y="1320048"/>
            <a:ext cx="509198" cy="509198"/>
          </a:xfrm>
          <a:prstGeom prst="rect">
            <a:avLst/>
          </a:prstGeom>
        </p:spPr>
      </p:pic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C46EA4D1-E3B0-4346-A890-80D749541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3762" y="1101539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E39F6E-8360-4A6C-A3F3-34853CB21DC5}"/>
              </a:ext>
            </a:extLst>
          </p:cNvPr>
          <p:cNvCxnSpPr>
            <a:stCxn id="32" idx="0"/>
            <a:endCxn id="31" idx="1"/>
          </p:cNvCxnSpPr>
          <p:nvPr/>
        </p:nvCxnSpPr>
        <p:spPr>
          <a:xfrm flipV="1">
            <a:off x="5800962" y="1536485"/>
            <a:ext cx="1778832" cy="757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B9B108-7EE5-4997-A6FA-6E64BF9C7C59}"/>
              </a:ext>
            </a:extLst>
          </p:cNvPr>
          <p:cNvCxnSpPr>
            <a:stCxn id="31" idx="1"/>
            <a:endCxn id="16" idx="3"/>
          </p:cNvCxnSpPr>
          <p:nvPr/>
        </p:nvCxnSpPr>
        <p:spPr>
          <a:xfrm flipH="1">
            <a:off x="4392577" y="1536485"/>
            <a:ext cx="3187217" cy="11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96DC4D9-1D4E-4AB8-A2AA-459FAF2D1B6B}"/>
              </a:ext>
            </a:extLst>
          </p:cNvPr>
          <p:cNvSpPr txBox="1"/>
          <p:nvPr/>
        </p:nvSpPr>
        <p:spPr>
          <a:xfrm rot="20476493">
            <a:off x="5302432" y="1857958"/>
            <a:ext cx="1022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9E19727-F3F5-41B4-9686-10B4DFA5868A}"/>
              </a:ext>
            </a:extLst>
          </p:cNvPr>
          <p:cNvSpPr txBox="1"/>
          <p:nvPr/>
        </p:nvSpPr>
        <p:spPr>
          <a:xfrm>
            <a:off x="7687398" y="839851"/>
            <a:ext cx="1085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682373-7DBF-4A74-BA78-9664009AD450}"/>
              </a:ext>
            </a:extLst>
          </p:cNvPr>
          <p:cNvSpPr txBox="1"/>
          <p:nvPr/>
        </p:nvSpPr>
        <p:spPr>
          <a:xfrm>
            <a:off x="5483433" y="837310"/>
            <a:ext cx="1085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9A0D1F-E8F7-436A-99CC-4F336CD01C1A}"/>
              </a:ext>
            </a:extLst>
          </p:cNvPr>
          <p:cNvSpPr txBox="1"/>
          <p:nvPr/>
        </p:nvSpPr>
        <p:spPr>
          <a:xfrm>
            <a:off x="7690531" y="2045825"/>
            <a:ext cx="1085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166036-8F3B-4374-ABD1-C817EDF753A6}"/>
              </a:ext>
            </a:extLst>
          </p:cNvPr>
          <p:cNvSpPr txBox="1"/>
          <p:nvPr/>
        </p:nvSpPr>
        <p:spPr>
          <a:xfrm>
            <a:off x="7700964" y="843388"/>
            <a:ext cx="1085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A14C676-35CA-4B4F-B7E3-F1A9D6D183EF}"/>
              </a:ext>
            </a:extLst>
          </p:cNvPr>
          <p:cNvSpPr txBox="1"/>
          <p:nvPr/>
        </p:nvSpPr>
        <p:spPr>
          <a:xfrm>
            <a:off x="380835" y="987351"/>
            <a:ext cx="21515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Sharding</a:t>
            </a:r>
            <a:r>
              <a:rPr lang="en-US" dirty="0"/>
              <a:t> – partitioning where the database is split across multiple nodes to improve performance and reading time.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Replication – </a:t>
            </a:r>
            <a:r>
              <a:rPr lang="en-US" dirty="0"/>
              <a:t>copying the database across multiple nodes to provide better performance and resilience</a:t>
            </a:r>
          </a:p>
        </p:txBody>
      </p:sp>
    </p:spTree>
    <p:extLst>
      <p:ext uri="{BB962C8B-B14F-4D97-AF65-F5344CB8AC3E}">
        <p14:creationId xmlns:p14="http://schemas.microsoft.com/office/powerpoint/2010/main" val="42527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0" grpId="0"/>
      <p:bldP spid="30" grpId="1"/>
      <p:bldP spid="54" grpId="0"/>
      <p:bldP spid="54" grpId="1"/>
      <p:bldP spid="1024" grpId="0"/>
      <p:bldP spid="1025" grpId="0"/>
      <p:bldP spid="69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642B-2B10-4320-AB36-780CED7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NoSQL databases types</a:t>
            </a:r>
          </a:p>
        </p:txBody>
      </p:sp>
      <p:pic>
        <p:nvPicPr>
          <p:cNvPr id="2050" name="Picture 2" descr="MongoDB evolution continues with launch of mobile, visualisation tools and  general availability of Stitch">
            <a:extLst>
              <a:ext uri="{FF2B5EF4-FFF2-40B4-BE49-F238E27FC236}">
                <a16:creationId xmlns:a16="http://schemas.microsoft.com/office/drawing/2014/main" id="{CC7E8A8C-E3B7-453E-951F-BDD3A831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4" y="956582"/>
            <a:ext cx="2299303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dis, original, wordmark, logo Free Icon - Icon-Icons.com">
            <a:extLst>
              <a:ext uri="{FF2B5EF4-FFF2-40B4-BE49-F238E27FC236}">
                <a16:creationId xmlns:a16="http://schemas.microsoft.com/office/drawing/2014/main" id="{76035E8A-95C0-4437-856C-E615B5C0D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48" y="1446614"/>
            <a:ext cx="1425688" cy="14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o4j SVG Vector Logos - Vector Logo Zone">
            <a:extLst>
              <a:ext uri="{FF2B5EF4-FFF2-40B4-BE49-F238E27FC236}">
                <a16:creationId xmlns:a16="http://schemas.microsoft.com/office/drawing/2014/main" id="{D6CB6D89-3879-404A-8414-0A09BBDC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67" y="1147082"/>
            <a:ext cx="2620735" cy="13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312A9-FFE0-4BA4-A32E-7B2B1B26980C}"/>
              </a:ext>
            </a:extLst>
          </p:cNvPr>
          <p:cNvSpPr txBox="1"/>
          <p:nvPr/>
        </p:nvSpPr>
        <p:spPr>
          <a:xfrm>
            <a:off x="575825" y="2375807"/>
            <a:ext cx="25107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Document DB</a:t>
            </a:r>
          </a:p>
          <a:p>
            <a:r>
              <a:rPr lang="en-US" dirty="0"/>
              <a:t>Stores whole documents, usually in JSON format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A0D71-0B33-46AF-AD0C-27A81022D002}"/>
              </a:ext>
            </a:extLst>
          </p:cNvPr>
          <p:cNvSpPr txBox="1"/>
          <p:nvPr/>
        </p:nvSpPr>
        <p:spPr>
          <a:xfrm>
            <a:off x="3314243" y="3172854"/>
            <a:ext cx="280032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Key-value store</a:t>
            </a:r>
          </a:p>
          <a:p>
            <a:r>
              <a:rPr lang="en-US" dirty="0"/>
              <a:t>Simple and super-fast database, can be thought of as Map&lt;String, String&gt;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603C2-5626-41DA-BEB2-A1D6FEB449EA}"/>
              </a:ext>
            </a:extLst>
          </p:cNvPr>
          <p:cNvSpPr txBox="1"/>
          <p:nvPr/>
        </p:nvSpPr>
        <p:spPr>
          <a:xfrm>
            <a:off x="6569059" y="2561324"/>
            <a:ext cx="19022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GraphDB</a:t>
            </a:r>
            <a:endParaRPr lang="en-US" sz="1600" dirty="0"/>
          </a:p>
          <a:p>
            <a:r>
              <a:rPr lang="en-US" dirty="0"/>
              <a:t>Stores objects and their relations</a:t>
            </a:r>
          </a:p>
        </p:txBody>
      </p:sp>
    </p:spTree>
    <p:extLst>
      <p:ext uri="{BB962C8B-B14F-4D97-AF65-F5344CB8AC3E}">
        <p14:creationId xmlns:p14="http://schemas.microsoft.com/office/powerpoint/2010/main" val="38566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6833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34E9-A432-4082-AB84-8BF90410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A61B-1F4D-4C54-8C7F-4B596D6392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Graph – mathematical object, that describes some entities (vertices) and their relations (edges). Graph can represent anything, for example social networks, railways, family tree. Graphs can be directed and undirected.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6CA172-EA84-4561-9A2D-169F00A437DD}"/>
              </a:ext>
            </a:extLst>
          </p:cNvPr>
          <p:cNvSpPr/>
          <p:nvPr/>
        </p:nvSpPr>
        <p:spPr>
          <a:xfrm>
            <a:off x="617220" y="2057399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95D9C5-C380-4AFB-94B6-F9FED9240DE9}"/>
              </a:ext>
            </a:extLst>
          </p:cNvPr>
          <p:cNvSpPr/>
          <p:nvPr/>
        </p:nvSpPr>
        <p:spPr>
          <a:xfrm>
            <a:off x="2102012" y="2067089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DCFCA0-DDEF-4533-9A61-7155314C29D9}"/>
              </a:ext>
            </a:extLst>
          </p:cNvPr>
          <p:cNvSpPr/>
          <p:nvPr/>
        </p:nvSpPr>
        <p:spPr>
          <a:xfrm>
            <a:off x="617219" y="3402692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14794C-A329-470D-A813-04B35FD232E1}"/>
              </a:ext>
            </a:extLst>
          </p:cNvPr>
          <p:cNvSpPr/>
          <p:nvPr/>
        </p:nvSpPr>
        <p:spPr>
          <a:xfrm>
            <a:off x="1764009" y="3076120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651D22-DB44-48AE-A9CD-75EC2009B2E0}"/>
              </a:ext>
            </a:extLst>
          </p:cNvPr>
          <p:cNvSpPr/>
          <p:nvPr/>
        </p:nvSpPr>
        <p:spPr>
          <a:xfrm>
            <a:off x="2709839" y="3729263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C0E01-2072-4D21-B28E-5260D9F26CB0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943791" y="2710542"/>
            <a:ext cx="1" cy="6921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1611F6-DB63-481F-9BD8-2D41FCCAF1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270363" y="2383971"/>
            <a:ext cx="831649" cy="96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0BBF4-5A84-42C2-B77A-643B5441F692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1270363" y="2383971"/>
            <a:ext cx="589297" cy="787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043369-73F3-45E5-8296-E3907654C011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2321501" y="2720232"/>
            <a:ext cx="107083" cy="4515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1D353-A258-44B1-BFF6-652825997E51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2659504" y="2624581"/>
            <a:ext cx="376907" cy="11046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A87720-5E55-4CEE-94BC-25C35E8B75E3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 flipV="1">
            <a:off x="1270362" y="3729264"/>
            <a:ext cx="1439477" cy="32657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93A4378-A606-4FAA-89FE-96B8F34C3B75}"/>
              </a:ext>
            </a:extLst>
          </p:cNvPr>
          <p:cNvSpPr/>
          <p:nvPr/>
        </p:nvSpPr>
        <p:spPr>
          <a:xfrm>
            <a:off x="4383963" y="2504862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9F493FB-6ADA-4DF8-946B-350FD31723CE}"/>
              </a:ext>
            </a:extLst>
          </p:cNvPr>
          <p:cNvSpPr/>
          <p:nvPr/>
        </p:nvSpPr>
        <p:spPr>
          <a:xfrm>
            <a:off x="6422103" y="2427780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86E011-6243-4C5D-95B5-AFC3AB85792F}"/>
              </a:ext>
            </a:extLst>
          </p:cNvPr>
          <p:cNvSpPr/>
          <p:nvPr/>
        </p:nvSpPr>
        <p:spPr>
          <a:xfrm>
            <a:off x="5229430" y="3621780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0B27F2-20BC-458A-8AA5-B08A2D7341EE}"/>
              </a:ext>
            </a:extLst>
          </p:cNvPr>
          <p:cNvSpPr/>
          <p:nvPr/>
        </p:nvSpPr>
        <p:spPr>
          <a:xfrm>
            <a:off x="5229430" y="1717549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A187D3-3737-440C-87C6-C8BBFB72C1A5}"/>
              </a:ext>
            </a:extLst>
          </p:cNvPr>
          <p:cNvSpPr/>
          <p:nvPr/>
        </p:nvSpPr>
        <p:spPr>
          <a:xfrm>
            <a:off x="6517754" y="3438274"/>
            <a:ext cx="653143" cy="6531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DA115995-B294-4F03-A277-DCC89229C3AF}"/>
              </a:ext>
            </a:extLst>
          </p:cNvPr>
          <p:cNvCxnSpPr>
            <a:stCxn id="39" idx="7"/>
            <a:endCxn id="42" idx="3"/>
          </p:cNvCxnSpPr>
          <p:nvPr/>
        </p:nvCxnSpPr>
        <p:spPr>
          <a:xfrm flipV="1">
            <a:off x="4941455" y="2275041"/>
            <a:ext cx="383626" cy="32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CB3C20-0E09-4507-9F74-D4420BE32B7A}"/>
              </a:ext>
            </a:extLst>
          </p:cNvPr>
          <p:cNvCxnSpPr>
            <a:cxnSpLocks/>
            <a:stCxn id="42" idx="6"/>
            <a:endCxn id="40" idx="1"/>
          </p:cNvCxnSpPr>
          <p:nvPr/>
        </p:nvCxnSpPr>
        <p:spPr>
          <a:xfrm>
            <a:off x="5882573" y="2044121"/>
            <a:ext cx="635181" cy="47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6941E9-3611-458A-805E-E5785AAF9E0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>
            <a:off x="6748675" y="3080923"/>
            <a:ext cx="95651" cy="35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C7997C-A704-4DFE-BEE2-0E45C2C6E294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 flipV="1">
            <a:off x="5882573" y="3764846"/>
            <a:ext cx="635181" cy="183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77AC9A-75D8-425C-B4B7-BEB7E6084443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V="1">
            <a:off x="5556002" y="2370692"/>
            <a:ext cx="0" cy="1251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0B39DC-603D-47CF-BDE2-DACE41B2B341}"/>
              </a:ext>
            </a:extLst>
          </p:cNvPr>
          <p:cNvCxnSpPr>
            <a:cxnSpLocks/>
            <a:stCxn id="41" idx="1"/>
            <a:endCxn id="39" idx="5"/>
          </p:cNvCxnSpPr>
          <p:nvPr/>
        </p:nvCxnSpPr>
        <p:spPr>
          <a:xfrm flipH="1" flipV="1">
            <a:off x="4941455" y="3062354"/>
            <a:ext cx="383626" cy="6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0013F5-0D1E-4DBA-BC88-037AD8F0CA5E}"/>
              </a:ext>
            </a:extLst>
          </p:cNvPr>
          <p:cNvCxnSpPr>
            <a:cxnSpLocks/>
            <a:stCxn id="41" idx="7"/>
            <a:endCxn id="40" idx="2"/>
          </p:cNvCxnSpPr>
          <p:nvPr/>
        </p:nvCxnSpPr>
        <p:spPr>
          <a:xfrm flipV="1">
            <a:off x="5786922" y="2754352"/>
            <a:ext cx="635181" cy="963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443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413</Words>
  <Application>Microsoft Office PowerPoint</Application>
  <PresentationFormat>On-screen Show (16:9)</PresentationFormat>
  <Paragraphs>94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Scaling approaches</vt:lpstr>
      <vt:lpstr>Relational Databases limitations</vt:lpstr>
      <vt:lpstr>NoSQL vs Relational databases</vt:lpstr>
      <vt:lpstr>ACID vs BASE</vt:lpstr>
      <vt:lpstr>Sharding &amp; replication</vt:lpstr>
      <vt:lpstr>Main NoSQL databases types</vt:lpstr>
      <vt:lpstr>PowerPoint Presentation</vt:lpstr>
      <vt:lpstr>Graphs</vt:lpstr>
      <vt:lpstr>PowerPoint Presentation</vt:lpstr>
      <vt:lpstr>Other NoSQL DB types</vt:lpstr>
      <vt:lpstr>Will SQL databases die?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7</cp:revision>
  <dcterms:created xsi:type="dcterms:W3CDTF">2022-01-28T20:00:14Z</dcterms:created>
  <dcterms:modified xsi:type="dcterms:W3CDTF">2022-04-16T14:03:40Z</dcterms:modified>
</cp:coreProperties>
</file>