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4"/>
    <p:sldMasterId id="2147483676" r:id="rId5"/>
    <p:sldMasterId id="2147483854" r:id="rId6"/>
    <p:sldMasterId id="2147483696" r:id="rId7"/>
  </p:sldMasterIdLst>
  <p:notesMasterIdLst>
    <p:notesMasterId r:id="rId28"/>
  </p:notesMasterIdLst>
  <p:handoutMasterIdLst>
    <p:handoutMasterId r:id="rId29"/>
  </p:handoutMasterIdLst>
  <p:sldIdLst>
    <p:sldId id="272" r:id="rId8"/>
    <p:sldId id="4020" r:id="rId9"/>
    <p:sldId id="4064" r:id="rId10"/>
    <p:sldId id="4051" r:id="rId11"/>
    <p:sldId id="4052" r:id="rId12"/>
    <p:sldId id="4049" r:id="rId13"/>
    <p:sldId id="4050" r:id="rId14"/>
    <p:sldId id="4054" r:id="rId15"/>
    <p:sldId id="4056" r:id="rId16"/>
    <p:sldId id="4055" r:id="rId17"/>
    <p:sldId id="4065" r:id="rId18"/>
    <p:sldId id="4057" r:id="rId19"/>
    <p:sldId id="4058" r:id="rId20"/>
    <p:sldId id="4060" r:id="rId21"/>
    <p:sldId id="4066" r:id="rId22"/>
    <p:sldId id="4059" r:id="rId23"/>
    <p:sldId id="4061" r:id="rId24"/>
    <p:sldId id="4063" r:id="rId25"/>
    <p:sldId id="4062" r:id="rId26"/>
    <p:sldId id="4031" r:id="rId2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Khatkevich" initials="AK" lastIdx="1" clrIdx="0">
    <p:extLst>
      <p:ext uri="{19B8F6BF-5375-455C-9EA6-DF929625EA0E}">
        <p15:presenceInfo xmlns:p15="http://schemas.microsoft.com/office/powerpoint/2012/main" userId="S::Anton_Khatkevich@epam.com::ffb19720-0dd3-4439-8f59-9f322e629b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6B0"/>
    <a:srgbClr val="205648"/>
    <a:srgbClr val="AA2475"/>
    <a:srgbClr val="BA1F72"/>
    <a:srgbClr val="222551"/>
    <a:srgbClr val="76CDD8"/>
    <a:srgbClr val="000000"/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03C23-03EA-469F-7715-560A6E9888DD}" v="1071" dt="2020-07-27T14:22:24.690"/>
    <p1510:client id="{31CD485E-E1F4-894E-8145-5DD8A93905CD}" v="246" dt="2020-07-27T14:04:31.620"/>
    <p1510:client id="{3F609BCD-A2F0-7405-8984-C37EA522822E}" v="50" dt="2020-07-27T12:30:10.853"/>
    <p1510:client id="{4CCD4D83-8AB9-BAFA-E5B3-2A112AE5F29B}" v="1174" dt="2020-07-27T10:47:25.056"/>
    <p1510:client id="{7E658440-FFAA-5B65-1A7C-11A65F48937C}" v="86" dt="2020-07-27T08:27:01.887"/>
    <p1510:client id="{8344B09F-C0FB-2000-7B30-CC5DF9DCC727}" v="14" dt="2021-03-02T08:44:17.015"/>
    <p1510:client id="{83AAFA79-A200-6CBB-B944-1FAE2D3E9F32}" v="309" dt="2020-07-26T22:40:35.827"/>
    <p1510:client id="{887B6B81-3D46-0E37-818A-FB3B5456CEB5}" v="47" dt="2021-03-17T07:31:26.205"/>
    <p1510:client id="{9C606B40-F787-4284-B9FD-E49851736737}" v="5" dt="2020-07-27T14:08:03.244"/>
    <p1510:client id="{ABC356E0-2D79-EFB8-DE91-4F4209B60480}" v="192" dt="2020-07-26T23:03:38.654"/>
    <p1510:client id="{C335FC6E-FDF2-2697-7C90-CA41C489D69B}" v="19" dt="2021-03-02T08:52:27.622"/>
    <p1510:client id="{D81A46F9-31B6-BB35-0FAB-3EBA1168D8A2}" v="149" dt="2020-07-26T21:44:25.033"/>
    <p1510:client id="{F0620E03-44CF-B849-5512-8CDD35985600}" v="106" dt="2020-07-27T05:35:53.143"/>
    <p1510:client id="{FA7361D0-BDC0-17D7-1958-11F42CA160B3}" v="22" dt="2020-07-27T08:45:57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Y"/>
              <a:t>Just into on why we’re here today and what’s the point of having this presentation. Brifely touch the topic of presenters: SZ, OZ, IL, and KK.</a:t>
            </a:r>
          </a:p>
          <a:p>
            <a:endParaRPr lang="en-BY"/>
          </a:p>
          <a:p>
            <a:r>
              <a:rPr lang="en-BY"/>
              <a:t>In</a:t>
            </a:r>
            <a:r>
              <a:rPr lang="en-US"/>
              <a:t> t</a:t>
            </a:r>
            <a:r>
              <a:rPr lang="en-BY"/>
              <a:t>he end: passing the floot to Sviatlana.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0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31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42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57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8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75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44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5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7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71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1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2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1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83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1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66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96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50404EE9-47A1-446A-8B61-C403E18E19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7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7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7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3CD20165-833B-4C7E-9F1B-B17249FBE8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381" y="3598517"/>
            <a:ext cx="894054" cy="8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0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3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2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4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0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42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10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7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9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51CFE-F8CF-7F4B-A4B4-129654B17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0" y="0"/>
            <a:ext cx="9140300" cy="5143500"/>
          </a:xfrm>
          <a:prstGeom prst="rect">
            <a:avLst/>
          </a:prstGeom>
        </p:spPr>
      </p:pic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02018E6D-C173-234B-ADE3-106DCC9A9A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1743" y="0"/>
            <a:ext cx="4452257" cy="51435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27F8EBF-098E-3447-B96B-60C8F61C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Заголовок 9">
            <a:extLst>
              <a:ext uri="{FF2B5EF4-FFF2-40B4-BE49-F238E27FC236}">
                <a16:creationId xmlns:a16="http://schemas.microsoft.com/office/drawing/2014/main" id="{4C548F53-93C7-B741-B4E4-8F57A3A0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5" y="642257"/>
            <a:ext cx="3599916" cy="676900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Объект 11">
            <a:extLst>
              <a:ext uri="{FF2B5EF4-FFF2-40B4-BE49-F238E27FC236}">
                <a16:creationId xmlns:a16="http://schemas.microsoft.com/office/drawing/2014/main" id="{BEE647BB-BE53-3344-9E74-F7241A71F09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4913" y="1513114"/>
            <a:ext cx="3599917" cy="3069772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7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64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94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90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743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73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95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28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329211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80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09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21436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529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623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145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125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3834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915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105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0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339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25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556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063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258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589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2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237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086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194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64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13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0526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5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62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054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246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36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2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20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674654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09659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9402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168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4507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6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44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image" Target="../media/image6.png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DC2ADDEC-9847-43A6-A46F-94D42E2A5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7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7" y="3843769"/>
            <a:ext cx="1945327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695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  <p:sldLayoutId id="2147483818" r:id="rId20"/>
    <p:sldLayoutId id="2147483819" r:id="rId21"/>
    <p:sldLayoutId id="2147483820" r:id="rId22"/>
    <p:sldLayoutId id="2147483821" r:id="rId23"/>
    <p:sldLayoutId id="2147483822" r:id="rId24"/>
    <p:sldLayoutId id="2147483823" r:id="rId25"/>
    <p:sldLayoutId id="2147483824" r:id="rId26"/>
    <p:sldLayoutId id="2147483825" r:id="rId27"/>
    <p:sldLayoutId id="2147483826" r:id="rId28"/>
    <p:sldLayoutId id="2147483827" r:id="rId29"/>
    <p:sldLayoutId id="2147483828" r:id="rId30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891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2056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8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More</a:t>
            </a:r>
            <a:r>
              <a:rPr lang="en-US" sz="700" baseline="0" dirty="0">
                <a:solidFill>
                  <a:schemeClr val="bg1"/>
                </a:solidFill>
                <a:latin typeface="+mj-lt"/>
              </a:rPr>
              <a:t> than Java</a:t>
            </a:r>
            <a:r>
              <a:rPr lang="en-US" sz="700" dirty="0">
                <a:solidFill>
                  <a:schemeClr val="bg1"/>
                </a:solidFill>
                <a:latin typeface="+mj-lt"/>
              </a:rPr>
              <a:t> Community</a:t>
            </a:r>
            <a:endParaRPr lang="en-US" sz="700" dirty="0">
              <a:latin typeface="+mj-lt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546375-6E50-0849-AD9E-E36BAE96D7AE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5" y="4554759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4" r:id="rId8"/>
    <p:sldLayoutId id="2147483690" r:id="rId9"/>
    <p:sldLayoutId id="2147483691" r:id="rId10"/>
    <p:sldLayoutId id="2147483708" r:id="rId11"/>
    <p:sldLayoutId id="2147483830" r:id="rId12"/>
    <p:sldLayoutId id="2147483831" r:id="rId13"/>
    <p:sldLayoutId id="2147483832" r:id="rId14"/>
    <p:sldLayoutId id="2147483835" r:id="rId15"/>
    <p:sldLayoutId id="2147483836" r:id="rId16"/>
    <p:sldLayoutId id="2147483837" r:id="rId17"/>
    <p:sldLayoutId id="2147483838" r:id="rId18"/>
    <p:sldLayoutId id="2147483839" r:id="rId19"/>
    <p:sldLayoutId id="2147483840" r:id="rId20"/>
    <p:sldLayoutId id="2147483841" r:id="rId21"/>
    <p:sldLayoutId id="2147483842" r:id="rId22"/>
    <p:sldLayoutId id="2147483843" r:id="rId23"/>
    <p:sldLayoutId id="2147483844" r:id="rId24"/>
    <p:sldLayoutId id="2147483847" r:id="rId25"/>
    <p:sldLayoutId id="2147483848" r:id="rId26"/>
    <p:sldLayoutId id="2147483849" r:id="rId27"/>
    <p:sldLayoutId id="2147483850" r:id="rId28"/>
    <p:sldLayoutId id="2147483851" r:id="rId29"/>
    <p:sldLayoutId id="2147483852" r:id="rId30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7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5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2C5B0B48-B37C-4323-A068-B424E776E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6"/>
          <a:stretch/>
        </p:blipFill>
        <p:spPr>
          <a:xfrm>
            <a:off x="-1" y="-2"/>
            <a:ext cx="9144001" cy="5143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DD5504-CE14-4884-9504-B65CDC81ADD3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F7378B8F-93E2-4185-9DC8-F226B0BD49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F57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9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883CC1-2DE9-2541-A62D-006C92E77E4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7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5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170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F97D5C-DE25-C748-B98F-EC11F1AC006D}"/>
              </a:ext>
            </a:extLst>
          </p:cNvPr>
          <p:cNvGrpSpPr/>
          <p:nvPr/>
        </p:nvGrpSpPr>
        <p:grpSpPr>
          <a:xfrm>
            <a:off x="4906207" y="-32657"/>
            <a:ext cx="815863" cy="958131"/>
            <a:chOff x="6541609" y="0"/>
            <a:chExt cx="1087817" cy="1277508"/>
          </a:xfrm>
        </p:grpSpPr>
        <p:sp>
          <p:nvSpPr>
            <p:cNvPr id="9" name="Овал 9">
              <a:extLst>
                <a:ext uri="{FF2B5EF4-FFF2-40B4-BE49-F238E27FC236}">
                  <a16:creationId xmlns:a16="http://schemas.microsoft.com/office/drawing/2014/main" id="{5123A35A-1868-144F-BC40-5D64BAA5A806}"/>
                </a:ext>
              </a:extLst>
            </p:cNvPr>
            <p:cNvSpPr/>
            <p:nvPr/>
          </p:nvSpPr>
          <p:spPr>
            <a:xfrm>
              <a:off x="6541609" y="189691"/>
              <a:ext cx="1087817" cy="1087817"/>
            </a:xfrm>
            <a:prstGeom prst="ellipse">
              <a:avLst/>
            </a:prstGeom>
            <a:solidFill>
              <a:srgbClr val="57A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13"/>
            </a:p>
          </p:txBody>
        </p:sp>
        <p:pic>
          <p:nvPicPr>
            <p:cNvPr id="10" name="Content Placeholder 10">
              <a:extLst>
                <a:ext uri="{FF2B5EF4-FFF2-40B4-BE49-F238E27FC236}">
                  <a16:creationId xmlns:a16="http://schemas.microsoft.com/office/drawing/2014/main" id="{127A8A74-E620-0743-A8FE-B119875BE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93602" y="0"/>
              <a:ext cx="583830" cy="1059543"/>
            </a:xfrm>
            <a:prstGeom prst="rect">
              <a:avLst/>
            </a:prstGeom>
          </p:spPr>
        </p:pic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4D711612-069E-4444-A44D-0E2281656C8B}"/>
              </a:ext>
            </a:extLst>
          </p:cNvPr>
          <p:cNvSpPr txBox="1">
            <a:spLocks/>
          </p:cNvSpPr>
          <p:nvPr/>
        </p:nvSpPr>
        <p:spPr>
          <a:xfrm>
            <a:off x="2183417" y="1852471"/>
            <a:ext cx="5262197" cy="1009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377">
              <a:lnSpc>
                <a:spcPct val="100000"/>
              </a:lnSpc>
              <a:spcBef>
                <a:spcPct val="0"/>
              </a:spcBef>
              <a:buNone/>
              <a:defRPr sz="2000" b="1" cap="none" spc="100" baseline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r>
              <a:rPr lang="en-US" b="0" dirty="0"/>
              <a:t>Big-O notation. Algorithm complexity</a:t>
            </a:r>
          </a:p>
        </p:txBody>
      </p:sp>
    </p:spTree>
    <p:extLst>
      <p:ext uri="{BB962C8B-B14F-4D97-AF65-F5344CB8AC3E}">
        <p14:creationId xmlns:p14="http://schemas.microsoft.com/office/powerpoint/2010/main" val="26671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Big-O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062AB5C-6C10-4512-A1CB-9C32D58CB8F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57190" y="1086588"/>
                <a:ext cx="3530931" cy="33972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variable declaration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assignment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comparisons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increments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method calls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execution time of a function with input of size 1k is 10s, the execution time for input 2k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 for 4mil – 640s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062AB5C-6C10-4512-A1CB-9C32D58CB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57190" y="1086588"/>
                <a:ext cx="3530931" cy="3397250"/>
              </a:xfrm>
              <a:blipFill>
                <a:blip r:embed="rId3"/>
                <a:stretch>
                  <a:fillRect l="-2591" t="-717" r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F56311F-DD17-411F-AAE2-ED84A96E8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170" y="2085179"/>
            <a:ext cx="4619640" cy="1385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876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Big-O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2AB5C-6C10-4512-A1CB-9C32D58CB8F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5" y="990865"/>
            <a:ext cx="8134877" cy="339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In real world no one calculates CPU instructions like that, complexity of algorithm is combined from bricks like constructor</a:t>
            </a:r>
          </a:p>
          <a:p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B4D6BD-FB96-4D8A-BC03-17B2F2BB9B18}"/>
              </a:ext>
            </a:extLst>
          </p:cNvPr>
          <p:cNvSpPr/>
          <p:nvPr/>
        </p:nvSpPr>
        <p:spPr>
          <a:xfrm>
            <a:off x="772633" y="1552353"/>
            <a:ext cx="262269" cy="1729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C37467-4CE2-42DC-AE59-E0CF232CBCF9}"/>
              </a:ext>
            </a:extLst>
          </p:cNvPr>
          <p:cNvSpPr/>
          <p:nvPr/>
        </p:nvSpPr>
        <p:spPr>
          <a:xfrm>
            <a:off x="793897" y="1552353"/>
            <a:ext cx="2771552" cy="248094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(int I = 0; I &lt; </a:t>
            </a:r>
            <a:r>
              <a:rPr lang="en-US" dirty="0" err="1"/>
              <a:t>arr.length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D467F-3AA8-45EE-BE54-811A7E147D4E}"/>
              </a:ext>
            </a:extLst>
          </p:cNvPr>
          <p:cNvSpPr/>
          <p:nvPr/>
        </p:nvSpPr>
        <p:spPr>
          <a:xfrm>
            <a:off x="793897" y="3018095"/>
            <a:ext cx="2771552" cy="248094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A886CF-633D-4147-9DEE-275206BABC17}"/>
              </a:ext>
            </a:extLst>
          </p:cNvPr>
          <p:cNvSpPr/>
          <p:nvPr/>
        </p:nvSpPr>
        <p:spPr>
          <a:xfrm>
            <a:off x="1034902" y="1800446"/>
            <a:ext cx="262269" cy="121764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A7FA30-2EED-4163-9369-E825CFF7552C}"/>
              </a:ext>
            </a:extLst>
          </p:cNvPr>
          <p:cNvSpPr/>
          <p:nvPr/>
        </p:nvSpPr>
        <p:spPr>
          <a:xfrm>
            <a:off x="1034902" y="1800446"/>
            <a:ext cx="2530547" cy="24809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(int j = 0; j &lt; </a:t>
            </a:r>
            <a:r>
              <a:rPr lang="en-US" dirty="0" err="1"/>
              <a:t>arr.length</a:t>
            </a:r>
            <a:r>
              <a:rPr lang="en-US" dirty="0"/>
              <a:t>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6560E7-299F-4920-9F17-72E204F51C36}"/>
              </a:ext>
            </a:extLst>
          </p:cNvPr>
          <p:cNvSpPr/>
          <p:nvPr/>
        </p:nvSpPr>
        <p:spPr>
          <a:xfrm>
            <a:off x="1034902" y="2770001"/>
            <a:ext cx="2530547" cy="24809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EFAD37-BF16-4648-B8C5-9642F8A5612F}"/>
              </a:ext>
            </a:extLst>
          </p:cNvPr>
          <p:cNvSpPr/>
          <p:nvPr/>
        </p:nvSpPr>
        <p:spPr>
          <a:xfrm>
            <a:off x="1303522" y="2056403"/>
            <a:ext cx="2268278" cy="70573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 time operation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6F74C4-80DC-49A0-9A51-F644BF000B92}"/>
              </a:ext>
            </a:extLst>
          </p:cNvPr>
          <p:cNvSpPr/>
          <p:nvPr/>
        </p:nvSpPr>
        <p:spPr>
          <a:xfrm>
            <a:off x="792107" y="3320259"/>
            <a:ext cx="262269" cy="86439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B3C220-96C1-40FA-9B8F-80EFFBEB150B}"/>
              </a:ext>
            </a:extLst>
          </p:cNvPr>
          <p:cNvSpPr/>
          <p:nvPr/>
        </p:nvSpPr>
        <p:spPr>
          <a:xfrm>
            <a:off x="792107" y="3320257"/>
            <a:ext cx="2771553" cy="2744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(int j = 0; j &lt; </a:t>
            </a:r>
            <a:r>
              <a:rPr lang="en-US" dirty="0" err="1"/>
              <a:t>arr.length</a:t>
            </a:r>
            <a:r>
              <a:rPr lang="en-US" dirty="0"/>
              <a:t>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D1B52D-0BEC-4311-80F4-957D1029977D}"/>
              </a:ext>
            </a:extLst>
          </p:cNvPr>
          <p:cNvSpPr/>
          <p:nvPr/>
        </p:nvSpPr>
        <p:spPr>
          <a:xfrm>
            <a:off x="792107" y="3971460"/>
            <a:ext cx="2771553" cy="24023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892D02-3FE9-4EF9-B152-3667D8CA04CD}"/>
              </a:ext>
            </a:extLst>
          </p:cNvPr>
          <p:cNvSpPr/>
          <p:nvPr/>
        </p:nvSpPr>
        <p:spPr>
          <a:xfrm>
            <a:off x="1060727" y="3576215"/>
            <a:ext cx="2511073" cy="385101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4860F2-5392-4326-8524-01046273AB8E}"/>
                  </a:ext>
                </a:extLst>
              </p:cNvPr>
              <p:cNvSpPr txBox="1"/>
              <p:nvPr/>
            </p:nvSpPr>
            <p:spPr>
              <a:xfrm>
                <a:off x="3969488" y="1552353"/>
                <a:ext cx="395531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∗1)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4860F2-5392-4326-8524-01046273A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488" y="1552353"/>
                <a:ext cx="3955312" cy="300082"/>
              </a:xfrm>
              <a:prstGeom prst="rect">
                <a:avLst/>
              </a:prstGeom>
              <a:blipFill>
                <a:blip r:embed="rId3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1FB9C8-6A62-4831-8683-8835C38F45C2}"/>
                  </a:ext>
                </a:extLst>
              </p:cNvPr>
              <p:cNvSpPr txBox="1"/>
              <p:nvPr/>
            </p:nvSpPr>
            <p:spPr>
              <a:xfrm>
                <a:off x="4054277" y="3472227"/>
                <a:ext cx="395531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𝑛𝑙𝑜𝑔𝑛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1FB9C8-6A62-4831-8683-8835C38F4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277" y="3472227"/>
                <a:ext cx="3955312" cy="300082"/>
              </a:xfrm>
              <a:prstGeom prst="rect">
                <a:avLst/>
              </a:prstGeom>
              <a:blipFill>
                <a:blip r:embed="rId4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D864B1-9CA6-49D4-8005-00CBBF369DB8}"/>
                  </a:ext>
                </a:extLst>
              </p:cNvPr>
              <p:cNvSpPr txBox="1"/>
              <p:nvPr/>
            </p:nvSpPr>
            <p:spPr>
              <a:xfrm>
                <a:off x="4050207" y="4088033"/>
                <a:ext cx="395531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Total complexity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𝑛𝑙𝑜𝑔𝑛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D864B1-9CA6-49D4-8005-00CBBF369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207" y="4088033"/>
                <a:ext cx="3955312" cy="300082"/>
              </a:xfrm>
              <a:prstGeom prst="rect">
                <a:avLst/>
              </a:prstGeom>
              <a:blipFill>
                <a:blip r:embed="rId5"/>
                <a:stretch>
                  <a:fillRect l="-308" t="-2041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15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Big-O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062AB5C-6C10-4512-A1CB-9C32D58CB8F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60365" y="811323"/>
                <a:ext cx="4675554" cy="3718147"/>
              </a:xfrm>
            </p:spPr>
            <p:txBody>
              <a:bodyPr>
                <a:normAutofit/>
              </a:bodyPr>
              <a:lstStyle/>
              <a:p>
                <a:r>
                  <a:rPr lang="en-US" sz="1200" dirty="0"/>
                  <a:t>Sometimes we calculate average algorithm complexity. Let’s see </a:t>
                </a:r>
                <a:r>
                  <a:rPr lang="en-US" sz="1200" dirty="0" err="1"/>
                  <a:t>ArrayList.add</a:t>
                </a:r>
                <a:r>
                  <a:rPr lang="en-US" sz="1200" dirty="0"/>
                  <a:t> method</a:t>
                </a:r>
              </a:p>
              <a:p>
                <a:r>
                  <a:rPr lang="en-US" sz="1200" dirty="0"/>
                  <a:t>If no list extension is required, it’s simple array element assignment, it’s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1200" dirty="0"/>
              </a:p>
              <a:p>
                <a:r>
                  <a:rPr lang="en-US" sz="1200" dirty="0"/>
                  <a:t>If list is full, it creates a new array with size 1.5 of the previous, copies all elements to it and then inserts a new element. Copying all elements requires iteration, in this case insertion is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200" dirty="0"/>
                  <a:t> operation. </a:t>
                </a:r>
              </a:p>
              <a:p>
                <a:r>
                  <a:rPr lang="en-US" sz="1200" dirty="0"/>
                  <a:t>But if we increase the list 1.5 times, array resize takes place once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 elements. On average, if we insert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 elements to the list of size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 the complexity of insert is: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−1)∗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𝑛𝑂</m:t>
                        </m:r>
                        <m:d>
                          <m:d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5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5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062AB5C-6C10-4512-A1CB-9C32D58CB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60365" y="811323"/>
                <a:ext cx="4675554" cy="3718147"/>
              </a:xfrm>
              <a:blipFill>
                <a:blip r:embed="rId3"/>
                <a:stretch>
                  <a:fillRect l="-1825" t="-984" r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7D09CA89-CED0-4A8D-B496-F7EB5744418F}"/>
              </a:ext>
            </a:extLst>
          </p:cNvPr>
          <p:cNvGrpSpPr/>
          <p:nvPr/>
        </p:nvGrpSpPr>
        <p:grpSpPr>
          <a:xfrm>
            <a:off x="5538034" y="1341208"/>
            <a:ext cx="2211112" cy="276558"/>
            <a:chOff x="5543102" y="1290961"/>
            <a:chExt cx="2211112" cy="27655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71C2293-2B23-43BF-ACBF-F0FEFFF34B53}"/>
                </a:ext>
              </a:extLst>
            </p:cNvPr>
            <p:cNvSpPr/>
            <p:nvPr/>
          </p:nvSpPr>
          <p:spPr>
            <a:xfrm>
              <a:off x="5543102" y="1290961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1DE549-784F-4907-B3ED-8291DE878AC0}"/>
                </a:ext>
              </a:extLst>
            </p:cNvPr>
            <p:cNvSpPr/>
            <p:nvPr/>
          </p:nvSpPr>
          <p:spPr>
            <a:xfrm>
              <a:off x="5819433" y="1291072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1BB64F-4909-473F-A579-1C20EE3A2F7A}"/>
                </a:ext>
              </a:extLst>
            </p:cNvPr>
            <p:cNvSpPr/>
            <p:nvPr/>
          </p:nvSpPr>
          <p:spPr>
            <a:xfrm>
              <a:off x="6095880" y="1290961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ECC4D3-6A10-41DE-9FCF-B0D5D31D47C7}"/>
                </a:ext>
              </a:extLst>
            </p:cNvPr>
            <p:cNvSpPr/>
            <p:nvPr/>
          </p:nvSpPr>
          <p:spPr>
            <a:xfrm>
              <a:off x="6372211" y="1291072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B50967-311E-4EEB-8D63-9C3F8C6C7939}"/>
                </a:ext>
              </a:extLst>
            </p:cNvPr>
            <p:cNvSpPr/>
            <p:nvPr/>
          </p:nvSpPr>
          <p:spPr>
            <a:xfrm>
              <a:off x="6648658" y="1290961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8872FF-B2F8-4628-9433-8B2A6BEB0EE8}"/>
                </a:ext>
              </a:extLst>
            </p:cNvPr>
            <p:cNvSpPr/>
            <p:nvPr/>
          </p:nvSpPr>
          <p:spPr>
            <a:xfrm>
              <a:off x="6924989" y="1291072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89E68D-487D-48B4-B09D-01D7EAF3D195}"/>
                </a:ext>
              </a:extLst>
            </p:cNvPr>
            <p:cNvSpPr/>
            <p:nvPr/>
          </p:nvSpPr>
          <p:spPr>
            <a:xfrm>
              <a:off x="7201436" y="1290961"/>
              <a:ext cx="276447" cy="276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1DA957-3F8C-4932-838F-018E4B963B6F}"/>
                </a:ext>
              </a:extLst>
            </p:cNvPr>
            <p:cNvSpPr/>
            <p:nvPr/>
          </p:nvSpPr>
          <p:spPr>
            <a:xfrm>
              <a:off x="7477767" y="1291072"/>
              <a:ext cx="276447" cy="276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BB15D62-4380-49D0-AF52-36ADF03CFAC6}"/>
              </a:ext>
            </a:extLst>
          </p:cNvPr>
          <p:cNvGrpSpPr/>
          <p:nvPr/>
        </p:nvGrpSpPr>
        <p:grpSpPr>
          <a:xfrm>
            <a:off x="5543102" y="2011843"/>
            <a:ext cx="2211112" cy="276558"/>
            <a:chOff x="5543102" y="2011843"/>
            <a:chExt cx="2211112" cy="27655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5AF229-A612-4C67-BA85-7F4380B64116}"/>
                </a:ext>
              </a:extLst>
            </p:cNvPr>
            <p:cNvSpPr/>
            <p:nvPr/>
          </p:nvSpPr>
          <p:spPr>
            <a:xfrm>
              <a:off x="5543102" y="2011843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2CD22F-E6F4-484B-9AFE-6CD479636B82}"/>
                </a:ext>
              </a:extLst>
            </p:cNvPr>
            <p:cNvSpPr/>
            <p:nvPr/>
          </p:nvSpPr>
          <p:spPr>
            <a:xfrm>
              <a:off x="5819433" y="2011954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2BD96B-DC86-4B70-A2B5-6094801BFBCE}"/>
                </a:ext>
              </a:extLst>
            </p:cNvPr>
            <p:cNvSpPr/>
            <p:nvPr/>
          </p:nvSpPr>
          <p:spPr>
            <a:xfrm>
              <a:off x="6095880" y="2011843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A327C51-D921-4AD7-9F94-EE2BBCCE4868}"/>
                </a:ext>
              </a:extLst>
            </p:cNvPr>
            <p:cNvSpPr/>
            <p:nvPr/>
          </p:nvSpPr>
          <p:spPr>
            <a:xfrm>
              <a:off x="6372211" y="2011954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C57C740-7937-4918-B6DC-060E615B69CF}"/>
                </a:ext>
              </a:extLst>
            </p:cNvPr>
            <p:cNvSpPr/>
            <p:nvPr/>
          </p:nvSpPr>
          <p:spPr>
            <a:xfrm>
              <a:off x="6648658" y="2011843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478078D-2D9D-4629-8DB7-3DE3F3BB5027}"/>
                </a:ext>
              </a:extLst>
            </p:cNvPr>
            <p:cNvSpPr/>
            <p:nvPr/>
          </p:nvSpPr>
          <p:spPr>
            <a:xfrm>
              <a:off x="6924989" y="2011954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25DD9B8-73F8-4433-8428-4DD3D81ADC71}"/>
                </a:ext>
              </a:extLst>
            </p:cNvPr>
            <p:cNvSpPr/>
            <p:nvPr/>
          </p:nvSpPr>
          <p:spPr>
            <a:xfrm>
              <a:off x="7201436" y="2011843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F3CD0C-B2DB-463F-A608-D94ECEF6585B}"/>
                </a:ext>
              </a:extLst>
            </p:cNvPr>
            <p:cNvSpPr/>
            <p:nvPr/>
          </p:nvSpPr>
          <p:spPr>
            <a:xfrm>
              <a:off x="7477767" y="2011954"/>
              <a:ext cx="276447" cy="276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236D74F-058D-4ADE-9741-DDA14686F651}"/>
              </a:ext>
            </a:extLst>
          </p:cNvPr>
          <p:cNvGrpSpPr/>
          <p:nvPr/>
        </p:nvGrpSpPr>
        <p:grpSpPr>
          <a:xfrm>
            <a:off x="5543102" y="3315196"/>
            <a:ext cx="3311600" cy="277924"/>
            <a:chOff x="5543102" y="3315196"/>
            <a:chExt cx="3311600" cy="27792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1D2296-07A8-4E95-B256-D1D2CE113E76}"/>
                </a:ext>
              </a:extLst>
            </p:cNvPr>
            <p:cNvSpPr/>
            <p:nvPr/>
          </p:nvSpPr>
          <p:spPr>
            <a:xfrm>
              <a:off x="5543102" y="3316562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20D9326-10A4-4247-B557-6F10E19B045E}"/>
                </a:ext>
              </a:extLst>
            </p:cNvPr>
            <p:cNvSpPr/>
            <p:nvPr/>
          </p:nvSpPr>
          <p:spPr>
            <a:xfrm>
              <a:off x="5821851" y="3315196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DA99E4-EB7C-47E8-B318-1F28A1525E0B}"/>
                </a:ext>
              </a:extLst>
            </p:cNvPr>
            <p:cNvSpPr/>
            <p:nvPr/>
          </p:nvSpPr>
          <p:spPr>
            <a:xfrm>
              <a:off x="6095880" y="3316673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44BFFF-7BA3-4778-9C7D-8BD1922D23DD}"/>
                </a:ext>
              </a:extLst>
            </p:cNvPr>
            <p:cNvSpPr/>
            <p:nvPr/>
          </p:nvSpPr>
          <p:spPr>
            <a:xfrm>
              <a:off x="6372211" y="3315196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54A051-C5E1-4D3F-A8A8-4B1EFF2B22FF}"/>
                </a:ext>
              </a:extLst>
            </p:cNvPr>
            <p:cNvSpPr/>
            <p:nvPr/>
          </p:nvSpPr>
          <p:spPr>
            <a:xfrm>
              <a:off x="6648658" y="3316673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A87804-F596-4764-AA70-B93CFDF5B4AE}"/>
                </a:ext>
              </a:extLst>
            </p:cNvPr>
            <p:cNvSpPr/>
            <p:nvPr/>
          </p:nvSpPr>
          <p:spPr>
            <a:xfrm>
              <a:off x="6924989" y="3315196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71E7AD8-7E82-4E19-823E-C932135AB0F9}"/>
                </a:ext>
              </a:extLst>
            </p:cNvPr>
            <p:cNvSpPr/>
            <p:nvPr/>
          </p:nvSpPr>
          <p:spPr>
            <a:xfrm>
              <a:off x="7201436" y="3316673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457E9C-443A-4949-94CD-F665462BDEF6}"/>
                </a:ext>
              </a:extLst>
            </p:cNvPr>
            <p:cNvSpPr/>
            <p:nvPr/>
          </p:nvSpPr>
          <p:spPr>
            <a:xfrm>
              <a:off x="7477767" y="3315196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4325B61-91C0-47F7-B53D-1C3F986E4D85}"/>
                </a:ext>
              </a:extLst>
            </p:cNvPr>
            <p:cNvSpPr/>
            <p:nvPr/>
          </p:nvSpPr>
          <p:spPr>
            <a:xfrm>
              <a:off x="7749146" y="3316562"/>
              <a:ext cx="276447" cy="276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556F6D5-9744-4023-962E-8C520311F961}"/>
                </a:ext>
              </a:extLst>
            </p:cNvPr>
            <p:cNvSpPr/>
            <p:nvPr/>
          </p:nvSpPr>
          <p:spPr>
            <a:xfrm>
              <a:off x="8025477" y="3316673"/>
              <a:ext cx="276447" cy="276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7893AD-9D6B-44E5-A910-BABAC9EAA183}"/>
                </a:ext>
              </a:extLst>
            </p:cNvPr>
            <p:cNvSpPr/>
            <p:nvPr/>
          </p:nvSpPr>
          <p:spPr>
            <a:xfrm>
              <a:off x="8301924" y="3316562"/>
              <a:ext cx="276447" cy="276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25FF070-0FD0-4A8E-8604-EEB0B1DAD6E6}"/>
                </a:ext>
              </a:extLst>
            </p:cNvPr>
            <p:cNvSpPr/>
            <p:nvPr/>
          </p:nvSpPr>
          <p:spPr>
            <a:xfrm>
              <a:off x="8578255" y="3316673"/>
              <a:ext cx="276447" cy="276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B6E8110-ABC4-4B81-8E21-6C57E9AB4178}"/>
              </a:ext>
            </a:extLst>
          </p:cNvPr>
          <p:cNvGrpSpPr/>
          <p:nvPr/>
        </p:nvGrpSpPr>
        <p:grpSpPr>
          <a:xfrm>
            <a:off x="5543103" y="3941981"/>
            <a:ext cx="3311600" cy="276669"/>
            <a:chOff x="5543103" y="3941981"/>
            <a:chExt cx="3311600" cy="27666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4C5BE5E-457E-400E-973B-4883833ECD31}"/>
                </a:ext>
              </a:extLst>
            </p:cNvPr>
            <p:cNvSpPr/>
            <p:nvPr/>
          </p:nvSpPr>
          <p:spPr>
            <a:xfrm>
              <a:off x="5543103" y="3942092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BBDE0C1-9CA8-4E42-B099-4C848B530C02}"/>
                </a:ext>
              </a:extLst>
            </p:cNvPr>
            <p:cNvSpPr/>
            <p:nvPr/>
          </p:nvSpPr>
          <p:spPr>
            <a:xfrm>
              <a:off x="5819434" y="3942203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3CC0701-227D-49CE-9BA3-0477FA9272E3}"/>
                </a:ext>
              </a:extLst>
            </p:cNvPr>
            <p:cNvSpPr/>
            <p:nvPr/>
          </p:nvSpPr>
          <p:spPr>
            <a:xfrm>
              <a:off x="6095881" y="3942092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6AFA991-E14E-403C-B102-626EF6889B53}"/>
                </a:ext>
              </a:extLst>
            </p:cNvPr>
            <p:cNvSpPr/>
            <p:nvPr/>
          </p:nvSpPr>
          <p:spPr>
            <a:xfrm>
              <a:off x="6372212" y="3942203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03C7F5-6F18-47FD-9AA8-5A6B292FB787}"/>
                </a:ext>
              </a:extLst>
            </p:cNvPr>
            <p:cNvSpPr/>
            <p:nvPr/>
          </p:nvSpPr>
          <p:spPr>
            <a:xfrm>
              <a:off x="6648659" y="3942092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FB10A7-2AD0-4F42-A1DA-E73A143F8A28}"/>
                </a:ext>
              </a:extLst>
            </p:cNvPr>
            <p:cNvSpPr/>
            <p:nvPr/>
          </p:nvSpPr>
          <p:spPr>
            <a:xfrm>
              <a:off x="6924990" y="3942203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9E52F5-2EED-4B7B-BFA0-1B950C7BC504}"/>
                </a:ext>
              </a:extLst>
            </p:cNvPr>
            <p:cNvSpPr/>
            <p:nvPr/>
          </p:nvSpPr>
          <p:spPr>
            <a:xfrm>
              <a:off x="7201437" y="3942092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85B31A1-B63B-48B2-9D91-13BF9DFB12F3}"/>
                </a:ext>
              </a:extLst>
            </p:cNvPr>
            <p:cNvSpPr/>
            <p:nvPr/>
          </p:nvSpPr>
          <p:spPr>
            <a:xfrm>
              <a:off x="7477768" y="3942203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BA84FAC-446E-4898-80B5-7562B1CA323F}"/>
                </a:ext>
              </a:extLst>
            </p:cNvPr>
            <p:cNvSpPr/>
            <p:nvPr/>
          </p:nvSpPr>
          <p:spPr>
            <a:xfrm>
              <a:off x="7749147" y="3941981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20E4525-8BED-4A05-A183-EC9679707C4F}"/>
                </a:ext>
              </a:extLst>
            </p:cNvPr>
            <p:cNvSpPr/>
            <p:nvPr/>
          </p:nvSpPr>
          <p:spPr>
            <a:xfrm>
              <a:off x="8025478" y="3942092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27C373D-CC3A-4B0F-A536-8A5A4212454D}"/>
                </a:ext>
              </a:extLst>
            </p:cNvPr>
            <p:cNvSpPr/>
            <p:nvPr/>
          </p:nvSpPr>
          <p:spPr>
            <a:xfrm>
              <a:off x="8301925" y="3941981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661D8-F149-4054-846C-119AAF8F1FA8}"/>
                </a:ext>
              </a:extLst>
            </p:cNvPr>
            <p:cNvSpPr/>
            <p:nvPr/>
          </p:nvSpPr>
          <p:spPr>
            <a:xfrm>
              <a:off x="8578256" y="3942092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56B0B0A-8CA6-4244-84FC-E2584ACDD1A5}"/>
              </a:ext>
            </a:extLst>
          </p:cNvPr>
          <p:cNvGrpSpPr/>
          <p:nvPr/>
        </p:nvGrpSpPr>
        <p:grpSpPr>
          <a:xfrm>
            <a:off x="5538034" y="2680411"/>
            <a:ext cx="2211112" cy="276558"/>
            <a:chOff x="5538034" y="2680411"/>
            <a:chExt cx="2211112" cy="27655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658E6CB-62CF-4DA4-A38F-E13B42861DCF}"/>
                </a:ext>
              </a:extLst>
            </p:cNvPr>
            <p:cNvSpPr/>
            <p:nvPr/>
          </p:nvSpPr>
          <p:spPr>
            <a:xfrm>
              <a:off x="5538034" y="2680411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C8ECC93-87B8-40A3-A9CE-ECE6A6AD9E82}"/>
                </a:ext>
              </a:extLst>
            </p:cNvPr>
            <p:cNvSpPr/>
            <p:nvPr/>
          </p:nvSpPr>
          <p:spPr>
            <a:xfrm>
              <a:off x="5814365" y="2680522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9E6F600-C4A3-4923-8F19-FF2DA41BFC11}"/>
                </a:ext>
              </a:extLst>
            </p:cNvPr>
            <p:cNvSpPr/>
            <p:nvPr/>
          </p:nvSpPr>
          <p:spPr>
            <a:xfrm>
              <a:off x="6090812" y="2680411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52C59D7-94AD-4ED7-AE3D-2A5297E798C4}"/>
                </a:ext>
              </a:extLst>
            </p:cNvPr>
            <p:cNvSpPr/>
            <p:nvPr/>
          </p:nvSpPr>
          <p:spPr>
            <a:xfrm>
              <a:off x="6367143" y="2680522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87D1343-F2DF-4114-9DF6-14415808089F}"/>
                </a:ext>
              </a:extLst>
            </p:cNvPr>
            <p:cNvSpPr/>
            <p:nvPr/>
          </p:nvSpPr>
          <p:spPr>
            <a:xfrm>
              <a:off x="6643590" y="2680411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81D93D-0E41-4EA6-89ED-F9FE933709FB}"/>
                </a:ext>
              </a:extLst>
            </p:cNvPr>
            <p:cNvSpPr/>
            <p:nvPr/>
          </p:nvSpPr>
          <p:spPr>
            <a:xfrm>
              <a:off x="6919921" y="2680522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1FFE434-F20D-436D-819B-CEBEFBDD124C}"/>
                </a:ext>
              </a:extLst>
            </p:cNvPr>
            <p:cNvSpPr/>
            <p:nvPr/>
          </p:nvSpPr>
          <p:spPr>
            <a:xfrm>
              <a:off x="7196368" y="2680411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326DD2B-A840-4065-8774-5846C4279166}"/>
                </a:ext>
              </a:extLst>
            </p:cNvPr>
            <p:cNvSpPr/>
            <p:nvPr/>
          </p:nvSpPr>
          <p:spPr>
            <a:xfrm>
              <a:off x="7472699" y="2680522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BA91615-0D40-4206-A63C-2DA2E94DBF27}"/>
              </a:ext>
            </a:extLst>
          </p:cNvPr>
          <p:cNvSpPr txBox="1"/>
          <p:nvPr/>
        </p:nvSpPr>
        <p:spPr>
          <a:xfrm>
            <a:off x="5262763" y="728086"/>
            <a:ext cx="36008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inside the list: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213DD-7676-4375-9795-0DCB91C15C93}"/>
              </a:ext>
            </a:extLst>
          </p:cNvPr>
          <p:cNvSpPr txBox="1"/>
          <p:nvPr/>
        </p:nvSpPr>
        <p:spPr>
          <a:xfrm>
            <a:off x="5251082" y="1002424"/>
            <a:ext cx="2832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Initial state, 6 elements, size = 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E0D768-E1B9-4AE2-8D80-E0F91B827FE8}"/>
              </a:ext>
            </a:extLst>
          </p:cNvPr>
          <p:cNvSpPr txBox="1"/>
          <p:nvPr/>
        </p:nvSpPr>
        <p:spPr>
          <a:xfrm>
            <a:off x="5251082" y="1642211"/>
            <a:ext cx="2832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Added 1 element, size = 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599C00-26AB-4ED0-9976-9CCCB0458F62}"/>
              </a:ext>
            </a:extLst>
          </p:cNvPr>
          <p:cNvSpPr txBox="1"/>
          <p:nvPr/>
        </p:nvSpPr>
        <p:spPr>
          <a:xfrm>
            <a:off x="5252842" y="2337180"/>
            <a:ext cx="2832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Added 1 element, size = 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D58F3B-4225-458D-A3EB-1145DCE66AF8}"/>
              </a:ext>
            </a:extLst>
          </p:cNvPr>
          <p:cNvSpPr txBox="1"/>
          <p:nvPr/>
        </p:nvSpPr>
        <p:spPr>
          <a:xfrm>
            <a:off x="5251082" y="2979071"/>
            <a:ext cx="2832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Adding 1 element, resize required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D7A352-47B6-4BFC-A5AE-956FE077CB10}"/>
              </a:ext>
            </a:extLst>
          </p:cNvPr>
          <p:cNvSpPr txBox="1"/>
          <p:nvPr/>
        </p:nvSpPr>
        <p:spPr>
          <a:xfrm>
            <a:off x="5251082" y="3619440"/>
            <a:ext cx="2832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5-8. Adding 1 element, size = 16</a:t>
            </a:r>
          </a:p>
        </p:txBody>
      </p:sp>
    </p:spTree>
    <p:extLst>
      <p:ext uri="{BB962C8B-B14F-4D97-AF65-F5344CB8AC3E}">
        <p14:creationId xmlns:p14="http://schemas.microsoft.com/office/powerpoint/2010/main" val="410679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Memory consumption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062AB5C-6C10-4512-A1CB-9C32D58CB8F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57191" y="1079500"/>
                <a:ext cx="3990366" cy="3397250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Some algorithms require additional memory. Memory consumption is calculated in the same manner, big-O notation can be used there, too. </a:t>
                </a:r>
              </a:p>
              <a:p>
                <a:r>
                  <a:rPr lang="en-US" sz="1400" dirty="0"/>
                  <a:t>For example, merge sort. It’s an efficient sorting algorithm, that requires 1 additional array of the same size to manipulate the data.</a:t>
                </a:r>
              </a:p>
              <a:p>
                <a:r>
                  <a:rPr lang="en-US" sz="1400" dirty="0"/>
                  <a:t>Merge sort has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𝑛𝑙𝑜𝑔𝑛</m:t>
                        </m:r>
                      </m:e>
                    </m:d>
                  </m:oMath>
                </a14:m>
                <a:r>
                  <a:rPr lang="en-US" sz="1400" dirty="0"/>
                  <a:t> time complexity and requires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additional space.</a:t>
                </a:r>
              </a:p>
              <a:p>
                <a:r>
                  <a:rPr lang="en-US" sz="1400" dirty="0"/>
                  <a:t>You pass 1KB array – it will create one more 1KB array. You pass 1MB array – it will allocate 1MB additional array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062AB5C-6C10-4512-A1CB-9C32D58CB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57191" y="1079500"/>
                <a:ext cx="3990366" cy="3397250"/>
              </a:xfrm>
              <a:blipFill>
                <a:blip r:embed="rId3"/>
                <a:stretch>
                  <a:fillRect l="-2599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CC754DE-30F5-4C74-86AC-74E22296C9A8}"/>
              </a:ext>
            </a:extLst>
          </p:cNvPr>
          <p:cNvGrpSpPr/>
          <p:nvPr/>
        </p:nvGrpSpPr>
        <p:grpSpPr>
          <a:xfrm>
            <a:off x="4912058" y="2967895"/>
            <a:ext cx="3311600" cy="276669"/>
            <a:chOff x="5543103" y="3941981"/>
            <a:chExt cx="3311600" cy="2766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C3551F-AF44-4682-AB82-200A005CF828}"/>
                </a:ext>
              </a:extLst>
            </p:cNvPr>
            <p:cNvSpPr/>
            <p:nvPr/>
          </p:nvSpPr>
          <p:spPr>
            <a:xfrm>
              <a:off x="5543103" y="3942092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BDCF82-0556-4C85-8D23-B3135EB22C78}"/>
                </a:ext>
              </a:extLst>
            </p:cNvPr>
            <p:cNvSpPr/>
            <p:nvPr/>
          </p:nvSpPr>
          <p:spPr>
            <a:xfrm>
              <a:off x="5819434" y="3942203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36B28E-03B7-4055-80E1-DAF9A1995803}"/>
                </a:ext>
              </a:extLst>
            </p:cNvPr>
            <p:cNvSpPr/>
            <p:nvPr/>
          </p:nvSpPr>
          <p:spPr>
            <a:xfrm>
              <a:off x="6095881" y="3942092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7BE801-4665-4A44-A6DF-5A5203893C87}"/>
                </a:ext>
              </a:extLst>
            </p:cNvPr>
            <p:cNvSpPr/>
            <p:nvPr/>
          </p:nvSpPr>
          <p:spPr>
            <a:xfrm>
              <a:off x="6372212" y="3942203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62A52D-3207-407F-8D1A-7DB5C969257E}"/>
                </a:ext>
              </a:extLst>
            </p:cNvPr>
            <p:cNvSpPr/>
            <p:nvPr/>
          </p:nvSpPr>
          <p:spPr>
            <a:xfrm>
              <a:off x="6648659" y="3942092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5C8F90-CB0A-484C-9ED4-500C2A346438}"/>
                </a:ext>
              </a:extLst>
            </p:cNvPr>
            <p:cNvSpPr/>
            <p:nvPr/>
          </p:nvSpPr>
          <p:spPr>
            <a:xfrm>
              <a:off x="6924990" y="3942203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BAC421-7B5F-44F8-A6C3-BC150BA27154}"/>
                </a:ext>
              </a:extLst>
            </p:cNvPr>
            <p:cNvSpPr/>
            <p:nvPr/>
          </p:nvSpPr>
          <p:spPr>
            <a:xfrm>
              <a:off x="7201437" y="3942092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5AF8C3-813C-46BC-A57D-D426B5AB8D16}"/>
                </a:ext>
              </a:extLst>
            </p:cNvPr>
            <p:cNvSpPr/>
            <p:nvPr/>
          </p:nvSpPr>
          <p:spPr>
            <a:xfrm>
              <a:off x="7477768" y="3942203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5D338E3-F445-4889-9D2A-0F9143CCBA54}"/>
                </a:ext>
              </a:extLst>
            </p:cNvPr>
            <p:cNvSpPr/>
            <p:nvPr/>
          </p:nvSpPr>
          <p:spPr>
            <a:xfrm>
              <a:off x="7749147" y="3941981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74C98-3BBC-4305-863C-53DE575619EE}"/>
                </a:ext>
              </a:extLst>
            </p:cNvPr>
            <p:cNvSpPr/>
            <p:nvPr/>
          </p:nvSpPr>
          <p:spPr>
            <a:xfrm>
              <a:off x="8025478" y="3942092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72AC9B-0469-458F-AF36-9A40A237C4D2}"/>
                </a:ext>
              </a:extLst>
            </p:cNvPr>
            <p:cNvSpPr/>
            <p:nvPr/>
          </p:nvSpPr>
          <p:spPr>
            <a:xfrm>
              <a:off x="8301925" y="3941981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DB3438-720A-440B-909A-1260CE331B03}"/>
                </a:ext>
              </a:extLst>
            </p:cNvPr>
            <p:cNvSpPr/>
            <p:nvPr/>
          </p:nvSpPr>
          <p:spPr>
            <a:xfrm>
              <a:off x="8578256" y="3942092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A5C441-78CC-45CD-BCE2-3822857D18B0}"/>
              </a:ext>
            </a:extLst>
          </p:cNvPr>
          <p:cNvGrpSpPr/>
          <p:nvPr/>
        </p:nvGrpSpPr>
        <p:grpSpPr>
          <a:xfrm>
            <a:off x="4931171" y="4020466"/>
            <a:ext cx="3311600" cy="276669"/>
            <a:chOff x="5543103" y="3941981"/>
            <a:chExt cx="3311600" cy="27666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8A7042-E761-4FDA-A713-0FD812174D1E}"/>
                </a:ext>
              </a:extLst>
            </p:cNvPr>
            <p:cNvSpPr/>
            <p:nvPr/>
          </p:nvSpPr>
          <p:spPr>
            <a:xfrm>
              <a:off x="5543103" y="3942092"/>
              <a:ext cx="276447" cy="27644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91291E-5192-46ED-8306-17920C795D70}"/>
                </a:ext>
              </a:extLst>
            </p:cNvPr>
            <p:cNvSpPr/>
            <p:nvPr/>
          </p:nvSpPr>
          <p:spPr>
            <a:xfrm>
              <a:off x="5819434" y="3942203"/>
              <a:ext cx="276447" cy="27644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5EEBEAD-99E8-424E-832C-B20E94C5C191}"/>
                </a:ext>
              </a:extLst>
            </p:cNvPr>
            <p:cNvSpPr/>
            <p:nvPr/>
          </p:nvSpPr>
          <p:spPr>
            <a:xfrm>
              <a:off x="6095881" y="3942092"/>
              <a:ext cx="276447" cy="27644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8FAF3B-08B3-4FE2-9EB0-9B0FD9C6F313}"/>
                </a:ext>
              </a:extLst>
            </p:cNvPr>
            <p:cNvSpPr/>
            <p:nvPr/>
          </p:nvSpPr>
          <p:spPr>
            <a:xfrm>
              <a:off x="6372212" y="3942203"/>
              <a:ext cx="276447" cy="27644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267209-B6A6-44E3-961A-6119E42D8520}"/>
                </a:ext>
              </a:extLst>
            </p:cNvPr>
            <p:cNvSpPr/>
            <p:nvPr/>
          </p:nvSpPr>
          <p:spPr>
            <a:xfrm>
              <a:off x="6648659" y="3942092"/>
              <a:ext cx="276447" cy="27644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FCB6BF-0160-4D42-BEDB-C519082D1452}"/>
                </a:ext>
              </a:extLst>
            </p:cNvPr>
            <p:cNvSpPr/>
            <p:nvPr/>
          </p:nvSpPr>
          <p:spPr>
            <a:xfrm>
              <a:off x="6924990" y="3942203"/>
              <a:ext cx="276447" cy="27644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45C97AA-039F-4639-ABF3-41E3A0894B11}"/>
                </a:ext>
              </a:extLst>
            </p:cNvPr>
            <p:cNvSpPr/>
            <p:nvPr/>
          </p:nvSpPr>
          <p:spPr>
            <a:xfrm>
              <a:off x="7201437" y="3942092"/>
              <a:ext cx="276447" cy="27644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A6C8E4-3A57-45F1-A23B-EB3383F644AC}"/>
                </a:ext>
              </a:extLst>
            </p:cNvPr>
            <p:cNvSpPr/>
            <p:nvPr/>
          </p:nvSpPr>
          <p:spPr>
            <a:xfrm>
              <a:off x="7477768" y="3942203"/>
              <a:ext cx="276447" cy="27644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BBF54D0-C3FB-4BBF-B568-87A23CC21197}"/>
                </a:ext>
              </a:extLst>
            </p:cNvPr>
            <p:cNvSpPr/>
            <p:nvPr/>
          </p:nvSpPr>
          <p:spPr>
            <a:xfrm>
              <a:off x="7749147" y="3941981"/>
              <a:ext cx="276447" cy="27644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51DEC09-3C0D-424D-8824-AC35EAEC0128}"/>
                </a:ext>
              </a:extLst>
            </p:cNvPr>
            <p:cNvSpPr/>
            <p:nvPr/>
          </p:nvSpPr>
          <p:spPr>
            <a:xfrm>
              <a:off x="8025478" y="3942092"/>
              <a:ext cx="276447" cy="27644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D976C-E0BC-4899-9471-CC8E9D00FA41}"/>
                </a:ext>
              </a:extLst>
            </p:cNvPr>
            <p:cNvSpPr/>
            <p:nvPr/>
          </p:nvSpPr>
          <p:spPr>
            <a:xfrm>
              <a:off x="8301925" y="3941981"/>
              <a:ext cx="276447" cy="27644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42E2FDF-8A6C-4B0F-B921-00AEAE8DCD83}"/>
                </a:ext>
              </a:extLst>
            </p:cNvPr>
            <p:cNvSpPr/>
            <p:nvPr/>
          </p:nvSpPr>
          <p:spPr>
            <a:xfrm>
              <a:off x="8578256" y="3942092"/>
              <a:ext cx="276447" cy="27644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0774A30-AE46-400C-904A-B78BA4B39708}"/>
              </a:ext>
            </a:extLst>
          </p:cNvPr>
          <p:cNvGrpSpPr/>
          <p:nvPr/>
        </p:nvGrpSpPr>
        <p:grpSpPr>
          <a:xfrm>
            <a:off x="4933705" y="1180185"/>
            <a:ext cx="2211112" cy="276558"/>
            <a:chOff x="5538034" y="2680411"/>
            <a:chExt cx="2211112" cy="27655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7A78BF4-51D8-424E-B8CC-6EE013F199E3}"/>
                </a:ext>
              </a:extLst>
            </p:cNvPr>
            <p:cNvSpPr/>
            <p:nvPr/>
          </p:nvSpPr>
          <p:spPr>
            <a:xfrm>
              <a:off x="5538034" y="2680411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FFC7C76-C359-48EE-B415-F48544808D90}"/>
                </a:ext>
              </a:extLst>
            </p:cNvPr>
            <p:cNvSpPr/>
            <p:nvPr/>
          </p:nvSpPr>
          <p:spPr>
            <a:xfrm>
              <a:off x="5814365" y="2680522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17133BF-ADBA-48AB-AA32-50B6AD6EE518}"/>
                </a:ext>
              </a:extLst>
            </p:cNvPr>
            <p:cNvSpPr/>
            <p:nvPr/>
          </p:nvSpPr>
          <p:spPr>
            <a:xfrm>
              <a:off x="6090812" y="2680411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359668B-73FD-484A-84FD-3D9472D67B24}"/>
                </a:ext>
              </a:extLst>
            </p:cNvPr>
            <p:cNvSpPr/>
            <p:nvPr/>
          </p:nvSpPr>
          <p:spPr>
            <a:xfrm>
              <a:off x="6367143" y="2680522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00628B7-96A8-4BDD-BC9C-9262D7EA8929}"/>
                </a:ext>
              </a:extLst>
            </p:cNvPr>
            <p:cNvSpPr/>
            <p:nvPr/>
          </p:nvSpPr>
          <p:spPr>
            <a:xfrm>
              <a:off x="6643590" y="2680411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192B5B-6FC0-4375-B533-9E90C3C98136}"/>
                </a:ext>
              </a:extLst>
            </p:cNvPr>
            <p:cNvSpPr/>
            <p:nvPr/>
          </p:nvSpPr>
          <p:spPr>
            <a:xfrm>
              <a:off x="6919921" y="2680522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FD41278-38A9-4481-8526-7C81E3836280}"/>
                </a:ext>
              </a:extLst>
            </p:cNvPr>
            <p:cNvSpPr/>
            <p:nvPr/>
          </p:nvSpPr>
          <p:spPr>
            <a:xfrm>
              <a:off x="7196368" y="2680411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7F29D4-15EF-46BD-8F51-99D566830D8B}"/>
                </a:ext>
              </a:extLst>
            </p:cNvPr>
            <p:cNvSpPr/>
            <p:nvPr/>
          </p:nvSpPr>
          <p:spPr>
            <a:xfrm>
              <a:off x="7472699" y="2680522"/>
              <a:ext cx="276447" cy="2764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EA424A5-6DFF-4117-9B63-2E5C369FAB0B}"/>
              </a:ext>
            </a:extLst>
          </p:cNvPr>
          <p:cNvGrpSpPr/>
          <p:nvPr/>
        </p:nvGrpSpPr>
        <p:grpSpPr>
          <a:xfrm>
            <a:off x="4928637" y="2143263"/>
            <a:ext cx="2211112" cy="276558"/>
            <a:chOff x="5538034" y="2680411"/>
            <a:chExt cx="2211112" cy="27655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C6726A3-1E38-4E08-BAD8-C26808BEF971}"/>
                </a:ext>
              </a:extLst>
            </p:cNvPr>
            <p:cNvSpPr/>
            <p:nvPr/>
          </p:nvSpPr>
          <p:spPr>
            <a:xfrm>
              <a:off x="5538034" y="2680411"/>
              <a:ext cx="276447" cy="27644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342F0CF-136D-45B7-A1CE-B8D9060D1CA9}"/>
                </a:ext>
              </a:extLst>
            </p:cNvPr>
            <p:cNvSpPr/>
            <p:nvPr/>
          </p:nvSpPr>
          <p:spPr>
            <a:xfrm>
              <a:off x="5814365" y="2680522"/>
              <a:ext cx="276447" cy="27644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D7E25FD-3768-4606-A425-BE4896B20A4B}"/>
                </a:ext>
              </a:extLst>
            </p:cNvPr>
            <p:cNvSpPr/>
            <p:nvPr/>
          </p:nvSpPr>
          <p:spPr>
            <a:xfrm>
              <a:off x="6090812" y="2680411"/>
              <a:ext cx="276447" cy="27644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698B6C0-018C-4C84-8F99-A0335452FF56}"/>
                </a:ext>
              </a:extLst>
            </p:cNvPr>
            <p:cNvSpPr/>
            <p:nvPr/>
          </p:nvSpPr>
          <p:spPr>
            <a:xfrm>
              <a:off x="6367143" y="2680522"/>
              <a:ext cx="276447" cy="27644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0774E5A-AC41-4E97-88AB-B382FA4915D0}"/>
                </a:ext>
              </a:extLst>
            </p:cNvPr>
            <p:cNvSpPr/>
            <p:nvPr/>
          </p:nvSpPr>
          <p:spPr>
            <a:xfrm>
              <a:off x="6643590" y="2680411"/>
              <a:ext cx="276447" cy="27644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91A23A6-02CC-4F75-8BBA-30B1964B0BFF}"/>
                </a:ext>
              </a:extLst>
            </p:cNvPr>
            <p:cNvSpPr/>
            <p:nvPr/>
          </p:nvSpPr>
          <p:spPr>
            <a:xfrm>
              <a:off x="6919921" y="2680522"/>
              <a:ext cx="276447" cy="27644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218FFD1-39FD-424D-BCCD-75B2863C07E1}"/>
                </a:ext>
              </a:extLst>
            </p:cNvPr>
            <p:cNvSpPr/>
            <p:nvPr/>
          </p:nvSpPr>
          <p:spPr>
            <a:xfrm>
              <a:off x="7196368" y="2680411"/>
              <a:ext cx="276447" cy="27644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4E19C42-C972-4447-B400-E79E017ADA4B}"/>
                </a:ext>
              </a:extLst>
            </p:cNvPr>
            <p:cNvSpPr/>
            <p:nvPr/>
          </p:nvSpPr>
          <p:spPr>
            <a:xfrm>
              <a:off x="7472699" y="2680522"/>
              <a:ext cx="276447" cy="27644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Down 1">
            <a:extLst>
              <a:ext uri="{FF2B5EF4-FFF2-40B4-BE49-F238E27FC236}">
                <a16:creationId xmlns:a16="http://schemas.microsoft.com/office/drawing/2014/main" id="{85267F08-4736-480B-A4EE-D03B6F093A4B}"/>
              </a:ext>
            </a:extLst>
          </p:cNvPr>
          <p:cNvSpPr/>
          <p:nvPr/>
        </p:nvSpPr>
        <p:spPr>
          <a:xfrm>
            <a:off x="5848510" y="1576164"/>
            <a:ext cx="190751" cy="42848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D67CBF22-82D3-4E40-9895-C1CA4E07DC4D}"/>
              </a:ext>
            </a:extLst>
          </p:cNvPr>
          <p:cNvSpPr/>
          <p:nvPr/>
        </p:nvSpPr>
        <p:spPr>
          <a:xfrm>
            <a:off x="5905175" y="3433499"/>
            <a:ext cx="204680" cy="465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4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Basic Java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6EE47D4-4010-946B-0FB4-93DA0D137E1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52052" y="795965"/>
                <a:ext cx="8233917" cy="3676798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400" b="0" dirty="0"/>
                  <a:t>Constant time,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400" b="0" dirty="0"/>
                  <a:t>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dirty="0"/>
                  <a:t>Memory assignment – variable, array element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dirty="0"/>
                  <a:t>Memory access – read object property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dirty="0"/>
                  <a:t>Method call itself – method implementation can have different complexity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dirty="0"/>
                  <a:t>Object creation – constructor is like method, can have different complexity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 dirty="0"/>
                  <a:t>Arithmetic operations, including comparison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dirty="0"/>
                  <a:t>If-then-else statement</a:t>
                </a:r>
                <a:endParaRPr lang="en-US" sz="1400" b="0" dirty="0"/>
              </a:p>
              <a:p>
                <a:pPr>
                  <a:lnSpc>
                    <a:spcPct val="100000"/>
                  </a:lnSpc>
                </a:pPr>
                <a:r>
                  <a:rPr lang="en-US" sz="1400" dirty="0" err="1"/>
                  <a:t>System.out.println</a:t>
                </a:r>
                <a:endParaRPr lang="en-US" sz="1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400" b="0" dirty="0"/>
                  <a:t>Linear time,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b="0" dirty="0"/>
                  <a:t>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dirty="0"/>
                  <a:t>Array copy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 dirty="0"/>
                  <a:t>Collection iteration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 dirty="0"/>
                  <a:t>for, for-each loops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6EE47D4-4010-946B-0FB4-93DA0D137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52052" y="795965"/>
                <a:ext cx="8233917" cy="3676798"/>
              </a:xfrm>
              <a:blipFill>
                <a:blip r:embed="rId3"/>
                <a:stretch>
                  <a:fillRect l="-1333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50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Selected data structures and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6EE47D4-4010-946B-0FB4-93DA0D137E1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60365" y="795965"/>
                <a:ext cx="8233917" cy="3676798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400" b="1" dirty="0"/>
                  <a:t>Data structures: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dirty="0"/>
                  <a:t>Stack, queue -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400" dirty="0"/>
                  <a:t> insert and remove element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dirty="0"/>
                  <a:t>List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400" dirty="0">
                    <a:latin typeface="+mj-lt"/>
                  </a:rPr>
                  <a:t>Array-based list –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400" dirty="0">
                    <a:latin typeface="+mj-lt"/>
                  </a:rPr>
                  <a:t> insert to the end, get, update, delete from the end operations.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+mj-lt"/>
                  </a:rPr>
                  <a:t> insert to the start, remove from the start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400" dirty="0">
                    <a:latin typeface="+mj-lt"/>
                  </a:rPr>
                  <a:t>Linked list –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+mj-lt"/>
                  </a:rPr>
                  <a:t> insert, get, update, delete from the middle and end,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400" dirty="0">
                    <a:latin typeface="+mj-lt"/>
                  </a:rPr>
                  <a:t> from the start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dirty="0"/>
                  <a:t>Tree – (</a:t>
                </a:r>
                <a:r>
                  <a:rPr lang="en-US" sz="1400" dirty="0" err="1"/>
                  <a:t>TreeMap</a:t>
                </a:r>
                <a:r>
                  <a:rPr lang="en-US" sz="1400" dirty="0"/>
                  <a:t>, </a:t>
                </a:r>
                <a:r>
                  <a:rPr lang="en-US" sz="1400" dirty="0" err="1"/>
                  <a:t>TreeSet</a:t>
                </a:r>
                <a:r>
                  <a:rPr lang="en-US" sz="1400" dirty="0"/>
                  <a:t>, SQL index)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insert, read, update, delete operations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dirty="0"/>
                  <a:t>Hash table – (HashMap, HashSet, </a:t>
                </a:r>
                <a:r>
                  <a:rPr lang="en-US" sz="1400" dirty="0" err="1"/>
                  <a:t>ConcurrentHashMap</a:t>
                </a:r>
                <a:r>
                  <a:rPr lang="en-US" sz="1400" dirty="0"/>
                  <a:t>)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400" dirty="0"/>
                  <a:t> insert, read, update, delete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dirty="0"/>
                  <a:t>Heap – (</a:t>
                </a:r>
                <a:r>
                  <a:rPr lang="en-US" sz="1400" dirty="0" err="1"/>
                  <a:t>PriorityQueue</a:t>
                </a:r>
                <a:r>
                  <a:rPr lang="en-US" sz="1400" dirty="0"/>
                  <a:t>)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</m:oMath>
                </a14:m>
                <a:r>
                  <a:rPr lang="en-US" sz="1400" dirty="0"/>
                  <a:t> push and pop operations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400" b="1" dirty="0"/>
                  <a:t>Algorithms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dirty="0"/>
                  <a:t>Binary search –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</m:oMath>
                </a14:m>
                <a:endParaRPr lang="en-US" sz="1400" b="0" dirty="0"/>
              </a:p>
              <a:p>
                <a:pPr>
                  <a:lnSpc>
                    <a:spcPct val="100000"/>
                  </a:lnSpc>
                </a:pPr>
                <a:r>
                  <a:rPr lang="en-US" sz="1400" b="0" dirty="0"/>
                  <a:t>Sorting – quicksort, </a:t>
                </a:r>
                <a:r>
                  <a:rPr lang="en-US" sz="1400" b="0" dirty="0" err="1"/>
                  <a:t>mergesort</a:t>
                </a:r>
                <a:r>
                  <a:rPr lang="en-US" sz="1400" b="0" dirty="0"/>
                  <a:t> are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𝑛𝑙𝑜𝑔𝑛</m:t>
                        </m:r>
                      </m:e>
                    </m:d>
                  </m:oMath>
                </a14:m>
                <a:r>
                  <a:rPr lang="en-US" sz="1400" b="0" dirty="0"/>
                  <a:t>, bubble sort, select sort, insert sort are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b="0" dirty="0"/>
                  <a:t> max (min) elements from the array of size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b="0" dirty="0"/>
                  <a:t> –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1400" b="0" i="1" dirty="0" err="1" smtClean="0">
                            <a:latin typeface="Cambria Math" panose="02040503050406030204" pitchFamily="18" charset="0"/>
                          </a:rPr>
                          <m:t>𝑘𝑙𝑜𝑔𝑛</m:t>
                        </m:r>
                      </m:e>
                    </m:d>
                  </m:oMath>
                </a14:m>
                <a:r>
                  <a:rPr lang="en-US" sz="1400" b="0" dirty="0"/>
                  <a:t>. Requires priority queue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6EE47D4-4010-946B-0FB4-93DA0D137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60365" y="795965"/>
                <a:ext cx="8233917" cy="3676798"/>
              </a:xfrm>
              <a:blipFill>
                <a:blip r:embed="rId3"/>
                <a:stretch>
                  <a:fillRect l="-1332" t="-1658" b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66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General-case sorting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6EE47D4-4010-946B-0FB4-93DA0D137E1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57190" y="1079500"/>
                <a:ext cx="3986212" cy="3397250"/>
              </a:xfrm>
            </p:spPr>
            <p:txBody>
              <a:bodyPr/>
              <a:lstStyle/>
              <a:p>
                <a:r>
                  <a:rPr lang="en-US" sz="1400" dirty="0"/>
                  <a:t>Has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𝑛𝑙𝑜𝑔𝑛</m:t>
                        </m:r>
                      </m:e>
                    </m:d>
                  </m:oMath>
                </a14:m>
                <a:r>
                  <a:rPr lang="en-US" sz="1400" dirty="0"/>
                  <a:t> time complexity. There is a proof that no general-case algorithm can work faster.</a:t>
                </a:r>
              </a:p>
              <a:p>
                <a:r>
                  <a:rPr lang="en-US" sz="1400" dirty="0"/>
                  <a:t>Examples – quicksort, merge sort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1400" dirty="0"/>
                  <a:t>Proof: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Assume elements are the (distinct) numbers 1 through n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There must be n! leaves (one for each of the n! permutations of n elements) 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Tree of height h has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1400" dirty="0">
                    <a:latin typeface="+mj-lt"/>
                  </a:rPr>
                  <a:t> leaves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  <m:r>
                      <a:rPr lang="en-US" sz="1400" i="1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𝑛𝑙𝑜𝑔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6EE47D4-4010-946B-0FB4-93DA0D137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57190" y="1079500"/>
                <a:ext cx="3986212" cy="3397250"/>
              </a:xfrm>
              <a:blipFill>
                <a:blip r:embed="rId3"/>
                <a:stretch>
                  <a:fillRect l="-2599" t="-1795" r="-3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7E3F3AE-D937-4CD6-9639-F4DC9BE9A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2" y="1457043"/>
            <a:ext cx="4458827" cy="22294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0114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FAQ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6EE47D4-4010-946B-0FB4-93DA0D137E1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57189" y="1079500"/>
                <a:ext cx="8233917" cy="3397250"/>
              </a:xfrm>
            </p:spPr>
            <p:txBody>
              <a:bodyPr/>
              <a:lstStyle/>
              <a:p>
                <a:r>
                  <a:rPr lang="en-US" sz="1400" dirty="0"/>
                  <a:t>Do algorithms with lower orders work faster in all circumstances?</a:t>
                </a:r>
              </a:p>
              <a:p>
                <a:pPr lvl="1"/>
                <a:r>
                  <a:rPr lang="en-US" sz="1400" dirty="0"/>
                  <a:t>No. Big-O notation lets you see which algorithm will be faster when the size of input goes to infinity. On small data sets “slower” algorithms may work faster. As an example – it’s faster to sort an array with 16 elements using simple bubble sort, not quick sort.</a:t>
                </a:r>
              </a:p>
              <a:p>
                <a:r>
                  <a:rPr lang="en-US" sz="1400" b="0" dirty="0"/>
                  <a:t>How to approx</a:t>
                </a:r>
                <a:r>
                  <a:rPr lang="en-US" sz="1400" dirty="0"/>
                  <a:t>imate how much time an algorithm will take?</a:t>
                </a:r>
              </a:p>
              <a:p>
                <a:pPr lvl="1"/>
                <a:r>
                  <a:rPr lang="en-US" sz="1400" dirty="0"/>
                  <a:t>A very rough approximation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1400" b="0" dirty="0"/>
                  <a:t> </a:t>
                </a:r>
                <a:r>
                  <a:rPr lang="en-US" sz="1400" dirty="0"/>
                  <a:t>CPU operations per second</a:t>
                </a:r>
                <a:r>
                  <a:rPr lang="en-US" sz="1400" b="0" dirty="0"/>
                  <a:t>. For example, if the algorithm on array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400" b="0" dirty="0"/>
                  <a:t> and the input size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100.000</m:t>
                    </m:r>
                  </m:oMath>
                </a14:m>
                <a:r>
                  <a:rPr lang="en-US" sz="1400" b="0" dirty="0"/>
                  <a:t>, algorithm will take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100.000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1400" b="0" dirty="0"/>
                  <a:t> seconds.</a:t>
                </a:r>
              </a:p>
              <a:p>
                <a:r>
                  <a:rPr lang="en-US" sz="1400" dirty="0"/>
                  <a:t>Do you need to know algorithms to work as backend developer? </a:t>
                </a:r>
              </a:p>
              <a:p>
                <a:pPr lvl="1"/>
                <a:r>
                  <a:rPr lang="en-US" sz="1400" dirty="0"/>
                  <a:t>I would say you have to know basic algorithms and data structures. Advanced algorithms are very rare on real projects. </a:t>
                </a:r>
                <a:endParaRPr lang="en-US" sz="1400" b="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6EE47D4-4010-946B-0FB4-93DA0D137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57189" y="1079500"/>
                <a:ext cx="8233917" cy="3397250"/>
              </a:xfrm>
              <a:blipFill>
                <a:blip r:embed="rId3"/>
                <a:stretch>
                  <a:fillRect l="-1259" t="-1795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92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7448-D4CF-45EC-8B81-219974BD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execution time by algorithm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380334D-B618-48BF-B8B9-9BB64DEFA6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2116853"/>
                  </p:ext>
                </p:extLst>
              </p:nvPr>
            </p:nvGraphicFramePr>
            <p:xfrm>
              <a:off x="1714599" y="1224387"/>
              <a:ext cx="5748670" cy="286512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336496">
                      <a:extLst>
                        <a:ext uri="{9D8B030D-6E8A-4147-A177-3AD203B41FA5}">
                          <a16:colId xmlns:a16="http://schemas.microsoft.com/office/drawing/2014/main" val="3041654114"/>
                        </a:ext>
                      </a:extLst>
                    </a:gridCol>
                    <a:gridCol w="898566">
                      <a:extLst>
                        <a:ext uri="{9D8B030D-6E8A-4147-A177-3AD203B41FA5}">
                          <a16:colId xmlns:a16="http://schemas.microsoft.com/office/drawing/2014/main" val="2845542703"/>
                        </a:ext>
                      </a:extLst>
                    </a:gridCol>
                    <a:gridCol w="958143">
                      <a:extLst>
                        <a:ext uri="{9D8B030D-6E8A-4147-A177-3AD203B41FA5}">
                          <a16:colId xmlns:a16="http://schemas.microsoft.com/office/drawing/2014/main" val="155637727"/>
                        </a:ext>
                      </a:extLst>
                    </a:gridCol>
                    <a:gridCol w="886163">
                      <a:extLst>
                        <a:ext uri="{9D8B030D-6E8A-4147-A177-3AD203B41FA5}">
                          <a16:colId xmlns:a16="http://schemas.microsoft.com/office/drawing/2014/main" val="1324114968"/>
                        </a:ext>
                      </a:extLst>
                    </a:gridCol>
                    <a:gridCol w="834651">
                      <a:extLst>
                        <a:ext uri="{9D8B030D-6E8A-4147-A177-3AD203B41FA5}">
                          <a16:colId xmlns:a16="http://schemas.microsoft.com/office/drawing/2014/main" val="1910867478"/>
                        </a:ext>
                      </a:extLst>
                    </a:gridCol>
                    <a:gridCol w="834651">
                      <a:extLst>
                        <a:ext uri="{9D8B030D-6E8A-4147-A177-3AD203B41FA5}">
                          <a16:colId xmlns:a16="http://schemas.microsoft.com/office/drawing/2014/main" val="41583050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Data size /</a:t>
                          </a:r>
                        </a:p>
                        <a:p>
                          <a:r>
                            <a:rPr lang="en-US" dirty="0"/>
                            <a:t>Complexity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2381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b="0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3380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20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30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40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712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n-US" dirty="0"/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10ms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10s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17min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4288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𝑛𝑙𝑜𝑔𝑛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1ms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200ms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5min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11h</a:t>
                          </a:r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472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10ms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2.5min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300y</a:t>
                          </a:r>
                        </a:p>
                      </a:txBody>
                      <a:tcP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6141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10s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300y</a:t>
                          </a:r>
                        </a:p>
                      </a:txBody>
                      <a:tcP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49572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380334D-B618-48BF-B8B9-9BB64DEFA6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2116853"/>
                  </p:ext>
                </p:extLst>
              </p:nvPr>
            </p:nvGraphicFramePr>
            <p:xfrm>
              <a:off x="1714599" y="1224387"/>
              <a:ext cx="5748670" cy="286512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336496">
                      <a:extLst>
                        <a:ext uri="{9D8B030D-6E8A-4147-A177-3AD203B41FA5}">
                          <a16:colId xmlns:a16="http://schemas.microsoft.com/office/drawing/2014/main" val="3041654114"/>
                        </a:ext>
                      </a:extLst>
                    </a:gridCol>
                    <a:gridCol w="898566">
                      <a:extLst>
                        <a:ext uri="{9D8B030D-6E8A-4147-A177-3AD203B41FA5}">
                          <a16:colId xmlns:a16="http://schemas.microsoft.com/office/drawing/2014/main" val="2845542703"/>
                        </a:ext>
                      </a:extLst>
                    </a:gridCol>
                    <a:gridCol w="958143">
                      <a:extLst>
                        <a:ext uri="{9D8B030D-6E8A-4147-A177-3AD203B41FA5}">
                          <a16:colId xmlns:a16="http://schemas.microsoft.com/office/drawing/2014/main" val="155637727"/>
                        </a:ext>
                      </a:extLst>
                    </a:gridCol>
                    <a:gridCol w="886163">
                      <a:extLst>
                        <a:ext uri="{9D8B030D-6E8A-4147-A177-3AD203B41FA5}">
                          <a16:colId xmlns:a16="http://schemas.microsoft.com/office/drawing/2014/main" val="1324114968"/>
                        </a:ext>
                      </a:extLst>
                    </a:gridCol>
                    <a:gridCol w="834651">
                      <a:extLst>
                        <a:ext uri="{9D8B030D-6E8A-4147-A177-3AD203B41FA5}">
                          <a16:colId xmlns:a16="http://schemas.microsoft.com/office/drawing/2014/main" val="1910867478"/>
                        </a:ext>
                      </a:extLst>
                    </a:gridCol>
                    <a:gridCol w="834651">
                      <a:extLst>
                        <a:ext uri="{9D8B030D-6E8A-4147-A177-3AD203B41FA5}">
                          <a16:colId xmlns:a16="http://schemas.microsoft.com/office/drawing/2014/main" val="415830506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Data size /</a:t>
                          </a:r>
                        </a:p>
                        <a:p>
                          <a:r>
                            <a:rPr lang="en-US" dirty="0"/>
                            <a:t>Complexity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8649" t="-4762" r="-392568" b="-3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4395" t="-4762" r="-270064" b="-3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9589" t="-4762" r="-190411" b="-3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89781" t="-4762" r="-102920" b="-3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89781" t="-4762" r="-2920" b="-36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381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7" t="-180328" r="-33287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b="0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3380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7" t="-280328" r="-33287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20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30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40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712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7" t="-380328" r="-33287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n-US" dirty="0"/>
                            <a:t>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10ms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10s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17min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4288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7" t="-480328" r="-33287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1ms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200ms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5min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11h</a:t>
                          </a:r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472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7" t="-580328" r="-33287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10ms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2.5min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300y</a:t>
                          </a:r>
                        </a:p>
                      </a:txBody>
                      <a:tcP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6141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7" t="-680328" r="-33287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10s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300y</a:t>
                          </a:r>
                        </a:p>
                      </a:txBody>
                      <a:tcP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</a:p>
                      </a:txBody>
                      <a:tcP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49572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4534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Advanced data structures and algorithms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EE47D4-4010-946B-0FB4-93DA0D137E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8233917" cy="3397250"/>
          </a:xfrm>
        </p:spPr>
        <p:txBody>
          <a:bodyPr/>
          <a:lstStyle/>
          <a:p>
            <a:r>
              <a:rPr lang="en-US" sz="1600" b="0" dirty="0"/>
              <a:t>If you’re intereste</a:t>
            </a:r>
            <a:r>
              <a:rPr lang="en-US" sz="1600" dirty="0"/>
              <a:t>d, you can study:</a:t>
            </a:r>
          </a:p>
          <a:p>
            <a:pPr lvl="1"/>
            <a:r>
              <a:rPr lang="en-US" sz="1600" b="0" dirty="0"/>
              <a:t>Binary heap, binomial heap</a:t>
            </a:r>
          </a:p>
          <a:p>
            <a:pPr lvl="1"/>
            <a:r>
              <a:rPr lang="en-US" sz="1600" dirty="0"/>
              <a:t>Red-black tree, AVL tree, 2-4 tree</a:t>
            </a:r>
          </a:p>
          <a:p>
            <a:pPr lvl="1"/>
            <a:r>
              <a:rPr lang="en-US" sz="1600" b="0" dirty="0"/>
              <a:t>Disjoin-set union</a:t>
            </a:r>
          </a:p>
          <a:p>
            <a:pPr lvl="1"/>
            <a:r>
              <a:rPr lang="en-US" sz="1600" dirty="0"/>
              <a:t>Tree algorithms – BFS, DFS, LCA</a:t>
            </a:r>
          </a:p>
          <a:p>
            <a:pPr lvl="1"/>
            <a:r>
              <a:rPr lang="en-US" sz="1600" b="0" dirty="0"/>
              <a:t>G</a:t>
            </a:r>
            <a:r>
              <a:rPr lang="en-US" sz="1600" dirty="0"/>
              <a:t>raph algorithms – Kruskal’s, Dijkstra, Floyd </a:t>
            </a:r>
            <a:r>
              <a:rPr lang="en-US" sz="1600" dirty="0" err="1"/>
              <a:t>Warshall</a:t>
            </a:r>
            <a:endParaRPr lang="en-US" sz="1600" dirty="0"/>
          </a:p>
          <a:p>
            <a:pPr lvl="1"/>
            <a:r>
              <a:rPr lang="en-US" sz="1600" b="0" dirty="0"/>
              <a:t>Sor</a:t>
            </a:r>
            <a:r>
              <a:rPr lang="en-US" sz="1600" dirty="0"/>
              <a:t>ting – </a:t>
            </a:r>
            <a:r>
              <a:rPr lang="en-US" sz="1600" dirty="0" err="1"/>
              <a:t>QuickSort</a:t>
            </a:r>
            <a:r>
              <a:rPr lang="en-US" sz="1600" dirty="0"/>
              <a:t>, </a:t>
            </a:r>
            <a:r>
              <a:rPr lang="en-US" sz="1600" dirty="0" err="1"/>
              <a:t>MergeSort</a:t>
            </a:r>
            <a:r>
              <a:rPr lang="en-US" sz="1600" dirty="0"/>
              <a:t>, insertion sort, bubble sort, count sort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17093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problems with complexity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0A62EA-8F8B-4136-8C05-6DF57375E1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7" y="880425"/>
            <a:ext cx="7822794" cy="3592337"/>
          </a:xfrm>
        </p:spPr>
        <p:txBody>
          <a:bodyPr/>
          <a:lstStyle/>
          <a:p>
            <a:r>
              <a:rPr lang="en-US" sz="1400" dirty="0"/>
              <a:t>Why should we care about it?</a:t>
            </a:r>
          </a:p>
          <a:p>
            <a:r>
              <a:rPr lang="en-US" sz="1400" dirty="0"/>
              <a:t>Efficient algorithms execute MUCH faster:</a:t>
            </a:r>
          </a:p>
          <a:p>
            <a:pPr lvl="1"/>
            <a:r>
              <a:rPr lang="en-US" sz="1400" dirty="0">
                <a:latin typeface="+mj-lt"/>
              </a:rPr>
              <a:t>Quick sort of array with billion elements will take 5 minutes, bubble sort – 400 years</a:t>
            </a:r>
          </a:p>
          <a:p>
            <a:pPr lvl="1"/>
            <a:r>
              <a:rPr lang="en-US" sz="1400" dirty="0">
                <a:latin typeface="+mj-lt"/>
              </a:rPr>
              <a:t>Search in SQL DB with a billion elements by id takes few milliseconds when you have a correctly created index, and 10 seconds when not</a:t>
            </a:r>
          </a:p>
          <a:p>
            <a:pPr lvl="1"/>
            <a:r>
              <a:rPr lang="en-US" sz="1400" dirty="0">
                <a:latin typeface="+mj-lt"/>
              </a:rPr>
              <a:t>Depending on the workload, </a:t>
            </a:r>
            <a:r>
              <a:rPr lang="en-US" sz="1400" dirty="0" err="1">
                <a:latin typeface="+mj-lt"/>
              </a:rPr>
              <a:t>ArrayList</a:t>
            </a:r>
            <a:r>
              <a:rPr lang="en-US" sz="1400" dirty="0">
                <a:latin typeface="+mj-lt"/>
              </a:rPr>
              <a:t> can be 1000 times faster than LinkedList, or vise versa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Why can’t we exactly calculate how much time the algorithm will take to execute?</a:t>
            </a:r>
          </a:p>
          <a:p>
            <a:pPr lvl="1"/>
            <a:r>
              <a:rPr lang="en-US" sz="1400" dirty="0">
                <a:latin typeface="+mj-lt"/>
              </a:rPr>
              <a:t>Different computers have different processors, memory, etc.</a:t>
            </a:r>
          </a:p>
          <a:p>
            <a:pPr lvl="1"/>
            <a:r>
              <a:rPr lang="en-US" sz="1400" dirty="0">
                <a:latin typeface="+mj-lt"/>
              </a:rPr>
              <a:t>Different programs run on background; you don’t know how much CPU time your program will receive</a:t>
            </a:r>
          </a:p>
          <a:p>
            <a:pPr lvl="1"/>
            <a:r>
              <a:rPr lang="en-US" sz="1400" dirty="0">
                <a:latin typeface="+mj-lt"/>
              </a:rPr>
              <a:t>Different air temperature, humidity, etc. do affect processor speed</a:t>
            </a:r>
          </a:p>
          <a:p>
            <a:r>
              <a:rPr lang="en-US" sz="1400" dirty="0">
                <a:solidFill>
                  <a:srgbClr val="202122"/>
                </a:solidFill>
              </a:rPr>
              <a:t>How do we estimate the algorithm complexity and execution time?</a:t>
            </a:r>
          </a:p>
          <a:p>
            <a:pPr lvl="1"/>
            <a:r>
              <a:rPr lang="en-US" sz="1400" dirty="0">
                <a:solidFill>
                  <a:srgbClr val="202122"/>
                </a:solidFill>
                <a:latin typeface="+mj-lt"/>
              </a:rPr>
              <a:t>Simply count the CPU instructions based on the input size</a:t>
            </a:r>
          </a:p>
          <a:p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881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98F-1F5E-44F5-8A47-CA27072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A470-25CE-43B0-A642-24D03B9479E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14122" y="762215"/>
            <a:ext cx="3986211" cy="589547"/>
          </a:xfrm>
        </p:spPr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Do you have any questions?</a:t>
            </a:r>
          </a:p>
        </p:txBody>
      </p:sp>
      <p:pic>
        <p:nvPicPr>
          <p:cNvPr id="1026" name="Picture 2" descr="Understanding Difficult Lectures. A difficult lecture can be categorized… |  by LeeUHub | Medium">
            <a:extLst>
              <a:ext uri="{FF2B5EF4-FFF2-40B4-BE49-F238E27FC236}">
                <a16:creationId xmlns:a16="http://schemas.microsoft.com/office/drawing/2014/main" id="{BDC7D380-2396-4A1D-82BF-422B0EF8E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944" y="1426577"/>
            <a:ext cx="5056565" cy="316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90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big-O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0A62EA-8F8B-4136-8C05-6DF57375E18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57187" y="866249"/>
                <a:ext cx="7822794" cy="2139221"/>
              </a:xfrm>
            </p:spPr>
            <p:txBody>
              <a:bodyPr/>
              <a:lstStyle/>
              <a:p>
                <a:r>
                  <a:rPr lang="en-US" sz="1400" dirty="0"/>
                  <a:t>Big-O notation is a mathematical notation that describes the asymptotic behavior of a function. When we talk about algorithms, big-O means the asymptotic growth of CPU instructions that must be executed depending on the size of an input.</a:t>
                </a:r>
              </a:p>
              <a:p>
                <a:r>
                  <a:rPr lang="en-US" sz="1400" dirty="0"/>
                  <a:t>“Input size” usually means input/output collection size or other variables </a:t>
                </a:r>
                <a:r>
                  <a:rPr lang="en-US" sz="1400" b="1" dirty="0"/>
                  <a:t>that influence performance.</a:t>
                </a:r>
              </a:p>
              <a:p>
                <a:r>
                  <a:rPr lang="en-US" sz="1400" dirty="0"/>
                  <a:t>In math, notation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means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growth not faster than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. For example,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r>
                  <a:rPr lang="en-US" sz="1400" dirty="0"/>
                  <a:t>When we talk about algorithms, we can hear “algorithm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”, “algorithm is linear”, “algorithm has linear complexity”. It means that number of CPU instructions grows not faster than linearly depending on the input size.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0A62EA-8F8B-4136-8C05-6DF57375E1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57187" y="866249"/>
                <a:ext cx="7822794" cy="2139221"/>
              </a:xfrm>
              <a:blipFill>
                <a:blip r:embed="rId3"/>
                <a:stretch>
                  <a:fillRect l="-1325" t="-2849" b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35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Most common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FD86D8-9EBD-4922-BF8D-9A76F9088CFE}"/>
                  </a:ext>
                </a:extLst>
              </p:cNvPr>
              <p:cNvSpPr txBox="1"/>
              <p:nvPr/>
            </p:nvSpPr>
            <p:spPr>
              <a:xfrm>
                <a:off x="212650" y="1077433"/>
                <a:ext cx="295585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Most popular algorithmic complexities: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– constant-time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logarithmic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linear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linearithmic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square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cube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FD86D8-9EBD-4922-BF8D-9A76F9088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0" y="1077433"/>
                <a:ext cx="2955851" cy="1754326"/>
              </a:xfrm>
              <a:prstGeom prst="rect">
                <a:avLst/>
              </a:prstGeom>
              <a:blipFill>
                <a:blip r:embed="rId3"/>
                <a:stretch>
                  <a:fillRect l="-619" t="-1042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A4213E1-7411-4E8D-9032-9FFE92DD7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3768" y="850132"/>
            <a:ext cx="5748504" cy="35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4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in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0A62EA-8F8B-4136-8C05-6DF57375E18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57187" y="866249"/>
                <a:ext cx="4065957" cy="2699911"/>
              </a:xfrm>
            </p:spPr>
            <p:txBody>
              <a:bodyPr/>
              <a:lstStyle/>
              <a:p>
                <a:r>
                  <a:rPr lang="en-US" sz="1400" dirty="0"/>
                  <a:t>Big O notation is a mathematical notation that describes the limiting behavior of a function. </a:t>
                </a:r>
              </a:p>
              <a:p>
                <a:r>
                  <a:rPr lang="en-US" sz="1400" dirty="0"/>
                  <a:t>The letter O is used because the growth rate of a function is also referred to as the order of the function. </a:t>
                </a:r>
              </a:p>
              <a:p>
                <a:r>
                  <a:rPr lang="en-US" sz="1400" dirty="0"/>
                  <a:t>Different functions with the same growth rate may be represented using the same O notation. </a:t>
                </a: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𝑀𝑔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400" dirty="0"/>
              </a:p>
              <a:p>
                <a:r>
                  <a:rPr lang="en-US" sz="1400" dirty="0">
                    <a:latin typeface="+mj-lt"/>
                  </a:rPr>
                  <a:t>Where M is some constant,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latin typeface="+mj-lt"/>
                  </a:rPr>
                  <a:t> is a number that depends on M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0A62EA-8F8B-4136-8C05-6DF57375E1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57187" y="866249"/>
                <a:ext cx="4065957" cy="2699911"/>
              </a:xfrm>
              <a:blipFill>
                <a:blip r:embed="rId3"/>
                <a:stretch>
                  <a:fillRect l="-2549" t="-2257" r="-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E1F3D702-C9B5-4804-9385-83E8B0AA7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843" y="902165"/>
            <a:ext cx="3546930" cy="333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200797-6917-4B78-95E4-AFDA6A09F5EB}"/>
                  </a:ext>
                </a:extLst>
              </p:cNvPr>
              <p:cNvSpPr txBox="1"/>
              <p:nvPr/>
            </p:nvSpPr>
            <p:spPr>
              <a:xfrm>
                <a:off x="5765466" y="4422672"/>
                <a:ext cx="2453685" cy="234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200797-6917-4B78-95E4-AFDA6A09F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466" y="4422672"/>
                <a:ext cx="2453685" cy="234551"/>
              </a:xfrm>
              <a:prstGeom prst="rect">
                <a:avLst/>
              </a:prstGeom>
              <a:blipFill>
                <a:blip r:embed="rId6"/>
                <a:stretch>
                  <a:fillRect l="-2239" r="-149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0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Big-O in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1DFA385-FD38-4614-A0DC-708822E1042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57190" y="1079500"/>
                <a:ext cx="3986212" cy="3397250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If we can select any M, then we can multiply our lower function 1.000.000.000 times or even more, it will always be higher than another function, right?</a:t>
                </a:r>
              </a:p>
              <a:p>
                <a:r>
                  <a:rPr lang="en-US" sz="1400" dirty="0"/>
                  <a:t>No, you can select a coefficient to make a g function higher that f at any selected point, but not at all points. </a:t>
                </a:r>
              </a:p>
              <a:p>
                <a:r>
                  <a:rPr lang="en-US" sz="1400" dirty="0"/>
                  <a:t>Let’s try to prove that if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dirty="0"/>
                  <a:t>, then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1400" dirty="0"/>
              </a:p>
              <a:p>
                <a:r>
                  <a:rPr lang="en-US" sz="1400" dirty="0"/>
                  <a:t>If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400" dirty="0"/>
                  <a:t> becomes higher again at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1400" dirty="0"/>
                  <a:t>. If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=100 </m:t>
                    </m:r>
                  </m:oMath>
                </a14:m>
                <a:r>
                  <a:rPr lang="en-US" sz="1400" dirty="0"/>
                  <a:t>– at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=1.000.000</m:t>
                    </m:r>
                  </m:oMath>
                </a14:m>
                <a:r>
                  <a:rPr lang="en-US" sz="1400" dirty="0"/>
                  <a:t> – at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1.000.000</m:t>
                    </m:r>
                  </m:oMath>
                </a14:m>
                <a:r>
                  <a:rPr lang="en-US" sz="1400" dirty="0"/>
                  <a:t>, etc.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1DFA385-FD38-4614-A0DC-708822E10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57190" y="1079500"/>
                <a:ext cx="3986212" cy="3397250"/>
              </a:xfrm>
              <a:blipFill>
                <a:blip r:embed="rId3"/>
                <a:stretch>
                  <a:fillRect l="-2599" t="-1795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69D1F59-BCCC-4329-B06E-3B5E33119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322" y="1498521"/>
            <a:ext cx="4314488" cy="21464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878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Big-O in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1DFA385-FD38-4614-A0DC-708822E1042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57190" y="1079500"/>
                <a:ext cx="8426448" cy="3397250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Selected properties of O: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Factor can be dropped: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>
                  <a:latin typeface="+mj-lt"/>
                </a:endParaRPr>
              </a:p>
              <a:p>
                <a:pPr lvl="1"/>
                <a:r>
                  <a:rPr lang="en-US" sz="1400" b="0" i="0" dirty="0">
                    <a:solidFill>
                      <a:srgbClr val="202122"/>
                    </a:solidFill>
                    <a:effectLst/>
                    <a:latin typeface="+mj-lt"/>
                  </a:rPr>
                  <a:t>If the function </a:t>
                </a:r>
                <a:r>
                  <a:rPr lang="en-US" sz="1400" b="0" i="1" dirty="0">
                    <a:solidFill>
                      <a:srgbClr val="202122"/>
                    </a:solidFill>
                    <a:effectLst/>
                    <a:latin typeface="+mj-lt"/>
                  </a:rPr>
                  <a:t>f</a:t>
                </a:r>
                <a:r>
                  <a:rPr lang="en-US" sz="1400" b="0" i="0" dirty="0">
                    <a:solidFill>
                      <a:srgbClr val="202122"/>
                    </a:solidFill>
                    <a:effectLst/>
                    <a:latin typeface="+mj-lt"/>
                  </a:rPr>
                  <a:t> can be written as a finite sum of other functions, then the fastest growing one determines the order of function: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+2=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i="0" dirty="0">
                  <a:solidFill>
                    <a:srgbClr val="202122"/>
                  </a:solidFill>
                  <a:effectLst/>
                  <a:latin typeface="+mj-lt"/>
                </a:endParaRPr>
              </a:p>
              <a:p>
                <a:r>
                  <a:rPr lang="en-US" sz="1400" dirty="0">
                    <a:solidFill>
                      <a:srgbClr val="202122"/>
                    </a:solidFill>
                  </a:rPr>
                  <a:t>Let’s see some examples: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+5=</m:t>
                    </m:r>
                  </m:oMath>
                </a14:m>
                <a:r>
                  <a:rPr lang="en-US" sz="1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>
                  <a:solidFill>
                    <a:srgbClr val="202122"/>
                  </a:solidFill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400" b="0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>
                  <a:solidFill>
                    <a:srgbClr val="202122"/>
                  </a:solidFill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)+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</a:t>
                </a:r>
                <a:endParaRPr lang="en-US" sz="1400" b="0" i="1" dirty="0">
                  <a:solidFill>
                    <a:srgbClr val="202122"/>
                  </a:solidFill>
                  <a:effectLst/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400" b="0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>
                  <a:solidFill>
                    <a:srgbClr val="202122"/>
                  </a:solidFill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!=</m:t>
                    </m:r>
                  </m:oMath>
                </a14:m>
                <a:r>
                  <a:rPr lang="en-US" sz="1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400" b="0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1400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– Stirling approximation</a:t>
                </a:r>
              </a:p>
              <a:p>
                <a:endParaRPr lang="en-US" sz="1400" dirty="0">
                  <a:solidFill>
                    <a:srgbClr val="202122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1DFA385-FD38-4614-A0DC-708822E10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57190" y="1079500"/>
                <a:ext cx="8426448" cy="3397250"/>
              </a:xfrm>
              <a:blipFill>
                <a:blip r:embed="rId3"/>
                <a:stretch>
                  <a:fillRect l="-1230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43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Big-O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062AB5C-6C10-4512-A1CB-9C32D58CB8F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57190" y="1079500"/>
                <a:ext cx="3338830" cy="33972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variable declaration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assignment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iterator creation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comparisons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assignments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return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=1+1+1+1+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+1=5+2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execution time of a function with input of size 1mil is 10ms, the execution time for input 2mil is 20ms, for 4mil – 40ms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062AB5C-6C10-4512-A1CB-9C32D58CB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57190" y="1079500"/>
                <a:ext cx="3338830" cy="3397250"/>
              </a:xfrm>
              <a:blipFill>
                <a:blip r:embed="rId3"/>
                <a:stretch>
                  <a:fillRect l="-2742" t="-718" r="-1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A8DCB36-93CE-43A1-A2FB-341D8603F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793" y="1171379"/>
            <a:ext cx="5134692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5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26732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Big-O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062AB5C-6C10-4512-A1CB-9C32D58CB8F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58775" y="803052"/>
                <a:ext cx="3561095" cy="3683887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variable declaration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assignment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iterator creation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comparisons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increments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iterator creations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comparisons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increments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comparisons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increments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return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=1+1+1+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+1=4+2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If execution time of a function with input of size 1k is 10ms, the execution time for input 2k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US" dirty="0"/>
                  <a:t>,  for 4k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=160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062AB5C-6C10-4512-A1CB-9C32D58CB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58775" y="803052"/>
                <a:ext cx="3561095" cy="3683887"/>
              </a:xfrm>
              <a:blipFill>
                <a:blip r:embed="rId3"/>
                <a:stretch>
                  <a:fillRect l="-2568" t="-1325" r="-3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070CEDF-6AA7-41B4-BE95-EE44893C1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2" y="1240390"/>
            <a:ext cx="4456436" cy="2662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477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4CD3B4CE9814FA4EB57F8E5E88223" ma:contentTypeVersion="10" ma:contentTypeDescription="Create a new document." ma:contentTypeScope="" ma:versionID="750751dff150c7c0447f4486f749e19d">
  <xsd:schema xmlns:xsd="http://www.w3.org/2001/XMLSchema" xmlns:xs="http://www.w3.org/2001/XMLSchema" xmlns:p="http://schemas.microsoft.com/office/2006/metadata/properties" xmlns:ns2="cc6d12de-4a50-4173-a95c-d9a51a2b9340" xmlns:ns3="dff82bde-51af-4292-a8fc-7188ba2e1c72" targetNamespace="http://schemas.microsoft.com/office/2006/metadata/properties" ma:root="true" ma:fieldsID="f670c8c196657c1f6432187c337d4490" ns2:_="" ns3:_="">
    <xsd:import namespace="cc6d12de-4a50-4173-a95c-d9a51a2b9340"/>
    <xsd:import namespace="dff82bde-51af-4292-a8fc-7188ba2e1c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d12de-4a50-4173-a95c-d9a51a2b9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82bde-51af-4292-a8fc-7188ba2e1c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FEAC8F-C3F4-4021-8A73-D871D5C5F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6d12de-4a50-4173-a95c-d9a51a2b9340"/>
    <ds:schemaRef ds:uri="dff82bde-51af-4292-a8fc-7188ba2e1c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1E48D0-F0C5-4552-AB72-0B13D91AA4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28B79F-743D-4675-B082-0F19ABDDFFB8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cc6d12de-4a50-4173-a95c-d9a51a2b9340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dff82bde-51af-4292-a8fc-7188ba2e1c7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2028</Words>
  <Application>Microsoft Office PowerPoint</Application>
  <PresentationFormat>On-screen Show (16:9)</PresentationFormat>
  <Paragraphs>239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Covers</vt:lpstr>
      <vt:lpstr>General</vt:lpstr>
      <vt:lpstr>Breakers</vt:lpstr>
      <vt:lpstr>1_General</vt:lpstr>
      <vt:lpstr>PowerPoint Presentation</vt:lpstr>
      <vt:lpstr>Basic problems with complexity</vt:lpstr>
      <vt:lpstr>What is big-O notation</vt:lpstr>
      <vt:lpstr>Most common functions</vt:lpstr>
      <vt:lpstr>Big-O in Math</vt:lpstr>
      <vt:lpstr>Big-O in Math</vt:lpstr>
      <vt:lpstr>Big-O in Math</vt:lpstr>
      <vt:lpstr>Big-O example</vt:lpstr>
      <vt:lpstr>Big-O example</vt:lpstr>
      <vt:lpstr>Big-O example</vt:lpstr>
      <vt:lpstr>Big-O example</vt:lpstr>
      <vt:lpstr>Big-O example</vt:lpstr>
      <vt:lpstr>Memory consumption</vt:lpstr>
      <vt:lpstr>Basic Java operations</vt:lpstr>
      <vt:lpstr>Selected data structures and algorithms</vt:lpstr>
      <vt:lpstr>General-case sorting</vt:lpstr>
      <vt:lpstr>FAQ</vt:lpstr>
      <vt:lpstr>Approximate execution time by algorithm complexity</vt:lpstr>
      <vt:lpstr>Advanced data structures and algorithms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Danila Varatyntsev</dc:creator>
  <cp:lastModifiedBy>Danila Varatyntsev</cp:lastModifiedBy>
  <cp:revision>17</cp:revision>
  <dcterms:created xsi:type="dcterms:W3CDTF">2022-03-19T11:31:21Z</dcterms:created>
  <dcterms:modified xsi:type="dcterms:W3CDTF">2022-05-29T07:59:38Z</dcterms:modified>
</cp:coreProperties>
</file>