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27"/>
  </p:notesMasterIdLst>
  <p:handoutMasterIdLst>
    <p:handoutMasterId r:id="rId28"/>
  </p:handoutMasterIdLst>
  <p:sldIdLst>
    <p:sldId id="272" r:id="rId8"/>
    <p:sldId id="4020" r:id="rId9"/>
    <p:sldId id="4033" r:id="rId10"/>
    <p:sldId id="4048" r:id="rId11"/>
    <p:sldId id="4040" r:id="rId12"/>
    <p:sldId id="4036" r:id="rId13"/>
    <p:sldId id="4037" r:id="rId14"/>
    <p:sldId id="4035" r:id="rId15"/>
    <p:sldId id="4038" r:id="rId16"/>
    <p:sldId id="4041" r:id="rId17"/>
    <p:sldId id="4046" r:id="rId18"/>
    <p:sldId id="4039" r:id="rId19"/>
    <p:sldId id="4042" r:id="rId20"/>
    <p:sldId id="4043" r:id="rId21"/>
    <p:sldId id="4044" r:id="rId22"/>
    <p:sldId id="4049" r:id="rId23"/>
    <p:sldId id="4050" r:id="rId24"/>
    <p:sldId id="4051" r:id="rId25"/>
    <p:sldId id="4031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31CD485E-E1F4-894E-8145-5DD8A93905CD}" v="246" dt="2020-07-27T14:04:31.620"/>
    <p1510:client id="{3F609BCD-A2F0-7405-8984-C37EA522822E}" v="50" dt="2020-07-27T12:30:10.853"/>
    <p1510:client id="{4CCD4D83-8AB9-BAFA-E5B3-2A112AE5F29B}" v="1174" dt="2020-07-27T10:47:25.056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C606B40-F787-4284-B9FD-E49851736737}" v="5" dt="2020-07-27T14:08:03.244"/>
    <p1510:client id="{ABC356E0-2D79-EFB8-DE91-4F4209B60480}" v="192" dt="2020-07-26T23:03:38.654"/>
    <p1510:client id="{C335FC6E-FDF2-2697-7C90-CA41C489D69B}" v="19" dt="2021-03-02T08:52:27.6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0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5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image" Target="../media/image6.png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7" r:id="rId26"/>
    <p:sldLayoutId id="2147483848" r:id="rId27"/>
    <p:sldLayoutId id="2147483849" r:id="rId28"/>
    <p:sldLayoutId id="2147483850" r:id="rId29"/>
    <p:sldLayoutId id="2147483851" r:id="rId30"/>
    <p:sldLayoutId id="2147483852" r:id="rId3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6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5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8.svg"/><Relationship Id="rId7" Type="http://schemas.openxmlformats.org/officeDocument/2006/relationships/image" Target="../media/image40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9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8.svg"/><Relationship Id="rId7" Type="http://schemas.openxmlformats.org/officeDocument/2006/relationships/image" Target="../media/image21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0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3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Encryption &amp; Hashing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1105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2387038" y="2033141"/>
            <a:ext cx="43699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Use data encryption in transit and at rest</a:t>
            </a:r>
          </a:p>
          <a:p>
            <a:pPr marL="342900" indent="-342900">
              <a:buAutoNum type="arabicPeriod"/>
            </a:pPr>
            <a:r>
              <a:rPr lang="en-US" sz="1600" dirty="0"/>
              <a:t>Use popular algorithms, they are well-checked</a:t>
            </a:r>
          </a:p>
          <a:p>
            <a:pPr marL="342900" indent="-342900">
              <a:buAutoNum type="arabicPeriod"/>
            </a:pPr>
            <a:r>
              <a:rPr lang="en-US" sz="1600" dirty="0"/>
              <a:t>Protect the access to your secret keys</a:t>
            </a:r>
          </a:p>
          <a:p>
            <a:pPr marL="342900" indent="-342900">
              <a:buAutoNum type="arabicPeriod"/>
            </a:pPr>
            <a:r>
              <a:rPr lang="en-US" sz="1600" dirty="0"/>
              <a:t>Don’t invent the bicycle</a:t>
            </a:r>
          </a:p>
        </p:txBody>
      </p:sp>
    </p:spTree>
    <p:extLst>
      <p:ext uri="{BB962C8B-B14F-4D97-AF65-F5344CB8AC3E}">
        <p14:creationId xmlns:p14="http://schemas.microsoft.com/office/powerpoint/2010/main" val="164683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 on encryption?</a:t>
            </a:r>
          </a:p>
        </p:txBody>
      </p:sp>
    </p:spTree>
    <p:extLst>
      <p:ext uri="{BB962C8B-B14F-4D97-AF65-F5344CB8AC3E}">
        <p14:creationId xmlns:p14="http://schemas.microsoft.com/office/powerpoint/2010/main" val="344642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1105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Hashing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360365" y="921896"/>
            <a:ext cx="39493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Hash function usually has fixed length output</a:t>
            </a:r>
          </a:p>
          <a:p>
            <a:pPr marL="342900" indent="-342900">
              <a:buAutoNum type="arabicPeriod"/>
            </a:pPr>
            <a:r>
              <a:rPr lang="en-US" sz="1400" dirty="0"/>
              <a:t>Hash functions are usually one-way, you can’t decrypt it</a:t>
            </a:r>
          </a:p>
          <a:p>
            <a:pPr marL="342900" indent="-342900">
              <a:buAutoNum type="arabicPeriod"/>
            </a:pPr>
            <a:r>
              <a:rPr lang="en-US" sz="1400" dirty="0"/>
              <a:t>Hash functions have collisions</a:t>
            </a:r>
          </a:p>
          <a:p>
            <a:pPr marL="342900" indent="-342900">
              <a:buAutoNum type="arabicPeriod"/>
            </a:pPr>
            <a:r>
              <a:rPr lang="en-US" sz="1400" dirty="0"/>
              <a:t>Hash functions often have avalanche effect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81E4C-A812-407A-8EE9-8762821386ED}"/>
              </a:ext>
            </a:extLst>
          </p:cNvPr>
          <p:cNvSpPr/>
          <p:nvPr/>
        </p:nvSpPr>
        <p:spPr>
          <a:xfrm>
            <a:off x="4465371" y="2091447"/>
            <a:ext cx="981856" cy="98185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8D956-FD53-4BD0-831D-50837E501019}"/>
              </a:ext>
            </a:extLst>
          </p:cNvPr>
          <p:cNvSpPr/>
          <p:nvPr/>
        </p:nvSpPr>
        <p:spPr>
          <a:xfrm>
            <a:off x="6177998" y="2091447"/>
            <a:ext cx="981856" cy="9818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Hashing function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2EBA1E-7454-4FBC-BBA9-FB84F5862246}"/>
              </a:ext>
            </a:extLst>
          </p:cNvPr>
          <p:cNvSpPr/>
          <p:nvPr/>
        </p:nvSpPr>
        <p:spPr>
          <a:xfrm>
            <a:off x="7890625" y="2091447"/>
            <a:ext cx="981856" cy="98185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3561E6-6904-444A-BC5C-AD0E2C0726EC}"/>
              </a:ext>
            </a:extLst>
          </p:cNvPr>
          <p:cNvCxnSpPr/>
          <p:nvPr/>
        </p:nvCxnSpPr>
        <p:spPr>
          <a:xfrm>
            <a:off x="5645846" y="2580577"/>
            <a:ext cx="352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B072A8-08B4-40AE-B9B4-2BB3D76AAAC6}"/>
              </a:ext>
            </a:extLst>
          </p:cNvPr>
          <p:cNvCxnSpPr/>
          <p:nvPr/>
        </p:nvCxnSpPr>
        <p:spPr>
          <a:xfrm>
            <a:off x="7387203" y="2582375"/>
            <a:ext cx="352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9DAE79-86E4-420C-9FEB-11855E6E8F7B}"/>
              </a:ext>
            </a:extLst>
          </p:cNvPr>
          <p:cNvSpPr txBox="1"/>
          <p:nvPr/>
        </p:nvSpPr>
        <p:spPr>
          <a:xfrm>
            <a:off x="360365" y="2725758"/>
            <a:ext cx="39493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Hashing usage:</a:t>
            </a:r>
          </a:p>
          <a:p>
            <a:pPr marL="342900" indent="-342900">
              <a:buAutoNum type="arabicPeriod"/>
            </a:pPr>
            <a:r>
              <a:rPr lang="en-US" sz="1400" dirty="0"/>
              <a:t>Message digest</a:t>
            </a:r>
          </a:p>
          <a:p>
            <a:pPr marL="342900" indent="-342900">
              <a:buAutoNum type="arabicPeriod"/>
            </a:pPr>
            <a:r>
              <a:rPr lang="en-US" sz="1400" dirty="0"/>
              <a:t>Password verification</a:t>
            </a:r>
          </a:p>
          <a:p>
            <a:pPr marL="342900" indent="-342900">
              <a:buAutoNum type="arabicPeriod"/>
            </a:pPr>
            <a:r>
              <a:rPr lang="en-US" sz="1400" dirty="0"/>
              <a:t>Data structures like hash map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24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1105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Password verification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360365" y="979295"/>
            <a:ext cx="7852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Storing passwords in plaintext in insecure</a:t>
            </a:r>
          </a:p>
          <a:p>
            <a:pPr marL="342900" indent="-342900">
              <a:buAutoNum type="arabicPeriod"/>
            </a:pPr>
            <a:r>
              <a:rPr lang="en-US" sz="1400" dirty="0"/>
              <a:t>Storing MD5 or SHA256 hashes of passwords is insecure too due to rainbow tables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A9F2F63-3758-4A83-8996-92832B90A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30421"/>
              </p:ext>
            </p:extLst>
          </p:nvPr>
        </p:nvGraphicFramePr>
        <p:xfrm>
          <a:off x="1310713" y="1942532"/>
          <a:ext cx="5951913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5088">
                  <a:extLst>
                    <a:ext uri="{9D8B030D-6E8A-4147-A177-3AD203B41FA5}">
                      <a16:colId xmlns:a16="http://schemas.microsoft.com/office/drawing/2014/main" val="2594310551"/>
                    </a:ext>
                  </a:extLst>
                </a:gridCol>
                <a:gridCol w="4146825">
                  <a:extLst>
                    <a:ext uri="{9D8B030D-6E8A-4147-A177-3AD203B41FA5}">
                      <a16:colId xmlns:a16="http://schemas.microsoft.com/office/drawing/2014/main" val="2307277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MD5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12345678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25d55ad283aa400af464c76d713c07ad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3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5f4dcc3b5aa765d61d8327deb882cf99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6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123123123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f5bb0c8de146c67b44babbf4e6584cc0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01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qwertyqwerty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12478e7ad0e39aa9c35be4b9a694ba9b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2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90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1105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Password salting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360364" y="979295"/>
            <a:ext cx="8509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salt is random data that is used as an addition to a password for hashing. A new salt is randomly generated for each password. Typically, the salt and the password are concatenated and fed to a hash function, and the output is stored with the salt in a database.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A9F2F63-3758-4A83-8996-92832B90A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03030"/>
              </p:ext>
            </p:extLst>
          </p:nvPr>
        </p:nvGraphicFramePr>
        <p:xfrm>
          <a:off x="716352" y="2174397"/>
          <a:ext cx="7797338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4766">
                  <a:extLst>
                    <a:ext uri="{9D8B030D-6E8A-4147-A177-3AD203B41FA5}">
                      <a16:colId xmlns:a16="http://schemas.microsoft.com/office/drawing/2014/main" val="2594310551"/>
                    </a:ext>
                  </a:extLst>
                </a:gridCol>
                <a:gridCol w="1425837">
                  <a:extLst>
                    <a:ext uri="{9D8B030D-6E8A-4147-A177-3AD203B41FA5}">
                      <a16:colId xmlns:a16="http://schemas.microsoft.com/office/drawing/2014/main" val="2307277720"/>
                    </a:ext>
                  </a:extLst>
                </a:gridCol>
                <a:gridCol w="4006735">
                  <a:extLst>
                    <a:ext uri="{9D8B030D-6E8A-4147-A177-3AD203B41FA5}">
                      <a16:colId xmlns:a16="http://schemas.microsoft.com/office/drawing/2014/main" val="2677110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MD5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12345678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kigjh3o9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f08bd3c58c83f1487a1df1e8fc6b0cce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3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9vm-lroz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a3a9d1b112cedee53c45f2e6caf34887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6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123123123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o!mt58ca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557671d1a066ab244ea13fba4d393bb5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01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qwertyqwerty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jd</a:t>
                      </a:r>
                      <a:r>
                        <a:rPr lang="en-US" sz="1600" dirty="0"/>
                        <a:t>)k19a3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23d0a79ec59e049c7c10630a40633b09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2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48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1105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Modern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317342" y="1777316"/>
            <a:ext cx="85093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BCrypt</a:t>
            </a:r>
            <a:r>
              <a:rPr lang="en-US" sz="1400" dirty="0"/>
              <a:t>:</a:t>
            </a:r>
          </a:p>
          <a:p>
            <a:pPr marL="342900" indent="-342900">
              <a:buAutoNum type="arabicPeriod"/>
            </a:pPr>
            <a:r>
              <a:rPr lang="en-US" sz="1400" dirty="0"/>
              <a:t>Incorporates salt automatically, protecting from the rainbow table attack</a:t>
            </a:r>
          </a:p>
          <a:p>
            <a:pPr marL="342900" indent="-342900">
              <a:buAutoNum type="arabicPeriod"/>
            </a:pPr>
            <a:r>
              <a:rPr lang="en-US" sz="1400" dirty="0"/>
              <a:t>Speed of the algorithm is controlled by “rounds” parameter. Algorithm can be made very slow to prevent brute force attacks</a:t>
            </a:r>
          </a:p>
          <a:p>
            <a:pPr marL="342900" indent="-342900">
              <a:buAutoNum type="arabicPeriod"/>
            </a:pPr>
            <a:r>
              <a:rPr lang="en-US" sz="1400" dirty="0"/>
              <a:t>Each hash is different, check is done not by simple string comparison</a:t>
            </a:r>
          </a:p>
        </p:txBody>
      </p:sp>
    </p:spTree>
    <p:extLst>
      <p:ext uri="{BB962C8B-B14F-4D97-AF65-F5344CB8AC3E}">
        <p14:creationId xmlns:p14="http://schemas.microsoft.com/office/powerpoint/2010/main" val="42923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1105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Digital signature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277500" y="813039"/>
            <a:ext cx="43776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digital signature is a mathematical scheme for verifying the authenticity of digital messages or documents. A valid digital signature gives a recipient very high confidence that the message was created by a known sender, and that the message was not altered in transit.</a:t>
            </a:r>
          </a:p>
          <a:p>
            <a:endParaRPr lang="en-US" sz="1600" dirty="0"/>
          </a:p>
          <a:p>
            <a:r>
              <a:rPr lang="en-US" sz="1600" dirty="0"/>
              <a:t>Prerequisites:</a:t>
            </a:r>
          </a:p>
          <a:p>
            <a:r>
              <a:rPr lang="en-US" sz="1600" dirty="0"/>
              <a:t>1. Issue a signature at Certificate Authority. Signature consists of 2 keys. Private is used to sign documents, public for their validation</a:t>
            </a:r>
          </a:p>
        </p:txBody>
      </p:sp>
      <p:pic>
        <p:nvPicPr>
          <p:cNvPr id="6" name="Graphic 5" descr="Key outline">
            <a:extLst>
              <a:ext uri="{FF2B5EF4-FFF2-40B4-BE49-F238E27FC236}">
                <a16:creationId xmlns:a16="http://schemas.microsoft.com/office/drawing/2014/main" id="{ECFC61E7-494A-44D5-A452-FAEDD42E7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4956" y="2979512"/>
            <a:ext cx="914400" cy="914400"/>
          </a:xfrm>
          <a:prstGeom prst="rect">
            <a:avLst/>
          </a:prstGeom>
        </p:spPr>
      </p:pic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835720ED-7941-4BF5-974F-9B5E90911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3383" y="298789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951DCF-82A7-4B14-840A-54E46AA2B7FD}"/>
              </a:ext>
            </a:extLst>
          </p:cNvPr>
          <p:cNvSpPr txBox="1"/>
          <p:nvPr/>
        </p:nvSpPr>
        <p:spPr>
          <a:xfrm>
            <a:off x="5155966" y="3672389"/>
            <a:ext cx="14544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6EA61-19ED-4D19-AD28-012A9102EA12}"/>
              </a:ext>
            </a:extLst>
          </p:cNvPr>
          <p:cNvSpPr txBox="1"/>
          <p:nvPr/>
        </p:nvSpPr>
        <p:spPr>
          <a:xfrm>
            <a:off x="6509184" y="3672389"/>
            <a:ext cx="16374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(secret) key</a:t>
            </a:r>
          </a:p>
        </p:txBody>
      </p:sp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955BC71B-3B02-4FD3-8946-EC0F91595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1904" y="1482527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4F1580-A913-4FCC-B667-9ACB45EA08B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634350" y="2396927"/>
            <a:ext cx="784754" cy="76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746945-90B7-438E-B20D-80997854D28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19104" y="2396927"/>
            <a:ext cx="813174" cy="76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78DADE-CD7C-43BE-B2EF-FC76FADB261B}"/>
              </a:ext>
            </a:extLst>
          </p:cNvPr>
          <p:cNvSpPr txBox="1"/>
          <p:nvPr/>
        </p:nvSpPr>
        <p:spPr>
          <a:xfrm>
            <a:off x="5634350" y="1251373"/>
            <a:ext cx="31089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</p:spTree>
    <p:extLst>
      <p:ext uri="{BB962C8B-B14F-4D97-AF65-F5344CB8AC3E}">
        <p14:creationId xmlns:p14="http://schemas.microsoft.com/office/powerpoint/2010/main" val="115412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1105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Digital signature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277500" y="813038"/>
            <a:ext cx="27366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Signing process:</a:t>
            </a:r>
          </a:p>
          <a:p>
            <a:pPr marL="342900" indent="-342900">
              <a:buAutoNum type="arabicPeriod"/>
            </a:pPr>
            <a:r>
              <a:rPr lang="en-US" sz="1600" dirty="0"/>
              <a:t>Take a hash of the file that you would like to sign</a:t>
            </a:r>
          </a:p>
          <a:p>
            <a:pPr marL="342900" indent="-342900">
              <a:buAutoNum type="arabicPeriod"/>
            </a:pPr>
            <a:r>
              <a:rPr lang="en-US" sz="1600" dirty="0"/>
              <a:t>Encrypt that has using your private key</a:t>
            </a:r>
          </a:p>
          <a:p>
            <a:pPr marL="342900" indent="-342900">
              <a:buAutoNum type="arabicPeriod"/>
            </a:pPr>
            <a:r>
              <a:rPr lang="en-US" sz="1600" dirty="0"/>
              <a:t>Bundle file, encrypted hash and public key and send them to the receiver</a:t>
            </a:r>
          </a:p>
        </p:txBody>
      </p: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44A38918-B1D3-4B82-AECC-E8D61B28E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4971" y="1300180"/>
            <a:ext cx="914400" cy="9144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C8B9DD0-4020-4D0A-8C36-452B81886036}"/>
              </a:ext>
            </a:extLst>
          </p:cNvPr>
          <p:cNvSpPr/>
          <p:nvPr/>
        </p:nvSpPr>
        <p:spPr>
          <a:xfrm>
            <a:off x="4289371" y="1671135"/>
            <a:ext cx="465513" cy="29219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18B69B7-4F6D-41AE-B358-1A80F48E6B67}"/>
              </a:ext>
            </a:extLst>
          </p:cNvPr>
          <p:cNvSpPr/>
          <p:nvPr/>
        </p:nvSpPr>
        <p:spPr>
          <a:xfrm>
            <a:off x="4862946" y="1529818"/>
            <a:ext cx="1205346" cy="56526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FAC098F-636D-4E88-81ED-D7C7721D0423}"/>
              </a:ext>
            </a:extLst>
          </p:cNvPr>
          <p:cNvSpPr/>
          <p:nvPr/>
        </p:nvSpPr>
        <p:spPr>
          <a:xfrm>
            <a:off x="6176355" y="1672577"/>
            <a:ext cx="1446416" cy="29075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Key outline">
            <a:extLst>
              <a:ext uri="{FF2B5EF4-FFF2-40B4-BE49-F238E27FC236}">
                <a16:creationId xmlns:a16="http://schemas.microsoft.com/office/drawing/2014/main" id="{999CCCDA-BC87-4FFD-B459-84AD3A856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0671" y="62137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A314B1-CA2A-493D-924B-25AB9691EAA2}"/>
              </a:ext>
            </a:extLst>
          </p:cNvPr>
          <p:cNvSpPr txBox="1"/>
          <p:nvPr/>
        </p:nvSpPr>
        <p:spPr>
          <a:xfrm>
            <a:off x="6126472" y="1297554"/>
            <a:ext cx="16374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(secret) key</a:t>
            </a:r>
          </a:p>
        </p:txBody>
      </p:sp>
      <p:pic>
        <p:nvPicPr>
          <p:cNvPr id="13" name="Graphic 12" descr="Lock outline">
            <a:extLst>
              <a:ext uri="{FF2B5EF4-FFF2-40B4-BE49-F238E27FC236}">
                <a16:creationId xmlns:a16="http://schemas.microsoft.com/office/drawing/2014/main" id="{31B05671-7ED6-4D8A-B5C2-B4AB005173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0834" y="130018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D4DA9F-6269-42E7-A98F-E58F1D1DF178}"/>
              </a:ext>
            </a:extLst>
          </p:cNvPr>
          <p:cNvSpPr txBox="1"/>
          <p:nvPr/>
        </p:nvSpPr>
        <p:spPr>
          <a:xfrm>
            <a:off x="7629455" y="2132086"/>
            <a:ext cx="12370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Encoded hash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365586-A274-4A75-BECA-98D2CAD608C8}"/>
              </a:ext>
            </a:extLst>
          </p:cNvPr>
          <p:cNvSpPr/>
          <p:nvPr/>
        </p:nvSpPr>
        <p:spPr>
          <a:xfrm>
            <a:off x="5197828" y="2567953"/>
            <a:ext cx="1704109" cy="17580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4CE4DE34-B222-41FF-8C94-A9EDF84F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6531" y="2858039"/>
            <a:ext cx="698036" cy="698036"/>
          </a:xfrm>
          <a:prstGeom prst="rect">
            <a:avLst/>
          </a:prstGeom>
        </p:spPr>
      </p:pic>
      <p:pic>
        <p:nvPicPr>
          <p:cNvPr id="22" name="Graphic 21" descr="Lock outline">
            <a:extLst>
              <a:ext uri="{FF2B5EF4-FFF2-40B4-BE49-F238E27FC236}">
                <a16:creationId xmlns:a16="http://schemas.microsoft.com/office/drawing/2014/main" id="{AEECF745-565E-47DE-B74D-31D3233B0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3471" y="2745330"/>
            <a:ext cx="914400" cy="914400"/>
          </a:xfrm>
          <a:prstGeom prst="rect">
            <a:avLst/>
          </a:prstGeom>
        </p:spPr>
      </p:pic>
      <p:pic>
        <p:nvPicPr>
          <p:cNvPr id="23" name="Graphic 22" descr="Key outline">
            <a:extLst>
              <a:ext uri="{FF2B5EF4-FFF2-40B4-BE49-F238E27FC236}">
                <a16:creationId xmlns:a16="http://schemas.microsoft.com/office/drawing/2014/main" id="{D52A78FC-C63A-44E4-941A-F1E733BCA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92683" y="3446995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5692A10-CEDF-4301-923B-1914491259EE}"/>
              </a:ext>
            </a:extLst>
          </p:cNvPr>
          <p:cNvSpPr txBox="1"/>
          <p:nvPr/>
        </p:nvSpPr>
        <p:spPr>
          <a:xfrm>
            <a:off x="5380706" y="4392761"/>
            <a:ext cx="2510443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Signed document</a:t>
            </a:r>
          </a:p>
        </p:txBody>
      </p:sp>
    </p:spTree>
    <p:extLst>
      <p:ext uri="{BB962C8B-B14F-4D97-AF65-F5344CB8AC3E}">
        <p14:creationId xmlns:p14="http://schemas.microsoft.com/office/powerpoint/2010/main" val="394473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/>
      <p:bldP spid="19" grpId="0"/>
      <p:bldP spid="20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1105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Digital signature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269090" y="2720485"/>
            <a:ext cx="30974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process:</a:t>
            </a:r>
          </a:p>
          <a:p>
            <a:pPr marL="342900" indent="-342900">
              <a:buAutoNum type="arabicPeriod"/>
            </a:pPr>
            <a:r>
              <a:rPr lang="en-US" sz="1600" dirty="0"/>
              <a:t>Receiver should validate your public key at Certificate Authority</a:t>
            </a:r>
          </a:p>
          <a:p>
            <a:pPr marL="342900" indent="-342900">
              <a:buAutoNum type="arabicPeriod"/>
            </a:pPr>
            <a:r>
              <a:rPr lang="en-US" sz="1600" dirty="0"/>
              <a:t>Receiver decrypts hash using public key and checks if it matches the file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365586-A274-4A75-BECA-98D2CAD608C8}"/>
              </a:ext>
            </a:extLst>
          </p:cNvPr>
          <p:cNvSpPr/>
          <p:nvPr/>
        </p:nvSpPr>
        <p:spPr>
          <a:xfrm>
            <a:off x="788230" y="890028"/>
            <a:ext cx="1704109" cy="17580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4CE4DE34-B222-41FF-8C94-A9EDF84F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932" y="1134493"/>
            <a:ext cx="698036" cy="698036"/>
          </a:xfrm>
          <a:prstGeom prst="rect">
            <a:avLst/>
          </a:prstGeom>
        </p:spPr>
      </p:pic>
      <p:pic>
        <p:nvPicPr>
          <p:cNvPr id="22" name="Graphic 21" descr="Lock outline">
            <a:extLst>
              <a:ext uri="{FF2B5EF4-FFF2-40B4-BE49-F238E27FC236}">
                <a16:creationId xmlns:a16="http://schemas.microsoft.com/office/drawing/2014/main" id="{AEECF745-565E-47DE-B74D-31D3233B0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3872" y="1021784"/>
            <a:ext cx="914400" cy="914400"/>
          </a:xfrm>
          <a:prstGeom prst="rect">
            <a:avLst/>
          </a:prstGeom>
        </p:spPr>
      </p:pic>
      <p:pic>
        <p:nvPicPr>
          <p:cNvPr id="23" name="Graphic 22" descr="Key outline">
            <a:extLst>
              <a:ext uri="{FF2B5EF4-FFF2-40B4-BE49-F238E27FC236}">
                <a16:creationId xmlns:a16="http://schemas.microsoft.com/office/drawing/2014/main" id="{D52A78FC-C63A-44E4-941A-F1E733BCA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3084" y="1723449"/>
            <a:ext cx="914400" cy="914400"/>
          </a:xfrm>
          <a:prstGeom prst="rect">
            <a:avLst/>
          </a:prstGeom>
        </p:spPr>
      </p:pic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E8BA5D8F-463B-4E87-B60D-C6B81B71C3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8158" y="87226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F87BA7-C859-494D-896C-8C742D57DD6C}"/>
              </a:ext>
            </a:extLst>
          </p:cNvPr>
          <p:cNvSpPr txBox="1"/>
          <p:nvPr/>
        </p:nvSpPr>
        <p:spPr>
          <a:xfrm>
            <a:off x="6337182" y="1616616"/>
            <a:ext cx="1659313" cy="30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pic>
        <p:nvPicPr>
          <p:cNvPr id="24" name="Graphic 23" descr="Key outline">
            <a:extLst>
              <a:ext uri="{FF2B5EF4-FFF2-40B4-BE49-F238E27FC236}">
                <a16:creationId xmlns:a16="http://schemas.microsoft.com/office/drawing/2014/main" id="{1834F337-58AE-417A-A2D2-AB8F454A4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6898" y="791148"/>
            <a:ext cx="914400" cy="91440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AC6E41E-8591-47D7-95BD-5DEC25219D6B}"/>
              </a:ext>
            </a:extLst>
          </p:cNvPr>
          <p:cNvSpPr/>
          <p:nvPr/>
        </p:nvSpPr>
        <p:spPr>
          <a:xfrm>
            <a:off x="5108852" y="1127094"/>
            <a:ext cx="1457998" cy="36576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</a:t>
            </a:r>
          </a:p>
        </p:txBody>
      </p:sp>
      <p:pic>
        <p:nvPicPr>
          <p:cNvPr id="25" name="Graphic 24" descr="Lock outline">
            <a:extLst>
              <a:ext uri="{FF2B5EF4-FFF2-40B4-BE49-F238E27FC236}">
                <a16:creationId xmlns:a16="http://schemas.microsoft.com/office/drawing/2014/main" id="{18CBA0E0-208D-4CF1-81FF-B62015EB1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109" y="2289322"/>
            <a:ext cx="914400" cy="914400"/>
          </a:xfrm>
          <a:prstGeom prst="rect">
            <a:avLst/>
          </a:prstGeom>
        </p:spPr>
      </p:pic>
      <p:pic>
        <p:nvPicPr>
          <p:cNvPr id="26" name="Graphic 25" descr="Key outline">
            <a:extLst>
              <a:ext uri="{FF2B5EF4-FFF2-40B4-BE49-F238E27FC236}">
                <a16:creationId xmlns:a16="http://schemas.microsoft.com/office/drawing/2014/main" id="{49DF58C1-F141-4890-92B4-87808035A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718" y="1939918"/>
            <a:ext cx="914400" cy="91440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C2E9B03-47CB-4FB6-B171-FFD97078FBDD}"/>
              </a:ext>
            </a:extLst>
          </p:cNvPr>
          <p:cNvSpPr/>
          <p:nvPr/>
        </p:nvSpPr>
        <p:spPr>
          <a:xfrm>
            <a:off x="4649997" y="2641624"/>
            <a:ext cx="1457998" cy="36576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Decrypt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D1A194E-EECD-47BD-AB61-801ACA40D26E}"/>
              </a:ext>
            </a:extLst>
          </p:cNvPr>
          <p:cNvSpPr/>
          <p:nvPr/>
        </p:nvSpPr>
        <p:spPr>
          <a:xfrm>
            <a:off x="6298369" y="2541871"/>
            <a:ext cx="1205346" cy="56526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Decrypted Hash</a:t>
            </a:r>
          </a:p>
        </p:txBody>
      </p:sp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D28048BB-6CCA-4BDC-974C-2C934DA1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109" y="3628426"/>
            <a:ext cx="914400" cy="914400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ADD6BED8-2341-4CA3-A9CC-9B19543F3FC2}"/>
              </a:ext>
            </a:extLst>
          </p:cNvPr>
          <p:cNvSpPr/>
          <p:nvPr/>
        </p:nvSpPr>
        <p:spPr>
          <a:xfrm>
            <a:off x="4628509" y="3999381"/>
            <a:ext cx="465513" cy="29219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F871E42D-7D29-476A-848F-7072BA827878}"/>
              </a:ext>
            </a:extLst>
          </p:cNvPr>
          <p:cNvSpPr/>
          <p:nvPr/>
        </p:nvSpPr>
        <p:spPr>
          <a:xfrm>
            <a:off x="5202084" y="3858064"/>
            <a:ext cx="1205346" cy="56526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333C32B-DB83-49A0-95AD-83939C44F1AE}"/>
              </a:ext>
            </a:extLst>
          </p:cNvPr>
          <p:cNvSpPr/>
          <p:nvPr/>
        </p:nvSpPr>
        <p:spPr>
          <a:xfrm>
            <a:off x="6669831" y="3968991"/>
            <a:ext cx="914401" cy="36576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Compare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6750E911-FBF2-4AD1-B2D9-55637B5ACF75}"/>
              </a:ext>
            </a:extLst>
          </p:cNvPr>
          <p:cNvSpPr/>
          <p:nvPr/>
        </p:nvSpPr>
        <p:spPr>
          <a:xfrm>
            <a:off x="7684188" y="3858064"/>
            <a:ext cx="1205346" cy="56526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Decrypted Hash</a:t>
            </a:r>
          </a:p>
        </p:txBody>
      </p:sp>
    </p:spTree>
    <p:extLst>
      <p:ext uri="{BB962C8B-B14F-4D97-AF65-F5344CB8AC3E}">
        <p14:creationId xmlns:p14="http://schemas.microsoft.com/office/powerpoint/2010/main" val="422235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27" grpId="0" animBg="1"/>
      <p:bldP spid="28" grpId="0" animBg="1"/>
      <p:bldP spid="34" grpId="0" animBg="1"/>
      <p:bldP spid="35" grpId="0" animBg="1"/>
      <p:bldP spid="42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A62EA-8F8B-4136-8C05-6DF57375E1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429625" cy="1100483"/>
          </a:xfrm>
        </p:spPr>
        <p:txBody>
          <a:bodyPr/>
          <a:lstStyle/>
          <a:p>
            <a:r>
              <a:rPr lang="en-US" sz="1400" b="0" i="0" dirty="0">
                <a:solidFill>
                  <a:srgbClr val="111111"/>
                </a:solidFill>
                <a:effectLst/>
                <a:latin typeface="SourceSansPro"/>
              </a:rPr>
              <a:t>Encryption – is a means of securing digital data using one or more mathematical techniques, along with a password or "key" used to decrypt the information</a:t>
            </a:r>
          </a:p>
          <a:p>
            <a:endParaRPr lang="en-US" sz="1400" dirty="0">
              <a:solidFill>
                <a:srgbClr val="111111"/>
              </a:solidFill>
              <a:latin typeface="SourceSansPro"/>
            </a:endParaRPr>
          </a:p>
          <a:p>
            <a:r>
              <a:rPr lang="en-US" sz="1400" dirty="0">
                <a:solidFill>
                  <a:srgbClr val="111111"/>
                </a:solidFill>
                <a:latin typeface="SourceSansPro"/>
              </a:rPr>
              <a:t>Caesar cipher: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DB142D-662E-4331-9769-BCA35C91C262}"/>
              </a:ext>
            </a:extLst>
          </p:cNvPr>
          <p:cNvSpPr/>
          <p:nvPr/>
        </p:nvSpPr>
        <p:spPr>
          <a:xfrm>
            <a:off x="2735521" y="2337363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36A7C-37A1-49BF-B12A-A859C5CD34E0}"/>
              </a:ext>
            </a:extLst>
          </p:cNvPr>
          <p:cNvSpPr/>
          <p:nvPr/>
        </p:nvSpPr>
        <p:spPr>
          <a:xfrm>
            <a:off x="3127289" y="2337363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14FB0E-BAE0-474C-A229-1665A195994A}"/>
              </a:ext>
            </a:extLst>
          </p:cNvPr>
          <p:cNvSpPr/>
          <p:nvPr/>
        </p:nvSpPr>
        <p:spPr>
          <a:xfrm>
            <a:off x="3519057" y="2337363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A90A87-E68E-47BB-A7AF-7E81E1C2A01C}"/>
              </a:ext>
            </a:extLst>
          </p:cNvPr>
          <p:cNvSpPr/>
          <p:nvPr/>
        </p:nvSpPr>
        <p:spPr>
          <a:xfrm>
            <a:off x="3910825" y="2337363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71EA6-3E9F-4026-8BFB-0CD25692A905}"/>
              </a:ext>
            </a:extLst>
          </p:cNvPr>
          <p:cNvSpPr/>
          <p:nvPr/>
        </p:nvSpPr>
        <p:spPr>
          <a:xfrm>
            <a:off x="4302593" y="2337363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6C21-6175-40ED-8AC2-FA82C4ED910C}"/>
              </a:ext>
            </a:extLst>
          </p:cNvPr>
          <p:cNvSpPr/>
          <p:nvPr/>
        </p:nvSpPr>
        <p:spPr>
          <a:xfrm>
            <a:off x="4694361" y="2337363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D03EA-11DE-4B4C-91BB-7AFC4E076D72}"/>
              </a:ext>
            </a:extLst>
          </p:cNvPr>
          <p:cNvSpPr/>
          <p:nvPr/>
        </p:nvSpPr>
        <p:spPr>
          <a:xfrm>
            <a:off x="5086129" y="2337363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37ED4F-E4A0-4227-ABBF-85AD976E59A7}"/>
              </a:ext>
            </a:extLst>
          </p:cNvPr>
          <p:cNvSpPr/>
          <p:nvPr/>
        </p:nvSpPr>
        <p:spPr>
          <a:xfrm>
            <a:off x="5477897" y="2337363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E2C5AB-C606-4FB4-9348-A5BE00663375}"/>
              </a:ext>
            </a:extLst>
          </p:cNvPr>
          <p:cNvSpPr/>
          <p:nvPr/>
        </p:nvSpPr>
        <p:spPr>
          <a:xfrm>
            <a:off x="5869665" y="2337363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9810C6-FEC0-4C99-8723-CF3DB74C5AA7}"/>
              </a:ext>
            </a:extLst>
          </p:cNvPr>
          <p:cNvSpPr/>
          <p:nvPr/>
        </p:nvSpPr>
        <p:spPr>
          <a:xfrm>
            <a:off x="6261433" y="2337363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E232A7-ACDB-4159-B18E-63B9A6FD6366}"/>
              </a:ext>
            </a:extLst>
          </p:cNvPr>
          <p:cNvSpPr/>
          <p:nvPr/>
        </p:nvSpPr>
        <p:spPr>
          <a:xfrm>
            <a:off x="1560217" y="3437845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DCDDD6-10FA-4771-BA14-B092576FC249}"/>
              </a:ext>
            </a:extLst>
          </p:cNvPr>
          <p:cNvSpPr/>
          <p:nvPr/>
        </p:nvSpPr>
        <p:spPr>
          <a:xfrm>
            <a:off x="1951985" y="3437845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1C5BD7-1738-43C2-BABD-0D3142AD82B4}"/>
              </a:ext>
            </a:extLst>
          </p:cNvPr>
          <p:cNvSpPr/>
          <p:nvPr/>
        </p:nvSpPr>
        <p:spPr>
          <a:xfrm>
            <a:off x="2343753" y="3437845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22EB88-EC91-49AA-8397-B90501DBCE0A}"/>
              </a:ext>
            </a:extLst>
          </p:cNvPr>
          <p:cNvSpPr/>
          <p:nvPr/>
        </p:nvSpPr>
        <p:spPr>
          <a:xfrm>
            <a:off x="2735521" y="3437845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03D489-AADF-4D98-9A0D-2332E5F73606}"/>
              </a:ext>
            </a:extLst>
          </p:cNvPr>
          <p:cNvSpPr/>
          <p:nvPr/>
        </p:nvSpPr>
        <p:spPr>
          <a:xfrm>
            <a:off x="3127289" y="3437845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9487A9-7FF0-486C-9E7D-CC618EB97BE2}"/>
              </a:ext>
            </a:extLst>
          </p:cNvPr>
          <p:cNvSpPr/>
          <p:nvPr/>
        </p:nvSpPr>
        <p:spPr>
          <a:xfrm>
            <a:off x="3519057" y="3437845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7D51EE-BCEC-4355-8621-0D6FCAE14A68}"/>
              </a:ext>
            </a:extLst>
          </p:cNvPr>
          <p:cNvSpPr/>
          <p:nvPr/>
        </p:nvSpPr>
        <p:spPr>
          <a:xfrm>
            <a:off x="3910825" y="3437845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6FF8BC-EF96-4060-8400-1530C3DACDEA}"/>
              </a:ext>
            </a:extLst>
          </p:cNvPr>
          <p:cNvSpPr/>
          <p:nvPr/>
        </p:nvSpPr>
        <p:spPr>
          <a:xfrm>
            <a:off x="4302593" y="3437845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C9FA9-DD21-4071-8A99-A38ECA8756B8}"/>
              </a:ext>
            </a:extLst>
          </p:cNvPr>
          <p:cNvSpPr/>
          <p:nvPr/>
        </p:nvSpPr>
        <p:spPr>
          <a:xfrm>
            <a:off x="4694361" y="3437845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7D5139-895E-4AB7-B3C6-EC66511ED69D}"/>
              </a:ext>
            </a:extLst>
          </p:cNvPr>
          <p:cNvSpPr/>
          <p:nvPr/>
        </p:nvSpPr>
        <p:spPr>
          <a:xfrm>
            <a:off x="5086129" y="3437845"/>
            <a:ext cx="391768" cy="3917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2F67A565-8CD1-4FAA-A214-B3F7C323DA36}"/>
              </a:ext>
            </a:extLst>
          </p:cNvPr>
          <p:cNvSpPr/>
          <p:nvPr/>
        </p:nvSpPr>
        <p:spPr>
          <a:xfrm rot="5400000">
            <a:off x="2087588" y="2713338"/>
            <a:ext cx="120560" cy="11753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03537F-13A1-4FA0-BABB-4BE988A4DF91}"/>
              </a:ext>
            </a:extLst>
          </p:cNvPr>
          <p:cNvCxnSpPr>
            <a:stCxn id="3" idx="2"/>
            <a:endCxn id="28" idx="0"/>
          </p:cNvCxnSpPr>
          <p:nvPr/>
        </p:nvCxnSpPr>
        <p:spPr>
          <a:xfrm>
            <a:off x="2931405" y="2729131"/>
            <a:ext cx="0" cy="70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D95F16-0E83-4E14-AC43-F775B1449FA3}"/>
              </a:ext>
            </a:extLst>
          </p:cNvPr>
          <p:cNvCxnSpPr/>
          <p:nvPr/>
        </p:nvCxnSpPr>
        <p:spPr>
          <a:xfrm>
            <a:off x="3333571" y="2729131"/>
            <a:ext cx="0" cy="70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D0097E-70BD-4EC9-A75F-260899797667}"/>
              </a:ext>
            </a:extLst>
          </p:cNvPr>
          <p:cNvCxnSpPr/>
          <p:nvPr/>
        </p:nvCxnSpPr>
        <p:spPr>
          <a:xfrm>
            <a:off x="3714571" y="2729131"/>
            <a:ext cx="0" cy="70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478540-1EFF-4CDC-B9D5-95A69F8F80A7}"/>
              </a:ext>
            </a:extLst>
          </p:cNvPr>
          <p:cNvSpPr txBox="1"/>
          <p:nvPr/>
        </p:nvSpPr>
        <p:spPr>
          <a:xfrm>
            <a:off x="3975100" y="2954867"/>
            <a:ext cx="1257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DDCFD8-9DFF-47B3-B35D-D9D18DAE834F}"/>
              </a:ext>
            </a:extLst>
          </p:cNvPr>
          <p:cNvSpPr txBox="1"/>
          <p:nvPr/>
        </p:nvSpPr>
        <p:spPr>
          <a:xfrm>
            <a:off x="1797444" y="2902341"/>
            <a:ext cx="8401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= 3</a:t>
            </a:r>
          </a:p>
        </p:txBody>
      </p:sp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17526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Where do we protect the data?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296B4-8386-4601-A930-A59B501CB2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1651295"/>
            <a:ext cx="8291510" cy="1840909"/>
          </a:xfrm>
        </p:spPr>
        <p:txBody>
          <a:bodyPr>
            <a:normAutofit/>
          </a:bodyPr>
          <a:lstStyle/>
          <a:p>
            <a:r>
              <a:rPr lang="en-US" sz="1800" dirty="0"/>
              <a:t>Data can be protected in 3 different places:</a:t>
            </a:r>
          </a:p>
          <a:p>
            <a:pPr lvl="1"/>
            <a:r>
              <a:rPr lang="en-US" sz="1800" dirty="0"/>
              <a:t>In transit – when we make request from one server to another, it should be encrypted. TLS/SSL, HTTPS</a:t>
            </a:r>
          </a:p>
          <a:p>
            <a:pPr lvl="1"/>
            <a:r>
              <a:rPr lang="en-US" sz="1800" dirty="0"/>
              <a:t>At rest – when the data is stored on disk. AES256</a:t>
            </a:r>
          </a:p>
          <a:p>
            <a:pPr lvl="1"/>
            <a:r>
              <a:rPr lang="en-US" sz="1800" dirty="0"/>
              <a:t>In use – some advanced algorithms allow you to perform simple computations on encrypted data</a:t>
            </a:r>
          </a:p>
        </p:txBody>
      </p:sp>
    </p:spTree>
    <p:extLst>
      <p:ext uri="{BB962C8B-B14F-4D97-AF65-F5344CB8AC3E}">
        <p14:creationId xmlns:p14="http://schemas.microsoft.com/office/powerpoint/2010/main" val="29335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17526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Encryption types</a:t>
            </a:r>
          </a:p>
        </p:txBody>
      </p:sp>
      <p:pic>
        <p:nvPicPr>
          <p:cNvPr id="3" name="Graphic 2" descr="Paper outline">
            <a:extLst>
              <a:ext uri="{FF2B5EF4-FFF2-40B4-BE49-F238E27FC236}">
                <a16:creationId xmlns:a16="http://schemas.microsoft.com/office/drawing/2014/main" id="{424505FF-AAE1-4F47-9EEE-90FCA0F5C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948" y="1351222"/>
            <a:ext cx="909970" cy="909970"/>
          </a:xfrm>
          <a:prstGeom prst="rect">
            <a:avLst/>
          </a:prstGeom>
        </p:spPr>
      </p:pic>
      <p:pic>
        <p:nvPicPr>
          <p:cNvPr id="7" name="Graphic 6" descr="Paper outline">
            <a:extLst>
              <a:ext uri="{FF2B5EF4-FFF2-40B4-BE49-F238E27FC236}">
                <a16:creationId xmlns:a16="http://schemas.microsoft.com/office/drawing/2014/main" id="{F5DE06A1-2FC5-4F27-AB70-47F61367A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6724" y="1351222"/>
            <a:ext cx="909970" cy="909970"/>
          </a:xfrm>
          <a:prstGeom prst="rect">
            <a:avLst/>
          </a:prstGeom>
        </p:spPr>
      </p:pic>
      <p:pic>
        <p:nvPicPr>
          <p:cNvPr id="6" name="Graphic 5" descr="Key outline">
            <a:extLst>
              <a:ext uri="{FF2B5EF4-FFF2-40B4-BE49-F238E27FC236}">
                <a16:creationId xmlns:a16="http://schemas.microsoft.com/office/drawing/2014/main" id="{FF5F0757-0514-420F-AC83-D515E68BB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6177" y="1346792"/>
            <a:ext cx="914400" cy="914400"/>
          </a:xfrm>
          <a:prstGeom prst="rect">
            <a:avLst/>
          </a:prstGeom>
        </p:spPr>
      </p:pic>
      <p:pic>
        <p:nvPicPr>
          <p:cNvPr id="9" name="Graphic 8" descr="Lock outline">
            <a:extLst>
              <a:ext uri="{FF2B5EF4-FFF2-40B4-BE49-F238E27FC236}">
                <a16:creationId xmlns:a16="http://schemas.microsoft.com/office/drawing/2014/main" id="{DCCFE663-F211-41AD-9546-83A67BC055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2512" y="1641350"/>
            <a:ext cx="500617" cy="500617"/>
          </a:xfrm>
          <a:prstGeom prst="rect">
            <a:avLst/>
          </a:prstGeom>
        </p:spPr>
      </p:pic>
      <p:pic>
        <p:nvPicPr>
          <p:cNvPr id="12" name="Graphic 11" descr="Paper outline">
            <a:extLst>
              <a:ext uri="{FF2B5EF4-FFF2-40B4-BE49-F238E27FC236}">
                <a16:creationId xmlns:a16="http://schemas.microsoft.com/office/drawing/2014/main" id="{A4CD9A89-6C0A-4043-A243-E0C75CFFD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7836" y="1351222"/>
            <a:ext cx="909970" cy="909970"/>
          </a:xfrm>
          <a:prstGeom prst="rect">
            <a:avLst/>
          </a:prstGeom>
        </p:spPr>
      </p:pic>
      <p:pic>
        <p:nvPicPr>
          <p:cNvPr id="13" name="Graphic 12" descr="Key outline">
            <a:extLst>
              <a:ext uri="{FF2B5EF4-FFF2-40B4-BE49-F238E27FC236}">
                <a16:creationId xmlns:a16="http://schemas.microsoft.com/office/drawing/2014/main" id="{915EDCF7-19DF-4B44-B440-DA5079CCA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5065" y="1351222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C11DB9-4F3B-447D-83FD-588834C2C3A7}"/>
              </a:ext>
            </a:extLst>
          </p:cNvPr>
          <p:cNvCxnSpPr>
            <a:cxnSpLocks/>
          </p:cNvCxnSpPr>
          <p:nvPr/>
        </p:nvCxnSpPr>
        <p:spPr>
          <a:xfrm flipV="1">
            <a:off x="2029157" y="1803992"/>
            <a:ext cx="577259" cy="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442B99-85CE-4DA6-9694-EB14F25B9A40}"/>
              </a:ext>
            </a:extLst>
          </p:cNvPr>
          <p:cNvCxnSpPr>
            <a:cxnSpLocks/>
          </p:cNvCxnSpPr>
          <p:nvPr/>
        </p:nvCxnSpPr>
        <p:spPr>
          <a:xfrm flipV="1">
            <a:off x="3640099" y="1801777"/>
            <a:ext cx="577259" cy="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005ADB-2A6B-43F9-A302-D3D3B7A74FE7}"/>
              </a:ext>
            </a:extLst>
          </p:cNvPr>
          <p:cNvCxnSpPr>
            <a:cxnSpLocks/>
          </p:cNvCxnSpPr>
          <p:nvPr/>
        </p:nvCxnSpPr>
        <p:spPr>
          <a:xfrm flipV="1">
            <a:off x="5008045" y="1797347"/>
            <a:ext cx="577259" cy="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DD2B33-893A-4F03-A23D-F716D25182BE}"/>
              </a:ext>
            </a:extLst>
          </p:cNvPr>
          <p:cNvCxnSpPr>
            <a:cxnSpLocks/>
          </p:cNvCxnSpPr>
          <p:nvPr/>
        </p:nvCxnSpPr>
        <p:spPr>
          <a:xfrm flipV="1">
            <a:off x="6618987" y="1797347"/>
            <a:ext cx="577259" cy="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aper outline">
            <a:extLst>
              <a:ext uri="{FF2B5EF4-FFF2-40B4-BE49-F238E27FC236}">
                <a16:creationId xmlns:a16="http://schemas.microsoft.com/office/drawing/2014/main" id="{263EE78C-B091-4D93-9F7C-C760FD8E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948" y="3167689"/>
            <a:ext cx="909970" cy="909970"/>
          </a:xfrm>
          <a:prstGeom prst="rect">
            <a:avLst/>
          </a:prstGeom>
        </p:spPr>
      </p:pic>
      <p:pic>
        <p:nvPicPr>
          <p:cNvPr id="26" name="Graphic 25" descr="Paper outline">
            <a:extLst>
              <a:ext uri="{FF2B5EF4-FFF2-40B4-BE49-F238E27FC236}">
                <a16:creationId xmlns:a16="http://schemas.microsoft.com/office/drawing/2014/main" id="{0948C5B5-0F15-484C-9A39-CA2B174F9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6724" y="3167689"/>
            <a:ext cx="909970" cy="909970"/>
          </a:xfrm>
          <a:prstGeom prst="rect">
            <a:avLst/>
          </a:prstGeom>
        </p:spPr>
      </p:pic>
      <p:pic>
        <p:nvPicPr>
          <p:cNvPr id="27" name="Graphic 26" descr="Key outline">
            <a:extLst>
              <a:ext uri="{FF2B5EF4-FFF2-40B4-BE49-F238E27FC236}">
                <a16:creationId xmlns:a16="http://schemas.microsoft.com/office/drawing/2014/main" id="{8F269DE1-5A97-42F4-AB90-CD04D038B8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6177" y="3163259"/>
            <a:ext cx="914400" cy="914400"/>
          </a:xfrm>
          <a:prstGeom prst="rect">
            <a:avLst/>
          </a:prstGeom>
        </p:spPr>
      </p:pic>
      <p:pic>
        <p:nvPicPr>
          <p:cNvPr id="28" name="Graphic 27" descr="Lock outline">
            <a:extLst>
              <a:ext uri="{FF2B5EF4-FFF2-40B4-BE49-F238E27FC236}">
                <a16:creationId xmlns:a16="http://schemas.microsoft.com/office/drawing/2014/main" id="{84CE0F3C-5117-445F-9AE6-E3ECDC2F4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2512" y="3457817"/>
            <a:ext cx="500617" cy="500617"/>
          </a:xfrm>
          <a:prstGeom prst="rect">
            <a:avLst/>
          </a:prstGeom>
        </p:spPr>
      </p:pic>
      <p:pic>
        <p:nvPicPr>
          <p:cNvPr id="29" name="Graphic 28" descr="Paper outline">
            <a:extLst>
              <a:ext uri="{FF2B5EF4-FFF2-40B4-BE49-F238E27FC236}">
                <a16:creationId xmlns:a16="http://schemas.microsoft.com/office/drawing/2014/main" id="{0DC5C9F1-9BE8-4B2E-99BB-86FE884FD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7836" y="3167689"/>
            <a:ext cx="909970" cy="909970"/>
          </a:xfrm>
          <a:prstGeom prst="rect">
            <a:avLst/>
          </a:prstGeom>
        </p:spPr>
      </p:pic>
      <p:pic>
        <p:nvPicPr>
          <p:cNvPr id="30" name="Graphic 29" descr="Key outline">
            <a:extLst>
              <a:ext uri="{FF2B5EF4-FFF2-40B4-BE49-F238E27FC236}">
                <a16:creationId xmlns:a16="http://schemas.microsoft.com/office/drawing/2014/main" id="{0A92538A-EA3A-43DC-9A82-799DA3B085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5065" y="3167689"/>
            <a:ext cx="914400" cy="9144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A2A6FF-7FF8-416D-A77C-A2CE072ED87A}"/>
              </a:ext>
            </a:extLst>
          </p:cNvPr>
          <p:cNvCxnSpPr>
            <a:cxnSpLocks/>
          </p:cNvCxnSpPr>
          <p:nvPr/>
        </p:nvCxnSpPr>
        <p:spPr>
          <a:xfrm flipV="1">
            <a:off x="2029157" y="3620459"/>
            <a:ext cx="577259" cy="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81B85C-9D09-4F74-A1FD-B83F142CD3F8}"/>
              </a:ext>
            </a:extLst>
          </p:cNvPr>
          <p:cNvCxnSpPr/>
          <p:nvPr/>
        </p:nvCxnSpPr>
        <p:spPr>
          <a:xfrm flipV="1">
            <a:off x="3640099" y="3618244"/>
            <a:ext cx="577259" cy="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294A1D-27BD-4375-8669-41103B839F2E}"/>
              </a:ext>
            </a:extLst>
          </p:cNvPr>
          <p:cNvCxnSpPr/>
          <p:nvPr/>
        </p:nvCxnSpPr>
        <p:spPr>
          <a:xfrm flipV="1">
            <a:off x="5008045" y="3613814"/>
            <a:ext cx="577259" cy="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165A78-9252-4C40-B249-DD9E695F868B}"/>
              </a:ext>
            </a:extLst>
          </p:cNvPr>
          <p:cNvCxnSpPr/>
          <p:nvPr/>
        </p:nvCxnSpPr>
        <p:spPr>
          <a:xfrm flipV="1">
            <a:off x="6618987" y="3613814"/>
            <a:ext cx="577259" cy="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EE03440-DEBA-4D4A-AD9E-EE0B440F1A07}"/>
              </a:ext>
            </a:extLst>
          </p:cNvPr>
          <p:cNvSpPr txBox="1"/>
          <p:nvPr/>
        </p:nvSpPr>
        <p:spPr>
          <a:xfrm>
            <a:off x="482009" y="929782"/>
            <a:ext cx="5826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Symmetric encryption – uses the same key to encrypt and decrypt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F5434D-77BA-4B9B-921E-1F6ED30BAF8C}"/>
              </a:ext>
            </a:extLst>
          </p:cNvPr>
          <p:cNvSpPr txBox="1"/>
          <p:nvPr/>
        </p:nvSpPr>
        <p:spPr>
          <a:xfrm>
            <a:off x="482009" y="2629291"/>
            <a:ext cx="627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Asymmetric encryption – uses different keys to encrypt and decrypt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9E17CA-6B90-4107-9AD6-E7D62783FB97}"/>
              </a:ext>
            </a:extLst>
          </p:cNvPr>
          <p:cNvSpPr txBox="1"/>
          <p:nvPr/>
        </p:nvSpPr>
        <p:spPr>
          <a:xfrm>
            <a:off x="2677187" y="3856136"/>
            <a:ext cx="14544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5B42F6-85F7-437B-944C-BDAB0313B62B}"/>
              </a:ext>
            </a:extLst>
          </p:cNvPr>
          <p:cNvSpPr txBox="1"/>
          <p:nvPr/>
        </p:nvSpPr>
        <p:spPr>
          <a:xfrm>
            <a:off x="5340866" y="3852180"/>
            <a:ext cx="16374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(secret) key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14AD69-9039-4193-A676-E18C0AFC7B58}"/>
              </a:ext>
            </a:extLst>
          </p:cNvPr>
          <p:cNvSpPr txBox="1"/>
          <p:nvPr/>
        </p:nvSpPr>
        <p:spPr>
          <a:xfrm>
            <a:off x="2605086" y="2008316"/>
            <a:ext cx="12205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 key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093FF-7F28-4B5D-8050-94D4FBF0B1BD}"/>
              </a:ext>
            </a:extLst>
          </p:cNvPr>
          <p:cNvSpPr txBox="1"/>
          <p:nvPr/>
        </p:nvSpPr>
        <p:spPr>
          <a:xfrm>
            <a:off x="5625065" y="1999364"/>
            <a:ext cx="12205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 key</a:t>
            </a:r>
          </a:p>
        </p:txBody>
      </p:sp>
    </p:spTree>
    <p:extLst>
      <p:ext uri="{BB962C8B-B14F-4D97-AF65-F5344CB8AC3E}">
        <p14:creationId xmlns:p14="http://schemas.microsoft.com/office/powerpoint/2010/main" val="33043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0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Encryption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9964" y="793071"/>
                <a:ext cx="786393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It’s a symmetric, easy to break encryption algorithm</a:t>
                </a:r>
              </a:p>
              <a:p>
                <a:r>
                  <a:rPr lang="en-US" sz="1600" dirty="0"/>
                  <a:t>Key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11110011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Data to encrypt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01010111 01101001 01101011 01101001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Encryption:</a:t>
                </a:r>
                <a:br>
                  <a:rPr lang="en-US" sz="1600" dirty="0"/>
                </a:br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4" y="793071"/>
                <a:ext cx="7863934" cy="1323439"/>
              </a:xfrm>
              <a:prstGeom prst="rect">
                <a:avLst/>
              </a:prstGeom>
              <a:blipFill>
                <a:blip r:embed="rId2"/>
                <a:stretch>
                  <a:fillRect l="-388" t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9964" y="2935814"/>
            <a:ext cx="202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Decrypt:</a:t>
            </a:r>
            <a:endParaRPr lang="ru-RU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559642-11E4-4EA2-AE42-D80278D3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548" y="1764133"/>
            <a:ext cx="4645128" cy="1171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F969FF-4B9C-499A-9C41-C8910DE2F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857" y="3274368"/>
            <a:ext cx="4645128" cy="109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42FC-14AC-4FC8-9A57-AEC894A8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AES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0F72931-8DF8-4DA6-8FEA-6E6625FDB8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90" y="1079500"/>
            <a:ext cx="3378382" cy="3397250"/>
          </a:xfrm>
        </p:spPr>
        <p:txBody>
          <a:bodyPr/>
          <a:lstStyle/>
          <a:p>
            <a:r>
              <a:rPr lang="en-US" sz="1400" dirty="0"/>
              <a:t>AES – Advanced Encryption Standard. Family of symmetric bulk encryption algorithms</a:t>
            </a:r>
          </a:p>
          <a:p>
            <a:r>
              <a:rPr lang="en-US" sz="1400" dirty="0"/>
              <a:t>Include </a:t>
            </a:r>
          </a:p>
          <a:p>
            <a:pPr lvl="1"/>
            <a:r>
              <a:rPr lang="en-US" sz="1400" dirty="0"/>
              <a:t>AES-128</a:t>
            </a:r>
          </a:p>
          <a:p>
            <a:pPr lvl="1"/>
            <a:r>
              <a:rPr lang="en-US" sz="1400" dirty="0"/>
              <a:t>AES-192</a:t>
            </a:r>
          </a:p>
          <a:p>
            <a:pPr lvl="1"/>
            <a:r>
              <a:rPr lang="en-US" sz="1400" dirty="0"/>
              <a:t>AES-256</a:t>
            </a:r>
          </a:p>
          <a:p>
            <a:r>
              <a:rPr lang="en-US" sz="1400" dirty="0"/>
              <a:t>Bult encryption means that data is encrypted in blocks of the same size as key (128, 192, 256 bits respectively)</a:t>
            </a:r>
          </a:p>
        </p:txBody>
      </p:sp>
      <p:pic>
        <p:nvPicPr>
          <p:cNvPr id="7170" name="Picture 2" descr="Block diagram for AES encryption and decryption | Download Scientific  Diagram">
            <a:extLst>
              <a:ext uri="{FF2B5EF4-FFF2-40B4-BE49-F238E27FC236}">
                <a16:creationId xmlns:a16="http://schemas.microsoft.com/office/drawing/2014/main" id="{3F5A89F6-8878-41CD-88ED-5E74596E5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6106" y="830045"/>
            <a:ext cx="2862643" cy="389615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8912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42FC-14AC-4FC8-9A57-AEC894A8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80F72931-8DF8-4DA6-8FEA-6E6625FDB84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89" y="1079500"/>
                <a:ext cx="8426449" cy="3397250"/>
              </a:xfrm>
            </p:spPr>
            <p:txBody>
              <a:bodyPr/>
              <a:lstStyle/>
              <a:p>
                <a:r>
                  <a:rPr lang="en-US" sz="1200" dirty="0"/>
                  <a:t>RSA – asymmetric algorithm that relies on the difficulty of factoring problem</a:t>
                </a:r>
              </a:p>
              <a:p>
                <a:r>
                  <a:rPr lang="en-US" sz="1200" dirty="0"/>
                  <a:t>Factoring problem – there is no simple algorithm how to get prime factors of a huge number. Prime number is the number that is divisible only by 1 and itself. Examples of prime numbers are 2, 3, 5, 7, 11, …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15=3 ∗ 5</m:t>
                      </m:r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/>
                        <m:t>3615415881585117908550243505309785526231</m:t>
                      </m:r>
                      <m:r>
                        <m:rPr>
                          <m:nor/>
                        </m:rPr>
                        <a:rPr lang="en-US" sz="1200" smtClean="0"/>
                        <m:t> = ????? ∗ ??????</m:t>
                      </m:r>
                    </m:oMath>
                  </m:oMathPara>
                </a14:m>
                <a:endParaRPr lang="en-US" sz="1200" dirty="0"/>
              </a:p>
              <a:p>
                <a:r>
                  <a:rPr lang="en-US" sz="1200" dirty="0"/>
                  <a:t>Generating keys:</a:t>
                </a:r>
              </a:p>
              <a:p>
                <a:pPr lvl="1"/>
                <a:r>
                  <a:rPr lang="en-US" sz="1200" dirty="0"/>
                  <a:t>Select two large prime numbers,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1200" dirty="0"/>
                  <a:t> and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Calculate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xy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Calculate the totient function;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ϕ</m:t>
                    </m:r>
                    <m:r>
                      <a:rPr lang="en-US" sz="1200" b="0" i="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200" b="0" i="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 b="0" i="0" dirty="0">
                        <a:latin typeface="Cambria Math" panose="02040503050406030204" pitchFamily="18" charset="0"/>
                      </a:rPr>
                      <m:t>)=(</m:t>
                    </m:r>
                    <m:r>
                      <m:rPr>
                        <m:sty m:val="p"/>
                      </m:rPr>
                      <a:rPr lang="en-US" sz="1200" b="0" i="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200" b="0" i="0" dirty="0">
                        <a:latin typeface="Cambria Math" panose="02040503050406030204" pitchFamily="18" charset="0"/>
                      </a:rPr>
                      <m:t>−1)(</m:t>
                    </m:r>
                    <m:r>
                      <m:rPr>
                        <m:sty m:val="p"/>
                      </m:rPr>
                      <a:rPr lang="en-US" sz="1200" b="0" i="0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200" b="0" i="0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Select an integer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1200" dirty="0"/>
                  <a:t>, such that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1200" dirty="0"/>
                  <a:t> is co-prime to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ϕ</m:t>
                    </m:r>
                    <m:r>
                      <a:rPr lang="en-US" sz="1200" b="0" i="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200" b="0" i="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 b="0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 and 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200" b="0" i="0" dirty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1200" b="0" i="0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200" b="0" i="0" dirty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1200" b="0" i="0" dirty="0">
                        <a:latin typeface="Cambria Math" panose="02040503050406030204" pitchFamily="18" charset="0"/>
                      </a:rPr>
                      <m:t>ϕ</m:t>
                    </m:r>
                    <m:r>
                      <a:rPr lang="en-US" sz="1200" b="0" i="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200" b="0" i="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 b="0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. The pair of numbers 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200" b="0" i="0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 b="0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makes up the public key.</a:t>
                </a:r>
              </a:p>
              <a:p>
                <a:pPr lvl="1"/>
                <a:r>
                  <a:rPr lang="en-US" sz="1200" dirty="0"/>
                  <a:t>Calculate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sz="1200" dirty="0"/>
                  <a:t> such that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2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200" b="0" i="0" dirty="0" smtClean="0">
                        <a:latin typeface="Cambria Math" panose="02040503050406030204" pitchFamily="18" charset="0"/>
                      </a:rPr>
                      <m:t>ϕ</m:t>
                    </m:r>
                    <m:r>
                      <a:rPr lang="el-GR" sz="1200" b="0" i="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200" b="0" i="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b="0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private key</a:t>
                </a:r>
              </a:p>
              <a:p>
                <a:r>
                  <a:rPr lang="en-US" sz="1200" dirty="0"/>
                  <a:t>Encryption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sup>
                    </m:sSup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1200" dirty="0"/>
                  <a:t>.</a:t>
                </a:r>
              </a:p>
              <a:p>
                <a:r>
                  <a:rPr lang="en-US" sz="1200" dirty="0"/>
                  <a:t>Decryption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200" b="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200" b="0" i="0" dirty="0">
                            <a:latin typeface="Cambria Math" panose="02040503050406030204" pitchFamily="18" charset="0"/>
                          </a:rPr>
                          <m:t>e</m:t>
                        </m:r>
                      </m:sup>
                    </m:sSup>
                    <m:r>
                      <a:rPr lang="en-US" sz="1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1200" dirty="0"/>
                  <a:t>.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80F72931-8DF8-4DA6-8FEA-6E6625FDB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89" y="1079500"/>
                <a:ext cx="8426449" cy="3397250"/>
              </a:xfrm>
              <a:blipFill>
                <a:blip r:embed="rId2"/>
                <a:stretch>
                  <a:fillRect l="-1085" t="-1077" b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2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Encryption types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588FF6-E76B-496A-A835-0E18BA027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10161"/>
              </p:ext>
            </p:extLst>
          </p:nvPr>
        </p:nvGraphicFramePr>
        <p:xfrm>
          <a:off x="533934" y="844966"/>
          <a:ext cx="8252880" cy="360858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25104">
                  <a:extLst>
                    <a:ext uri="{9D8B030D-6E8A-4147-A177-3AD203B41FA5}">
                      <a16:colId xmlns:a16="http://schemas.microsoft.com/office/drawing/2014/main" val="1498786710"/>
                    </a:ext>
                  </a:extLst>
                </a:gridCol>
                <a:gridCol w="3385162">
                  <a:extLst>
                    <a:ext uri="{9D8B030D-6E8A-4147-A177-3AD203B41FA5}">
                      <a16:colId xmlns:a16="http://schemas.microsoft.com/office/drawing/2014/main" val="3215822924"/>
                    </a:ext>
                  </a:extLst>
                </a:gridCol>
                <a:gridCol w="3342614">
                  <a:extLst>
                    <a:ext uri="{9D8B030D-6E8A-4147-A177-3AD203B41FA5}">
                      <a16:colId xmlns:a16="http://schemas.microsoft.com/office/drawing/2014/main" val="1435044401"/>
                    </a:ext>
                  </a:extLst>
                </a:gridCol>
              </a:tblGrid>
              <a:tr h="29659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</a:rPr>
                        <a:t>Key Differences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</a:rPr>
                        <a:t>Symmetric Encryption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effectLst/>
                        </a:rPr>
                        <a:t>Asymmetric Encryption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1536922945"/>
                  </a:ext>
                </a:extLst>
              </a:tr>
              <a:tr h="4451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Number of keys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Single key for encryption and decryption.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Two keys for encryption and decryption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538543064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Security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Less secured due to use a single key for encryption.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Much safer as two keys are involved in encryption and decryption.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942225343"/>
                  </a:ext>
                </a:extLst>
              </a:tr>
              <a:tr h="29659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Key Lengths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128 or 256-bit key size.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RSA 2048-bit or higher key size.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1163894839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Confidentiality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A single key for encryption and decryption has chances of key compromised.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Two keys separately made for encryption and decryption that removes the need to share a key.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3357517188"/>
                  </a:ext>
                </a:extLst>
              </a:tr>
              <a:tr h="29659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Speed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Super fast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Much slower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1821680572"/>
                  </a:ext>
                </a:extLst>
              </a:tr>
              <a:tr h="29659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Algorithms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u="none" strike="noStrike" dirty="0">
                          <a:effectLst/>
                        </a:rPr>
                        <a:t>AES, DES</a:t>
                      </a:r>
                      <a:endParaRPr lang="fr-FR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RSA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2170952018"/>
                  </a:ext>
                </a:extLst>
              </a:tr>
              <a:tr h="29659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Data size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Used to transmit big data.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Used to transmit small data.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90901896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Resource Utilization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Symmetric key encryption works on low usage of resources.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</a:rPr>
                        <a:t>Asymmetric encryption requires high consumption of resources.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35" marR="48935" marT="48935" marB="48935" anchor="ctr"/>
                </a:tc>
                <a:extLst>
                  <a:ext uri="{0D108BD9-81ED-4DB2-BD59-A6C34878D82A}">
                    <a16:rowId xmlns:a16="http://schemas.microsoft.com/office/drawing/2014/main" val="206325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16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6" y="246011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TLS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6E98A-D7E4-4200-8B55-FB5EF8F8790A}"/>
              </a:ext>
            </a:extLst>
          </p:cNvPr>
          <p:cNvSpPr txBox="1"/>
          <p:nvPr/>
        </p:nvSpPr>
        <p:spPr>
          <a:xfrm>
            <a:off x="360365" y="744684"/>
            <a:ext cx="41028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TLS uses both asymmetric and symmetric encryption. Asymmetric is used to establish a secure session, and symmetric encryption is used to exchange data within the session. A website must have an SSL/TLS certificate for their web server/domain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client contacts the server using a secure URL (HTTPS…)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server returns its certificate and public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client verifies this with a Trusted Root Certification Authority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client and server negotiate the strongest type of encryption that each can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client encrypts a session secret key with the server’s public key and sends it to the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server decrypts the secret key with its private key, and the session is established.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session key (symmetric encryption) is now used to encrypt and decrypt data transmitted between the client and server.</a:t>
            </a:r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7B14C8CB-4EAA-4A04-96CC-C8294D4A8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1752" y="1220741"/>
            <a:ext cx="995914" cy="995914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92D8E689-2D9C-4878-8A7F-F09A8CEEA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8103" y="1261498"/>
            <a:ext cx="914400" cy="914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AC3AD4D-E63D-4DDF-8D8F-2C00CDE56F1B}"/>
              </a:ext>
            </a:extLst>
          </p:cNvPr>
          <p:cNvSpPr/>
          <p:nvPr/>
        </p:nvSpPr>
        <p:spPr>
          <a:xfrm>
            <a:off x="5741581" y="1448233"/>
            <a:ext cx="1846522" cy="5409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https://host/...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067F8BA-75D9-4EE1-B7A0-36FA19246FE4}"/>
              </a:ext>
            </a:extLst>
          </p:cNvPr>
          <p:cNvSpPr/>
          <p:nvPr/>
        </p:nvSpPr>
        <p:spPr>
          <a:xfrm>
            <a:off x="5626909" y="1448233"/>
            <a:ext cx="1902198" cy="540930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Certificate, public key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BD096CF2-347E-47E2-B5AF-95BB2FFB0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2509" y="3431270"/>
            <a:ext cx="914400" cy="9144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4FE7A-F6A1-42D5-A35F-921C4568A56B}"/>
              </a:ext>
            </a:extLst>
          </p:cNvPr>
          <p:cNvGrpSpPr/>
          <p:nvPr/>
        </p:nvGrpSpPr>
        <p:grpSpPr>
          <a:xfrm>
            <a:off x="4346345" y="2354388"/>
            <a:ext cx="1646727" cy="1076882"/>
            <a:chOff x="4346345" y="2354388"/>
            <a:chExt cx="1646727" cy="1076882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89FF0D68-BD29-4BFA-897D-56752D364FB6}"/>
                </a:ext>
              </a:extLst>
            </p:cNvPr>
            <p:cNvSpPr/>
            <p:nvPr/>
          </p:nvSpPr>
          <p:spPr>
            <a:xfrm>
              <a:off x="4953578" y="2354388"/>
              <a:ext cx="432262" cy="1076882"/>
            </a:xfrm>
            <a:prstGeom prst="downArrow">
              <a:avLst>
                <a:gd name="adj1" fmla="val 50000"/>
                <a:gd name="adj2" fmla="val 82692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EBBC4F-636B-4C75-BC51-5CE4C996CF36}"/>
                </a:ext>
              </a:extLst>
            </p:cNvPr>
            <p:cNvSpPr txBox="1"/>
            <p:nvPr/>
          </p:nvSpPr>
          <p:spPr>
            <a:xfrm>
              <a:off x="4346345" y="2673921"/>
              <a:ext cx="164672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Validate Cert &amp; key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AE4EBA-0633-4F09-925D-7A356DE3B5E3}"/>
              </a:ext>
            </a:extLst>
          </p:cNvPr>
          <p:cNvSpPr/>
          <p:nvPr/>
        </p:nvSpPr>
        <p:spPr>
          <a:xfrm>
            <a:off x="5743414" y="1448233"/>
            <a:ext cx="1846522" cy="5409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Encryption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5EC6B-5C73-49A3-9DA9-D7ED1FE3C9A0}"/>
              </a:ext>
            </a:extLst>
          </p:cNvPr>
          <p:cNvSpPr txBox="1"/>
          <p:nvPr/>
        </p:nvSpPr>
        <p:spPr>
          <a:xfrm>
            <a:off x="4471442" y="2074449"/>
            <a:ext cx="19626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Server’s public key</a:t>
            </a:r>
          </a:p>
          <a:p>
            <a:pPr marL="342900" indent="-342900">
              <a:buAutoNum type="arabicPeriod"/>
            </a:pPr>
            <a:r>
              <a:rPr lang="en-US" dirty="0"/>
              <a:t>Secret key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408C-5DBD-4B77-B313-D209209E67E5}"/>
              </a:ext>
            </a:extLst>
          </p:cNvPr>
          <p:cNvGrpSpPr/>
          <p:nvPr/>
        </p:nvGrpSpPr>
        <p:grpSpPr>
          <a:xfrm>
            <a:off x="7094204" y="775255"/>
            <a:ext cx="1902198" cy="642158"/>
            <a:chOff x="4434741" y="797830"/>
            <a:chExt cx="1902198" cy="642158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9B5A9C6A-7F59-476D-8C68-A77EDFF18E07}"/>
                </a:ext>
              </a:extLst>
            </p:cNvPr>
            <p:cNvSpPr/>
            <p:nvPr/>
          </p:nvSpPr>
          <p:spPr>
            <a:xfrm>
              <a:off x="4829695" y="797830"/>
              <a:ext cx="1076463" cy="642158"/>
            </a:xfrm>
            <a:prstGeom prst="curvedDown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5705A6-8BFF-408E-A3BB-705FE1C281CC}"/>
                </a:ext>
              </a:extLst>
            </p:cNvPr>
            <p:cNvSpPr txBox="1"/>
            <p:nvPr/>
          </p:nvSpPr>
          <p:spPr>
            <a:xfrm>
              <a:off x="4434741" y="864993"/>
              <a:ext cx="190219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Decrypt secret key with private key</a:t>
              </a:r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63F659-5A76-44D7-B72B-7681E0A9AAA2}"/>
              </a:ext>
            </a:extLst>
          </p:cNvPr>
          <p:cNvSpPr/>
          <p:nvPr/>
        </p:nvSpPr>
        <p:spPr>
          <a:xfrm>
            <a:off x="5751600" y="1444166"/>
            <a:ext cx="1846522" cy="5409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encrypted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E525CB-A049-4244-A6F8-9910CCD3B4B5}"/>
              </a:ext>
            </a:extLst>
          </p:cNvPr>
          <p:cNvSpPr txBox="1"/>
          <p:nvPr/>
        </p:nvSpPr>
        <p:spPr>
          <a:xfrm>
            <a:off x="7529107" y="2060949"/>
            <a:ext cx="1357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Secret key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E64A3-D2EE-4F93-BF31-3FB470FE0350}"/>
              </a:ext>
            </a:extLst>
          </p:cNvPr>
          <p:cNvGrpSpPr/>
          <p:nvPr/>
        </p:nvGrpSpPr>
        <p:grpSpPr>
          <a:xfrm>
            <a:off x="4264914" y="792818"/>
            <a:ext cx="1902198" cy="642158"/>
            <a:chOff x="4434741" y="797830"/>
            <a:chExt cx="1902198" cy="642158"/>
          </a:xfrm>
        </p:grpSpPr>
        <p:sp>
          <p:nvSpPr>
            <p:cNvPr id="24" name="Arrow: Curved Down 23">
              <a:extLst>
                <a:ext uri="{FF2B5EF4-FFF2-40B4-BE49-F238E27FC236}">
                  <a16:creationId xmlns:a16="http://schemas.microsoft.com/office/drawing/2014/main" id="{58788F31-32CE-4EF7-B416-BAF5B66510A5}"/>
                </a:ext>
              </a:extLst>
            </p:cNvPr>
            <p:cNvSpPr/>
            <p:nvPr/>
          </p:nvSpPr>
          <p:spPr>
            <a:xfrm>
              <a:off x="4829695" y="797830"/>
              <a:ext cx="1076463" cy="642158"/>
            </a:xfrm>
            <a:prstGeom prst="curvedDown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556DFE-15C2-4F74-9AD3-7326D0521E2F}"/>
                </a:ext>
              </a:extLst>
            </p:cNvPr>
            <p:cNvSpPr txBox="1"/>
            <p:nvPr/>
          </p:nvSpPr>
          <p:spPr>
            <a:xfrm>
              <a:off x="4434741" y="864993"/>
              <a:ext cx="190219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Generate secret key &amp; encrypt it</a:t>
              </a:r>
            </a:p>
          </p:txBody>
        </p:sp>
      </p:grp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BEC8A469-5A34-47C7-9F2C-1EDF491761FD}"/>
              </a:ext>
            </a:extLst>
          </p:cNvPr>
          <p:cNvSpPr/>
          <p:nvPr/>
        </p:nvSpPr>
        <p:spPr>
          <a:xfrm>
            <a:off x="5654747" y="1448233"/>
            <a:ext cx="1925170" cy="540930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 data</a:t>
            </a:r>
          </a:p>
        </p:txBody>
      </p:sp>
    </p:spTree>
    <p:extLst>
      <p:ext uri="{BB962C8B-B14F-4D97-AF65-F5344CB8AC3E}">
        <p14:creationId xmlns:p14="http://schemas.microsoft.com/office/powerpoint/2010/main" val="12490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6" grpId="0" animBg="1"/>
      <p:bldP spid="16" grpId="1" animBg="1"/>
      <p:bldP spid="17" grpId="0"/>
      <p:bldP spid="21" grpId="0" animBg="1"/>
      <p:bldP spid="21" grpId="1" animBg="1"/>
      <p:bldP spid="22" grpId="0"/>
      <p:bldP spid="26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8620</TotalTime>
  <Words>1200</Words>
  <Application>Microsoft Office PowerPoint</Application>
  <PresentationFormat>On-screen Show (16:9)</PresentationFormat>
  <Paragraphs>218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SourceSansPro</vt:lpstr>
      <vt:lpstr>Covers</vt:lpstr>
      <vt:lpstr>General</vt:lpstr>
      <vt:lpstr>Breakers</vt:lpstr>
      <vt:lpstr>1_General</vt:lpstr>
      <vt:lpstr>PowerPoint Presentation</vt:lpstr>
      <vt:lpstr>Encryption</vt:lpstr>
      <vt:lpstr>Where do we protect the data?</vt:lpstr>
      <vt:lpstr>Encryption types</vt:lpstr>
      <vt:lpstr>XOR Encryption</vt:lpstr>
      <vt:lpstr>AES</vt:lpstr>
      <vt:lpstr>RSA</vt:lpstr>
      <vt:lpstr>Encryption types</vt:lpstr>
      <vt:lpstr>TLS</vt:lpstr>
      <vt:lpstr>Best practices</vt:lpstr>
      <vt:lpstr>QA</vt:lpstr>
      <vt:lpstr>Hashing</vt:lpstr>
      <vt:lpstr>Password verification</vt:lpstr>
      <vt:lpstr>Password salting</vt:lpstr>
      <vt:lpstr>Modern algorithm</vt:lpstr>
      <vt:lpstr>Digital signature</vt:lpstr>
      <vt:lpstr>Digital signature</vt:lpstr>
      <vt:lpstr>Digital signature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30</cp:revision>
  <dcterms:created xsi:type="dcterms:W3CDTF">2022-02-26T17:36:16Z</dcterms:created>
  <dcterms:modified xsi:type="dcterms:W3CDTF">2022-05-17T11:08:23Z</dcterms:modified>
</cp:coreProperties>
</file>