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6858000" cy="9906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>
          <p15:clr>
            <a:srgbClr val="A4A3A4"/>
          </p15:clr>
        </p15:guide>
        <p15:guide id="2" orient="horz" pos="556">
          <p15:clr>
            <a:srgbClr val="A4A3A4"/>
          </p15:clr>
        </p15:guide>
        <p15:guide id="3" orient="horz" pos="6067">
          <p15:clr>
            <a:srgbClr val="A4A3A4"/>
          </p15:clr>
        </p15:guide>
        <p15:guide id="4" pos="2182">
          <p15:clr>
            <a:srgbClr val="A4A3A4"/>
          </p15:clr>
        </p15:guide>
        <p15:guide id="5" pos="186">
          <p15:clr>
            <a:srgbClr val="A4A3A4"/>
          </p15:clr>
        </p15:guide>
        <p15:guide id="6" pos="41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21" autoAdjust="0"/>
    <p:restoredTop sz="94660"/>
  </p:normalViewPr>
  <p:slideViewPr>
    <p:cSldViewPr snapToGrid="0">
      <p:cViewPr>
        <p:scale>
          <a:sx n="75" d="100"/>
          <a:sy n="75" d="100"/>
        </p:scale>
        <p:origin x="1032" y="-606"/>
      </p:cViewPr>
      <p:guideLst>
        <p:guide orient="horz" pos="3119"/>
        <p:guide orient="horz" pos="556"/>
        <p:guide orient="horz" pos="6067"/>
        <p:guide pos="2182"/>
        <p:guide pos="186"/>
        <p:guide pos="4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531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8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9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68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2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008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51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7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5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52E03-8F7B-410D-9B52-995E12DAB3FB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606E5-F196-4419-A463-D8BD91CF4C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0BC096D-197B-3C38-3D64-7256F9411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487853"/>
              </p:ext>
            </p:extLst>
          </p:nvPr>
        </p:nvGraphicFramePr>
        <p:xfrm>
          <a:off x="300645" y="304800"/>
          <a:ext cx="6256710" cy="9401503"/>
        </p:xfrm>
        <a:graphic>
          <a:graphicData uri="http://schemas.openxmlformats.org/drawingml/2006/table">
            <a:tbl>
              <a:tblPr/>
              <a:tblGrid>
                <a:gridCol w="680430">
                  <a:extLst>
                    <a:ext uri="{9D8B030D-6E8A-4147-A177-3AD203B41FA5}">
                      <a16:colId xmlns:a16="http://schemas.microsoft.com/office/drawing/2014/main" val="3115644339"/>
                    </a:ext>
                  </a:extLst>
                </a:gridCol>
                <a:gridCol w="718592">
                  <a:extLst>
                    <a:ext uri="{9D8B030D-6E8A-4147-A177-3AD203B41FA5}">
                      <a16:colId xmlns:a16="http://schemas.microsoft.com/office/drawing/2014/main" val="3183579101"/>
                    </a:ext>
                  </a:extLst>
                </a:gridCol>
                <a:gridCol w="538708">
                  <a:extLst>
                    <a:ext uri="{9D8B030D-6E8A-4147-A177-3AD203B41FA5}">
                      <a16:colId xmlns:a16="http://schemas.microsoft.com/office/drawing/2014/main" val="1492410251"/>
                    </a:ext>
                  </a:extLst>
                </a:gridCol>
                <a:gridCol w="675714">
                  <a:extLst>
                    <a:ext uri="{9D8B030D-6E8A-4147-A177-3AD203B41FA5}">
                      <a16:colId xmlns:a16="http://schemas.microsoft.com/office/drawing/2014/main" val="733272966"/>
                    </a:ext>
                  </a:extLst>
                </a:gridCol>
                <a:gridCol w="1214422">
                  <a:extLst>
                    <a:ext uri="{9D8B030D-6E8A-4147-A177-3AD203B41FA5}">
                      <a16:colId xmlns:a16="http://schemas.microsoft.com/office/drawing/2014/main" val="3872884847"/>
                    </a:ext>
                  </a:extLst>
                </a:gridCol>
                <a:gridCol w="1214422">
                  <a:extLst>
                    <a:ext uri="{9D8B030D-6E8A-4147-A177-3AD203B41FA5}">
                      <a16:colId xmlns:a16="http://schemas.microsoft.com/office/drawing/2014/main" val="1955574514"/>
                    </a:ext>
                  </a:extLst>
                </a:gridCol>
                <a:gridCol w="1214422">
                  <a:extLst>
                    <a:ext uri="{9D8B030D-6E8A-4147-A177-3AD203B41FA5}">
                      <a16:colId xmlns:a16="http://schemas.microsoft.com/office/drawing/2014/main" val="3091634821"/>
                    </a:ext>
                  </a:extLst>
                </a:gridCol>
              </a:tblGrid>
              <a:tr h="610962">
                <a:tc grid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Pengenalan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i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Smart Factory 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dan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Proyek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Pelatihan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Tenaga Ahli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untuk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Peralihan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Industri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Indonesia</a:t>
                      </a:r>
                      <a:r>
                        <a:rPr lang="ko-KR" altLang="en-US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Surat </a:t>
                      </a:r>
                      <a:r>
                        <a:rPr lang="en-ID" altLang="ko-KR" sz="14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ID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4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Bantuan</a:t>
                      </a:r>
                      <a:r>
                        <a:rPr lang="en-ID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Usaha</a:t>
                      </a:r>
                      <a:endParaRPr lang="ko-KR" altLang="en-US" sz="14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2033311"/>
                  </a:ext>
                </a:extLst>
              </a:tr>
              <a:tr h="386883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Nama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Perusahaan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PT.</a:t>
                      </a:r>
                      <a:r>
                        <a:rPr lang="ko-KR" alt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ㅇㅇㅇ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Nomor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Induk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Berusaha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(NIB)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721816"/>
                  </a:ext>
                </a:extLst>
              </a:tr>
              <a:tr h="354180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Website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XXX-YY-ZZZZZ</a:t>
                      </a:r>
                      <a:endParaRPr lang="en-US" sz="800" kern="0" spc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Nomor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Izin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Usaha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66188"/>
                  </a:ext>
                </a:extLst>
              </a:tr>
              <a:tr h="354180">
                <a:tc rowSpan="8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7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Informasi</a:t>
                      </a:r>
                      <a:endParaRPr lang="en-ID" altLang="ko-KR" sz="700" b="1" kern="0" spc="-3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7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Perusahaan</a:t>
                      </a:r>
                      <a:endParaRPr lang="ko-KR" altLang="en-US" sz="7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Nama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Perwakilan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OOO / </a:t>
                      </a:r>
                      <a:r>
                        <a:rPr lang="ko-KR" alt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대표</a:t>
                      </a:r>
                      <a:endParaRPr lang="ko-KR" altLang="en-US" sz="800" kern="0" spc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Kontak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Perwakilan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en-US" sz="800" kern="0" spc="-3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5371623"/>
                  </a:ext>
                </a:extLst>
              </a:tr>
              <a:tr h="354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http://</a:t>
                      </a: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E-Mail </a:t>
                      </a:r>
                      <a:r>
                        <a:rPr lang="en-US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Perwakilan</a:t>
                      </a:r>
                      <a:endParaRPr 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265158"/>
                  </a:ext>
                </a:extLst>
              </a:tr>
              <a:tr h="3206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Lokasi</a:t>
                      </a:r>
                      <a:endParaRPr lang="en-US" altLang="ko-KR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(Ibu Kota </a:t>
                      </a: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Negara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Kota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en-ID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Kabupaten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주소</a:t>
                      </a:r>
                      <a:r>
                        <a:rPr lang="en-US" altLang="ko-KR" sz="8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en-US" sz="800" kern="0" spc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Jl. Kali Besar Timur,Jakarta 11110, Indonesia</a:t>
                      </a: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Nomor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Telepon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ko-KR" altLang="en-US" sz="800" kern="0" spc="-3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465533"/>
                  </a:ext>
                </a:extLst>
              </a:tr>
              <a:tr h="5154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Fax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ko-KR" altLang="en-US" sz="800" kern="0" spc="-3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651079"/>
                  </a:ext>
                </a:extLst>
              </a:tr>
              <a:tr h="32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Jenis</a:t>
                      </a: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Usaha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□ 식품 □ 자동차 □ 섬유 □ 전자 □ 화학 □ 기타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Makanan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</a:t>
                      </a:r>
                      <a:r>
                        <a:rPr lang="en-ID" altLang="ko-KR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Kendaraan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Tekstil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Elektronik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Kimia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Lainnya</a:t>
                      </a:r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9836280"/>
                  </a:ext>
                </a:extLst>
              </a:tr>
              <a:tr h="285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Produk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66668355"/>
                  </a:ext>
                </a:extLst>
              </a:tr>
              <a:tr h="3013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Tahun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Pendirian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*공장 아이템 기재</a:t>
                      </a: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17882567"/>
                  </a:ext>
                </a:extLst>
              </a:tr>
              <a:tr h="4496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Jumlah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Karyawan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Saat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Ini</a:t>
                      </a:r>
                      <a:r>
                        <a:rPr lang="en-US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*스마트팩토리 구축을 하고자 하는 아이템 컨셉 설명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794746"/>
                  </a:ext>
                </a:extLst>
              </a:tr>
              <a:tr h="34951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7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Informasi</a:t>
                      </a:r>
                      <a:endParaRPr lang="en-ID" altLang="ko-KR" sz="700" b="1" kern="0" spc="-3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7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Penanggung</a:t>
                      </a:r>
                      <a:r>
                        <a:rPr lang="en-ID" altLang="ko-KR" sz="7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Jawab</a:t>
                      </a:r>
                      <a:endParaRPr lang="ko-KR" altLang="en-US" sz="700" b="1" kern="0" spc="-3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Nama</a:t>
                      </a:r>
                      <a:r>
                        <a:rPr lang="en-US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Jabatan</a:t>
                      </a:r>
                      <a:endParaRPr lang="ko-KR" altLang="en-US" sz="10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Tahun</a:t>
                      </a: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Pendirian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81299"/>
                  </a:ext>
                </a:extLst>
              </a:tr>
              <a:tr h="679809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US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E-Mail</a:t>
                      </a:r>
                      <a:endParaRPr lang="ko-KR" altLang="en-US" sz="10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Tahun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Pendirian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13832"/>
                  </a:ext>
                </a:extLst>
              </a:tr>
              <a:tr h="250674">
                <a:tc rowSpan="4"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Kondisi</a:t>
                      </a:r>
                      <a:r>
                        <a:rPr lang="ko-KR" altLang="en-US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Finansial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1000" b="1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Bagian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2020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2021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1000" b="1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2022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264812"/>
                  </a:ext>
                </a:extLst>
              </a:tr>
              <a:tr h="267660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10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매출액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Omset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(Rp)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6840" lvl="0" indent="0" algn="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(Rp)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6840" lvl="0" indent="0" algn="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5880" algn="l"/>
                        </a:tabLst>
                        <a:defRPr/>
                      </a:pP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(Rp)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276410"/>
                  </a:ext>
                </a:extLst>
              </a:tr>
              <a:tr h="25067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1000" kern="0" spc="-3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종업원수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Karyawan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ID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orang</a:t>
                      </a: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ID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orang</a:t>
                      </a: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ID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orang</a:t>
                      </a:r>
                      <a:r>
                        <a:rPr lang="en-US" altLang="ko-KR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655072"/>
                  </a:ext>
                </a:extLst>
              </a:tr>
              <a:tr h="250674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10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부채비율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10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Rasio</a:t>
                      </a:r>
                      <a:r>
                        <a:rPr lang="ko-KR" altLang="en-US" sz="10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D/E</a:t>
                      </a:r>
                      <a:endParaRPr lang="ko-KR" altLang="en-US" sz="10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16840" indent="0" algn="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US" sz="800" kern="0" spc="-3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(%)</a:t>
                      </a:r>
                      <a:endParaRPr 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148" marR="11148" marT="11148" marB="11148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852035"/>
                  </a:ext>
                </a:extLst>
              </a:tr>
              <a:tr h="1149535">
                <a:tc gridSpan="7">
                  <a:txBody>
                    <a:bodyPr/>
                    <a:lstStyle/>
                    <a:p>
                      <a:pPr marL="204470" marR="0" indent="-20447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Semua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dokumen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yang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diserahkan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tidak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dikembalikan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, dan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biaya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yang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diperlukan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terkait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dengan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ditanggung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oleh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pemohon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8120" marR="0" indent="-19812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Pemohon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bertanggung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jawab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atas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semua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masalah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yang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disebabkan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oleh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kelalaian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pada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saat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pengajuan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surat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8120" marR="0" indent="-19812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③ 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Jika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dokumen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yang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diserahkan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berbeda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dari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formulir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atau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tidak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memenuhi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persyaratan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maka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didiskualifikasi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dari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seleksi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8120" marR="0" indent="-19812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④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Perencanaan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rincian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operasi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(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metode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partisipasi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, dan lain-lain)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diumumkan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secara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pribadi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setelah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seleksi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akhir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98120" marR="0" indent="-19812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ko-KR" altLang="en-US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⑤ 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Perusahaan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terpilih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diharapkan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berpartisipasi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dengan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setia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dalam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program dan proses yang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relevan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dan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secara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aktif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bekerja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sama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dalam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mengirimkan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kern="0" spc="-3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informasi</a:t>
                      </a:r>
                      <a:r>
                        <a:rPr lang="en-ID" altLang="ko-KR" sz="800" kern="0" spc="-3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8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96549701"/>
                  </a:ext>
                </a:extLst>
              </a:tr>
              <a:tr h="1119003">
                <a:tc gridSpan="7">
                  <a:txBody>
                    <a:bodyPr/>
                    <a:lstStyle/>
                    <a:p>
                      <a:pPr marL="0" marR="127000" indent="0" algn="ctr" fontAlgn="base" latinLnBrk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Dengan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Ini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mengajukan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untuk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berpartisipasi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dalam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ID" altLang="ko-KR" sz="8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127000" indent="0" algn="ctr" fontAlgn="base" latinLnBrk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『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Pengenalan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Smart Factory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dan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Proyek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Pelatihan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Tenaga Ahli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untuk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Peralihan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Industri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Indonesia </a:t>
                      </a:r>
                    </a:p>
                    <a:p>
                      <a:pPr marL="0" marR="127000" indent="0" algn="ctr" fontAlgn="base" latinLnBrk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Surat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Bantuan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Usaha』</a:t>
                      </a:r>
                    </a:p>
                    <a:p>
                      <a:pPr marL="0" marR="127000" indent="0" algn="ctr" fontAlgn="base" latinLnBrk="0">
                        <a:lnSpc>
                          <a:spcPct val="9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12700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Tanggal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Bulan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Tahun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12700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                       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Nama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Perusahaan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127000" marR="12700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                                                              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Nama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Perwakilan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:              (</a:t>
                      </a:r>
                      <a:r>
                        <a:rPr lang="en-ID" altLang="ko-KR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Tanda</a:t>
                      </a:r>
                      <a:r>
                        <a:rPr lang="ko-KR" altLang="en-US" sz="8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Tangan</a:t>
                      </a:r>
                      <a:r>
                        <a:rPr lang="en-US" altLang="ko-KR" sz="7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27000" marR="12700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27000" marR="127000" indent="0" algn="ctr" fontAlgn="base" latinLnBrk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INNOBIZ</a:t>
                      </a:r>
                      <a:r>
                        <a:rPr lang="en-ID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Association</a:t>
                      </a:r>
                      <a:endParaRPr lang="ko-KR" altLang="en-US" sz="700" b="1" kern="0" spc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2440703"/>
                  </a:ext>
                </a:extLst>
              </a:tr>
              <a:tr h="742941">
                <a:tc gridSpan="2">
                  <a:txBody>
                    <a:bodyPr/>
                    <a:lstStyle/>
                    <a:p>
                      <a:pPr marL="113030" marR="116840" indent="0" algn="ctr" fontAlgn="base" latinLnBrk="0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5880" algn="l"/>
                        </a:tabLst>
                      </a:pP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Lampiran</a:t>
                      </a:r>
                      <a:endParaRPr lang="ko-KR" altLang="en-US" sz="9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Surat </a:t>
                      </a:r>
                      <a:r>
                        <a:rPr lang="en-ID" altLang="ko-KR" sz="9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Usaha (detail) 1 file</a:t>
                      </a:r>
                      <a:endParaRPr lang="ko-KR" altLang="en-US" sz="9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ID" altLang="ko-KR" sz="9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Fotokopi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9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Nomor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9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Induk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9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Berusaha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(NIB), Surat </a:t>
                      </a:r>
                      <a:r>
                        <a:rPr lang="en-ID" altLang="ko-KR" sz="9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Izin</a:t>
                      </a:r>
                      <a:r>
                        <a:rPr lang="en-ID" altLang="ko-KR" sz="9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Usaha 1 file</a:t>
                      </a:r>
                      <a:endParaRPr lang="ko-KR" altLang="en-US" sz="900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6670" marR="86670" marT="43335" marB="43335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813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17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AC7BEB-C737-4BBC-0184-18EFE5A7B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845844"/>
              </p:ext>
            </p:extLst>
          </p:nvPr>
        </p:nvGraphicFramePr>
        <p:xfrm>
          <a:off x="296862" y="273511"/>
          <a:ext cx="6264275" cy="642016"/>
        </p:xfrm>
        <a:graphic>
          <a:graphicData uri="http://schemas.openxmlformats.org/drawingml/2006/table">
            <a:tbl>
              <a:tblPr/>
              <a:tblGrid>
                <a:gridCol w="6264275">
                  <a:extLst>
                    <a:ext uri="{9D8B030D-6E8A-4147-A177-3AD203B41FA5}">
                      <a16:colId xmlns:a16="http://schemas.microsoft.com/office/drawing/2014/main" val="2349371825"/>
                    </a:ext>
                  </a:extLst>
                </a:gridCol>
              </a:tblGrid>
              <a:tr h="642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Pengenalan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i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Smart Factory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dan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Proyek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Pelatihan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Tenaga Ahli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untuk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Peralihan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Industri</a:t>
                      </a:r>
                      <a:r>
                        <a:rPr lang="en-ID" altLang="ko-KR" sz="10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Indonesia </a:t>
                      </a: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Surat</a:t>
                      </a:r>
                      <a:r>
                        <a:rPr lang="ko-KR" altLang="en-US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4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Permohonan</a:t>
                      </a:r>
                      <a:r>
                        <a:rPr lang="ko-KR" altLang="en-US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400" b="1" kern="0" spc="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Bantuan</a:t>
                      </a:r>
                      <a:r>
                        <a:rPr lang="ko-KR" altLang="en-US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ID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Usaha</a:t>
                      </a:r>
                      <a:r>
                        <a:rPr lang="ko-KR" altLang="en-US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ID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Detail</a:t>
                      </a:r>
                      <a:r>
                        <a:rPr lang="en-US" altLang="ko-KR" sz="1400" b="1" kern="0" spc="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1" kern="0" spc="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380" marR="17380" marT="17380" marB="17380" anchor="ctr">
                    <a:lnL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406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F33F837-20D9-D4DF-8A2D-B34BC8D5A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6" y="3169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63199-88B4-2F3A-6D64-5345F8C9B8C7}"/>
              </a:ext>
            </a:extLst>
          </p:cNvPr>
          <p:cNvSpPr txBox="1"/>
          <p:nvPr/>
        </p:nvSpPr>
        <p:spPr>
          <a:xfrm>
            <a:off x="228280" y="925867"/>
            <a:ext cx="2084614" cy="28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① </a:t>
            </a:r>
            <a:r>
              <a:rPr lang="en-ID" altLang="ko-KR" sz="1000" b="1" kern="0" dirty="0" err="1">
                <a:solidFill>
                  <a:srgbClr val="000000"/>
                </a:solidFill>
                <a:latin typeface="+mj-ea"/>
                <a:ea typeface="+mj-ea"/>
              </a:rPr>
              <a:t>Informasi</a:t>
            </a:r>
            <a:r>
              <a:rPr lang="ko-KR" altLang="en-US" sz="10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ID" altLang="ko-KR" sz="1000" b="1" kern="0" dirty="0">
                <a:solidFill>
                  <a:srgbClr val="000000"/>
                </a:solidFill>
                <a:latin typeface="+mj-ea"/>
                <a:ea typeface="+mj-ea"/>
              </a:rPr>
              <a:t>Perusahaan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2F14529-34F1-9067-C83D-45C375D3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229978"/>
              </p:ext>
            </p:extLst>
          </p:nvPr>
        </p:nvGraphicFramePr>
        <p:xfrm>
          <a:off x="296862" y="1197271"/>
          <a:ext cx="6264276" cy="1940414"/>
        </p:xfrm>
        <a:graphic>
          <a:graphicData uri="http://schemas.openxmlformats.org/drawingml/2006/table">
            <a:tbl>
              <a:tblPr/>
              <a:tblGrid>
                <a:gridCol w="966916">
                  <a:extLst>
                    <a:ext uri="{9D8B030D-6E8A-4147-A177-3AD203B41FA5}">
                      <a16:colId xmlns:a16="http://schemas.microsoft.com/office/drawing/2014/main" val="3520946844"/>
                    </a:ext>
                  </a:extLst>
                </a:gridCol>
                <a:gridCol w="1354125">
                  <a:extLst>
                    <a:ext uri="{9D8B030D-6E8A-4147-A177-3AD203B41FA5}">
                      <a16:colId xmlns:a16="http://schemas.microsoft.com/office/drawing/2014/main" val="1685432995"/>
                    </a:ext>
                  </a:extLst>
                </a:gridCol>
                <a:gridCol w="1354125">
                  <a:extLst>
                    <a:ext uri="{9D8B030D-6E8A-4147-A177-3AD203B41FA5}">
                      <a16:colId xmlns:a16="http://schemas.microsoft.com/office/drawing/2014/main" val="931316552"/>
                    </a:ext>
                  </a:extLst>
                </a:gridCol>
                <a:gridCol w="1294555">
                  <a:extLst>
                    <a:ext uri="{9D8B030D-6E8A-4147-A177-3AD203B41FA5}">
                      <a16:colId xmlns:a16="http://schemas.microsoft.com/office/drawing/2014/main" val="4174691108"/>
                    </a:ext>
                  </a:extLst>
                </a:gridCol>
                <a:gridCol w="1294555">
                  <a:extLst>
                    <a:ext uri="{9D8B030D-6E8A-4147-A177-3AD203B41FA5}">
                      <a16:colId xmlns:a16="http://schemas.microsoft.com/office/drawing/2014/main" val="58878701"/>
                    </a:ext>
                  </a:extLst>
                </a:gridCol>
              </a:tblGrid>
              <a:tr h="349713">
                <a:tc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Informasi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Dasar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Nama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Perusahaan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Nama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Perwakilan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389167"/>
                  </a:ext>
                </a:extLst>
              </a:tr>
              <a:tr h="498825">
                <a:tc rowSpan="4"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Lokasi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Pembangunan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Perusahaan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Lokasi</a:t>
                      </a:r>
                    </a:p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Ibu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Kota Negara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Kota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en-ID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Kabupaten</a:t>
                      </a:r>
                      <a:r>
                        <a:rPr lang="en-US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v-SE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4013" marR="14013" marT="14013" marB="14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979536"/>
                  </a:ext>
                </a:extLst>
              </a:tr>
              <a:tr h="2939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930" marR="6858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Jenis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Usaha</a:t>
                      </a:r>
                      <a:endParaRPr lang="en-US" altLang="ko-KR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Makanan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Kendaraan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Tekstil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Elektronik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Kimia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Lainnya</a:t>
                      </a:r>
                      <a:endParaRPr lang="ko-KR" altLang="en-US" sz="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4013" marR="14013" marT="14013" marB="14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4013" marR="14013" marT="14013" marB="14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830542"/>
                  </a:ext>
                </a:extLst>
              </a:tr>
              <a:tr h="3120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4930" marR="68580" lvl="0" indent="0" algn="ctr" defTabSz="6858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altLang="ko-KR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Produk</a:t>
                      </a:r>
                      <a:endParaRPr lang="en-US" altLang="ko-KR" sz="8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t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휴먼명조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ctr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14013" marR="14013" marT="14013" marB="1401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87303"/>
                  </a:ext>
                </a:extLst>
              </a:tr>
              <a:tr h="349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74930" marR="6858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Orang yang </a:t>
                      </a:r>
                      <a:r>
                        <a:rPr lang="en-ID" altLang="ko-KR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Bertanggung</a:t>
                      </a:r>
                      <a:r>
                        <a:rPr lang="en-ID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Jawab </a:t>
                      </a:r>
                      <a:r>
                        <a:rPr lang="en-ID" altLang="ko-KR" sz="8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dalam</a:t>
                      </a:r>
                      <a:r>
                        <a:rPr lang="en-ID" altLang="ko-KR" sz="800" b="1" i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Smart Factory</a:t>
                      </a:r>
                      <a:endParaRPr lang="ko-KR" altLang="en-US" sz="800" i="1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</a:t>
                      </a:r>
                      <a:r>
                        <a:rPr lang="en-ID" altLang="ko-KR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</a:t>
                      </a:r>
                      <a:r>
                        <a:rPr lang="ko-KR" altLang="en-US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</a:t>
                      </a:r>
                      <a:r>
                        <a:rPr lang="en-ID" altLang="ko-KR" sz="800" kern="0" spc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Tidak</a:t>
                      </a:r>
                      <a:r>
                        <a:rPr lang="en-ID" altLang="ko-KR" sz="800" kern="0" spc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Ada</a:t>
                      </a:r>
                      <a:endParaRPr lang="ko-KR" altLang="en-US" sz="800" kern="0" spc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함초롬바탕" panose="02030604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14013" marR="14013" marT="14013" marB="14013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1982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54FAEF90-B361-3215-76C4-EB0C8B557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6" y="15785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AC1BD-80E6-22C3-8E11-330D90769764}"/>
              </a:ext>
            </a:extLst>
          </p:cNvPr>
          <p:cNvSpPr txBox="1"/>
          <p:nvPr/>
        </p:nvSpPr>
        <p:spPr>
          <a:xfrm>
            <a:off x="228280" y="3130938"/>
            <a:ext cx="1789113" cy="281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fontAlgn="base" latinLnBrk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00" b="1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② </a:t>
            </a:r>
            <a:r>
              <a:rPr lang="en-ID" altLang="ko-KR" sz="1000" b="1" kern="0" dirty="0" err="1">
                <a:solidFill>
                  <a:srgbClr val="000000"/>
                </a:solidFill>
                <a:latin typeface="+mj-ea"/>
                <a:ea typeface="+mj-ea"/>
              </a:rPr>
              <a:t>Kondisi</a:t>
            </a:r>
            <a:r>
              <a:rPr lang="en-ID" altLang="ko-KR" sz="1000" b="1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ID" altLang="ko-KR" sz="1000" b="1" kern="0" dirty="0" err="1">
                <a:solidFill>
                  <a:srgbClr val="000000"/>
                </a:solidFill>
                <a:latin typeface="+mj-ea"/>
                <a:ea typeface="+mj-ea"/>
              </a:rPr>
              <a:t>Finansial</a:t>
            </a:r>
            <a:endParaRPr lang="ko-KR" altLang="en-US" sz="10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D19EC75-9359-5081-C296-503180845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066253"/>
              </p:ext>
            </p:extLst>
          </p:nvPr>
        </p:nvGraphicFramePr>
        <p:xfrm>
          <a:off x="296859" y="3413663"/>
          <a:ext cx="6264276" cy="1579658"/>
        </p:xfrm>
        <a:graphic>
          <a:graphicData uri="http://schemas.openxmlformats.org/drawingml/2006/table">
            <a:tbl>
              <a:tblPr/>
              <a:tblGrid>
                <a:gridCol w="732245">
                  <a:extLst>
                    <a:ext uri="{9D8B030D-6E8A-4147-A177-3AD203B41FA5}">
                      <a16:colId xmlns:a16="http://schemas.microsoft.com/office/drawing/2014/main" val="2070395924"/>
                    </a:ext>
                  </a:extLst>
                </a:gridCol>
                <a:gridCol w="1542966">
                  <a:extLst>
                    <a:ext uri="{9D8B030D-6E8A-4147-A177-3AD203B41FA5}">
                      <a16:colId xmlns:a16="http://schemas.microsoft.com/office/drawing/2014/main" val="3667549148"/>
                    </a:ext>
                  </a:extLst>
                </a:gridCol>
                <a:gridCol w="1542965">
                  <a:extLst>
                    <a:ext uri="{9D8B030D-6E8A-4147-A177-3AD203B41FA5}">
                      <a16:colId xmlns:a16="http://schemas.microsoft.com/office/drawing/2014/main" val="2654004034"/>
                    </a:ext>
                  </a:extLst>
                </a:gridCol>
                <a:gridCol w="1542966">
                  <a:extLst>
                    <a:ext uri="{9D8B030D-6E8A-4147-A177-3AD203B41FA5}">
                      <a16:colId xmlns:a16="http://schemas.microsoft.com/office/drawing/2014/main" val="73634196"/>
                    </a:ext>
                  </a:extLst>
                </a:gridCol>
                <a:gridCol w="903134">
                  <a:extLst>
                    <a:ext uri="{9D8B030D-6E8A-4147-A177-3AD203B41FA5}">
                      <a16:colId xmlns:a16="http://schemas.microsoft.com/office/drawing/2014/main" val="3334740209"/>
                    </a:ext>
                  </a:extLst>
                </a:gridCol>
              </a:tblGrid>
              <a:tr h="260648"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Bagian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Pendapatan</a:t>
                      </a:r>
                      <a:r>
                        <a:rPr lang="ko-KR" altLang="en-US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ID" altLang="ko-KR" sz="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Satuan</a:t>
                      </a:r>
                      <a:r>
                        <a:rPr lang="ko-KR" altLang="en-US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Rp)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Keterangan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180640"/>
                  </a:ext>
                </a:extLst>
              </a:tr>
              <a:tr h="289911">
                <a:tc vMerge="1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2020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2021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-5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2022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272660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7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Uang Modal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7905176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Omset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830687"/>
                  </a:ext>
                </a:extLst>
              </a:tr>
              <a:tr h="343033"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7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Laba</a:t>
                      </a: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8100" marR="38100" indent="0" algn="ctr" fontAlgn="base" latinLnBrk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-5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</a:endParaRPr>
                    </a:p>
                  </a:txBody>
                  <a:tcPr marL="12711" marR="12711" marT="12711" marB="12711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24523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62009D42-1254-7F3B-8EA8-D61058DB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0" y="5263853"/>
            <a:ext cx="40911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ko-KR" altLang="en-US" sz="1000" b="1" dirty="0">
                <a:latin typeface="+mj-ea"/>
                <a:ea typeface="+mj-ea"/>
              </a:rPr>
              <a:t>③ </a:t>
            </a:r>
            <a:r>
              <a:rPr lang="en-ID" altLang="ko-KR" sz="1000" b="1" dirty="0" err="1">
                <a:latin typeface="+mj-ea"/>
                <a:ea typeface="+mj-ea"/>
              </a:rPr>
              <a:t>Sistem</a:t>
            </a:r>
            <a:r>
              <a:rPr lang="en-ID" altLang="ko-KR" sz="1000" b="1" dirty="0">
                <a:latin typeface="+mj-ea"/>
                <a:ea typeface="+mj-ea"/>
              </a:rPr>
              <a:t> yang </a:t>
            </a:r>
            <a:r>
              <a:rPr lang="en-ID" altLang="ko-KR" sz="1000" b="1" dirty="0" err="1">
                <a:latin typeface="+mj-ea"/>
                <a:ea typeface="+mj-ea"/>
              </a:rPr>
              <a:t>Ingin</a:t>
            </a:r>
            <a:r>
              <a:rPr lang="en-ID" altLang="ko-KR" sz="1000" b="1" dirty="0">
                <a:latin typeface="+mj-ea"/>
                <a:ea typeface="+mj-ea"/>
              </a:rPr>
              <a:t> </a:t>
            </a:r>
            <a:r>
              <a:rPr lang="en-ID" altLang="ko-KR" sz="1000" b="1" dirty="0" err="1">
                <a:latin typeface="+mj-ea"/>
                <a:ea typeface="+mj-ea"/>
              </a:rPr>
              <a:t>Diperkenalkan</a:t>
            </a:r>
            <a:r>
              <a:rPr lang="ko-KR" altLang="en-US" sz="1000" b="1" dirty="0">
                <a:latin typeface="+mj-ea"/>
                <a:ea typeface="+mj-ea"/>
              </a:rPr>
              <a:t> </a:t>
            </a:r>
            <a:r>
              <a:rPr lang="en-US" altLang="ko-KR" sz="1000" b="1" dirty="0">
                <a:latin typeface="+mj-ea"/>
                <a:ea typeface="+mj-ea"/>
              </a:rPr>
              <a:t>(</a:t>
            </a:r>
            <a:r>
              <a:rPr lang="en-US" altLang="ko-KR" sz="1000" b="1" dirty="0" err="1">
                <a:latin typeface="+mj-ea"/>
                <a:ea typeface="+mj-ea"/>
              </a:rPr>
              <a:t>Boleh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b="1" dirty="0" err="1">
                <a:latin typeface="+mj-ea"/>
                <a:ea typeface="+mj-ea"/>
              </a:rPr>
              <a:t>pilih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b="1" dirty="0" err="1">
                <a:latin typeface="+mj-ea"/>
                <a:ea typeface="+mj-ea"/>
              </a:rPr>
              <a:t>lebih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b="1" dirty="0" err="1">
                <a:latin typeface="+mj-ea"/>
                <a:ea typeface="+mj-ea"/>
              </a:rPr>
              <a:t>dari</a:t>
            </a:r>
            <a:r>
              <a:rPr lang="en-US" altLang="ko-KR" sz="1000" b="1" dirty="0">
                <a:latin typeface="+mj-ea"/>
                <a:ea typeface="+mj-ea"/>
              </a:rPr>
              <a:t> </a:t>
            </a:r>
            <a:r>
              <a:rPr lang="en-US" altLang="ko-KR" sz="1000" b="1" dirty="0" err="1">
                <a:latin typeface="+mj-ea"/>
                <a:ea typeface="+mj-ea"/>
              </a:rPr>
              <a:t>satu</a:t>
            </a:r>
            <a:r>
              <a:rPr lang="en-US" altLang="ko-KR" sz="10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</a:t>
            </a:r>
            <a:endParaRPr lang="ko-KR" altLang="en-US" sz="1000" dirty="0">
              <a:latin typeface="+mj-ea"/>
              <a:ea typeface="+mj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BC539F4-AA4E-77B6-6C8F-C136E709A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910589"/>
              </p:ext>
            </p:extLst>
          </p:nvPr>
        </p:nvGraphicFramePr>
        <p:xfrm>
          <a:off x="296860" y="5549829"/>
          <a:ext cx="6264275" cy="1707541"/>
        </p:xfrm>
        <a:graphic>
          <a:graphicData uri="http://schemas.openxmlformats.org/drawingml/2006/table">
            <a:tbl>
              <a:tblPr/>
              <a:tblGrid>
                <a:gridCol w="6264275">
                  <a:extLst>
                    <a:ext uri="{9D8B030D-6E8A-4147-A177-3AD203B41FA5}">
                      <a16:colId xmlns:a16="http://schemas.microsoft.com/office/drawing/2014/main" val="1421246039"/>
                    </a:ext>
                  </a:extLst>
                </a:gridCol>
              </a:tblGrid>
              <a:tr h="4239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Perangkat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Lunak</a:t>
                      </a:r>
                      <a:r>
                        <a:rPr lang="en-ID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(Software)</a:t>
                      </a:r>
                      <a:endParaRPr lang="en-US" sz="8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2" marR="17412" marT="17412" marB="1741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062188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marR="0" indent="88900" algn="l" fontAlgn="base" latinLnBrk="0">
                        <a:lnSpc>
                          <a:spcPct val="8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*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*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*POP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*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WMS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*FA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2" marR="17412" marT="17412" marB="1741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5654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Perangkat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Keras</a:t>
                      </a:r>
                      <a:r>
                        <a:rPr lang="en-ID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Hardware)</a:t>
                      </a:r>
                      <a:endParaRPr lang="en-US" sz="800" b="0" kern="0" spc="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2" marR="17412" marT="17412" marB="1741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40060"/>
                  </a:ext>
                </a:extLst>
              </a:tr>
              <a:tr h="423926">
                <a:tc>
                  <a:txBody>
                    <a:bodyPr/>
                    <a:lstStyle/>
                    <a:p>
                      <a:pPr marL="0" marR="0" indent="8890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Sistem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Kontrol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Controller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Sensor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Sistem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Identifikasi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(RFID) 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□ 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Robot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Industri</a:t>
                      </a: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ID" altLang="ko-KR" sz="1000" kern="0" spc="-4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88900" algn="just" fontAlgn="base" latinLnBrk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Fasilitas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Otomatisasi</a:t>
                      </a:r>
                      <a:r>
                        <a:rPr lang="en-ID" altLang="ko-KR" sz="1000" kern="0" spc="-4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-4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Lainnya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17412" marR="17412" marT="17412" marB="1741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363928"/>
                  </a:ext>
                </a:extLst>
              </a:tr>
            </a:tbl>
          </a:graphicData>
        </a:graphic>
      </p:graphicFrame>
      <p:sp>
        <p:nvSpPr>
          <p:cNvPr id="15" name="Rectangle 4">
            <a:extLst>
              <a:ext uri="{FF2B5EF4-FFF2-40B4-BE49-F238E27FC236}">
                <a16:creationId xmlns:a16="http://schemas.microsoft.com/office/drawing/2014/main" id="{5BE76390-ED9E-063F-35F1-C34E0D47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6" y="55657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6B58B2-FE9E-0591-7F3C-E933D434F263}"/>
              </a:ext>
            </a:extLst>
          </p:cNvPr>
          <p:cNvSpPr txBox="1"/>
          <p:nvPr/>
        </p:nvSpPr>
        <p:spPr>
          <a:xfrm>
            <a:off x="305630" y="7489109"/>
            <a:ext cx="62555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just" fontAlgn="base" latinLnBrk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*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ERP : Enterprise Resource Planning</a:t>
            </a:r>
          </a:p>
          <a:p>
            <a:pPr marL="171450" marR="0" indent="-171450" algn="just" fontAlgn="base" latinLnBrk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*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MES : Manufacturing Execution System </a:t>
            </a:r>
          </a:p>
          <a:p>
            <a:pPr marL="171450" marR="0" indent="-171450" algn="just" fontAlgn="base" latinLnBrk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800" kern="0" dirty="0">
                <a:solidFill>
                  <a:srgbClr val="000000"/>
                </a:solidFill>
                <a:latin typeface="+mj-ea"/>
                <a:ea typeface="+mj-ea"/>
              </a:rPr>
              <a:t>*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POP : point of production</a:t>
            </a:r>
          </a:p>
          <a:p>
            <a:pPr marL="171450" marR="0" indent="-171450" algn="just" fontAlgn="base" latinLnBrk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*</a:t>
            </a:r>
            <a:r>
              <a:rPr lang="en-US" altLang="ko-KR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WMS : warehouse management system</a:t>
            </a:r>
          </a:p>
          <a:p>
            <a:pPr marL="171450" marR="0" indent="-171450" algn="just" fontAlgn="base" latinLnBrk="1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800" kern="0" spc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*FA : Factory Automation</a:t>
            </a:r>
          </a:p>
        </p:txBody>
      </p:sp>
    </p:spTree>
    <p:extLst>
      <p:ext uri="{BB962C8B-B14F-4D97-AF65-F5344CB8AC3E}">
        <p14:creationId xmlns:p14="http://schemas.microsoft.com/office/powerpoint/2010/main" val="182905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4C1D862-65EE-11A7-071B-6986104D8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51259"/>
              </p:ext>
            </p:extLst>
          </p:nvPr>
        </p:nvGraphicFramePr>
        <p:xfrm>
          <a:off x="296862" y="833001"/>
          <a:ext cx="6264274" cy="2517688"/>
        </p:xfrm>
        <a:graphic>
          <a:graphicData uri="http://schemas.openxmlformats.org/drawingml/2006/table">
            <a:tbl>
              <a:tblPr/>
              <a:tblGrid>
                <a:gridCol w="6264274">
                  <a:extLst>
                    <a:ext uri="{9D8B030D-6E8A-4147-A177-3AD203B41FA5}">
                      <a16:colId xmlns:a16="http://schemas.microsoft.com/office/drawing/2014/main" val="2276781463"/>
                    </a:ext>
                  </a:extLst>
                </a:gridCol>
              </a:tblGrid>
              <a:tr h="251768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Contoh</a:t>
                      </a:r>
                      <a:r>
                        <a:rPr lang="ko-KR" altLang="en-US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Penulisan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:</a:t>
                      </a:r>
                      <a:endParaRPr lang="en-US" altLang="ko-KR" sz="1000" kern="0" spc="0" dirty="0">
                        <a:solidFill>
                          <a:srgbClr val="999999"/>
                        </a:solidFill>
                        <a:effectLst/>
                        <a:latin typeface="휴먼명조"/>
                        <a:ea typeface="휴먼명조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Kantor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pusat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kami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adalah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produsen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000, yang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memiliki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desain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yang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terdiferesiensi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dan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memiliki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keterampilan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teknis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999999"/>
                        </a:solidFill>
                        <a:effectLst/>
                        <a:latin typeface="함초롬바탕" panose="02030604000101010101" pitchFamily="18" charset="-127"/>
                        <a:ea typeface="휴먼명조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Saat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ini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tidak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ada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hasil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manajemen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yang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jelas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semua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proses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produksi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didata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dan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dianalisis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menggunakan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tulis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tangan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(manual).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Sehingga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sulit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untuk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merespon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dengan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cepat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jika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terjadi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masalah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dan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manajemen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kualitas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yang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akurat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akan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sangat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sulit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terjadi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akibatnya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akan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ada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penundaan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pengambilan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keputusan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. Kami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perlu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membangun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sistem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untuk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memantau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proses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produksi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,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mengumpulkan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data dan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menganalisis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kinerja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secara</a:t>
                      </a:r>
                      <a:r>
                        <a:rPr lang="en-ID" altLang="ko-KR" sz="10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real time.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2969" marR="62969" marT="17409" marB="1740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89611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47D207D-6CE0-AAD7-29A0-C0FFCE78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81157"/>
              </p:ext>
            </p:extLst>
          </p:nvPr>
        </p:nvGraphicFramePr>
        <p:xfrm>
          <a:off x="296864" y="3975100"/>
          <a:ext cx="6264274" cy="5657849"/>
        </p:xfrm>
        <a:graphic>
          <a:graphicData uri="http://schemas.openxmlformats.org/drawingml/2006/table">
            <a:tbl>
              <a:tblPr/>
              <a:tblGrid>
                <a:gridCol w="6264274">
                  <a:extLst>
                    <a:ext uri="{9D8B030D-6E8A-4147-A177-3AD203B41FA5}">
                      <a16:colId xmlns:a16="http://schemas.microsoft.com/office/drawing/2014/main" val="507093695"/>
                    </a:ext>
                  </a:extLst>
                </a:gridCol>
              </a:tblGrid>
              <a:tr h="5657849">
                <a:tc>
                  <a:txBody>
                    <a:bodyPr/>
                    <a:lstStyle/>
                    <a:p>
                      <a:pPr marL="88900" marR="36830" indent="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Silahkan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isi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dengan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mengacu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pada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contoh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di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bawah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Diperbolehkan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untuk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melampirkan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Gambar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jika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perlu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Grafik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Tabel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dan lain-lain.</a:t>
                      </a:r>
                      <a:r>
                        <a:rPr lang="en-US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8900" marR="36830" lvl="0" indent="889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Latar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belakang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pendorong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dan target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pabrik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pintar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8900" marR="36830" indent="889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Latar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belakang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Perusahaan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untuk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mengejar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pabrik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pintar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dan lain-lain.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36830" indent="1778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Tujuan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yang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ingin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dicapai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melalui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usaha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Tulis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dari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P:</a:t>
                      </a:r>
                      <a:r>
                        <a:rPr lang="en-ID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Produksi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Q: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Kualitas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C: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Biaya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D: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Jatuh</a:t>
                      </a:r>
                      <a:r>
                        <a:rPr lang="en-ID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Tempo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36830" lvl="0" indent="-8255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Pengenalan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Produk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dan Jasa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36830" indent="1778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ID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Status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pengiriman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produk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Pelanggan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utama</a:t>
                      </a:r>
                      <a:r>
                        <a:rPr lang="ko-KR" altLang="en-US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termasuk</a:t>
                      </a:r>
                      <a:r>
                        <a:rPr lang="en-ID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Negara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,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produksi</a:t>
                      </a:r>
                      <a:r>
                        <a:rPr lang="en-ID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sendiri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171450" marR="36830" lvl="0" indent="-8255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Ringkasan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mengenai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mesin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produk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atau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penggunaan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pabrik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pintar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36830" indent="1778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Apakah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itu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menjadi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pabrik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pintar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dalam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bentuk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otomatisasi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atau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manajemen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kualitas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fasilitas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85725" marR="36830" indent="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(</a:t>
                      </a:r>
                      <a:r>
                        <a:rPr lang="en-ID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Wajib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Penggnaan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mesin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otomatis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dan system,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penggunaan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(ERP,MES,WBS,WMS, dan lain-lain)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36830" indent="1778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Bagaimana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menggunakan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pabrik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pintar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jika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Perusahaan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anda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menjadi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Perusahaan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pabrik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pintar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?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177800" marR="36830" lvl="0" indent="-889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Efek</a:t>
                      </a:r>
                      <a:r>
                        <a:rPr lang="ko-KR" alt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yang</a:t>
                      </a:r>
                      <a:r>
                        <a:rPr lang="ko-KR" altLang="en-US" sz="1000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ID" altLang="ko-KR" sz="1000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Diharapkan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36830" indent="177800" algn="just" fontAlgn="base" latinLnBrk="1">
                        <a:lnSpc>
                          <a:spcPct val="2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Efek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yang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diharapkan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atau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diantisipasi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melalui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usaha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pendukung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i="1" kern="0" spc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</a:t>
                      </a:r>
                      <a:r>
                        <a:rPr lang="en-US" altLang="ko-KR" sz="800" i="1" kern="0" spc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7453" marR="17453" marT="17453" marB="17453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61567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41C5AFF-4355-CC12-1B0F-3AE2DB82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" y="388055"/>
            <a:ext cx="6264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④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Kebutuhan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Pembangunan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  <a:t>(</a:t>
            </a:r>
            <a:r>
              <a:rPr lang="en-ID" altLang="ko-KR" sz="800" b="1" dirty="0" err="1">
                <a:solidFill>
                  <a:srgbClr val="000000"/>
                </a:solidFill>
                <a:latin typeface="+mj-ea"/>
                <a:ea typeface="+mj-ea"/>
              </a:rPr>
              <a:t>Deskripsi</a:t>
            </a:r>
            <a:r>
              <a:rPr lang="en-ID" altLang="ko-KR" sz="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ID" altLang="ko-KR" sz="800" b="1" dirty="0" err="1">
                <a:solidFill>
                  <a:srgbClr val="000000"/>
                </a:solidFill>
                <a:latin typeface="+mj-ea"/>
                <a:ea typeface="+mj-ea"/>
              </a:rPr>
              <a:t>ringkasan</a:t>
            </a:r>
            <a:r>
              <a:rPr lang="en-ID" altLang="ko-KR" sz="800" b="1" dirty="0">
                <a:solidFill>
                  <a:srgbClr val="000000"/>
                </a:solidFill>
                <a:latin typeface="+mj-ea"/>
                <a:ea typeface="+mj-ea"/>
              </a:rPr>
              <a:t> Perusahaan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sz="800" b="1" dirty="0" err="1">
                <a:solidFill>
                  <a:srgbClr val="000000"/>
                </a:solidFill>
                <a:latin typeface="+mj-ea"/>
                <a:ea typeface="+mj-ea"/>
              </a:rPr>
              <a:t>k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ondisi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saat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ini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dan 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poin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masalah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rencana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penyelesaian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lang="en-US" altLang="ko-KR" sz="800" b="1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kumimoji="0" lang="en-US" altLang="ko-KR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dan lain-lain.)</a:t>
            </a:r>
            <a:endParaRPr kumimoji="0" lang="en-US" altLang="ko-KR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98E5324-458E-C4EA-8445-EC98F39FE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" y="3539835"/>
            <a:ext cx="6264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※ </a:t>
            </a:r>
            <a:r>
              <a:rPr lang="en-ID" altLang="ko-KR" sz="1000" b="1" dirty="0" err="1">
                <a:solidFill>
                  <a:srgbClr val="000000"/>
                </a:solidFill>
                <a:latin typeface="+mj-ea"/>
                <a:ea typeface="+mj-ea"/>
              </a:rPr>
              <a:t>Lainnya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Deskripsi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secara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bebas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tentang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hal-hal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tambahan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yang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diperlukan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untuk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pengaplikasian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1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usaha</a:t>
            </a:r>
            <a:r>
              <a:rPr lang="en-US" altLang="ko-KR" sz="1000" b="1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endParaRPr kumimoji="0" lang="en-US" altLang="ko-KR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32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2886" y="291374"/>
            <a:ext cx="5979131" cy="281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latinLnBrk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1" i="0" u="none" strike="noStrike" kern="0" cap="none" normalizeH="0" baseline="0">
                <a:solidFill>
                  <a:srgbClr val="000000"/>
                </a:solidFill>
                <a:latin typeface="+mj-ea"/>
                <a:ea typeface="+mj-ea"/>
              </a:rPr>
              <a:t>⑤</a:t>
            </a:r>
            <a:r>
              <a:rPr kumimoji="0" lang="ko-KR" altLang="ko-KR" sz="1000" b="1" i="0" u="none" strike="noStrike" cap="none" normalizeH="0" baseline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ID" altLang="ko-KR" sz="1000" b="1" i="0" u="none" strike="noStrike" cap="none" normalizeH="0" baseline="0">
                <a:solidFill>
                  <a:srgbClr val="000000"/>
                </a:solidFill>
                <a:effectLst/>
                <a:latin typeface="+mj-ea"/>
                <a:ea typeface="+mj-ea"/>
              </a:rPr>
              <a:t>Tabel Kondisi </a:t>
            </a:r>
            <a:r>
              <a:rPr lang="en-US" altLang="ko-KR" sz="1000" b="1" kern="0" spc="0">
                <a:solidFill>
                  <a:srgbClr val="000000"/>
                </a:solidFill>
                <a:effectLst/>
                <a:latin typeface="+mj-ea"/>
                <a:ea typeface="+mj-ea"/>
              </a:rPr>
              <a:t>AS-IS </a:t>
            </a:r>
            <a:r>
              <a:rPr lang="en-US" altLang="ko-KR" sz="1000" b="1" kern="0" spc="0">
                <a:solidFill>
                  <a:srgbClr val="FF0000"/>
                </a:solidFill>
                <a:effectLst/>
                <a:latin typeface="+mj-ea"/>
                <a:ea typeface="+mj-ea"/>
              </a:rPr>
              <a:t>(Hanya untuk Perusahaan yang sesuai)</a:t>
            </a:r>
            <a:endParaRPr lang="ko-KR" altLang="en-US" sz="10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523537"/>
              </p:ext>
            </p:extLst>
          </p:nvPr>
        </p:nvGraphicFramePr>
        <p:xfrm>
          <a:off x="296861" y="573118"/>
          <a:ext cx="6264275" cy="3625320"/>
        </p:xfrm>
        <a:graphic>
          <a:graphicData uri="http://schemas.openxmlformats.org/drawingml/2006/table">
            <a:tbl>
              <a:tblPr/>
              <a:tblGrid>
                <a:gridCol w="1861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30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ID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Bagian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AS-IS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97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Otomatisasi</a:t>
                      </a:r>
                      <a:r>
                        <a:rPr lang="ko-KR" altLang="en-US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Pemeriksaan</a:t>
                      </a:r>
                      <a:r>
                        <a:rPr lang="ko-KR" altLang="en-US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Produk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6530" marR="0" indent="-17653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sv-SE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Pengukuran inspeksi tidak dapat diverifikasi karena pemrosesan manual.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-12700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(</a:t>
                      </a:r>
                      <a:r>
                        <a:rPr lang="en-ID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Foto</a:t>
                      </a: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36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Pengelolaan</a:t>
                      </a:r>
                      <a:r>
                        <a:rPr lang="ko-KR" altLang="en-US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Fasilitas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0" indent="-13208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- Kondisi fasilitas diperiksa secara manual, dengan menggunakan buku harian yang relevan, dan tulis tangan.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-12700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ID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Foto</a:t>
                      </a: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36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Pengelolaan</a:t>
                      </a:r>
                      <a:r>
                        <a:rPr lang="ko-KR" altLang="en-US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 </a:t>
                      </a: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</a:rPr>
                        <a:t>Persediaan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7160" marR="0" indent="-13716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- Pengelolaan tidak bisa memantau Gudang secara real time, karena ditulis tangan.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-12700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ID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Foto</a:t>
                      </a: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5598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Pengelolaan Riwayat Pembuatan Produk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2080" marR="0" indent="-13208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- Pengelolaan Riwayat hidup menurut Paper</a:t>
                      </a: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· Berdasarkan laporan harian pekerja</a:t>
                      </a: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· Tidak ada manajemen riwayat hidup yang akurat.</a:t>
                      </a:r>
                    </a:p>
                    <a:p>
                      <a:pPr marL="0" marR="0" indent="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· Pengelolaan formal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-12700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ID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Foto</a:t>
                      </a:r>
                      <a:r>
                        <a:rPr lang="en-US" altLang="ko-KR" sz="11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360">
                <a:tc>
                  <a:txBody>
                    <a:bodyPr/>
                    <a:lstStyle/>
                    <a:p>
                      <a:pPr marL="0" marR="0" indent="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ID" altLang="ko-KR" sz="900" kern="0" spc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Pemantauan Produksi Real Time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840" marR="0" indent="-116840" algn="just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-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Informasi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kemajuan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produksi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real-time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tidak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diketahui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karena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manajemen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</a:t>
                      </a:r>
                      <a:r>
                        <a:rPr lang="en-ID" altLang="ko-KR" sz="900" kern="0" spc="0" dirty="0" err="1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akuntansi</a:t>
                      </a:r>
                      <a:r>
                        <a:rPr lang="en-ID" altLang="ko-KR" sz="9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 manual.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indent="-127000" algn="ctr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1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(</a:t>
                      </a:r>
                      <a:r>
                        <a:rPr lang="en-ID" altLang="ko-KR" sz="11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Foto</a:t>
                      </a:r>
                      <a:r>
                        <a:rPr lang="en-US" altLang="ko-KR" sz="1100" kern="0" spc="0" dirty="0">
                          <a:solidFill>
                            <a:srgbClr val="999999"/>
                          </a:solidFill>
                          <a:effectLst/>
                          <a:latin typeface="휴먼명조"/>
                          <a:ea typeface="휴먼명조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/>
                      </a:endParaRPr>
                    </a:p>
                  </a:txBody>
                  <a:tcPr marL="62901" marR="62901" marT="17390" marB="17390" anchor="ctr">
                    <a:lnL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6460" y="4104163"/>
            <a:ext cx="6132194" cy="52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endParaRPr lang="en-ID" sz="1000" b="0" i="0">
              <a:solidFill>
                <a:srgbClr val="000000"/>
              </a:solidFill>
              <a:effectLst/>
              <a:latin typeface="noto"/>
            </a:endParaRPr>
          </a:p>
          <a:p>
            <a:pPr marL="171450" marR="0" indent="-171450" algn="just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ID" sz="1000" b="0" i="0">
                <a:solidFill>
                  <a:srgbClr val="000000"/>
                </a:solidFill>
                <a:effectLst/>
                <a:latin typeface="noto"/>
              </a:rPr>
              <a:t>Keadaan perusahaan saat ini dideskripsikan secara rinci</a:t>
            </a:r>
            <a:r>
              <a:rPr lang="en-ID" sz="1000">
                <a:solidFill>
                  <a:srgbClr val="000000"/>
                </a:solidFill>
                <a:latin typeface="noto"/>
              </a:rPr>
              <a:t> (</a:t>
            </a:r>
            <a:r>
              <a:rPr lang="en-ID" sz="1000" b="1">
                <a:solidFill>
                  <a:srgbClr val="000000"/>
                </a:solidFill>
                <a:latin typeface="noto"/>
              </a:rPr>
              <a:t>contoh</a:t>
            </a:r>
            <a:r>
              <a:rPr lang="en-ID" sz="1000">
                <a:solidFill>
                  <a:srgbClr val="000000"/>
                </a:solidFill>
                <a:latin typeface="noto"/>
              </a:rPr>
              <a:t>: mengambil</a:t>
            </a:r>
            <a:r>
              <a:rPr lang="en-ID" sz="1000" b="0" i="0">
                <a:solidFill>
                  <a:srgbClr val="000000"/>
                </a:solidFill>
                <a:effectLst/>
                <a:latin typeface="noto"/>
              </a:rPr>
              <a:t> masalah melalui analisis bisnis). </a:t>
            </a:r>
            <a:endParaRPr lang="en-US" altLang="ko-KR" sz="1000" kern="0" spc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1077" y="4795763"/>
            <a:ext cx="5902747" cy="309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b="1" kern="0" spc="0">
                <a:solidFill>
                  <a:srgbClr val="000000"/>
                </a:solidFill>
                <a:effectLst/>
                <a:latin typeface="+mn-ea"/>
              </a:rPr>
              <a:t>⑥</a:t>
            </a:r>
            <a:r>
              <a:rPr kumimoji="0" lang="ko-KR" altLang="ko-KR" sz="1000" b="1" i="0" u="none" strike="noStrike" cap="none" normalizeH="0" baseline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ID" sz="1000" b="1" i="0">
                <a:solidFill>
                  <a:srgbClr val="000000"/>
                </a:solidFill>
                <a:effectLst/>
                <a:latin typeface="+mn-ea"/>
              </a:rPr>
              <a:t>Bagian Pembangunan yang Diinginkan </a:t>
            </a:r>
            <a:r>
              <a:rPr lang="en-ID" sz="1000" b="1" i="0">
                <a:solidFill>
                  <a:srgbClr val="FF0000"/>
                </a:solidFill>
                <a:effectLst/>
                <a:latin typeface="+mn-ea"/>
              </a:rPr>
              <a:t>(Hanya untuk perusahaan yang sesuai)</a:t>
            </a:r>
            <a:endParaRPr lang="ko-KR" altLang="en-US" sz="1000" b="1" kern="0" spc="0">
              <a:solidFill>
                <a:srgbClr val="FF0000"/>
              </a:solidFill>
              <a:effectLst/>
              <a:latin typeface="+mn-ea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856"/>
              </p:ext>
            </p:extLst>
          </p:nvPr>
        </p:nvGraphicFramePr>
        <p:xfrm>
          <a:off x="296861" y="5169137"/>
          <a:ext cx="6264275" cy="3498362"/>
        </p:xfrm>
        <a:graphic>
          <a:graphicData uri="http://schemas.openxmlformats.org/drawingml/2006/table">
            <a:tbl>
              <a:tblPr/>
              <a:tblGrid>
                <a:gridCol w="626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66048">
                <a:tc>
                  <a:txBody>
                    <a:bodyPr/>
                    <a:lstStyle/>
                    <a:p>
                      <a:pPr marL="90487" marR="0" indent="0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endParaRPr lang="en-ID" altLang="ko-KR" sz="900" kern="0" spc="-3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휴먼명조"/>
                        <a:ea typeface="휴먼명조"/>
                      </a:endParaRP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en-ID" altLang="ko-KR" sz="900" kern="0" spc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함초롬바탕"/>
                        </a:rPr>
                        <a:t>Pengenalan dan pengaturan kiosk, barcode print, dan scanner yang mengolah kinerja sesuai instruksi pekerjaan, serta mengelola proses monitoring produksi secara real-time di dalam kantor  </a:t>
                      </a: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en-ID" altLang="ko-KR" sz="900" kern="0" spc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함초롬바탕"/>
                        </a:rPr>
                        <a:t>Pengelolaan komputer dalam hal masuk dan keluar bahan baku dan hasil produk ke gudang bahan baku dan gudang pengiriman (pemrosesan pengiriman dilakukan dengan PDA)</a:t>
                      </a: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en-ID" altLang="ko-KR" sz="900" kern="0" spc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함초롬바탕"/>
                        </a:rPr>
                        <a:t>Pengelolaan produksi/proses: Pengelolaan instruksi kerja, pengelolaan kinerja, pengelolaan kemajuan produksi, pemantauan status buruk, standar kerja dan dokumentasi harian kerja, pengumpulan/koneksi counter fasilitas real-time untuk proses injeksi.</a:t>
                      </a: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en-ID" altLang="ko-KR" sz="900" kern="0" spc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함초롬바탕"/>
                        </a:rPr>
                        <a:t>Pengendalian mutu: Pengendalian inspeksi impor, pengendalian inspeksi proses, pengendalian inspeksi pengiriman</a:t>
                      </a: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en-ID" altLang="ko-KR" sz="900" kern="0" spc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함초롬바탕"/>
                        </a:rPr>
                        <a:t>Pengelolaan material: pengelolaan penerimaan material, pengelolaan pengiriman material, pengelolaan pengembalian material</a:t>
                      </a: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sv-SE" altLang="ko-KR" sz="900" kern="0" spc="-3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휴먼명조"/>
                          <a:ea typeface="휴먼명조"/>
                        </a:rPr>
                        <a:t>Pengelolaan indikator produksi: Analisis efisiensi peralatan komprehensif, analisis produktivitas oleh produk / peralatan / pekerja</a:t>
                      </a:r>
                    </a:p>
                    <a:p>
                      <a:pPr marL="171450" marR="0" indent="-80963" algn="just" latinLnBrk="1">
                        <a:lnSpc>
                          <a:spcPct val="1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§"/>
                        <a:defRPr/>
                      </a:pPr>
                      <a:r>
                        <a:rPr lang="nn-NO" altLang="ko-KR" sz="900" kern="0" spc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함초롬바탕"/>
                        </a:rPr>
                        <a:t>Konstruksi jaringan kabel/wireless, dll.</a:t>
                      </a:r>
                      <a:endParaRPr lang="ko-KR" altLang="en-US" sz="900" kern="0" spc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함초롬바탕"/>
                      </a:endParaRPr>
                    </a:p>
                  </a:txBody>
                  <a:tcPr marL="62969" marR="62969" marT="17409" marB="1740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1044</Words>
  <Application>Microsoft Office PowerPoint</Application>
  <PresentationFormat>A4 용지(210x297mm)</PresentationFormat>
  <Paragraphs>144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noto</vt:lpstr>
      <vt:lpstr>굴림</vt:lpstr>
      <vt:lpstr>맑은 고딕</vt:lpstr>
      <vt:lpstr>한양신명조</vt:lpstr>
      <vt:lpstr>한컴바탕</vt:lpstr>
      <vt:lpstr>함초롬바탕</vt:lpstr>
      <vt:lpstr>휴먼명조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ChoHyeokSang</dc:creator>
  <cp:lastModifiedBy>ChoHyeokSang</cp:lastModifiedBy>
  <cp:revision>33</cp:revision>
  <dcterms:created xsi:type="dcterms:W3CDTF">2023-06-23T03:13:49Z</dcterms:created>
  <dcterms:modified xsi:type="dcterms:W3CDTF">2023-08-17T03:09:38Z</dcterms:modified>
  <cp:version/>
</cp:coreProperties>
</file>