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57" r:id="rId5"/>
    <p:sldId id="272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1" r:id="rId18"/>
    <p:sldId id="26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F45B-2FD4-40EB-B06C-A35F9A1A2DC7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807D-0E74-48EE-97DE-F86B5B9E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72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F45B-2FD4-40EB-B06C-A35F9A1A2DC7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807D-0E74-48EE-97DE-F86B5B9E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92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F45B-2FD4-40EB-B06C-A35F9A1A2DC7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807D-0E74-48EE-97DE-F86B5B9E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37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F45B-2FD4-40EB-B06C-A35F9A1A2DC7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807D-0E74-48EE-97DE-F86B5B9E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8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F45B-2FD4-40EB-B06C-A35F9A1A2DC7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807D-0E74-48EE-97DE-F86B5B9E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1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F45B-2FD4-40EB-B06C-A35F9A1A2DC7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807D-0E74-48EE-97DE-F86B5B9E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88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F45B-2FD4-40EB-B06C-A35F9A1A2DC7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807D-0E74-48EE-97DE-F86B5B9E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45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F45B-2FD4-40EB-B06C-A35F9A1A2DC7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807D-0E74-48EE-97DE-F86B5B9E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9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F45B-2FD4-40EB-B06C-A35F9A1A2DC7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807D-0E74-48EE-97DE-F86B5B9E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50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F45B-2FD4-40EB-B06C-A35F9A1A2DC7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807D-0E74-48EE-97DE-F86B5B9E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57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F45B-2FD4-40EB-B06C-A35F9A1A2DC7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807D-0E74-48EE-97DE-F86B5B9E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8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4F45B-2FD4-40EB-B06C-A35F9A1A2DC7}" type="datetimeFigureOut">
              <a:rPr lang="ko-KR" altLang="en-US" smtClean="0"/>
              <a:t>2019-04-13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2807D-0E74-48EE-97DE-F86B5B9E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29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www.springframework.org/schema/bean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://www.springframework.org/schema/beans/spring-beans.xs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47869" y="507076"/>
            <a:ext cx="1130870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98644" y="72430"/>
            <a:ext cx="857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Spring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7869" y="1292470"/>
            <a:ext cx="2463282" cy="34101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Spring Framework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11151" y="1292469"/>
            <a:ext cx="8593494" cy="34101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altLang="ko-KR" sz="32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ko-KR" altLang="en-US" sz="3200" dirty="0" smtClean="0">
                <a:solidFill>
                  <a:schemeClr val="accent5">
                    <a:lumMod val="75000"/>
                  </a:schemeClr>
                </a:solidFill>
              </a:rPr>
              <a:t>강</a:t>
            </a:r>
            <a:r>
              <a:rPr lang="en-US" altLang="ko-KR" sz="3200" dirty="0" smtClean="0">
                <a:solidFill>
                  <a:schemeClr val="accent5">
                    <a:lumMod val="75000"/>
                  </a:schemeClr>
                </a:solidFill>
              </a:rPr>
              <a:t>_ </a:t>
            </a:r>
            <a:r>
              <a:rPr lang="ko-KR" altLang="en-US" sz="3200" dirty="0" smtClean="0">
                <a:solidFill>
                  <a:schemeClr val="accent5">
                    <a:lumMod val="75000"/>
                  </a:schemeClr>
                </a:solidFill>
              </a:rPr>
              <a:t>스프링의 개요</a:t>
            </a:r>
            <a:endParaRPr lang="en-US" altLang="ko-KR" sz="3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lvl="3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1-1.	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스프링 프레임워크 모듈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lvl="3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1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-2.	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스프링 컨테이너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lvl="3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1-3. Maven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프로젝트 생성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lvl="3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1-4. pom.xml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의 이해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lvl="3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1-5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스프링 프로젝트 맛보기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lvl="3"/>
            <a:endParaRPr lang="en-US" altLang="ko-KR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32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47869" y="507076"/>
            <a:ext cx="1130870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98644" y="72430"/>
            <a:ext cx="857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Spring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507288" y="788289"/>
            <a:ext cx="408229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>
                <a:latin typeface="Dotum"/>
                <a:cs typeface="Dotum"/>
              </a:rPr>
              <a:t>1-3</a:t>
            </a:r>
            <a:r>
              <a:rPr sz="1800" spc="-430" dirty="0" smtClean="0">
                <a:latin typeface="Dotum"/>
                <a:cs typeface="Dotum"/>
              </a:rPr>
              <a:t> </a:t>
            </a:r>
            <a:r>
              <a:rPr sz="1800" spc="-80" dirty="0">
                <a:latin typeface="Dotum"/>
                <a:cs typeface="Dotum"/>
              </a:rPr>
              <a:t>: </a:t>
            </a:r>
            <a:r>
              <a:rPr lang="en-US" spc="-80" dirty="0" smtClean="0">
                <a:latin typeface="Dotum"/>
                <a:cs typeface="Dotum"/>
              </a:rPr>
              <a:t>pom.xml</a:t>
            </a:r>
            <a:r>
              <a:rPr lang="ko-KR" altLang="en-US" spc="-80" dirty="0" smtClean="0">
                <a:latin typeface="Dotum"/>
                <a:cs typeface="Dotum"/>
              </a:rPr>
              <a:t>에 다음과 같이 기술</a:t>
            </a:r>
            <a:endParaRPr sz="1800" dirty="0">
              <a:latin typeface="Dotum"/>
              <a:cs typeface="Dotum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780287" y="1885188"/>
            <a:ext cx="4672965" cy="1600200"/>
          </a:xfrm>
          <a:prstGeom prst="rect">
            <a:avLst/>
          </a:prstGeom>
          <a:ln w="9144">
            <a:solidFill>
              <a:srgbClr val="585858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R="3327400" algn="r">
              <a:lnSpc>
                <a:spcPct val="100000"/>
              </a:lnSpc>
              <a:spcBef>
                <a:spcPts val="310"/>
              </a:spcBef>
            </a:pPr>
            <a:r>
              <a:rPr sz="1400" spc="5" dirty="0">
                <a:solidFill>
                  <a:srgbClr val="008080"/>
                </a:solidFill>
                <a:latin typeface="SimSun"/>
                <a:cs typeface="SimSun"/>
              </a:rPr>
              <a:t>&lt;</a:t>
            </a:r>
            <a:r>
              <a:rPr sz="1400" spc="-10" dirty="0">
                <a:solidFill>
                  <a:srgbClr val="3E7E7E"/>
                </a:solidFill>
                <a:latin typeface="SimSun"/>
                <a:cs typeface="SimSun"/>
              </a:rPr>
              <a:t>de</a:t>
            </a:r>
            <a:r>
              <a:rPr sz="1400" dirty="0">
                <a:solidFill>
                  <a:srgbClr val="3E7E7E"/>
                </a:solidFill>
                <a:latin typeface="SimSun"/>
                <a:cs typeface="SimSun"/>
              </a:rPr>
              <a:t>p</a:t>
            </a:r>
            <a:r>
              <a:rPr sz="1400" spc="-10" dirty="0">
                <a:solidFill>
                  <a:srgbClr val="3E7E7E"/>
                </a:solidFill>
                <a:latin typeface="SimSun"/>
                <a:cs typeface="SimSun"/>
              </a:rPr>
              <a:t>en</a:t>
            </a:r>
            <a:r>
              <a:rPr sz="1400" dirty="0">
                <a:solidFill>
                  <a:srgbClr val="3E7E7E"/>
                </a:solidFill>
                <a:latin typeface="SimSun"/>
                <a:cs typeface="SimSun"/>
              </a:rPr>
              <a:t>d</a:t>
            </a:r>
            <a:r>
              <a:rPr sz="1400" spc="-10" dirty="0">
                <a:solidFill>
                  <a:srgbClr val="3E7E7E"/>
                </a:solidFill>
                <a:latin typeface="SimSun"/>
                <a:cs typeface="SimSun"/>
              </a:rPr>
              <a:t>en</a:t>
            </a:r>
            <a:r>
              <a:rPr sz="1400" dirty="0">
                <a:solidFill>
                  <a:srgbClr val="3E7E7E"/>
                </a:solidFill>
                <a:latin typeface="SimSun"/>
                <a:cs typeface="SimSun"/>
              </a:rPr>
              <a:t>c</a:t>
            </a:r>
            <a:r>
              <a:rPr sz="1400" spc="-10" dirty="0">
                <a:solidFill>
                  <a:srgbClr val="3E7E7E"/>
                </a:solidFill>
                <a:latin typeface="SimSun"/>
                <a:cs typeface="SimSun"/>
              </a:rPr>
              <a:t>ie</a:t>
            </a:r>
            <a:r>
              <a:rPr sz="1400" spc="5" dirty="0">
                <a:solidFill>
                  <a:srgbClr val="3E7E7E"/>
                </a:solidFill>
                <a:latin typeface="SimSun"/>
                <a:cs typeface="SimSun"/>
              </a:rPr>
              <a:t>s</a:t>
            </a:r>
            <a:r>
              <a:rPr sz="1400" dirty="0">
                <a:solidFill>
                  <a:srgbClr val="008080"/>
                </a:solidFill>
                <a:latin typeface="SimSun"/>
                <a:cs typeface="SimSun"/>
              </a:rPr>
              <a:t>&gt;</a:t>
            </a:r>
            <a:endParaRPr sz="1400" dirty="0">
              <a:latin typeface="SimSun"/>
              <a:cs typeface="SimSun"/>
            </a:endParaRPr>
          </a:p>
          <a:p>
            <a:pPr marR="3327400" algn="r">
              <a:lnSpc>
                <a:spcPct val="100000"/>
              </a:lnSpc>
            </a:pPr>
            <a:r>
              <a:rPr sz="1400" spc="-10" dirty="0">
                <a:solidFill>
                  <a:srgbClr val="008080"/>
                </a:solidFill>
                <a:latin typeface="SimSun"/>
                <a:cs typeface="SimSun"/>
              </a:rPr>
              <a:t>&lt;</a:t>
            </a:r>
            <a:r>
              <a:rPr sz="1400" dirty="0">
                <a:solidFill>
                  <a:srgbClr val="3E7E7E"/>
                </a:solidFill>
                <a:latin typeface="SimSun"/>
                <a:cs typeface="SimSun"/>
              </a:rPr>
              <a:t>d</a:t>
            </a:r>
            <a:r>
              <a:rPr sz="1400" spc="-10" dirty="0">
                <a:solidFill>
                  <a:srgbClr val="3E7E7E"/>
                </a:solidFill>
                <a:latin typeface="SimSun"/>
                <a:cs typeface="SimSun"/>
              </a:rPr>
              <a:t>ep</a:t>
            </a:r>
            <a:r>
              <a:rPr sz="1400" dirty="0">
                <a:solidFill>
                  <a:srgbClr val="3E7E7E"/>
                </a:solidFill>
                <a:latin typeface="SimSun"/>
                <a:cs typeface="SimSun"/>
              </a:rPr>
              <a:t>e</a:t>
            </a:r>
            <a:r>
              <a:rPr sz="1400" spc="-10" dirty="0">
                <a:solidFill>
                  <a:srgbClr val="3E7E7E"/>
                </a:solidFill>
                <a:latin typeface="SimSun"/>
                <a:cs typeface="SimSun"/>
              </a:rPr>
              <a:t>nd</a:t>
            </a:r>
            <a:r>
              <a:rPr sz="1400" dirty="0">
                <a:solidFill>
                  <a:srgbClr val="3E7E7E"/>
                </a:solidFill>
                <a:latin typeface="SimSun"/>
                <a:cs typeface="SimSun"/>
              </a:rPr>
              <a:t>e</a:t>
            </a:r>
            <a:r>
              <a:rPr sz="1400" spc="-10" dirty="0">
                <a:solidFill>
                  <a:srgbClr val="3E7E7E"/>
                </a:solidFill>
                <a:latin typeface="SimSun"/>
                <a:cs typeface="SimSun"/>
              </a:rPr>
              <a:t>nc</a:t>
            </a:r>
            <a:r>
              <a:rPr sz="1400" spc="5" dirty="0">
                <a:solidFill>
                  <a:srgbClr val="3E7E7E"/>
                </a:solidFill>
                <a:latin typeface="SimSun"/>
                <a:cs typeface="SimSun"/>
              </a:rPr>
              <a:t>y</a:t>
            </a:r>
            <a:r>
              <a:rPr sz="1400" dirty="0">
                <a:solidFill>
                  <a:srgbClr val="008080"/>
                </a:solidFill>
                <a:latin typeface="SimSun"/>
                <a:cs typeface="SimSun"/>
              </a:rPr>
              <a:t>&gt;</a:t>
            </a:r>
            <a:endParaRPr sz="1400" dirty="0">
              <a:latin typeface="SimSun"/>
              <a:cs typeface="SimSun"/>
            </a:endParaRPr>
          </a:p>
          <a:p>
            <a:pPr marL="448945">
              <a:lnSpc>
                <a:spcPct val="100000"/>
              </a:lnSpc>
            </a:pP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&lt;</a:t>
            </a:r>
            <a:r>
              <a:rPr sz="1400" spc="-5" dirty="0">
                <a:solidFill>
                  <a:srgbClr val="3E7E7E"/>
                </a:solidFill>
                <a:latin typeface="SimSun"/>
                <a:cs typeface="SimSun"/>
              </a:rPr>
              <a:t>groupId</a:t>
            </a: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&gt;</a:t>
            </a:r>
            <a:r>
              <a:rPr sz="1400" spc="-5" dirty="0">
                <a:latin typeface="SimSun"/>
                <a:cs typeface="SimSun"/>
              </a:rPr>
              <a:t>org.springframework</a:t>
            </a: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&lt;/</a:t>
            </a:r>
            <a:r>
              <a:rPr sz="1400" spc="-5" dirty="0">
                <a:solidFill>
                  <a:srgbClr val="3E7E7E"/>
                </a:solidFill>
                <a:latin typeface="SimSun"/>
                <a:cs typeface="SimSun"/>
              </a:rPr>
              <a:t>groupId</a:t>
            </a: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&gt;</a:t>
            </a:r>
            <a:endParaRPr sz="1400" dirty="0">
              <a:latin typeface="SimSun"/>
              <a:cs typeface="SimSun"/>
            </a:endParaRPr>
          </a:p>
          <a:p>
            <a:pPr marL="44894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&lt;</a:t>
            </a:r>
            <a:r>
              <a:rPr sz="1400" spc="-5" dirty="0">
                <a:solidFill>
                  <a:srgbClr val="3E7E7E"/>
                </a:solidFill>
                <a:latin typeface="SimSun"/>
                <a:cs typeface="SimSun"/>
              </a:rPr>
              <a:t>artifactId</a:t>
            </a: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&gt;</a:t>
            </a:r>
            <a:r>
              <a:rPr sz="1400" spc="-5" dirty="0">
                <a:latin typeface="SimSun"/>
                <a:cs typeface="SimSun"/>
              </a:rPr>
              <a:t>spring-context</a:t>
            </a: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&lt;/</a:t>
            </a:r>
            <a:r>
              <a:rPr sz="1400" spc="-5" dirty="0">
                <a:solidFill>
                  <a:srgbClr val="3E7E7E"/>
                </a:solidFill>
                <a:latin typeface="SimSun"/>
                <a:cs typeface="SimSun"/>
              </a:rPr>
              <a:t>artifactId</a:t>
            </a: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&gt;</a:t>
            </a:r>
            <a:endParaRPr sz="1400" dirty="0">
              <a:latin typeface="SimSun"/>
              <a:cs typeface="SimSun"/>
            </a:endParaRPr>
          </a:p>
          <a:p>
            <a:pPr marL="448945">
              <a:lnSpc>
                <a:spcPct val="100000"/>
              </a:lnSpc>
            </a:pP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&lt;</a:t>
            </a:r>
            <a:r>
              <a:rPr sz="1400" spc="-5" dirty="0" smtClean="0">
                <a:solidFill>
                  <a:srgbClr val="3E7E7E"/>
                </a:solidFill>
                <a:latin typeface="SimSun"/>
                <a:cs typeface="SimSun"/>
              </a:rPr>
              <a:t>version</a:t>
            </a:r>
            <a:r>
              <a:rPr sz="1400" spc="-5" dirty="0" smtClean="0">
                <a:solidFill>
                  <a:srgbClr val="008080"/>
                </a:solidFill>
                <a:latin typeface="SimSun"/>
                <a:cs typeface="SimSun"/>
              </a:rPr>
              <a:t>&gt;</a:t>
            </a:r>
            <a:r>
              <a:rPr lang="en-US" sz="1400" spc="-5" dirty="0" smtClean="0">
                <a:latin typeface="SimSun"/>
                <a:cs typeface="SimSun"/>
              </a:rPr>
              <a:t>5</a:t>
            </a:r>
            <a:r>
              <a:rPr sz="1400" spc="-5" dirty="0" smtClean="0">
                <a:latin typeface="SimSun"/>
                <a:cs typeface="SimSun"/>
              </a:rPr>
              <a:t>.</a:t>
            </a:r>
            <a:r>
              <a:rPr lang="en-US" sz="1400" spc="-5" dirty="0" smtClean="0">
                <a:latin typeface="SimSun"/>
                <a:cs typeface="SimSun"/>
              </a:rPr>
              <a:t>0</a:t>
            </a:r>
            <a:r>
              <a:rPr sz="1400" spc="-5" dirty="0" smtClean="0">
                <a:latin typeface="SimSun"/>
                <a:cs typeface="SimSun"/>
              </a:rPr>
              <a:t>.</a:t>
            </a:r>
            <a:r>
              <a:rPr lang="en-US" sz="1400" spc="-5" dirty="0" smtClean="0">
                <a:latin typeface="SimSun"/>
                <a:cs typeface="SimSun"/>
              </a:rPr>
              <a:t>7</a:t>
            </a:r>
            <a:r>
              <a:rPr sz="1400" spc="-5" dirty="0" smtClean="0">
                <a:latin typeface="SimSun"/>
                <a:cs typeface="SimSun"/>
              </a:rPr>
              <a:t>.RELEASE</a:t>
            </a: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&lt;/</a:t>
            </a:r>
            <a:r>
              <a:rPr sz="1400" spc="-5" dirty="0">
                <a:solidFill>
                  <a:srgbClr val="3E7E7E"/>
                </a:solidFill>
                <a:latin typeface="SimSun"/>
                <a:cs typeface="SimSun"/>
              </a:rPr>
              <a:t>version</a:t>
            </a: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&gt;</a:t>
            </a:r>
            <a:endParaRPr sz="1400" dirty="0">
              <a:latin typeface="SimSun"/>
              <a:cs typeface="SimSun"/>
            </a:endParaRPr>
          </a:p>
          <a:p>
            <a:pPr marR="3237865" algn="r">
              <a:lnSpc>
                <a:spcPct val="100000"/>
              </a:lnSpc>
            </a:pPr>
            <a:r>
              <a:rPr sz="1400" spc="-10" dirty="0">
                <a:solidFill>
                  <a:srgbClr val="008080"/>
                </a:solidFill>
                <a:latin typeface="SimSun"/>
                <a:cs typeface="SimSun"/>
              </a:rPr>
              <a:t>&lt;</a:t>
            </a:r>
            <a:r>
              <a:rPr sz="1400" spc="5" dirty="0">
                <a:solidFill>
                  <a:srgbClr val="008080"/>
                </a:solidFill>
                <a:latin typeface="SimSun"/>
                <a:cs typeface="SimSun"/>
              </a:rPr>
              <a:t>/</a:t>
            </a:r>
            <a:r>
              <a:rPr sz="1400" spc="-10" dirty="0">
                <a:solidFill>
                  <a:srgbClr val="3E7E7E"/>
                </a:solidFill>
                <a:latin typeface="SimSun"/>
                <a:cs typeface="SimSun"/>
              </a:rPr>
              <a:t>de</a:t>
            </a:r>
            <a:r>
              <a:rPr sz="1400" dirty="0">
                <a:solidFill>
                  <a:srgbClr val="3E7E7E"/>
                </a:solidFill>
                <a:latin typeface="SimSun"/>
                <a:cs typeface="SimSun"/>
              </a:rPr>
              <a:t>p</a:t>
            </a:r>
            <a:r>
              <a:rPr sz="1400" spc="-10" dirty="0">
                <a:solidFill>
                  <a:srgbClr val="3E7E7E"/>
                </a:solidFill>
                <a:latin typeface="SimSun"/>
                <a:cs typeface="SimSun"/>
              </a:rPr>
              <a:t>en</a:t>
            </a:r>
            <a:r>
              <a:rPr sz="1400" dirty="0">
                <a:solidFill>
                  <a:srgbClr val="3E7E7E"/>
                </a:solidFill>
                <a:latin typeface="SimSun"/>
                <a:cs typeface="SimSun"/>
              </a:rPr>
              <a:t>d</a:t>
            </a:r>
            <a:r>
              <a:rPr sz="1400" spc="-10" dirty="0">
                <a:solidFill>
                  <a:srgbClr val="3E7E7E"/>
                </a:solidFill>
                <a:latin typeface="SimSun"/>
                <a:cs typeface="SimSun"/>
              </a:rPr>
              <a:t>en</a:t>
            </a:r>
            <a:r>
              <a:rPr sz="1400" dirty="0">
                <a:solidFill>
                  <a:srgbClr val="3E7E7E"/>
                </a:solidFill>
                <a:latin typeface="SimSun"/>
                <a:cs typeface="SimSun"/>
              </a:rPr>
              <a:t>c</a:t>
            </a:r>
            <a:r>
              <a:rPr sz="1400" spc="-5" dirty="0">
                <a:solidFill>
                  <a:srgbClr val="3E7E7E"/>
                </a:solidFill>
                <a:latin typeface="SimSun"/>
                <a:cs typeface="SimSun"/>
              </a:rPr>
              <a:t>y</a:t>
            </a:r>
            <a:r>
              <a:rPr sz="1400" dirty="0">
                <a:solidFill>
                  <a:srgbClr val="008080"/>
                </a:solidFill>
                <a:latin typeface="SimSun"/>
                <a:cs typeface="SimSun"/>
              </a:rPr>
              <a:t>&gt;</a:t>
            </a:r>
            <a:endParaRPr sz="1400" dirty="0">
              <a:latin typeface="SimSun"/>
              <a:cs typeface="SimSun"/>
            </a:endParaRPr>
          </a:p>
          <a:p>
            <a:pPr marR="3237865" algn="r">
              <a:lnSpc>
                <a:spcPct val="100000"/>
              </a:lnSpc>
            </a:pPr>
            <a:r>
              <a:rPr sz="1400" spc="5" dirty="0">
                <a:solidFill>
                  <a:srgbClr val="008080"/>
                </a:solidFill>
                <a:latin typeface="SimSun"/>
                <a:cs typeface="SimSun"/>
              </a:rPr>
              <a:t>&lt;</a:t>
            </a:r>
            <a:r>
              <a:rPr sz="1400" spc="-10" dirty="0">
                <a:solidFill>
                  <a:srgbClr val="008080"/>
                </a:solidFill>
                <a:latin typeface="SimSun"/>
                <a:cs typeface="SimSun"/>
              </a:rPr>
              <a:t>/</a:t>
            </a:r>
            <a:r>
              <a:rPr sz="1400" spc="-10" dirty="0">
                <a:solidFill>
                  <a:srgbClr val="3E7E7E"/>
                </a:solidFill>
                <a:latin typeface="SimSun"/>
                <a:cs typeface="SimSun"/>
              </a:rPr>
              <a:t>d</a:t>
            </a:r>
            <a:r>
              <a:rPr sz="1400" dirty="0">
                <a:solidFill>
                  <a:srgbClr val="3E7E7E"/>
                </a:solidFill>
                <a:latin typeface="SimSun"/>
                <a:cs typeface="SimSun"/>
              </a:rPr>
              <a:t>e</a:t>
            </a:r>
            <a:r>
              <a:rPr sz="1400" spc="-10" dirty="0">
                <a:solidFill>
                  <a:srgbClr val="3E7E7E"/>
                </a:solidFill>
                <a:latin typeface="SimSun"/>
                <a:cs typeface="SimSun"/>
              </a:rPr>
              <a:t>pe</a:t>
            </a:r>
            <a:r>
              <a:rPr sz="1400" dirty="0">
                <a:solidFill>
                  <a:srgbClr val="3E7E7E"/>
                </a:solidFill>
                <a:latin typeface="SimSun"/>
                <a:cs typeface="SimSun"/>
              </a:rPr>
              <a:t>n</a:t>
            </a:r>
            <a:r>
              <a:rPr sz="1400" spc="-10" dirty="0">
                <a:solidFill>
                  <a:srgbClr val="3E7E7E"/>
                </a:solidFill>
                <a:latin typeface="SimSun"/>
                <a:cs typeface="SimSun"/>
              </a:rPr>
              <a:t>de</a:t>
            </a:r>
            <a:r>
              <a:rPr sz="1400" dirty="0">
                <a:solidFill>
                  <a:srgbClr val="3E7E7E"/>
                </a:solidFill>
                <a:latin typeface="SimSun"/>
                <a:cs typeface="SimSun"/>
              </a:rPr>
              <a:t>n</a:t>
            </a:r>
            <a:r>
              <a:rPr sz="1400" spc="-10" dirty="0">
                <a:solidFill>
                  <a:srgbClr val="3E7E7E"/>
                </a:solidFill>
                <a:latin typeface="SimSun"/>
                <a:cs typeface="SimSun"/>
              </a:rPr>
              <a:t>ci</a:t>
            </a:r>
            <a:r>
              <a:rPr sz="1400" dirty="0">
                <a:solidFill>
                  <a:srgbClr val="3E7E7E"/>
                </a:solidFill>
                <a:latin typeface="SimSun"/>
                <a:cs typeface="SimSun"/>
              </a:rPr>
              <a:t>e</a:t>
            </a:r>
            <a:r>
              <a:rPr sz="1400" spc="-5" dirty="0">
                <a:solidFill>
                  <a:srgbClr val="3E7E7E"/>
                </a:solidFill>
                <a:latin typeface="SimSun"/>
                <a:cs typeface="SimSun"/>
              </a:rPr>
              <a:t>s</a:t>
            </a:r>
            <a:r>
              <a:rPr sz="1400" dirty="0">
                <a:solidFill>
                  <a:srgbClr val="008080"/>
                </a:solidFill>
                <a:latin typeface="SimSun"/>
                <a:cs typeface="SimSun"/>
              </a:rPr>
              <a:t>&gt;</a:t>
            </a:r>
            <a:endParaRPr sz="1400" dirty="0">
              <a:latin typeface="SimSun"/>
              <a:cs typeface="SimSun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780287" y="3596640"/>
            <a:ext cx="5558155" cy="2894330"/>
          </a:xfrm>
          <a:prstGeom prst="rect">
            <a:avLst/>
          </a:prstGeom>
          <a:ln w="9144">
            <a:solidFill>
              <a:srgbClr val="585858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&lt;</a:t>
            </a:r>
            <a:r>
              <a:rPr sz="1400" spc="-5" dirty="0">
                <a:solidFill>
                  <a:srgbClr val="3E7E7E"/>
                </a:solidFill>
                <a:latin typeface="SimSun"/>
                <a:cs typeface="SimSun"/>
              </a:rPr>
              <a:t>build</a:t>
            </a: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&gt;</a:t>
            </a:r>
            <a:endParaRPr sz="1400" dirty="0">
              <a:latin typeface="SimSun"/>
              <a:cs typeface="SimSun"/>
            </a:endParaRPr>
          </a:p>
          <a:p>
            <a:pPr marL="270510">
              <a:lnSpc>
                <a:spcPct val="100000"/>
              </a:lnSpc>
            </a:pP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&lt;</a:t>
            </a:r>
            <a:r>
              <a:rPr sz="1400" spc="-5" dirty="0">
                <a:solidFill>
                  <a:srgbClr val="3E7E7E"/>
                </a:solidFill>
                <a:latin typeface="SimSun"/>
                <a:cs typeface="SimSun"/>
              </a:rPr>
              <a:t>plugins</a:t>
            </a: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&gt;</a:t>
            </a:r>
            <a:endParaRPr sz="1400" dirty="0">
              <a:latin typeface="SimSun"/>
              <a:cs typeface="SimSun"/>
            </a:endParaRPr>
          </a:p>
          <a:p>
            <a:pPr marL="44894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&lt;</a:t>
            </a:r>
            <a:r>
              <a:rPr sz="1400" spc="-5" dirty="0">
                <a:solidFill>
                  <a:srgbClr val="3E7E7E"/>
                </a:solidFill>
                <a:latin typeface="SimSun"/>
                <a:cs typeface="SimSun"/>
              </a:rPr>
              <a:t>plugin</a:t>
            </a: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&gt;</a:t>
            </a:r>
            <a:endParaRPr sz="1400" dirty="0">
              <a:latin typeface="SimSun"/>
              <a:cs typeface="SimSun"/>
            </a:endParaRPr>
          </a:p>
          <a:p>
            <a:pPr marL="625475">
              <a:lnSpc>
                <a:spcPct val="100000"/>
              </a:lnSpc>
            </a:pP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&lt;</a:t>
            </a:r>
            <a:r>
              <a:rPr sz="1400" spc="-5" dirty="0">
                <a:solidFill>
                  <a:srgbClr val="3E7E7E"/>
                </a:solidFill>
                <a:latin typeface="SimSun"/>
                <a:cs typeface="SimSun"/>
              </a:rPr>
              <a:t>artifactId</a:t>
            </a: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&gt;</a:t>
            </a:r>
            <a:r>
              <a:rPr sz="1400" spc="-5" dirty="0">
                <a:latin typeface="SimSun"/>
                <a:cs typeface="SimSun"/>
              </a:rPr>
              <a:t>maven-compiler-plugin</a:t>
            </a: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&lt;/</a:t>
            </a:r>
            <a:r>
              <a:rPr sz="1400" spc="-5" dirty="0">
                <a:solidFill>
                  <a:srgbClr val="3E7E7E"/>
                </a:solidFill>
                <a:latin typeface="SimSun"/>
                <a:cs typeface="SimSun"/>
              </a:rPr>
              <a:t>artifactId</a:t>
            </a: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&gt;</a:t>
            </a:r>
            <a:endParaRPr sz="1400" dirty="0">
              <a:latin typeface="SimSun"/>
              <a:cs typeface="SimSun"/>
            </a:endParaRPr>
          </a:p>
          <a:p>
            <a:pPr marL="625475">
              <a:lnSpc>
                <a:spcPct val="100000"/>
              </a:lnSpc>
            </a:pP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&lt;</a:t>
            </a:r>
            <a:r>
              <a:rPr sz="1400" spc="-5" dirty="0" smtClean="0">
                <a:solidFill>
                  <a:srgbClr val="3E7E7E"/>
                </a:solidFill>
                <a:latin typeface="SimSun"/>
                <a:cs typeface="SimSun"/>
              </a:rPr>
              <a:t>version</a:t>
            </a:r>
            <a:r>
              <a:rPr sz="1400" spc="-5" dirty="0" smtClean="0">
                <a:solidFill>
                  <a:srgbClr val="008080"/>
                </a:solidFill>
                <a:latin typeface="SimSun"/>
                <a:cs typeface="SimSun"/>
              </a:rPr>
              <a:t>&gt;</a:t>
            </a:r>
            <a:r>
              <a:rPr sz="1400" spc="-5" dirty="0" smtClean="0">
                <a:latin typeface="SimSun"/>
                <a:cs typeface="SimSun"/>
              </a:rPr>
              <a:t>3.</a:t>
            </a:r>
            <a:r>
              <a:rPr lang="en-US" sz="1400" spc="-5" dirty="0" smtClean="0">
                <a:latin typeface="SimSun"/>
                <a:cs typeface="SimSun"/>
              </a:rPr>
              <a:t>5.1</a:t>
            </a:r>
            <a:r>
              <a:rPr sz="1400" spc="-5" dirty="0" smtClean="0">
                <a:solidFill>
                  <a:srgbClr val="008080"/>
                </a:solidFill>
                <a:latin typeface="SimSun"/>
                <a:cs typeface="SimSun"/>
              </a:rPr>
              <a:t>&lt;/</a:t>
            </a:r>
            <a:r>
              <a:rPr sz="1400" spc="-5" dirty="0">
                <a:solidFill>
                  <a:srgbClr val="3E7E7E"/>
                </a:solidFill>
                <a:latin typeface="SimSun"/>
                <a:cs typeface="SimSun"/>
              </a:rPr>
              <a:t>version</a:t>
            </a: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&gt;</a:t>
            </a:r>
            <a:endParaRPr sz="1400" dirty="0">
              <a:latin typeface="SimSun"/>
              <a:cs typeface="SimSun"/>
            </a:endParaRPr>
          </a:p>
          <a:p>
            <a:pPr marL="625475">
              <a:lnSpc>
                <a:spcPct val="100000"/>
              </a:lnSpc>
            </a:pP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&lt;</a:t>
            </a:r>
            <a:r>
              <a:rPr sz="1400" spc="-5" dirty="0">
                <a:solidFill>
                  <a:srgbClr val="3E7E7E"/>
                </a:solidFill>
                <a:latin typeface="SimSun"/>
                <a:cs typeface="SimSun"/>
              </a:rPr>
              <a:t>configuration</a:t>
            </a: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&gt;</a:t>
            </a:r>
            <a:endParaRPr sz="1400" dirty="0">
              <a:latin typeface="SimSun"/>
              <a:cs typeface="SimSun"/>
            </a:endParaRPr>
          </a:p>
          <a:p>
            <a:pPr marL="803910">
              <a:lnSpc>
                <a:spcPct val="100000"/>
              </a:lnSpc>
            </a:pP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&lt;</a:t>
            </a:r>
            <a:r>
              <a:rPr sz="1400" spc="-5" dirty="0">
                <a:solidFill>
                  <a:srgbClr val="3E7E7E"/>
                </a:solidFill>
                <a:latin typeface="SimSun"/>
                <a:cs typeface="SimSun"/>
              </a:rPr>
              <a:t>source</a:t>
            </a: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&gt;</a:t>
            </a:r>
            <a:r>
              <a:rPr sz="1400" spc="-5" dirty="0">
                <a:latin typeface="SimSun"/>
                <a:cs typeface="SimSun"/>
              </a:rPr>
              <a:t>1.8</a:t>
            </a: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&lt;/</a:t>
            </a:r>
            <a:r>
              <a:rPr sz="1400" spc="-5" dirty="0">
                <a:solidFill>
                  <a:srgbClr val="3E7E7E"/>
                </a:solidFill>
                <a:latin typeface="SimSun"/>
                <a:cs typeface="SimSun"/>
              </a:rPr>
              <a:t>source</a:t>
            </a: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&gt;</a:t>
            </a:r>
            <a:endParaRPr sz="1400" dirty="0">
              <a:latin typeface="SimSun"/>
              <a:cs typeface="SimSun"/>
            </a:endParaRPr>
          </a:p>
          <a:p>
            <a:pPr marL="803910">
              <a:lnSpc>
                <a:spcPct val="100000"/>
              </a:lnSpc>
            </a:pP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&lt;</a:t>
            </a:r>
            <a:r>
              <a:rPr sz="1400" spc="-5" dirty="0">
                <a:solidFill>
                  <a:srgbClr val="3E7E7E"/>
                </a:solidFill>
                <a:latin typeface="SimSun"/>
                <a:cs typeface="SimSun"/>
              </a:rPr>
              <a:t>target</a:t>
            </a: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&gt;</a:t>
            </a:r>
            <a:r>
              <a:rPr sz="1400" spc="-5" dirty="0">
                <a:latin typeface="SimSun"/>
                <a:cs typeface="SimSun"/>
              </a:rPr>
              <a:t>1.8</a:t>
            </a: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&lt;/</a:t>
            </a:r>
            <a:r>
              <a:rPr sz="1400" spc="-5" dirty="0">
                <a:solidFill>
                  <a:srgbClr val="3E7E7E"/>
                </a:solidFill>
                <a:latin typeface="SimSun"/>
                <a:cs typeface="SimSun"/>
              </a:rPr>
              <a:t>target</a:t>
            </a: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&gt;</a:t>
            </a:r>
            <a:endParaRPr sz="1400" dirty="0">
              <a:latin typeface="SimSun"/>
              <a:cs typeface="SimSun"/>
            </a:endParaRPr>
          </a:p>
          <a:p>
            <a:pPr marL="803910">
              <a:lnSpc>
                <a:spcPct val="100000"/>
              </a:lnSpc>
            </a:pP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&lt;</a:t>
            </a:r>
            <a:r>
              <a:rPr sz="1400" spc="-5" dirty="0">
                <a:solidFill>
                  <a:srgbClr val="3E7E7E"/>
                </a:solidFill>
                <a:latin typeface="SimSun"/>
                <a:cs typeface="SimSun"/>
              </a:rPr>
              <a:t>encoding</a:t>
            </a: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&gt;</a:t>
            </a:r>
            <a:r>
              <a:rPr sz="1400" spc="-5" dirty="0">
                <a:latin typeface="SimSun"/>
                <a:cs typeface="SimSun"/>
              </a:rPr>
              <a:t>utf-8</a:t>
            </a: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&lt;/</a:t>
            </a:r>
            <a:r>
              <a:rPr sz="1400" spc="-5" dirty="0">
                <a:solidFill>
                  <a:srgbClr val="3E7E7E"/>
                </a:solidFill>
                <a:latin typeface="SimSun"/>
                <a:cs typeface="SimSun"/>
              </a:rPr>
              <a:t>encoding</a:t>
            </a: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&gt;</a:t>
            </a:r>
            <a:endParaRPr sz="1400" dirty="0">
              <a:latin typeface="SimSun"/>
              <a:cs typeface="SimSun"/>
            </a:endParaRPr>
          </a:p>
          <a:p>
            <a:pPr marL="625475">
              <a:lnSpc>
                <a:spcPct val="100000"/>
              </a:lnSpc>
            </a:pP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&lt;/</a:t>
            </a:r>
            <a:r>
              <a:rPr sz="1400" spc="-5" dirty="0">
                <a:solidFill>
                  <a:srgbClr val="3E7E7E"/>
                </a:solidFill>
                <a:latin typeface="SimSun"/>
                <a:cs typeface="SimSun"/>
              </a:rPr>
              <a:t>configuration</a:t>
            </a: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&gt;</a:t>
            </a:r>
            <a:endParaRPr sz="1400" dirty="0">
              <a:latin typeface="SimSun"/>
              <a:cs typeface="SimSun"/>
            </a:endParaRPr>
          </a:p>
          <a:p>
            <a:pPr marL="448945">
              <a:lnSpc>
                <a:spcPct val="100000"/>
              </a:lnSpc>
            </a:pP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&lt;/</a:t>
            </a:r>
            <a:r>
              <a:rPr sz="1400" spc="-5" dirty="0">
                <a:solidFill>
                  <a:srgbClr val="3E7E7E"/>
                </a:solidFill>
                <a:latin typeface="SimSun"/>
                <a:cs typeface="SimSun"/>
              </a:rPr>
              <a:t>plugin</a:t>
            </a: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&gt;</a:t>
            </a:r>
            <a:endParaRPr sz="1400" dirty="0">
              <a:latin typeface="SimSun"/>
              <a:cs typeface="SimSun"/>
            </a:endParaRPr>
          </a:p>
          <a:p>
            <a:pPr marL="270510">
              <a:lnSpc>
                <a:spcPct val="100000"/>
              </a:lnSpc>
            </a:pP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&lt;/</a:t>
            </a:r>
            <a:r>
              <a:rPr sz="1400" spc="-5" dirty="0">
                <a:solidFill>
                  <a:srgbClr val="3E7E7E"/>
                </a:solidFill>
                <a:latin typeface="SimSun"/>
                <a:cs typeface="SimSun"/>
              </a:rPr>
              <a:t>plugins</a:t>
            </a: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&gt;</a:t>
            </a:r>
            <a:endParaRPr sz="1400" dirty="0">
              <a:latin typeface="SimSun"/>
              <a:cs typeface="SimSun"/>
            </a:endParaRPr>
          </a:p>
          <a:p>
            <a:pPr marL="92075">
              <a:lnSpc>
                <a:spcPct val="100000"/>
              </a:lnSpc>
            </a:pP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&lt;/</a:t>
            </a:r>
            <a:r>
              <a:rPr sz="1400" spc="-5" dirty="0">
                <a:solidFill>
                  <a:srgbClr val="3E7E7E"/>
                </a:solidFill>
                <a:latin typeface="SimSun"/>
                <a:cs typeface="SimSun"/>
              </a:rPr>
              <a:t>build</a:t>
            </a:r>
            <a:r>
              <a:rPr sz="1400" spc="-5" dirty="0">
                <a:solidFill>
                  <a:srgbClr val="008080"/>
                </a:solidFill>
                <a:latin typeface="SimSun"/>
                <a:cs typeface="SimSun"/>
              </a:rPr>
              <a:t>&gt;</a:t>
            </a:r>
            <a:endParaRPr sz="1400" dirty="0">
              <a:latin typeface="SimSun"/>
              <a:cs typeface="SimSun"/>
            </a:endParaRPr>
          </a:p>
        </p:txBody>
      </p:sp>
      <p:sp>
        <p:nvSpPr>
          <p:cNvPr id="9" name="object 6"/>
          <p:cNvSpPr/>
          <p:nvPr/>
        </p:nvSpPr>
        <p:spPr>
          <a:xfrm>
            <a:off x="7180341" y="1885188"/>
            <a:ext cx="4220702" cy="1315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6777228" y="1885188"/>
            <a:ext cx="0" cy="4605020"/>
          </a:xfrm>
          <a:custGeom>
            <a:avLst/>
            <a:gdLst/>
            <a:ahLst/>
            <a:cxnLst/>
            <a:rect l="l" t="t" r="r" b="b"/>
            <a:pathLst>
              <a:path h="4605020">
                <a:moveTo>
                  <a:pt x="0" y="0"/>
                </a:moveTo>
                <a:lnTo>
                  <a:pt x="0" y="4604512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276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47869" y="507076"/>
            <a:ext cx="1130870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98644" y="72430"/>
            <a:ext cx="857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Spring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7288" y="1335024"/>
            <a:ext cx="4219199" cy="1313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5031266" y="2043557"/>
            <a:ext cx="401320" cy="417830"/>
          </a:xfrm>
          <a:custGeom>
            <a:avLst/>
            <a:gdLst/>
            <a:ahLst/>
            <a:cxnLst/>
            <a:rect l="l" t="t" r="r" b="b"/>
            <a:pathLst>
              <a:path w="401320" h="417830">
                <a:moveTo>
                  <a:pt x="200405" y="0"/>
                </a:moveTo>
                <a:lnTo>
                  <a:pt x="200405" y="104393"/>
                </a:lnTo>
                <a:lnTo>
                  <a:pt x="0" y="104393"/>
                </a:lnTo>
                <a:lnTo>
                  <a:pt x="0" y="313181"/>
                </a:lnTo>
                <a:lnTo>
                  <a:pt x="200405" y="313181"/>
                </a:lnTo>
                <a:lnTo>
                  <a:pt x="200405" y="417575"/>
                </a:lnTo>
                <a:lnTo>
                  <a:pt x="400812" y="208787"/>
                </a:lnTo>
                <a:lnTo>
                  <a:pt x="200405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812067" y="2252472"/>
            <a:ext cx="3337901" cy="396240"/>
          </a:xfrm>
          <a:custGeom>
            <a:avLst/>
            <a:gdLst/>
            <a:ahLst/>
            <a:cxnLst/>
            <a:rect l="l" t="t" r="r" b="b"/>
            <a:pathLst>
              <a:path w="3007360" h="396239">
                <a:moveTo>
                  <a:pt x="0" y="396239"/>
                </a:moveTo>
                <a:lnTo>
                  <a:pt x="3006852" y="396239"/>
                </a:lnTo>
                <a:lnTo>
                  <a:pt x="3006852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ln w="1523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1893" y="2853993"/>
            <a:ext cx="3915410" cy="864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1100"/>
              </a:lnSpc>
              <a:spcBef>
                <a:spcPts val="90"/>
              </a:spcBef>
            </a:pPr>
            <a:r>
              <a:rPr sz="1400" spc="-155" dirty="0">
                <a:latin typeface="Dotum"/>
                <a:cs typeface="Dotum"/>
              </a:rPr>
              <a:t>프로젝트의 </a:t>
            </a:r>
            <a:r>
              <a:rPr sz="1400" spc="-125" dirty="0">
                <a:latin typeface="Dotum"/>
                <a:cs typeface="Dotum"/>
              </a:rPr>
              <a:t>JRE라이브러리 </a:t>
            </a:r>
            <a:r>
              <a:rPr sz="1400" spc="-155" dirty="0">
                <a:latin typeface="Dotum"/>
                <a:cs typeface="Dotum"/>
              </a:rPr>
              <a:t>버전이 메이븐 설정파일에  명시되어 있는 버전과 일치하지 않아서 발생하는 것으로  프로젝트를 업데이트하라고</a:t>
            </a:r>
            <a:r>
              <a:rPr sz="1400" spc="-160" dirty="0">
                <a:latin typeface="Dotum"/>
                <a:cs typeface="Dotum"/>
              </a:rPr>
              <a:t> </a:t>
            </a:r>
            <a:r>
              <a:rPr sz="1400" spc="-145" dirty="0">
                <a:latin typeface="Dotum"/>
                <a:cs typeface="Dotum"/>
              </a:rPr>
              <a:t>나온다.</a:t>
            </a:r>
            <a:endParaRPr sz="1400" dirty="0">
              <a:latin typeface="Dotum"/>
              <a:cs typeface="Dotum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5629583" y="1335024"/>
            <a:ext cx="5128260" cy="5375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/>
          <p:cNvSpPr txBox="1"/>
          <p:nvPr/>
        </p:nvSpPr>
        <p:spPr>
          <a:xfrm>
            <a:off x="507288" y="788289"/>
            <a:ext cx="1972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>
                <a:latin typeface="Dotum"/>
                <a:cs typeface="Dotum"/>
              </a:rPr>
              <a:t>1-3</a:t>
            </a:r>
            <a:r>
              <a:rPr sz="1800" spc="-215" dirty="0" smtClean="0">
                <a:latin typeface="Dotum"/>
                <a:cs typeface="Dotum"/>
              </a:rPr>
              <a:t> </a:t>
            </a:r>
            <a:r>
              <a:rPr sz="1800" spc="-80" dirty="0">
                <a:latin typeface="Dotum"/>
                <a:cs typeface="Dotum"/>
              </a:rPr>
              <a:t>:</a:t>
            </a:r>
            <a:r>
              <a:rPr sz="1800" spc="-220" dirty="0">
                <a:latin typeface="Dotum"/>
                <a:cs typeface="Dotum"/>
              </a:rPr>
              <a:t> </a:t>
            </a:r>
            <a:r>
              <a:rPr sz="1800" spc="-30" dirty="0">
                <a:latin typeface="Dotum"/>
                <a:cs typeface="Dotum"/>
              </a:rPr>
              <a:t>pom.xml</a:t>
            </a:r>
            <a:r>
              <a:rPr sz="1800" spc="-240" dirty="0">
                <a:latin typeface="Dotum"/>
                <a:cs typeface="Dotum"/>
              </a:rPr>
              <a:t> </a:t>
            </a:r>
            <a:r>
              <a:rPr sz="1800" spc="-195" dirty="0">
                <a:latin typeface="Dotum"/>
                <a:cs typeface="Dotum"/>
              </a:rPr>
              <a:t>작성</a:t>
            </a:r>
            <a:endParaRPr sz="1800" dirty="0">
              <a:latin typeface="Dotum"/>
              <a:cs typeface="Dotum"/>
            </a:endParaRPr>
          </a:p>
        </p:txBody>
      </p:sp>
    </p:spTree>
    <p:extLst>
      <p:ext uri="{BB962C8B-B14F-4D97-AF65-F5344CB8AC3E}">
        <p14:creationId xmlns:p14="http://schemas.microsoft.com/office/powerpoint/2010/main" val="1019620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47869" y="507076"/>
            <a:ext cx="1130870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98644" y="72430"/>
            <a:ext cx="857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Spring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617626" y="1446367"/>
            <a:ext cx="6034189" cy="17433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+mj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+mj-lt"/>
              <a:cs typeface="Times New Roman"/>
            </a:endParaRPr>
          </a:p>
          <a:p>
            <a:pPr marL="416559" marR="5080">
              <a:lnSpc>
                <a:spcPct val="138900"/>
              </a:lnSpc>
              <a:spcBef>
                <a:spcPts val="5"/>
              </a:spcBef>
            </a:pPr>
            <a:r>
              <a:rPr sz="1800" spc="-55" dirty="0" err="1" smtClean="0">
                <a:latin typeface="+mj-lt"/>
                <a:cs typeface="Dotum"/>
              </a:rPr>
              <a:t>프로젝트</a:t>
            </a:r>
            <a:r>
              <a:rPr sz="1800" spc="-55" dirty="0" smtClean="0">
                <a:latin typeface="+mj-lt"/>
                <a:cs typeface="Dotum"/>
              </a:rPr>
              <a:t> </a:t>
            </a:r>
            <a:r>
              <a:rPr sz="1800" spc="-80" dirty="0">
                <a:latin typeface="+mj-lt"/>
                <a:cs typeface="Dotum"/>
              </a:rPr>
              <a:t>: </a:t>
            </a:r>
            <a:r>
              <a:rPr sz="1800" spc="-195" dirty="0">
                <a:latin typeface="+mj-lt"/>
                <a:cs typeface="Dotum"/>
              </a:rPr>
              <a:t>스프링 프로젝트 </a:t>
            </a:r>
            <a:r>
              <a:rPr sz="1800" spc="-45" dirty="0">
                <a:latin typeface="+mj-lt"/>
                <a:cs typeface="Dotum"/>
              </a:rPr>
              <a:t>Root. </a:t>
            </a:r>
            <a:endParaRPr lang="en-US" sz="1800" spc="-45" dirty="0" smtClean="0">
              <a:latin typeface="+mj-lt"/>
              <a:cs typeface="Dotum"/>
            </a:endParaRPr>
          </a:p>
          <a:p>
            <a:pPr marL="416559" marR="5080">
              <a:lnSpc>
                <a:spcPct val="138900"/>
              </a:lnSpc>
              <a:spcBef>
                <a:spcPts val="5"/>
              </a:spcBef>
            </a:pPr>
            <a:r>
              <a:rPr sz="1800" spc="5" dirty="0" smtClean="0">
                <a:latin typeface="+mj-lt"/>
                <a:cs typeface="Dotum"/>
              </a:rPr>
              <a:t>/</a:t>
            </a:r>
            <a:r>
              <a:rPr sz="1800" spc="5" dirty="0">
                <a:latin typeface="+mj-lt"/>
                <a:cs typeface="Dotum"/>
              </a:rPr>
              <a:t>src/main/java </a:t>
            </a:r>
            <a:r>
              <a:rPr sz="1800" spc="-195" dirty="0">
                <a:latin typeface="+mj-lt"/>
                <a:cs typeface="Dotum"/>
              </a:rPr>
              <a:t>폴더 </a:t>
            </a:r>
            <a:r>
              <a:rPr sz="1800" spc="-80" dirty="0">
                <a:latin typeface="+mj-lt"/>
                <a:cs typeface="Dotum"/>
              </a:rPr>
              <a:t>: </a:t>
            </a:r>
            <a:r>
              <a:rPr sz="1800" spc="-55" dirty="0">
                <a:latin typeface="+mj-lt"/>
                <a:cs typeface="Dotum"/>
              </a:rPr>
              <a:t>.java파일 </a:t>
            </a:r>
            <a:r>
              <a:rPr sz="1800" spc="-180" dirty="0">
                <a:latin typeface="+mj-lt"/>
                <a:cs typeface="Dotum"/>
              </a:rPr>
              <a:t>관리. </a:t>
            </a:r>
            <a:endParaRPr lang="en-US" sz="1800" spc="-180" dirty="0" smtClean="0">
              <a:latin typeface="+mj-lt"/>
              <a:cs typeface="Dotum"/>
            </a:endParaRPr>
          </a:p>
          <a:p>
            <a:pPr marL="416559" marR="5080">
              <a:lnSpc>
                <a:spcPct val="138900"/>
              </a:lnSpc>
              <a:spcBef>
                <a:spcPts val="5"/>
              </a:spcBef>
            </a:pPr>
            <a:r>
              <a:rPr sz="1800" dirty="0" smtClean="0">
                <a:latin typeface="+mj-lt"/>
                <a:cs typeface="Dotum"/>
              </a:rPr>
              <a:t>/</a:t>
            </a:r>
            <a:r>
              <a:rPr sz="1800" dirty="0">
                <a:latin typeface="+mj-lt"/>
                <a:cs typeface="Dotum"/>
              </a:rPr>
              <a:t>src/main/resources</a:t>
            </a:r>
            <a:r>
              <a:rPr sz="1800" spc="-495" dirty="0">
                <a:latin typeface="+mj-lt"/>
                <a:cs typeface="Dotum"/>
              </a:rPr>
              <a:t> </a:t>
            </a:r>
            <a:r>
              <a:rPr sz="1800" spc="-195" dirty="0">
                <a:latin typeface="+mj-lt"/>
                <a:cs typeface="Dotum"/>
              </a:rPr>
              <a:t>폴더 </a:t>
            </a:r>
            <a:r>
              <a:rPr sz="1800" spc="-80" dirty="0">
                <a:latin typeface="+mj-lt"/>
                <a:cs typeface="Dotum"/>
              </a:rPr>
              <a:t>: </a:t>
            </a:r>
            <a:r>
              <a:rPr sz="1800" spc="-195" dirty="0">
                <a:latin typeface="+mj-lt"/>
                <a:cs typeface="Dotum"/>
              </a:rPr>
              <a:t>자원파일 </a:t>
            </a:r>
            <a:r>
              <a:rPr sz="1800" spc="-180" dirty="0">
                <a:latin typeface="+mj-lt"/>
                <a:cs typeface="Dotum"/>
              </a:rPr>
              <a:t>관리</a:t>
            </a:r>
            <a:r>
              <a:rPr sz="1800" spc="-180" dirty="0">
                <a:latin typeface="Dotum"/>
                <a:cs typeface="Dotum"/>
              </a:rPr>
              <a:t>.</a:t>
            </a:r>
            <a:endParaRPr sz="1800" dirty="0">
              <a:latin typeface="Dotum"/>
              <a:cs typeface="Dotum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7478853" y="1345690"/>
            <a:ext cx="3005328" cy="1844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6009093" y="2058795"/>
            <a:ext cx="401320" cy="417830"/>
          </a:xfrm>
          <a:custGeom>
            <a:avLst/>
            <a:gdLst/>
            <a:ahLst/>
            <a:cxnLst/>
            <a:rect l="l" t="t" r="r" b="b"/>
            <a:pathLst>
              <a:path w="401320" h="417830">
                <a:moveTo>
                  <a:pt x="200405" y="0"/>
                </a:moveTo>
                <a:lnTo>
                  <a:pt x="0" y="208787"/>
                </a:lnTo>
                <a:lnTo>
                  <a:pt x="200405" y="417575"/>
                </a:lnTo>
                <a:lnTo>
                  <a:pt x="200405" y="313181"/>
                </a:lnTo>
                <a:lnTo>
                  <a:pt x="400811" y="313181"/>
                </a:lnTo>
                <a:lnTo>
                  <a:pt x="400811" y="104393"/>
                </a:lnTo>
                <a:lnTo>
                  <a:pt x="200405" y="104393"/>
                </a:lnTo>
                <a:lnTo>
                  <a:pt x="200405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/>
          <p:cNvSpPr txBox="1"/>
          <p:nvPr/>
        </p:nvSpPr>
        <p:spPr>
          <a:xfrm>
            <a:off x="617626" y="4707991"/>
            <a:ext cx="10782935" cy="86360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400" spc="30" dirty="0">
                <a:latin typeface="+mj-lt"/>
                <a:cs typeface="Dotum"/>
              </a:rPr>
              <a:t>java </a:t>
            </a:r>
            <a:r>
              <a:rPr sz="1400" spc="-5" dirty="0">
                <a:latin typeface="+mj-lt"/>
                <a:cs typeface="Dotum"/>
              </a:rPr>
              <a:t>폴더(lec03Pjt001/src/main/java)의</a:t>
            </a:r>
            <a:r>
              <a:rPr sz="1400" spc="-375" dirty="0">
                <a:latin typeface="+mj-lt"/>
                <a:cs typeface="Dotum"/>
              </a:rPr>
              <a:t> </a:t>
            </a:r>
            <a:r>
              <a:rPr sz="1400" spc="-155" dirty="0">
                <a:latin typeface="+mj-lt"/>
                <a:cs typeface="Dotum"/>
              </a:rPr>
              <a:t>경우 특별한 것은 </a:t>
            </a:r>
            <a:r>
              <a:rPr sz="1400" spc="-140" dirty="0">
                <a:latin typeface="+mj-lt"/>
                <a:cs typeface="Dotum"/>
              </a:rPr>
              <a:t>없고, </a:t>
            </a:r>
            <a:r>
              <a:rPr sz="1400" spc="-155" dirty="0">
                <a:latin typeface="+mj-lt"/>
                <a:cs typeface="Dotum"/>
              </a:rPr>
              <a:t>앞으로 만들어지는 자바 파일들이 관리되는 </a:t>
            </a:r>
            <a:r>
              <a:rPr sz="1400" spc="-145" dirty="0">
                <a:latin typeface="+mj-lt"/>
                <a:cs typeface="Dotum"/>
              </a:rPr>
              <a:t>폴더이다.</a:t>
            </a:r>
            <a:endParaRPr sz="1400" dirty="0">
              <a:latin typeface="+mj-lt"/>
              <a:cs typeface="Dotum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400" dirty="0">
                <a:latin typeface="+mj-lt"/>
                <a:cs typeface="Dotum"/>
              </a:rPr>
              <a:t>resources </a:t>
            </a:r>
            <a:r>
              <a:rPr sz="1400" spc="-10" dirty="0">
                <a:latin typeface="+mj-lt"/>
                <a:cs typeface="Dotum"/>
              </a:rPr>
              <a:t>폴더(lec03Pjt001/src/main/resources)의 </a:t>
            </a:r>
            <a:r>
              <a:rPr sz="1400" spc="-155" dirty="0">
                <a:latin typeface="+mj-lt"/>
                <a:cs typeface="Dotum"/>
              </a:rPr>
              <a:t>경우 자원을 관리하는 폴더로 스프링 설정 </a:t>
            </a:r>
            <a:r>
              <a:rPr sz="1400" dirty="0">
                <a:latin typeface="+mj-lt"/>
                <a:cs typeface="Dotum"/>
              </a:rPr>
              <a:t>파일(XML)</a:t>
            </a:r>
            <a:r>
              <a:rPr sz="1400" spc="-360" dirty="0">
                <a:latin typeface="+mj-lt"/>
                <a:cs typeface="Dotum"/>
              </a:rPr>
              <a:t> </a:t>
            </a:r>
            <a:r>
              <a:rPr sz="1400" spc="-155" dirty="0">
                <a:latin typeface="+mj-lt"/>
                <a:cs typeface="Dotum"/>
              </a:rPr>
              <a:t>또는 프로퍼티 파일 등이 </a:t>
            </a:r>
            <a:r>
              <a:rPr sz="1400" spc="-145" dirty="0">
                <a:latin typeface="+mj-lt"/>
                <a:cs typeface="Dotum"/>
              </a:rPr>
              <a:t>관리된다.</a:t>
            </a:r>
            <a:endParaRPr sz="1400" dirty="0">
              <a:latin typeface="+mj-lt"/>
              <a:cs typeface="Dotum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400" dirty="0">
                <a:latin typeface="+mj-lt"/>
                <a:cs typeface="Dotum"/>
              </a:rPr>
              <a:t>java, resources</a:t>
            </a:r>
            <a:r>
              <a:rPr sz="1400" spc="-315" dirty="0">
                <a:latin typeface="+mj-lt"/>
                <a:cs typeface="Dotum"/>
              </a:rPr>
              <a:t> </a:t>
            </a:r>
            <a:r>
              <a:rPr sz="1400" spc="-155" dirty="0">
                <a:latin typeface="+mj-lt"/>
                <a:cs typeface="Dotum"/>
              </a:rPr>
              <a:t>폴더는 스프링 프레임워크의 기본 구조를 이루는 폴더로 개발자는 이대로 폴더를 구성해야 </a:t>
            </a:r>
            <a:r>
              <a:rPr sz="1400" spc="-140" dirty="0">
                <a:latin typeface="+mj-lt"/>
                <a:cs typeface="Dotum"/>
              </a:rPr>
              <a:t>한다.</a:t>
            </a:r>
            <a:endParaRPr sz="1400" dirty="0">
              <a:latin typeface="+mj-lt"/>
              <a:cs typeface="Dotum"/>
            </a:endParaRPr>
          </a:p>
        </p:txBody>
      </p:sp>
      <p:sp>
        <p:nvSpPr>
          <p:cNvPr id="10" name="object 6"/>
          <p:cNvSpPr/>
          <p:nvPr/>
        </p:nvSpPr>
        <p:spPr>
          <a:xfrm>
            <a:off x="861060" y="4148328"/>
            <a:ext cx="10470515" cy="0"/>
          </a:xfrm>
          <a:custGeom>
            <a:avLst/>
            <a:gdLst/>
            <a:ahLst/>
            <a:cxnLst/>
            <a:rect l="l" t="t" r="r" b="b"/>
            <a:pathLst>
              <a:path w="10470515">
                <a:moveTo>
                  <a:pt x="0" y="0"/>
                </a:moveTo>
                <a:lnTo>
                  <a:pt x="10470007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/>
          <p:cNvSpPr txBox="1"/>
          <p:nvPr/>
        </p:nvSpPr>
        <p:spPr>
          <a:xfrm>
            <a:off x="507287" y="788289"/>
            <a:ext cx="483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pc="-10" dirty="0" smtClean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1-4</a:t>
            </a:r>
            <a:r>
              <a:rPr lang="ko-KR" altLang="en-US" spc="-195" dirty="0" smtClean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lang="en-US" altLang="ko-KR" spc="-80" dirty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:</a:t>
            </a:r>
            <a:r>
              <a:rPr lang="ko-KR" altLang="en-US" spc="-200" dirty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lang="ko-KR" altLang="en-US" spc="-195" dirty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폴더</a:t>
            </a:r>
            <a:r>
              <a:rPr lang="ko-KR" altLang="en-US" spc="-215" dirty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lang="ko-KR" altLang="en-US" spc="-195" dirty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및</a:t>
            </a:r>
            <a:r>
              <a:rPr lang="ko-KR" altLang="en-US" spc="-204" dirty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lang="en-US" altLang="ko-KR" spc="-30" dirty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pom.xml</a:t>
            </a:r>
            <a:r>
              <a:rPr lang="ko-KR" altLang="en-US" spc="-225" dirty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lang="ko-KR" altLang="en-US" spc="-195" dirty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파일의</a:t>
            </a:r>
            <a:r>
              <a:rPr lang="ko-KR" altLang="en-US" spc="-225" dirty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lang="ko-KR" altLang="en-US" spc="-195" dirty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이해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  <a:cs typeface="Dotum"/>
            </a:endParaRPr>
          </a:p>
        </p:txBody>
      </p:sp>
    </p:spTree>
    <p:extLst>
      <p:ext uri="{BB962C8B-B14F-4D97-AF65-F5344CB8AC3E}">
        <p14:creationId xmlns:p14="http://schemas.microsoft.com/office/powerpoint/2010/main" val="3318654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47869" y="507076"/>
            <a:ext cx="1130870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98644" y="72430"/>
            <a:ext cx="857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Spring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4" name="object 3"/>
          <p:cNvSpPr/>
          <p:nvPr/>
        </p:nvSpPr>
        <p:spPr>
          <a:xfrm>
            <a:off x="493312" y="2405580"/>
            <a:ext cx="5118696" cy="2993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 txBox="1"/>
          <p:nvPr/>
        </p:nvSpPr>
        <p:spPr>
          <a:xfrm>
            <a:off x="732840" y="5601411"/>
            <a:ext cx="46285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Dotum"/>
                <a:cs typeface="Dotum"/>
              </a:rPr>
              <a:t>pom.xml에 </a:t>
            </a:r>
            <a:r>
              <a:rPr sz="1400" spc="-155" dirty="0">
                <a:latin typeface="Dotum"/>
                <a:cs typeface="Dotum"/>
              </a:rPr>
              <a:t>의해서 필요한 라이브러리만 다운로드 해서</a:t>
            </a:r>
            <a:r>
              <a:rPr sz="1400" spc="-320" dirty="0">
                <a:latin typeface="Dotum"/>
                <a:cs typeface="Dotum"/>
              </a:rPr>
              <a:t> </a:t>
            </a:r>
            <a:r>
              <a:rPr sz="1400" spc="-155" dirty="0">
                <a:latin typeface="Dotum"/>
                <a:cs typeface="Dotum"/>
              </a:rPr>
              <a:t>사용한다</a:t>
            </a:r>
            <a:endParaRPr sz="1400">
              <a:latin typeface="Dotum"/>
              <a:cs typeface="Dotum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507288" y="788289"/>
            <a:ext cx="9535795" cy="1328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>
                <a:latin typeface="Dotum"/>
                <a:cs typeface="Dotum"/>
              </a:rPr>
              <a:t>1-4</a:t>
            </a:r>
            <a:r>
              <a:rPr sz="1800" spc="-195" dirty="0" smtClean="0">
                <a:latin typeface="Dotum"/>
                <a:cs typeface="Dotum"/>
              </a:rPr>
              <a:t> </a:t>
            </a:r>
            <a:r>
              <a:rPr sz="1800" spc="-80" dirty="0" smtClean="0">
                <a:latin typeface="Dotum"/>
                <a:cs typeface="Dotum"/>
              </a:rPr>
              <a:t>:</a:t>
            </a:r>
            <a:r>
              <a:rPr sz="1800" spc="-200" dirty="0" smtClean="0">
                <a:latin typeface="Dotum"/>
                <a:cs typeface="Dotum"/>
              </a:rPr>
              <a:t> </a:t>
            </a:r>
            <a:r>
              <a:rPr sz="1800" spc="-195" dirty="0" err="1" smtClean="0">
                <a:latin typeface="Dotum"/>
                <a:cs typeface="Dotum"/>
              </a:rPr>
              <a:t>폴더</a:t>
            </a:r>
            <a:r>
              <a:rPr sz="1800" spc="-215" dirty="0" smtClean="0">
                <a:latin typeface="Dotum"/>
                <a:cs typeface="Dotum"/>
              </a:rPr>
              <a:t> </a:t>
            </a:r>
            <a:r>
              <a:rPr sz="1800" spc="-195" dirty="0" smtClean="0">
                <a:latin typeface="Dotum"/>
                <a:cs typeface="Dotum"/>
              </a:rPr>
              <a:t>및</a:t>
            </a:r>
            <a:r>
              <a:rPr sz="1800" spc="-204" dirty="0" smtClean="0">
                <a:latin typeface="Dotum"/>
                <a:cs typeface="Dotum"/>
              </a:rPr>
              <a:t> </a:t>
            </a:r>
            <a:r>
              <a:rPr sz="1800" spc="-30" dirty="0" smtClean="0">
                <a:latin typeface="Dotum"/>
                <a:cs typeface="Dotum"/>
              </a:rPr>
              <a:t>pom.xml</a:t>
            </a:r>
            <a:r>
              <a:rPr sz="1800" spc="-225" dirty="0" smtClean="0">
                <a:latin typeface="Dotum"/>
                <a:cs typeface="Dotum"/>
              </a:rPr>
              <a:t> </a:t>
            </a:r>
            <a:r>
              <a:rPr sz="1800" spc="-195" dirty="0" err="1" smtClean="0">
                <a:latin typeface="Dotum"/>
                <a:cs typeface="Dotum"/>
              </a:rPr>
              <a:t>파일의</a:t>
            </a:r>
            <a:r>
              <a:rPr sz="1800" spc="-225" dirty="0" smtClean="0">
                <a:latin typeface="Dotum"/>
                <a:cs typeface="Dotum"/>
              </a:rPr>
              <a:t> </a:t>
            </a:r>
            <a:r>
              <a:rPr sz="1800" spc="-195" dirty="0" err="1" smtClean="0">
                <a:latin typeface="Dotum"/>
                <a:cs typeface="Dotum"/>
              </a:rPr>
              <a:t>이해</a:t>
            </a:r>
            <a:endParaRPr sz="1800" dirty="0" smtClean="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653539">
              <a:lnSpc>
                <a:spcPct val="100000"/>
              </a:lnSpc>
              <a:spcBef>
                <a:spcPts val="5"/>
              </a:spcBef>
            </a:pPr>
            <a:r>
              <a:rPr sz="1600" spc="-30" dirty="0">
                <a:latin typeface="Dotum"/>
                <a:cs typeface="Dotum"/>
              </a:rPr>
              <a:t>pom.xml </a:t>
            </a:r>
            <a:r>
              <a:rPr sz="1600" spc="-180" dirty="0">
                <a:latin typeface="Dotum"/>
                <a:cs typeface="Dotum"/>
              </a:rPr>
              <a:t>파일은 메이븐 설정파일로 </a:t>
            </a:r>
            <a:r>
              <a:rPr sz="1600" spc="-180" dirty="0">
                <a:solidFill>
                  <a:srgbClr val="FF0000"/>
                </a:solidFill>
                <a:latin typeface="Dotum"/>
                <a:cs typeface="Dotum"/>
              </a:rPr>
              <a:t>메이븐</a:t>
            </a:r>
            <a:r>
              <a:rPr sz="1600" spc="-180" dirty="0">
                <a:latin typeface="Dotum"/>
                <a:cs typeface="Dotum"/>
              </a:rPr>
              <a:t>은 </a:t>
            </a:r>
            <a:r>
              <a:rPr sz="1600" spc="-180" dirty="0">
                <a:solidFill>
                  <a:srgbClr val="FF0000"/>
                </a:solidFill>
                <a:latin typeface="Dotum"/>
                <a:cs typeface="Dotum"/>
              </a:rPr>
              <a:t>라이브러리를 </a:t>
            </a:r>
            <a:r>
              <a:rPr sz="1600" spc="-170" dirty="0">
                <a:solidFill>
                  <a:srgbClr val="FF0000"/>
                </a:solidFill>
                <a:latin typeface="Dotum"/>
                <a:cs typeface="Dotum"/>
              </a:rPr>
              <a:t>연결해주고</a:t>
            </a:r>
            <a:r>
              <a:rPr sz="1600" spc="-170" dirty="0">
                <a:latin typeface="Dotum"/>
                <a:cs typeface="Dotum"/>
              </a:rPr>
              <a:t>, </a:t>
            </a:r>
            <a:r>
              <a:rPr sz="1600" spc="-180" dirty="0">
                <a:latin typeface="Dotum"/>
                <a:cs typeface="Dotum"/>
              </a:rPr>
              <a:t>빌드를 위한</a:t>
            </a:r>
            <a:r>
              <a:rPr sz="1600" spc="-300" dirty="0">
                <a:latin typeface="Dotum"/>
                <a:cs typeface="Dotum"/>
              </a:rPr>
              <a:t> </a:t>
            </a:r>
            <a:r>
              <a:rPr sz="1600" spc="-170" dirty="0" err="1">
                <a:latin typeface="Dotum"/>
                <a:cs typeface="Dotum"/>
              </a:rPr>
              <a:t>플랫폼이다</a:t>
            </a:r>
            <a:r>
              <a:rPr sz="1600" spc="-170" dirty="0" smtClean="0">
                <a:latin typeface="Dotum"/>
                <a:cs typeface="Dotum"/>
              </a:rPr>
              <a:t>.</a:t>
            </a:r>
            <a:endParaRPr lang="en-US" sz="1600" spc="-170" dirty="0" smtClean="0">
              <a:latin typeface="Dotum"/>
              <a:cs typeface="Dotum"/>
            </a:endParaRPr>
          </a:p>
          <a:p>
            <a:pPr marL="1653539">
              <a:lnSpc>
                <a:spcPct val="100000"/>
              </a:lnSpc>
              <a:spcBef>
                <a:spcPts val="5"/>
              </a:spcBef>
            </a:pPr>
            <a:r>
              <a:rPr lang="en-US" sz="1600" spc="-170" dirty="0" smtClean="0">
                <a:latin typeface="Dotum"/>
                <a:cs typeface="Dotum"/>
              </a:rPr>
              <a:t>-&gt; </a:t>
            </a:r>
            <a:r>
              <a:rPr lang="ko-KR" altLang="en-US" sz="1600" spc="-170" dirty="0" smtClean="0">
                <a:latin typeface="Dotum"/>
                <a:cs typeface="Dotum"/>
              </a:rPr>
              <a:t>한마디로 </a:t>
            </a:r>
            <a:r>
              <a:rPr lang="ko-KR" altLang="en-US" sz="1600" spc="-170" dirty="0" err="1" smtClean="0">
                <a:latin typeface="Dotum"/>
                <a:cs typeface="Dotum"/>
              </a:rPr>
              <a:t>메이븐을</a:t>
            </a:r>
            <a:r>
              <a:rPr lang="ko-KR" altLang="en-US" sz="1600" spc="-170" dirty="0" smtClean="0">
                <a:latin typeface="Dotum"/>
                <a:cs typeface="Dotum"/>
              </a:rPr>
              <a:t> 이용하면 라이브러리를 설정으로 바로 사용 할 수 있다</a:t>
            </a:r>
            <a:endParaRPr sz="1600" dirty="0">
              <a:latin typeface="Dotum"/>
              <a:cs typeface="Dotum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6310121" y="4932426"/>
            <a:ext cx="49879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55" dirty="0">
                <a:latin typeface="Dotum"/>
                <a:cs typeface="Dotum"/>
              </a:rPr>
              <a:t>라이브러리는 아래의 경로에서 확인 </a:t>
            </a:r>
            <a:r>
              <a:rPr sz="1400" spc="-145" dirty="0">
                <a:latin typeface="Dotum"/>
                <a:cs typeface="Dotum"/>
              </a:rPr>
              <a:t>가능하다.  </a:t>
            </a:r>
            <a:r>
              <a:rPr sz="1400" spc="-10" dirty="0">
                <a:latin typeface="Dotum"/>
                <a:cs typeface="Dotum"/>
              </a:rPr>
              <a:t>C:\Users\사용자\.m2\repository\org\springframework</a:t>
            </a:r>
            <a:endParaRPr sz="1400">
              <a:latin typeface="Dotum"/>
              <a:cs typeface="Dotum"/>
            </a:endParaRPr>
          </a:p>
        </p:txBody>
      </p:sp>
      <p:sp>
        <p:nvSpPr>
          <p:cNvPr id="10" name="object 6"/>
          <p:cNvSpPr/>
          <p:nvPr/>
        </p:nvSpPr>
        <p:spPr>
          <a:xfrm>
            <a:off x="6141720" y="2424683"/>
            <a:ext cx="5731764" cy="2083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 txBox="1"/>
          <p:nvPr/>
        </p:nvSpPr>
        <p:spPr>
          <a:xfrm>
            <a:off x="6310121" y="5636767"/>
            <a:ext cx="5293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30" dirty="0">
                <a:latin typeface="Dotum"/>
                <a:cs typeface="Dotum"/>
              </a:rPr>
              <a:t>※</a:t>
            </a:r>
            <a:r>
              <a:rPr sz="1200" spc="-135" dirty="0">
                <a:latin typeface="Dotum"/>
                <a:cs typeface="Dotum"/>
              </a:rPr>
              <a:t> 참고로</a:t>
            </a:r>
            <a:r>
              <a:rPr sz="1200" spc="-105" dirty="0">
                <a:latin typeface="Dotum"/>
                <a:cs typeface="Dotum"/>
              </a:rPr>
              <a:t> </a:t>
            </a:r>
            <a:r>
              <a:rPr sz="1200" spc="-135" dirty="0">
                <a:latin typeface="Dotum"/>
                <a:cs typeface="Dotum"/>
              </a:rPr>
              <a:t>모듈의</a:t>
            </a:r>
            <a:r>
              <a:rPr sz="1200" spc="-105" dirty="0">
                <a:latin typeface="Dotum"/>
                <a:cs typeface="Dotum"/>
              </a:rPr>
              <a:t> </a:t>
            </a:r>
            <a:r>
              <a:rPr sz="1200" spc="-135" dirty="0">
                <a:latin typeface="Dotum"/>
                <a:cs typeface="Dotum"/>
              </a:rPr>
              <a:t>라이브러리</a:t>
            </a:r>
            <a:r>
              <a:rPr sz="1200" spc="-95" dirty="0">
                <a:latin typeface="Dotum"/>
                <a:cs typeface="Dotum"/>
              </a:rPr>
              <a:t> </a:t>
            </a:r>
            <a:r>
              <a:rPr sz="1200" spc="-135" dirty="0">
                <a:latin typeface="Dotum"/>
                <a:cs typeface="Dotum"/>
              </a:rPr>
              <a:t>파일명은</a:t>
            </a:r>
            <a:r>
              <a:rPr sz="1200" spc="-105" dirty="0">
                <a:latin typeface="Dotum"/>
                <a:cs typeface="Dotum"/>
              </a:rPr>
              <a:t> </a:t>
            </a:r>
            <a:r>
              <a:rPr sz="1200" dirty="0">
                <a:latin typeface="Dotum"/>
                <a:cs typeface="Dotum"/>
              </a:rPr>
              <a:t>artifactId</a:t>
            </a:r>
            <a:r>
              <a:rPr sz="1200" spc="-135" dirty="0">
                <a:latin typeface="Dotum"/>
                <a:cs typeface="Dotum"/>
              </a:rPr>
              <a:t> </a:t>
            </a:r>
            <a:r>
              <a:rPr sz="1200" dirty="0">
                <a:latin typeface="Dotum"/>
                <a:cs typeface="Dotum"/>
              </a:rPr>
              <a:t>+</a:t>
            </a:r>
            <a:r>
              <a:rPr sz="1200" spc="-114" dirty="0">
                <a:latin typeface="Dotum"/>
                <a:cs typeface="Dotum"/>
              </a:rPr>
              <a:t> </a:t>
            </a:r>
            <a:r>
              <a:rPr sz="1200" spc="-15" dirty="0">
                <a:latin typeface="Dotum"/>
                <a:cs typeface="Dotum"/>
              </a:rPr>
              <a:t>“-”</a:t>
            </a:r>
            <a:r>
              <a:rPr sz="1200" spc="-135" dirty="0">
                <a:latin typeface="Dotum"/>
                <a:cs typeface="Dotum"/>
              </a:rPr>
              <a:t> </a:t>
            </a:r>
            <a:r>
              <a:rPr sz="1200" dirty="0">
                <a:latin typeface="Dotum"/>
                <a:cs typeface="Dotum"/>
              </a:rPr>
              <a:t>+</a:t>
            </a:r>
            <a:r>
              <a:rPr sz="1200" spc="-125" dirty="0">
                <a:latin typeface="Dotum"/>
                <a:cs typeface="Dotum"/>
              </a:rPr>
              <a:t> </a:t>
            </a:r>
            <a:r>
              <a:rPr sz="1200" spc="-135" dirty="0">
                <a:latin typeface="Dotum"/>
                <a:cs typeface="Dotum"/>
              </a:rPr>
              <a:t>버전명</a:t>
            </a:r>
            <a:r>
              <a:rPr sz="1200" spc="-120" dirty="0">
                <a:latin typeface="Dotum"/>
                <a:cs typeface="Dotum"/>
              </a:rPr>
              <a:t> </a:t>
            </a:r>
            <a:r>
              <a:rPr sz="1200" dirty="0">
                <a:latin typeface="Dotum"/>
                <a:cs typeface="Dotum"/>
              </a:rPr>
              <a:t>+</a:t>
            </a:r>
            <a:r>
              <a:rPr sz="1200" spc="-120" dirty="0">
                <a:latin typeface="Dotum"/>
                <a:cs typeface="Dotum"/>
              </a:rPr>
              <a:t> </a:t>
            </a:r>
            <a:r>
              <a:rPr sz="1200" dirty="0">
                <a:latin typeface="Dotum"/>
                <a:cs typeface="Dotum"/>
              </a:rPr>
              <a:t>“.jar”</a:t>
            </a:r>
            <a:r>
              <a:rPr sz="1200" spc="-120" dirty="0">
                <a:latin typeface="Dotum"/>
                <a:cs typeface="Dotum"/>
              </a:rPr>
              <a:t> </a:t>
            </a:r>
            <a:r>
              <a:rPr sz="1200" spc="-130" dirty="0">
                <a:latin typeface="Dotum"/>
                <a:cs typeface="Dotum"/>
              </a:rPr>
              <a:t>로</a:t>
            </a:r>
            <a:r>
              <a:rPr sz="1200" spc="-120" dirty="0">
                <a:latin typeface="Dotum"/>
                <a:cs typeface="Dotum"/>
              </a:rPr>
              <a:t> </a:t>
            </a:r>
            <a:r>
              <a:rPr sz="1200" spc="-130" dirty="0">
                <a:latin typeface="Dotum"/>
                <a:cs typeface="Dotum"/>
              </a:rPr>
              <a:t>표시된다.</a:t>
            </a:r>
            <a:endParaRPr sz="1200" dirty="0">
              <a:latin typeface="Dotum"/>
              <a:cs typeface="Dotum"/>
            </a:endParaRPr>
          </a:p>
        </p:txBody>
      </p:sp>
    </p:spTree>
    <p:extLst>
      <p:ext uri="{BB962C8B-B14F-4D97-AF65-F5344CB8AC3E}">
        <p14:creationId xmlns:p14="http://schemas.microsoft.com/office/powerpoint/2010/main" val="1621054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47869" y="507076"/>
            <a:ext cx="1130870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98644" y="72430"/>
            <a:ext cx="857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Spring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507287" y="788289"/>
            <a:ext cx="4838435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pc="-10" dirty="0" smtClean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1-5</a:t>
            </a:r>
            <a:r>
              <a:rPr lang="ko-KR" altLang="en-US" spc="-195" dirty="0" smtClean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lang="en-US" altLang="ko-KR" spc="-80" dirty="0" smtClean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: </a:t>
            </a:r>
            <a:r>
              <a:rPr lang="ko-KR" altLang="en-US" spc="-80" dirty="0" smtClean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스프링 프로젝트 맛보기</a:t>
            </a:r>
            <a:endParaRPr lang="en-US" altLang="ko-KR" spc="-80" dirty="0" smtClean="0">
              <a:latin typeface="돋움" panose="020B0600000101010101" pitchFamily="50" charset="-127"/>
              <a:ea typeface="돋움" panose="020B0600000101010101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pc="-80" dirty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	</a:t>
            </a:r>
            <a:r>
              <a:rPr lang="en-US" altLang="ko-KR" spc="-80" dirty="0" smtClean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-Java </a:t>
            </a:r>
            <a:r>
              <a:rPr lang="ko-KR" altLang="en-US" spc="-80" dirty="0" smtClean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파일을 이용한 프로젝트 실행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  <a:cs typeface="Dotum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625" y="3133344"/>
            <a:ext cx="3955722" cy="16839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88" y="1573441"/>
            <a:ext cx="3959388" cy="13543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331" y="3133344"/>
            <a:ext cx="2865529" cy="3416940"/>
          </a:xfrm>
          <a:prstGeom prst="rect">
            <a:avLst/>
          </a:prstGeom>
        </p:spPr>
      </p:pic>
      <p:sp>
        <p:nvSpPr>
          <p:cNvPr id="8" name="object 6"/>
          <p:cNvSpPr/>
          <p:nvPr/>
        </p:nvSpPr>
        <p:spPr>
          <a:xfrm rot="2548962">
            <a:off x="2756129" y="3133344"/>
            <a:ext cx="401320" cy="417830"/>
          </a:xfrm>
          <a:custGeom>
            <a:avLst/>
            <a:gdLst/>
            <a:ahLst/>
            <a:cxnLst/>
            <a:rect l="l" t="t" r="r" b="b"/>
            <a:pathLst>
              <a:path w="401320" h="417830">
                <a:moveTo>
                  <a:pt x="200405" y="0"/>
                </a:moveTo>
                <a:lnTo>
                  <a:pt x="200405" y="104393"/>
                </a:lnTo>
                <a:lnTo>
                  <a:pt x="0" y="104393"/>
                </a:lnTo>
                <a:lnTo>
                  <a:pt x="0" y="313181"/>
                </a:lnTo>
                <a:lnTo>
                  <a:pt x="200405" y="313181"/>
                </a:lnTo>
                <a:lnTo>
                  <a:pt x="200405" y="417575"/>
                </a:lnTo>
                <a:lnTo>
                  <a:pt x="400812" y="208787"/>
                </a:lnTo>
                <a:lnTo>
                  <a:pt x="200405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>
            <a:off x="6526082" y="3712525"/>
            <a:ext cx="401320" cy="417830"/>
          </a:xfrm>
          <a:custGeom>
            <a:avLst/>
            <a:gdLst/>
            <a:ahLst/>
            <a:cxnLst/>
            <a:rect l="l" t="t" r="r" b="b"/>
            <a:pathLst>
              <a:path w="401320" h="417830">
                <a:moveTo>
                  <a:pt x="200405" y="0"/>
                </a:moveTo>
                <a:lnTo>
                  <a:pt x="200405" y="104393"/>
                </a:lnTo>
                <a:lnTo>
                  <a:pt x="0" y="104393"/>
                </a:lnTo>
                <a:lnTo>
                  <a:pt x="0" y="313181"/>
                </a:lnTo>
                <a:lnTo>
                  <a:pt x="200405" y="313181"/>
                </a:lnTo>
                <a:lnTo>
                  <a:pt x="200405" y="417575"/>
                </a:lnTo>
                <a:lnTo>
                  <a:pt x="400812" y="208787"/>
                </a:lnTo>
                <a:lnTo>
                  <a:pt x="200405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8531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47869" y="507076"/>
            <a:ext cx="1130870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98644" y="72430"/>
            <a:ext cx="857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Spring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507287" y="788289"/>
            <a:ext cx="4838435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pc="-10" dirty="0" smtClean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1-5</a:t>
            </a:r>
            <a:r>
              <a:rPr lang="ko-KR" altLang="en-US" spc="-195" dirty="0" smtClean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lang="en-US" altLang="ko-KR" spc="-80" dirty="0" smtClean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: </a:t>
            </a:r>
            <a:r>
              <a:rPr lang="ko-KR" altLang="en-US" spc="-80" dirty="0" smtClean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스프링 프로젝트 맛보기</a:t>
            </a:r>
            <a:endParaRPr lang="en-US" altLang="ko-KR" spc="-80" dirty="0" smtClean="0">
              <a:latin typeface="돋움" panose="020B0600000101010101" pitchFamily="50" charset="-127"/>
              <a:ea typeface="돋움" panose="020B0600000101010101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pc="-80" dirty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	</a:t>
            </a:r>
            <a:r>
              <a:rPr lang="en-US" altLang="ko-KR" spc="-80" dirty="0" smtClean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-Java </a:t>
            </a:r>
            <a:r>
              <a:rPr lang="ko-KR" altLang="en-US" spc="-80" dirty="0" smtClean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파일을 이용한 프로젝트 실행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  <a:cs typeface="Dotum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625" y="3133344"/>
            <a:ext cx="3955722" cy="16839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88" y="1573441"/>
            <a:ext cx="3959388" cy="13543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331" y="3133344"/>
            <a:ext cx="2865529" cy="3416940"/>
          </a:xfrm>
          <a:prstGeom prst="rect">
            <a:avLst/>
          </a:prstGeom>
        </p:spPr>
      </p:pic>
      <p:sp>
        <p:nvSpPr>
          <p:cNvPr id="8" name="object 6"/>
          <p:cNvSpPr/>
          <p:nvPr/>
        </p:nvSpPr>
        <p:spPr>
          <a:xfrm rot="2548962">
            <a:off x="2756129" y="3133344"/>
            <a:ext cx="401320" cy="417830"/>
          </a:xfrm>
          <a:custGeom>
            <a:avLst/>
            <a:gdLst/>
            <a:ahLst/>
            <a:cxnLst/>
            <a:rect l="l" t="t" r="r" b="b"/>
            <a:pathLst>
              <a:path w="401320" h="417830">
                <a:moveTo>
                  <a:pt x="200405" y="0"/>
                </a:moveTo>
                <a:lnTo>
                  <a:pt x="200405" y="104393"/>
                </a:lnTo>
                <a:lnTo>
                  <a:pt x="0" y="104393"/>
                </a:lnTo>
                <a:lnTo>
                  <a:pt x="0" y="313181"/>
                </a:lnTo>
                <a:lnTo>
                  <a:pt x="200405" y="313181"/>
                </a:lnTo>
                <a:lnTo>
                  <a:pt x="200405" y="417575"/>
                </a:lnTo>
                <a:lnTo>
                  <a:pt x="400812" y="208787"/>
                </a:lnTo>
                <a:lnTo>
                  <a:pt x="200405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>
            <a:off x="6526082" y="3712525"/>
            <a:ext cx="401320" cy="417830"/>
          </a:xfrm>
          <a:custGeom>
            <a:avLst/>
            <a:gdLst/>
            <a:ahLst/>
            <a:cxnLst/>
            <a:rect l="l" t="t" r="r" b="b"/>
            <a:pathLst>
              <a:path w="401320" h="417830">
                <a:moveTo>
                  <a:pt x="200405" y="0"/>
                </a:moveTo>
                <a:lnTo>
                  <a:pt x="200405" y="104393"/>
                </a:lnTo>
                <a:lnTo>
                  <a:pt x="0" y="104393"/>
                </a:lnTo>
                <a:lnTo>
                  <a:pt x="0" y="313181"/>
                </a:lnTo>
                <a:lnTo>
                  <a:pt x="200405" y="313181"/>
                </a:lnTo>
                <a:lnTo>
                  <a:pt x="200405" y="417575"/>
                </a:lnTo>
                <a:lnTo>
                  <a:pt x="400812" y="208787"/>
                </a:lnTo>
                <a:lnTo>
                  <a:pt x="200405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0701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47869" y="507076"/>
            <a:ext cx="1130870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98644" y="72430"/>
            <a:ext cx="857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Spring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507287" y="788289"/>
            <a:ext cx="4838435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pc="-10" dirty="0" smtClean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1-5</a:t>
            </a:r>
            <a:r>
              <a:rPr lang="ko-KR" altLang="en-US" spc="-195" dirty="0" smtClean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lang="en-US" altLang="ko-KR" spc="-80" dirty="0" smtClean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: </a:t>
            </a:r>
            <a:r>
              <a:rPr lang="ko-KR" altLang="en-US" spc="-80" dirty="0" smtClean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스프링 프로젝트 맛보기</a:t>
            </a:r>
            <a:endParaRPr lang="en-US" altLang="ko-KR" spc="-80" dirty="0" smtClean="0">
              <a:latin typeface="돋움" panose="020B0600000101010101" pitchFamily="50" charset="-127"/>
              <a:ea typeface="돋움" panose="020B0600000101010101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pc="-80" dirty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	</a:t>
            </a:r>
            <a:r>
              <a:rPr lang="en-US" altLang="ko-KR" spc="-80" dirty="0" smtClean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-Java </a:t>
            </a:r>
            <a:r>
              <a:rPr lang="ko-KR" altLang="en-US" spc="-80" dirty="0" smtClean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파일을 이용한 프로젝트 실행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  <a:cs typeface="Dotum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39" y="1649147"/>
            <a:ext cx="5204911" cy="23776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39" y="4677330"/>
            <a:ext cx="4770533" cy="983065"/>
          </a:xfrm>
          <a:prstGeom prst="rect">
            <a:avLst/>
          </a:prstGeom>
        </p:spPr>
      </p:pic>
      <p:sp>
        <p:nvSpPr>
          <p:cNvPr id="12" name="object 4"/>
          <p:cNvSpPr/>
          <p:nvPr/>
        </p:nvSpPr>
        <p:spPr>
          <a:xfrm>
            <a:off x="507287" y="1649147"/>
            <a:ext cx="3058668" cy="36484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/>
          <p:cNvSpPr/>
          <p:nvPr/>
        </p:nvSpPr>
        <p:spPr>
          <a:xfrm>
            <a:off x="3800787" y="2718994"/>
            <a:ext cx="401320" cy="417830"/>
          </a:xfrm>
          <a:custGeom>
            <a:avLst/>
            <a:gdLst/>
            <a:ahLst/>
            <a:cxnLst/>
            <a:rect l="l" t="t" r="r" b="b"/>
            <a:pathLst>
              <a:path w="401320" h="417830">
                <a:moveTo>
                  <a:pt x="200405" y="0"/>
                </a:moveTo>
                <a:lnTo>
                  <a:pt x="200405" y="104393"/>
                </a:lnTo>
                <a:lnTo>
                  <a:pt x="0" y="104393"/>
                </a:lnTo>
                <a:lnTo>
                  <a:pt x="0" y="313181"/>
                </a:lnTo>
                <a:lnTo>
                  <a:pt x="200405" y="313181"/>
                </a:lnTo>
                <a:lnTo>
                  <a:pt x="200405" y="417575"/>
                </a:lnTo>
                <a:lnTo>
                  <a:pt x="400812" y="208787"/>
                </a:lnTo>
                <a:lnTo>
                  <a:pt x="200405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/>
          <p:cNvSpPr/>
          <p:nvPr/>
        </p:nvSpPr>
        <p:spPr>
          <a:xfrm rot="5400000">
            <a:off x="6481805" y="4143146"/>
            <a:ext cx="401320" cy="417830"/>
          </a:xfrm>
          <a:custGeom>
            <a:avLst/>
            <a:gdLst/>
            <a:ahLst/>
            <a:cxnLst/>
            <a:rect l="l" t="t" r="r" b="b"/>
            <a:pathLst>
              <a:path w="401320" h="417830">
                <a:moveTo>
                  <a:pt x="200405" y="0"/>
                </a:moveTo>
                <a:lnTo>
                  <a:pt x="200405" y="104393"/>
                </a:lnTo>
                <a:lnTo>
                  <a:pt x="0" y="104393"/>
                </a:lnTo>
                <a:lnTo>
                  <a:pt x="0" y="313181"/>
                </a:lnTo>
                <a:lnTo>
                  <a:pt x="200405" y="313181"/>
                </a:lnTo>
                <a:lnTo>
                  <a:pt x="200405" y="417575"/>
                </a:lnTo>
                <a:lnTo>
                  <a:pt x="400812" y="208787"/>
                </a:lnTo>
                <a:lnTo>
                  <a:pt x="200405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0608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47869" y="507076"/>
            <a:ext cx="1130870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98644" y="72430"/>
            <a:ext cx="857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Spring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524872" y="1201527"/>
            <a:ext cx="10273665" cy="10776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480695" marR="5080">
              <a:lnSpc>
                <a:spcPct val="137300"/>
              </a:lnSpc>
              <a:spcBef>
                <a:spcPts val="1265"/>
              </a:spcBef>
            </a:pPr>
            <a:r>
              <a:rPr sz="1400" spc="-155" dirty="0">
                <a:latin typeface="Dotum"/>
                <a:cs typeface="Dotum"/>
              </a:rPr>
              <a:t>스프링</a:t>
            </a:r>
            <a:r>
              <a:rPr sz="1400" spc="-145" dirty="0">
                <a:latin typeface="Dotum"/>
                <a:cs typeface="Dotum"/>
              </a:rPr>
              <a:t> </a:t>
            </a:r>
            <a:r>
              <a:rPr sz="1400" spc="-155" dirty="0">
                <a:latin typeface="Dotum"/>
                <a:cs typeface="Dotum"/>
              </a:rPr>
              <a:t>방식의 </a:t>
            </a:r>
            <a:r>
              <a:rPr sz="1400" spc="-90" dirty="0">
                <a:latin typeface="Dotum"/>
                <a:cs typeface="Dotum"/>
              </a:rPr>
              <a:t>‘의존’을</a:t>
            </a:r>
            <a:r>
              <a:rPr sz="1400" spc="-140" dirty="0">
                <a:latin typeface="Dotum"/>
                <a:cs typeface="Dotum"/>
              </a:rPr>
              <a:t> </a:t>
            </a:r>
            <a:r>
              <a:rPr sz="1400" spc="-155" dirty="0">
                <a:latin typeface="Dotum"/>
                <a:cs typeface="Dotum"/>
              </a:rPr>
              <a:t>이용하기</a:t>
            </a:r>
            <a:r>
              <a:rPr sz="1400" spc="-140" dirty="0">
                <a:latin typeface="Dotum"/>
                <a:cs typeface="Dotum"/>
              </a:rPr>
              <a:t> </a:t>
            </a:r>
            <a:r>
              <a:rPr sz="1400" spc="-155" dirty="0">
                <a:latin typeface="Dotum"/>
                <a:cs typeface="Dotum"/>
              </a:rPr>
              <a:t>위해서는</a:t>
            </a:r>
            <a:r>
              <a:rPr sz="1400" spc="-140" dirty="0">
                <a:latin typeface="Dotum"/>
                <a:cs typeface="Dotum"/>
              </a:rPr>
              <a:t> </a:t>
            </a:r>
            <a:r>
              <a:rPr sz="1400" spc="-30" dirty="0" err="1">
                <a:latin typeface="Dotum"/>
                <a:cs typeface="Dotum"/>
              </a:rPr>
              <a:t>Main에서</a:t>
            </a:r>
            <a:r>
              <a:rPr sz="1400" spc="-165" dirty="0">
                <a:latin typeface="Dotum"/>
                <a:cs typeface="Dotum"/>
              </a:rPr>
              <a:t> </a:t>
            </a:r>
            <a:r>
              <a:rPr lang="en-US" sz="1400" spc="-165" dirty="0" err="1" smtClean="0">
                <a:latin typeface="Dotum"/>
                <a:cs typeface="Dotum"/>
              </a:rPr>
              <a:t>SpringTest</a:t>
            </a:r>
            <a:r>
              <a:rPr sz="1400" spc="-175" dirty="0" smtClean="0">
                <a:latin typeface="Dotum"/>
                <a:cs typeface="Dotum"/>
              </a:rPr>
              <a:t> </a:t>
            </a:r>
            <a:r>
              <a:rPr sz="1400" spc="-155" dirty="0">
                <a:latin typeface="Dotum"/>
                <a:cs typeface="Dotum"/>
              </a:rPr>
              <a:t>객체를 직접</a:t>
            </a:r>
            <a:r>
              <a:rPr sz="1400" spc="-140" dirty="0">
                <a:latin typeface="Dotum"/>
                <a:cs typeface="Dotum"/>
              </a:rPr>
              <a:t> </a:t>
            </a:r>
            <a:r>
              <a:rPr sz="1400" spc="-155" dirty="0">
                <a:latin typeface="Dotum"/>
                <a:cs typeface="Dotum"/>
              </a:rPr>
              <a:t>생성하지</a:t>
            </a:r>
            <a:r>
              <a:rPr sz="1400" spc="-150" dirty="0">
                <a:latin typeface="Dotum"/>
                <a:cs typeface="Dotum"/>
              </a:rPr>
              <a:t> </a:t>
            </a:r>
            <a:r>
              <a:rPr sz="1400" spc="-140" dirty="0">
                <a:latin typeface="Dotum"/>
                <a:cs typeface="Dotum"/>
              </a:rPr>
              <a:t>않고,</a:t>
            </a:r>
            <a:r>
              <a:rPr sz="1400" spc="-150" dirty="0">
                <a:latin typeface="Dotum"/>
                <a:cs typeface="Dotum"/>
              </a:rPr>
              <a:t> </a:t>
            </a:r>
            <a:r>
              <a:rPr sz="1400" spc="-155" dirty="0">
                <a:latin typeface="Dotum"/>
                <a:cs typeface="Dotum"/>
              </a:rPr>
              <a:t>스프링</a:t>
            </a:r>
            <a:r>
              <a:rPr sz="1400" spc="-140" dirty="0">
                <a:latin typeface="Dotum"/>
                <a:cs typeface="Dotum"/>
              </a:rPr>
              <a:t> </a:t>
            </a:r>
            <a:r>
              <a:rPr sz="1400" spc="-155" dirty="0">
                <a:latin typeface="Dotum"/>
                <a:cs typeface="Dotum"/>
              </a:rPr>
              <a:t>설정</a:t>
            </a:r>
            <a:r>
              <a:rPr sz="1400" spc="-150" dirty="0">
                <a:latin typeface="Dotum"/>
                <a:cs typeface="Dotum"/>
              </a:rPr>
              <a:t> </a:t>
            </a:r>
            <a:r>
              <a:rPr sz="1400" spc="-20" dirty="0">
                <a:latin typeface="Dotum"/>
                <a:cs typeface="Dotum"/>
              </a:rPr>
              <a:t>파일(XML)을</a:t>
            </a:r>
            <a:r>
              <a:rPr sz="1400" spc="-150" dirty="0">
                <a:latin typeface="Dotum"/>
                <a:cs typeface="Dotum"/>
              </a:rPr>
              <a:t> </a:t>
            </a:r>
            <a:r>
              <a:rPr sz="1400" spc="-155" dirty="0">
                <a:latin typeface="Dotum"/>
                <a:cs typeface="Dotum"/>
              </a:rPr>
              <a:t>이용해  보기로</a:t>
            </a:r>
            <a:r>
              <a:rPr sz="1400" spc="-150" dirty="0">
                <a:latin typeface="Dotum"/>
                <a:cs typeface="Dotum"/>
              </a:rPr>
              <a:t> </a:t>
            </a:r>
            <a:r>
              <a:rPr sz="1400" spc="-140" dirty="0">
                <a:latin typeface="Dotum"/>
                <a:cs typeface="Dotum"/>
              </a:rPr>
              <a:t>한다.</a:t>
            </a:r>
            <a:r>
              <a:rPr sz="1400" spc="-160" dirty="0">
                <a:latin typeface="Dotum"/>
                <a:cs typeface="Dotum"/>
              </a:rPr>
              <a:t> </a:t>
            </a:r>
            <a:r>
              <a:rPr sz="1400" spc="-155" dirty="0">
                <a:latin typeface="Dotum"/>
                <a:cs typeface="Dotum"/>
              </a:rPr>
              <a:t>가장</a:t>
            </a:r>
            <a:r>
              <a:rPr sz="1400" spc="-150" dirty="0">
                <a:latin typeface="Dotum"/>
                <a:cs typeface="Dotum"/>
              </a:rPr>
              <a:t> 큰</a:t>
            </a:r>
            <a:r>
              <a:rPr sz="1400" spc="-155" dirty="0">
                <a:latin typeface="Dotum"/>
                <a:cs typeface="Dotum"/>
              </a:rPr>
              <a:t> 차이점은</a:t>
            </a:r>
            <a:r>
              <a:rPr sz="1400" spc="-150" dirty="0">
                <a:latin typeface="Dotum"/>
                <a:cs typeface="Dotum"/>
              </a:rPr>
              <a:t> </a:t>
            </a:r>
            <a:r>
              <a:rPr sz="1400" spc="-25" dirty="0">
                <a:latin typeface="Dotum"/>
                <a:cs typeface="Dotum"/>
              </a:rPr>
              <a:t>Java</a:t>
            </a:r>
            <a:r>
              <a:rPr sz="1400" spc="-170" dirty="0">
                <a:latin typeface="Dotum"/>
                <a:cs typeface="Dotum"/>
              </a:rPr>
              <a:t> </a:t>
            </a:r>
            <a:r>
              <a:rPr sz="1400" spc="-155" dirty="0">
                <a:latin typeface="Dotum"/>
                <a:cs typeface="Dotum"/>
              </a:rPr>
              <a:t>파일에서</a:t>
            </a:r>
            <a:r>
              <a:rPr sz="1400" spc="-145" dirty="0">
                <a:latin typeface="Dotum"/>
                <a:cs typeface="Dotum"/>
              </a:rPr>
              <a:t> </a:t>
            </a:r>
            <a:r>
              <a:rPr sz="1400" spc="-155" dirty="0">
                <a:latin typeface="Dotum"/>
                <a:cs typeface="Dotum"/>
              </a:rPr>
              <a:t>이용한</a:t>
            </a:r>
            <a:r>
              <a:rPr sz="1400" spc="-150" dirty="0">
                <a:latin typeface="Dotum"/>
                <a:cs typeface="Dotum"/>
              </a:rPr>
              <a:t> </a:t>
            </a:r>
            <a:r>
              <a:rPr sz="1400" spc="40" dirty="0">
                <a:latin typeface="Dotum"/>
                <a:cs typeface="Dotum"/>
              </a:rPr>
              <a:t>new</a:t>
            </a:r>
            <a:r>
              <a:rPr sz="1400" spc="-155" dirty="0">
                <a:latin typeface="Dotum"/>
                <a:cs typeface="Dotum"/>
              </a:rPr>
              <a:t> 연산자를</a:t>
            </a:r>
            <a:r>
              <a:rPr sz="1400" spc="-160" dirty="0">
                <a:latin typeface="Dotum"/>
                <a:cs typeface="Dotum"/>
              </a:rPr>
              <a:t> </a:t>
            </a:r>
            <a:r>
              <a:rPr sz="1400" spc="-155" dirty="0">
                <a:latin typeface="Dotum"/>
                <a:cs typeface="Dotum"/>
              </a:rPr>
              <a:t>이용하지</a:t>
            </a:r>
            <a:r>
              <a:rPr sz="1400" spc="-145" dirty="0">
                <a:latin typeface="Dotum"/>
                <a:cs typeface="Dotum"/>
              </a:rPr>
              <a:t> </a:t>
            </a:r>
            <a:r>
              <a:rPr sz="1400" spc="-155" dirty="0">
                <a:latin typeface="Dotum"/>
                <a:cs typeface="Dotum"/>
              </a:rPr>
              <a:t>않고</a:t>
            </a:r>
            <a:r>
              <a:rPr sz="1400" spc="-160" dirty="0">
                <a:latin typeface="Dotum"/>
                <a:cs typeface="Dotum"/>
              </a:rPr>
              <a:t> </a:t>
            </a:r>
            <a:r>
              <a:rPr sz="1400" spc="-155" dirty="0">
                <a:latin typeface="Dotum"/>
                <a:cs typeface="Dotum"/>
              </a:rPr>
              <a:t>스프링</a:t>
            </a:r>
            <a:r>
              <a:rPr sz="1400" spc="-150" dirty="0">
                <a:latin typeface="Dotum"/>
                <a:cs typeface="Dotum"/>
              </a:rPr>
              <a:t> </a:t>
            </a:r>
            <a:r>
              <a:rPr sz="1400" spc="-50" dirty="0">
                <a:latin typeface="Dotum"/>
                <a:cs typeface="Dotum"/>
              </a:rPr>
              <a:t>설정파일(XML)을</a:t>
            </a:r>
            <a:r>
              <a:rPr sz="1400" spc="-155" dirty="0">
                <a:latin typeface="Dotum"/>
                <a:cs typeface="Dotum"/>
              </a:rPr>
              <a:t> 이용하는</a:t>
            </a:r>
            <a:r>
              <a:rPr sz="1400" spc="-145" dirty="0">
                <a:latin typeface="Dotum"/>
                <a:cs typeface="Dotum"/>
              </a:rPr>
              <a:t> 것이다.</a:t>
            </a:r>
            <a:endParaRPr sz="1400" dirty="0">
              <a:latin typeface="Dotum"/>
              <a:cs typeface="Dotum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2263184" y="2412492"/>
            <a:ext cx="3398520" cy="3279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6318973" y="2412492"/>
            <a:ext cx="3398520" cy="3977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>
            <a:off x="5826252" y="2784348"/>
            <a:ext cx="401320" cy="419100"/>
          </a:xfrm>
          <a:custGeom>
            <a:avLst/>
            <a:gdLst/>
            <a:ahLst/>
            <a:cxnLst/>
            <a:rect l="l" t="t" r="r" b="b"/>
            <a:pathLst>
              <a:path w="401320" h="419100">
                <a:moveTo>
                  <a:pt x="200406" y="0"/>
                </a:moveTo>
                <a:lnTo>
                  <a:pt x="200406" y="104775"/>
                </a:lnTo>
                <a:lnTo>
                  <a:pt x="0" y="104775"/>
                </a:lnTo>
                <a:lnTo>
                  <a:pt x="0" y="314325"/>
                </a:lnTo>
                <a:lnTo>
                  <a:pt x="200406" y="314325"/>
                </a:lnTo>
                <a:lnTo>
                  <a:pt x="200406" y="419100"/>
                </a:lnTo>
                <a:lnTo>
                  <a:pt x="400812" y="209550"/>
                </a:lnTo>
                <a:lnTo>
                  <a:pt x="200406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432903" y="725998"/>
            <a:ext cx="6096000" cy="6591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pc="-10" dirty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1-5</a:t>
            </a:r>
            <a:r>
              <a:rPr lang="ko-KR" altLang="en-US" spc="-195" dirty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lang="en-US" altLang="ko-KR" spc="-80" dirty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: </a:t>
            </a:r>
            <a:r>
              <a:rPr lang="ko-KR" altLang="en-US" spc="-80" dirty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스프링 프로젝트 맛보기</a:t>
            </a:r>
            <a:endParaRPr lang="en-US" altLang="ko-KR" spc="-80" dirty="0">
              <a:latin typeface="돋움" panose="020B0600000101010101" pitchFamily="50" charset="-127"/>
              <a:ea typeface="돋움" panose="020B0600000101010101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pc="-80" dirty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	-Java </a:t>
            </a:r>
            <a:r>
              <a:rPr lang="ko-KR" altLang="en-US" spc="-80" dirty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파일을 이용한 프로젝트 실행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  <a:cs typeface="Dotum"/>
            </a:endParaRPr>
          </a:p>
        </p:txBody>
      </p:sp>
    </p:spTree>
    <p:extLst>
      <p:ext uri="{BB962C8B-B14F-4D97-AF65-F5344CB8AC3E}">
        <p14:creationId xmlns:p14="http://schemas.microsoft.com/office/powerpoint/2010/main" val="342020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47869" y="507076"/>
            <a:ext cx="1130870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98644" y="72430"/>
            <a:ext cx="857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Spring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5" name="object 4"/>
          <p:cNvSpPr txBox="1"/>
          <p:nvPr/>
        </p:nvSpPr>
        <p:spPr>
          <a:xfrm>
            <a:off x="411581" y="1792985"/>
            <a:ext cx="2374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algun Gothic"/>
                <a:cs typeface="Malgun Gothic"/>
              </a:rPr>
              <a:t>applicationContext.xml</a:t>
            </a:r>
            <a:endParaRPr sz="1800" dirty="0">
              <a:latin typeface="Malgun Gothic"/>
              <a:cs typeface="Malgun Gothic"/>
            </a:endParaRPr>
          </a:p>
        </p:txBody>
      </p:sp>
      <p:graphicFrame>
        <p:nvGraphicFramePr>
          <p:cNvPr id="1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267339"/>
              </p:ext>
            </p:extLst>
          </p:nvPr>
        </p:nvGraphicFramePr>
        <p:xfrm>
          <a:off x="432903" y="2312024"/>
          <a:ext cx="5218430" cy="19385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9492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solidFill>
                            <a:srgbClr val="008080"/>
                          </a:solidFill>
                          <a:latin typeface="SimSun"/>
                          <a:cs typeface="SimSun"/>
                        </a:rPr>
                        <a:t>&lt;?</a:t>
                      </a:r>
                      <a:r>
                        <a:rPr sz="1200" dirty="0">
                          <a:solidFill>
                            <a:srgbClr val="3E7E7E"/>
                          </a:solidFill>
                          <a:latin typeface="SimSun"/>
                          <a:cs typeface="SimSun"/>
                        </a:rPr>
                        <a:t>xml </a:t>
                      </a:r>
                      <a:r>
                        <a:rPr sz="1200" spc="25" dirty="0">
                          <a:solidFill>
                            <a:srgbClr val="7E007E"/>
                          </a:solidFill>
                          <a:latin typeface="SimSun"/>
                          <a:cs typeface="SimSun"/>
                        </a:rPr>
                        <a:t>version</a:t>
                      </a:r>
                      <a:r>
                        <a:rPr sz="1200" spc="25" dirty="0">
                          <a:latin typeface="SimSun"/>
                          <a:cs typeface="SimSun"/>
                        </a:rPr>
                        <a:t>=</a:t>
                      </a:r>
                      <a:r>
                        <a:rPr sz="1250" i="1" spc="25" dirty="0">
                          <a:solidFill>
                            <a:srgbClr val="2A00FF"/>
                          </a:solidFill>
                          <a:latin typeface="Arial"/>
                          <a:cs typeface="Arial"/>
                        </a:rPr>
                        <a:t>"1.0"</a:t>
                      </a:r>
                      <a:r>
                        <a:rPr sz="1250" i="1" spc="250" dirty="0">
                          <a:solidFill>
                            <a:srgbClr val="2A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50" i="1" spc="-50" dirty="0">
                          <a:solidFill>
                            <a:srgbClr val="7E007E"/>
                          </a:solidFill>
                          <a:latin typeface="Arial"/>
                          <a:cs typeface="Arial"/>
                        </a:rPr>
                        <a:t>encoding</a:t>
                      </a:r>
                      <a:r>
                        <a:rPr sz="1250" i="1" spc="-5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50" i="1" spc="-50" dirty="0">
                          <a:solidFill>
                            <a:srgbClr val="2A00FF"/>
                          </a:solidFill>
                          <a:latin typeface="Arial"/>
                          <a:cs typeface="Arial"/>
                        </a:rPr>
                        <a:t>"UTF-8"</a:t>
                      </a:r>
                      <a:r>
                        <a:rPr sz="1250" i="1" spc="-50" dirty="0">
                          <a:solidFill>
                            <a:srgbClr val="008080"/>
                          </a:solidFill>
                          <a:latin typeface="Arial"/>
                          <a:cs typeface="Arial"/>
                        </a:rPr>
                        <a:t>?&gt;</a:t>
                      </a:r>
                      <a:endParaRPr sz="125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91440" marR="316865">
                        <a:lnSpc>
                          <a:spcPts val="144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008080"/>
                          </a:solidFill>
                          <a:latin typeface="SimSun"/>
                          <a:cs typeface="SimSun"/>
                        </a:rPr>
                        <a:t>&lt;</a:t>
                      </a:r>
                      <a:r>
                        <a:rPr sz="1200" dirty="0">
                          <a:solidFill>
                            <a:srgbClr val="3E7E7E"/>
                          </a:solidFill>
                          <a:latin typeface="SimSun"/>
                          <a:cs typeface="SimSun"/>
                        </a:rPr>
                        <a:t>beans </a:t>
                      </a:r>
                      <a:r>
                        <a:rPr sz="1200" dirty="0">
                          <a:solidFill>
                            <a:srgbClr val="7E007E"/>
                          </a:solidFill>
                          <a:latin typeface="SimSun"/>
                          <a:cs typeface="SimSun"/>
                        </a:rPr>
                        <a:t>xmlns</a:t>
                      </a:r>
                      <a:r>
                        <a:rPr sz="1200" dirty="0">
                          <a:latin typeface="SimSun"/>
                          <a:cs typeface="SimSun"/>
                        </a:rPr>
                        <a:t>=</a:t>
                      </a:r>
                      <a:r>
                        <a:rPr sz="1250" i="1" dirty="0">
                          <a:solidFill>
                            <a:srgbClr val="2A00FF"/>
                          </a:solidFill>
                          <a:latin typeface="Arial"/>
                          <a:cs typeface="Arial"/>
                          <a:hlinkClick r:id="rId2"/>
                        </a:rPr>
                        <a:t>"http://www.springframework.org/schema/beans" </a:t>
                      </a:r>
                      <a:r>
                        <a:rPr sz="1250" i="1" dirty="0">
                          <a:solidFill>
                            <a:srgbClr val="2A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solidFill>
                            <a:srgbClr val="7E007E"/>
                          </a:solidFill>
                          <a:latin typeface="SimSun"/>
                          <a:cs typeface="SimSun"/>
                        </a:rPr>
                        <a:t>xmlns:xsi</a:t>
                      </a:r>
                      <a:r>
                        <a:rPr sz="1200" spc="-15" dirty="0">
                          <a:latin typeface="SimSun"/>
                          <a:cs typeface="SimSun"/>
                        </a:rPr>
                        <a:t>=</a:t>
                      </a:r>
                      <a:r>
                        <a:rPr sz="1250" i="1" spc="-15" dirty="0">
                          <a:solidFill>
                            <a:srgbClr val="2A00FF"/>
                          </a:solidFill>
                          <a:latin typeface="Arial"/>
                          <a:cs typeface="Arial"/>
                          <a:hlinkClick r:id="rId3"/>
                        </a:rPr>
                        <a:t>"http://www.w3.org/2001/XMLSchema</a:t>
                      </a:r>
                      <a:r>
                        <a:rPr sz="1250" i="1" spc="-15" dirty="0">
                          <a:solidFill>
                            <a:srgbClr val="2A00F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250" i="1" spc="-15" dirty="0">
                          <a:solidFill>
                            <a:srgbClr val="2A00FF"/>
                          </a:solidFill>
                          <a:latin typeface="Arial"/>
                          <a:cs typeface="Arial"/>
                          <a:hlinkClick r:id="rId3"/>
                        </a:rPr>
                        <a:t>instance" </a:t>
                      </a:r>
                      <a:r>
                        <a:rPr sz="1250" i="1" spc="-15" dirty="0">
                          <a:solidFill>
                            <a:srgbClr val="2A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7E007E"/>
                          </a:solidFill>
                          <a:latin typeface="SimSun"/>
                          <a:cs typeface="SimSun"/>
                        </a:rPr>
                        <a:t>xsi:schemaLocation</a:t>
                      </a:r>
                      <a:r>
                        <a:rPr sz="1200" spc="-5" dirty="0">
                          <a:latin typeface="SimSun"/>
                          <a:cs typeface="SimSun"/>
                        </a:rPr>
                        <a:t>=</a:t>
                      </a:r>
                      <a:r>
                        <a:rPr sz="1250" i="1" spc="-5" dirty="0">
                          <a:solidFill>
                            <a:srgbClr val="2A00FF"/>
                          </a:solidFill>
                          <a:latin typeface="Arial"/>
                          <a:cs typeface="Arial"/>
                          <a:hlinkClick r:id="rId2"/>
                        </a:rPr>
                        <a:t>"http://www.springframework.org/schema/beans </a:t>
                      </a:r>
                      <a:r>
                        <a:rPr sz="1250" i="1" spc="-5" dirty="0">
                          <a:solidFill>
                            <a:srgbClr val="2A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50" i="1" dirty="0">
                          <a:solidFill>
                            <a:srgbClr val="2A00FF"/>
                          </a:solidFill>
                          <a:latin typeface="Arial"/>
                          <a:cs typeface="Arial"/>
                          <a:hlinkClick r:id="rId4"/>
                        </a:rPr>
                        <a:t>http://www.springframework.org/schema/beans/spring-beans.xsd"</a:t>
                      </a:r>
                      <a:r>
                        <a:rPr sz="1250" i="1" dirty="0">
                          <a:solidFill>
                            <a:srgbClr val="00808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125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585858"/>
                      </a:solidFill>
                      <a:prstDash val="solid"/>
                    </a:lnL>
                    <a:lnR w="9525">
                      <a:solidFill>
                        <a:srgbClr val="585858"/>
                      </a:solidFill>
                      <a:prstDash val="solid"/>
                    </a:lnR>
                    <a:lnT w="9525">
                      <a:solidFill>
                        <a:srgbClr val="585858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4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solidFill>
                            <a:srgbClr val="008080"/>
                          </a:solidFill>
                          <a:latin typeface="SimSun"/>
                          <a:cs typeface="SimSun"/>
                        </a:rPr>
                        <a:t>&lt;</a:t>
                      </a:r>
                      <a:r>
                        <a:rPr sz="1200" dirty="0">
                          <a:solidFill>
                            <a:srgbClr val="3E7E7E"/>
                          </a:solidFill>
                          <a:latin typeface="SimSun"/>
                          <a:cs typeface="SimSun"/>
                        </a:rPr>
                        <a:t>bean </a:t>
                      </a:r>
                      <a:r>
                        <a:rPr sz="1200" spc="15" dirty="0">
                          <a:solidFill>
                            <a:srgbClr val="7E007E"/>
                          </a:solidFill>
                          <a:latin typeface="SimSun"/>
                          <a:cs typeface="SimSun"/>
                        </a:rPr>
                        <a:t>id</a:t>
                      </a:r>
                      <a:r>
                        <a:rPr sz="1200" spc="15" dirty="0" smtClean="0">
                          <a:latin typeface="SimSun"/>
                          <a:cs typeface="SimSun"/>
                        </a:rPr>
                        <a:t>=</a:t>
                      </a:r>
                      <a:r>
                        <a:rPr sz="1250" i="1" spc="15" dirty="0" smtClean="0">
                          <a:solidFill>
                            <a:srgbClr val="2A00FF"/>
                          </a:solidFill>
                          <a:latin typeface="Arial"/>
                          <a:cs typeface="Arial"/>
                        </a:rPr>
                        <a:t>"</a:t>
                      </a:r>
                      <a:r>
                        <a:rPr lang="en-US" sz="1250" i="1" spc="15" dirty="0" smtClean="0">
                          <a:solidFill>
                            <a:srgbClr val="2A00FF"/>
                          </a:solidFill>
                          <a:latin typeface="Arial"/>
                          <a:cs typeface="Arial"/>
                        </a:rPr>
                        <a:t>good</a:t>
                      </a:r>
                      <a:r>
                        <a:rPr sz="1250" i="1" spc="15" dirty="0" smtClean="0">
                          <a:solidFill>
                            <a:srgbClr val="2A00FF"/>
                          </a:solidFill>
                          <a:latin typeface="Arial"/>
                          <a:cs typeface="Arial"/>
                        </a:rPr>
                        <a:t>" </a:t>
                      </a:r>
                      <a:r>
                        <a:rPr sz="1250" i="1" spc="15" dirty="0">
                          <a:solidFill>
                            <a:srgbClr val="7E007E"/>
                          </a:solidFill>
                          <a:latin typeface="Arial"/>
                          <a:cs typeface="Arial"/>
                        </a:rPr>
                        <a:t>class</a:t>
                      </a:r>
                      <a:r>
                        <a:rPr sz="1250" i="1" spc="15" dirty="0" smtClean="0">
                          <a:latin typeface="Arial"/>
                          <a:cs typeface="Arial"/>
                        </a:rPr>
                        <a:t>=</a:t>
                      </a:r>
                      <a:r>
                        <a:rPr sz="1250" i="1" spc="15" dirty="0" smtClean="0">
                          <a:solidFill>
                            <a:srgbClr val="2A00FF"/>
                          </a:solidFill>
                          <a:latin typeface="Arial"/>
                          <a:cs typeface="Arial"/>
                        </a:rPr>
                        <a:t>"</a:t>
                      </a:r>
                      <a:r>
                        <a:rPr lang="en-US" sz="1250" i="1" spc="15" dirty="0" smtClean="0">
                          <a:solidFill>
                            <a:srgbClr val="2A00FF"/>
                          </a:solidFill>
                          <a:latin typeface="Arial"/>
                          <a:cs typeface="Arial"/>
                        </a:rPr>
                        <a:t>test01.SpringTest</a:t>
                      </a:r>
                      <a:r>
                        <a:rPr sz="1250" i="1" spc="15" dirty="0" smtClean="0">
                          <a:solidFill>
                            <a:srgbClr val="2A00FF"/>
                          </a:solidFill>
                          <a:latin typeface="Arial"/>
                          <a:cs typeface="Arial"/>
                        </a:rPr>
                        <a:t>"</a:t>
                      </a:r>
                      <a:r>
                        <a:rPr sz="1250" i="1" spc="114" dirty="0" smtClean="0">
                          <a:solidFill>
                            <a:srgbClr val="2A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50" i="1" spc="60" dirty="0" smtClean="0">
                          <a:solidFill>
                            <a:srgbClr val="008080"/>
                          </a:solidFill>
                          <a:latin typeface="Arial"/>
                          <a:cs typeface="Arial"/>
                        </a:rPr>
                        <a:t>/&gt;</a:t>
                      </a:r>
                      <a:endParaRPr sz="1250" dirty="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585858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568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200" spc="-5" dirty="0">
                          <a:solidFill>
                            <a:srgbClr val="008080"/>
                          </a:solidFill>
                          <a:latin typeface="SimSun"/>
                          <a:cs typeface="SimSun"/>
                        </a:rPr>
                        <a:t>&lt;/</a:t>
                      </a:r>
                      <a:r>
                        <a:rPr sz="1200" spc="-5" dirty="0">
                          <a:solidFill>
                            <a:srgbClr val="3E7E7E"/>
                          </a:solidFill>
                          <a:latin typeface="SimSun"/>
                          <a:cs typeface="SimSun"/>
                        </a:rPr>
                        <a:t>beans</a:t>
                      </a:r>
                      <a:r>
                        <a:rPr sz="1200" spc="-5" dirty="0">
                          <a:solidFill>
                            <a:srgbClr val="008080"/>
                          </a:solidFill>
                          <a:latin typeface="SimSun"/>
                          <a:cs typeface="SimSun"/>
                        </a:rPr>
                        <a:t>&gt;</a:t>
                      </a:r>
                      <a:endParaRPr sz="1200" dirty="0">
                        <a:latin typeface="SimSun"/>
                        <a:cs typeface="SimSun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585858"/>
                      </a:solidFill>
                      <a:prstDash val="solid"/>
                    </a:lnL>
                    <a:lnR w="9525">
                      <a:solidFill>
                        <a:srgbClr val="585858"/>
                      </a:solidFill>
                      <a:prstDash val="soli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58585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0"/>
          <p:cNvSpPr txBox="1"/>
          <p:nvPr/>
        </p:nvSpPr>
        <p:spPr>
          <a:xfrm>
            <a:off x="5818378" y="1792985"/>
            <a:ext cx="151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Ma</a:t>
            </a:r>
            <a:r>
              <a:rPr sz="1800" spc="5" dirty="0">
                <a:latin typeface="Malgun Gothic"/>
                <a:cs typeface="Malgun Gothic"/>
              </a:rPr>
              <a:t>i</a:t>
            </a:r>
            <a:r>
              <a:rPr sz="1800" spc="-5" dirty="0">
                <a:latin typeface="Malgun Gothic"/>
                <a:cs typeface="Malgun Gothic"/>
              </a:rPr>
              <a:t>nClass.</a:t>
            </a:r>
            <a:r>
              <a:rPr sz="1800" dirty="0">
                <a:latin typeface="Malgun Gothic"/>
                <a:cs typeface="Malgun Gothic"/>
              </a:rPr>
              <a:t>ja</a:t>
            </a:r>
            <a:r>
              <a:rPr sz="1800" spc="-40" dirty="0">
                <a:latin typeface="Malgun Gothic"/>
                <a:cs typeface="Malgun Gothic"/>
              </a:rPr>
              <a:t>v</a:t>
            </a:r>
            <a:r>
              <a:rPr sz="1800" dirty="0">
                <a:latin typeface="Malgun Gothic"/>
                <a:cs typeface="Malgun Gothic"/>
              </a:rPr>
              <a:t>a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32902" y="725998"/>
            <a:ext cx="10548689" cy="659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pc="-10" dirty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1-5</a:t>
            </a:r>
            <a:r>
              <a:rPr lang="ko-KR" altLang="en-US" spc="-195" dirty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lang="en-US" altLang="ko-KR" spc="-80" dirty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: </a:t>
            </a:r>
            <a:r>
              <a:rPr lang="ko-KR" altLang="en-US" spc="-80" dirty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스프링 프로젝트 맛보기</a:t>
            </a:r>
            <a:endParaRPr lang="en-US" altLang="ko-KR" spc="-80" dirty="0">
              <a:latin typeface="돋움" panose="020B0600000101010101" pitchFamily="50" charset="-127"/>
              <a:ea typeface="돋움" panose="020B0600000101010101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pc="-80" dirty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	</a:t>
            </a:r>
            <a:r>
              <a:rPr lang="en-US" altLang="ko-KR" spc="-80" dirty="0" smtClean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-new </a:t>
            </a:r>
            <a:r>
              <a:rPr lang="ko-KR" altLang="en-US" spc="-80" dirty="0" smtClean="0"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키워드 없이 객체를 불러오는 의존성 주입의 성공을 확인할 수 있다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  <a:cs typeface="Dotum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855" y="2312024"/>
            <a:ext cx="5666362" cy="26456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07" y="4726086"/>
            <a:ext cx="3993226" cy="1661304"/>
          </a:xfrm>
          <a:prstGeom prst="rect">
            <a:avLst/>
          </a:prstGeom>
        </p:spPr>
      </p:pic>
      <p:sp>
        <p:nvSpPr>
          <p:cNvPr id="19" name="object 6"/>
          <p:cNvSpPr/>
          <p:nvPr/>
        </p:nvSpPr>
        <p:spPr>
          <a:xfrm>
            <a:off x="5530727" y="3190100"/>
            <a:ext cx="401320" cy="419100"/>
          </a:xfrm>
          <a:custGeom>
            <a:avLst/>
            <a:gdLst/>
            <a:ahLst/>
            <a:cxnLst/>
            <a:rect l="l" t="t" r="r" b="b"/>
            <a:pathLst>
              <a:path w="401320" h="419100">
                <a:moveTo>
                  <a:pt x="200406" y="0"/>
                </a:moveTo>
                <a:lnTo>
                  <a:pt x="200406" y="104775"/>
                </a:lnTo>
                <a:lnTo>
                  <a:pt x="0" y="104775"/>
                </a:lnTo>
                <a:lnTo>
                  <a:pt x="0" y="314325"/>
                </a:lnTo>
                <a:lnTo>
                  <a:pt x="200406" y="314325"/>
                </a:lnTo>
                <a:lnTo>
                  <a:pt x="200406" y="419100"/>
                </a:lnTo>
                <a:lnTo>
                  <a:pt x="400812" y="209550"/>
                </a:lnTo>
                <a:lnTo>
                  <a:pt x="200406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6"/>
          <p:cNvSpPr/>
          <p:nvPr/>
        </p:nvSpPr>
        <p:spPr>
          <a:xfrm rot="8610671">
            <a:off x="5527535" y="4361676"/>
            <a:ext cx="401320" cy="419100"/>
          </a:xfrm>
          <a:custGeom>
            <a:avLst/>
            <a:gdLst/>
            <a:ahLst/>
            <a:cxnLst/>
            <a:rect l="l" t="t" r="r" b="b"/>
            <a:pathLst>
              <a:path w="401320" h="419100">
                <a:moveTo>
                  <a:pt x="200406" y="0"/>
                </a:moveTo>
                <a:lnTo>
                  <a:pt x="200406" y="104775"/>
                </a:lnTo>
                <a:lnTo>
                  <a:pt x="0" y="104775"/>
                </a:lnTo>
                <a:lnTo>
                  <a:pt x="0" y="314325"/>
                </a:lnTo>
                <a:lnTo>
                  <a:pt x="200406" y="314325"/>
                </a:lnTo>
                <a:lnTo>
                  <a:pt x="200406" y="419100"/>
                </a:lnTo>
                <a:lnTo>
                  <a:pt x="400812" y="209550"/>
                </a:lnTo>
                <a:lnTo>
                  <a:pt x="200406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217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47869" y="507076"/>
            <a:ext cx="1130870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98644" y="72430"/>
            <a:ext cx="857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Spring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507288" y="788289"/>
            <a:ext cx="273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 smtClean="0">
                <a:latin typeface="Dotum"/>
                <a:cs typeface="Dotum"/>
              </a:rPr>
              <a:t>1-</a:t>
            </a:r>
            <a:r>
              <a:rPr lang="en-US" sz="1800" spc="-10" dirty="0" smtClean="0">
                <a:latin typeface="Dotum"/>
                <a:cs typeface="Dotum"/>
              </a:rPr>
              <a:t>1</a:t>
            </a:r>
            <a:r>
              <a:rPr sz="1800" spc="-475" dirty="0" smtClean="0">
                <a:latin typeface="Dotum"/>
                <a:cs typeface="Dotum"/>
              </a:rPr>
              <a:t> </a:t>
            </a:r>
            <a:r>
              <a:rPr sz="1800" spc="-80" dirty="0">
                <a:latin typeface="Dotum"/>
                <a:cs typeface="Dotum"/>
              </a:rPr>
              <a:t>: </a:t>
            </a:r>
            <a:r>
              <a:rPr sz="1800" spc="-195" dirty="0">
                <a:latin typeface="Dotum"/>
                <a:cs typeface="Dotum"/>
              </a:rPr>
              <a:t>스프링 </a:t>
            </a:r>
            <a:r>
              <a:rPr sz="1800" spc="-195" dirty="0" err="1">
                <a:latin typeface="Dotum"/>
                <a:cs typeface="Dotum"/>
              </a:rPr>
              <a:t>프레임워크</a:t>
            </a:r>
            <a:r>
              <a:rPr sz="1800" spc="-195" dirty="0">
                <a:latin typeface="Dotum"/>
                <a:cs typeface="Dotum"/>
              </a:rPr>
              <a:t> </a:t>
            </a:r>
            <a:r>
              <a:rPr lang="ko-KR" altLang="en-US" spc="-195" dirty="0" smtClean="0">
                <a:latin typeface="Dotum"/>
                <a:cs typeface="Dotum"/>
              </a:rPr>
              <a:t>개요</a:t>
            </a:r>
            <a:endParaRPr sz="1800" dirty="0">
              <a:latin typeface="Dotum"/>
              <a:cs typeface="Dotum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25390" y="3478262"/>
            <a:ext cx="7866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pc="-195" dirty="0">
                <a:latin typeface="Dotum"/>
                <a:cs typeface="Dotum"/>
              </a:rPr>
              <a:t>스프링</a:t>
            </a:r>
            <a:r>
              <a:rPr lang="ko-KR" altLang="en-US" spc="-235" dirty="0">
                <a:latin typeface="Dotum"/>
                <a:cs typeface="Dotum"/>
              </a:rPr>
              <a:t> </a:t>
            </a:r>
            <a:r>
              <a:rPr lang="ko-KR" altLang="en-US" spc="-195" dirty="0">
                <a:latin typeface="Dotum"/>
                <a:cs typeface="Dotum"/>
              </a:rPr>
              <a:t>프레임워크는</a:t>
            </a:r>
            <a:r>
              <a:rPr lang="ko-KR" altLang="en-US" spc="-240" dirty="0">
                <a:latin typeface="Dotum"/>
                <a:cs typeface="Dotum"/>
              </a:rPr>
              <a:t> </a:t>
            </a:r>
            <a:r>
              <a:rPr lang="ko-KR" altLang="en-US" spc="-200" dirty="0">
                <a:solidFill>
                  <a:srgbClr val="FF0000"/>
                </a:solidFill>
                <a:latin typeface="Dotum"/>
                <a:cs typeface="Dotum"/>
              </a:rPr>
              <a:t>주요기능으로</a:t>
            </a:r>
            <a:r>
              <a:rPr lang="ko-KR" altLang="en-US" spc="-240" dirty="0">
                <a:solidFill>
                  <a:srgbClr val="FF0000"/>
                </a:solidFill>
                <a:latin typeface="Dotum"/>
                <a:cs typeface="Dotum"/>
              </a:rPr>
              <a:t> </a:t>
            </a:r>
            <a:r>
              <a:rPr lang="en-US" altLang="ko-KR" spc="-60" dirty="0">
                <a:solidFill>
                  <a:srgbClr val="FF0000"/>
                </a:solidFill>
                <a:latin typeface="Dotum"/>
                <a:cs typeface="Dotum"/>
              </a:rPr>
              <a:t>DI,</a:t>
            </a:r>
            <a:r>
              <a:rPr lang="ko-KR" altLang="en-US" spc="-195" dirty="0">
                <a:solidFill>
                  <a:srgbClr val="FF0000"/>
                </a:solidFill>
                <a:latin typeface="Dotum"/>
                <a:cs typeface="Dotum"/>
              </a:rPr>
              <a:t> </a:t>
            </a:r>
            <a:r>
              <a:rPr lang="en-US" altLang="ko-KR" spc="-70" dirty="0">
                <a:solidFill>
                  <a:srgbClr val="FF0000"/>
                </a:solidFill>
                <a:latin typeface="Dotum"/>
                <a:cs typeface="Dotum"/>
              </a:rPr>
              <a:t>AOP,</a:t>
            </a:r>
            <a:r>
              <a:rPr lang="ko-KR" altLang="en-US" spc="-215" dirty="0">
                <a:solidFill>
                  <a:srgbClr val="FF0000"/>
                </a:solidFill>
                <a:latin typeface="Dotum"/>
                <a:cs typeface="Dotum"/>
              </a:rPr>
              <a:t> </a:t>
            </a:r>
            <a:r>
              <a:rPr lang="en-US" altLang="ko-KR" spc="-25" dirty="0">
                <a:solidFill>
                  <a:srgbClr val="FF0000"/>
                </a:solidFill>
                <a:latin typeface="Dotum"/>
                <a:cs typeface="Dotum"/>
              </a:rPr>
              <a:t>MVC,</a:t>
            </a:r>
            <a:r>
              <a:rPr lang="ko-KR" altLang="en-US" spc="-220" dirty="0">
                <a:solidFill>
                  <a:srgbClr val="FF0000"/>
                </a:solidFill>
                <a:latin typeface="Dotum"/>
                <a:cs typeface="Dotum"/>
              </a:rPr>
              <a:t> </a:t>
            </a:r>
            <a:r>
              <a:rPr lang="en-US" altLang="ko-KR" spc="-100" dirty="0">
                <a:solidFill>
                  <a:srgbClr val="FF0000"/>
                </a:solidFill>
                <a:latin typeface="Dotum"/>
                <a:cs typeface="Dotum"/>
              </a:rPr>
              <a:t>JDBC</a:t>
            </a:r>
            <a:r>
              <a:rPr lang="ko-KR" altLang="en-US" spc="-195" dirty="0">
                <a:latin typeface="Dotum"/>
                <a:cs typeface="Dotum"/>
              </a:rPr>
              <a:t> 등을</a:t>
            </a:r>
            <a:r>
              <a:rPr lang="ko-KR" altLang="en-US" spc="-215" dirty="0">
                <a:latin typeface="Dotum"/>
                <a:cs typeface="Dotum"/>
              </a:rPr>
              <a:t> </a:t>
            </a:r>
            <a:r>
              <a:rPr lang="ko-KR" altLang="en-US" spc="-185" dirty="0">
                <a:latin typeface="Dotum"/>
                <a:cs typeface="Dotum"/>
              </a:rPr>
              <a:t>제공한다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7869" y="1518879"/>
            <a:ext cx="86812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프레임워크</a:t>
            </a:r>
            <a:r>
              <a:rPr lang="en-US" altLang="ko-KR" dirty="0" smtClean="0"/>
              <a:t>? </a:t>
            </a: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프레임워크란 기본 뼈대 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자동차를 만들 때 뼈대를 구현한 다음 만든다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-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프레임워크는 방향성을 제시하고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원하는 기능을 빠르게 만들 수 있게 함</a:t>
            </a:r>
            <a:endParaRPr lang="en-US" altLang="ko-KR" sz="1600" dirty="0" smtClean="0"/>
          </a:p>
        </p:txBody>
      </p:sp>
      <p:pic>
        <p:nvPicPr>
          <p:cNvPr id="1026" name="Picture 2" descr="https://4.bp.blogspot.com/-pUJqcDM2sCc/WD7SK4dvCZI/AAAAAAAAB54/EpRAo8XEwLMzl964MDq7OGOS4gyCioeyQCEw/s1600/what-is-framewo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69" y="2576944"/>
            <a:ext cx="3211825" cy="18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4895" y="4754880"/>
            <a:ext cx="4612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모듈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프레임워크안에 미리 만들어져 있는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25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47869" y="507076"/>
            <a:ext cx="1130870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98644" y="72430"/>
            <a:ext cx="857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Spring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447869" y="821540"/>
            <a:ext cx="273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 smtClean="0">
                <a:latin typeface="Dotum"/>
                <a:cs typeface="Dotum"/>
              </a:rPr>
              <a:t>1-</a:t>
            </a:r>
            <a:r>
              <a:rPr lang="en-US" sz="1800" spc="-10" dirty="0" smtClean="0">
                <a:latin typeface="Dotum"/>
                <a:cs typeface="Dotum"/>
              </a:rPr>
              <a:t>1</a:t>
            </a:r>
            <a:r>
              <a:rPr sz="1800" spc="-475" dirty="0" smtClean="0">
                <a:latin typeface="Dotum"/>
                <a:cs typeface="Dotum"/>
              </a:rPr>
              <a:t> </a:t>
            </a:r>
            <a:r>
              <a:rPr sz="1800" spc="-80" dirty="0">
                <a:latin typeface="Dotum"/>
                <a:cs typeface="Dotum"/>
              </a:rPr>
              <a:t>: </a:t>
            </a:r>
            <a:r>
              <a:rPr sz="1800" spc="-195" dirty="0">
                <a:latin typeface="Dotum"/>
                <a:cs typeface="Dotum"/>
              </a:rPr>
              <a:t>스프링 </a:t>
            </a:r>
            <a:r>
              <a:rPr sz="1800" spc="-195" dirty="0" err="1">
                <a:latin typeface="Dotum"/>
                <a:cs typeface="Dotum"/>
              </a:rPr>
              <a:t>프레임워크</a:t>
            </a:r>
            <a:r>
              <a:rPr sz="1800" spc="-195" dirty="0">
                <a:latin typeface="Dotum"/>
                <a:cs typeface="Dotum"/>
              </a:rPr>
              <a:t> </a:t>
            </a:r>
            <a:r>
              <a:rPr lang="ko-KR" altLang="en-US" spc="-195" dirty="0" smtClean="0">
                <a:latin typeface="Dotum"/>
                <a:cs typeface="Dotum"/>
              </a:rPr>
              <a:t>개요</a:t>
            </a:r>
            <a:endParaRPr sz="1800" dirty="0">
              <a:latin typeface="Dotum"/>
              <a:cs typeface="Dotum"/>
            </a:endParaRPr>
          </a:p>
        </p:txBody>
      </p:sp>
      <p:pic>
        <p:nvPicPr>
          <p:cNvPr id="7" name="_x179042672" descr="EMB000018686a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" t="14795" r="8444" b="7332"/>
          <a:stretch>
            <a:fillRect/>
          </a:stretch>
        </p:blipFill>
        <p:spPr bwMode="auto">
          <a:xfrm>
            <a:off x="2305757" y="1252843"/>
            <a:ext cx="6840760" cy="507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45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47869" y="507076"/>
            <a:ext cx="1130870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98644" y="72430"/>
            <a:ext cx="857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Spring</a:t>
            </a:r>
            <a:endParaRPr lang="ko-KR" altLang="en-US" dirty="0">
              <a:solidFill>
                <a:srgbClr val="92D050"/>
              </a:solidFill>
            </a:endParaRPr>
          </a:p>
        </p:txBody>
      </p:sp>
      <p:graphicFrame>
        <p:nvGraphicFramePr>
          <p:cNvPr id="4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667275"/>
              </p:ext>
            </p:extLst>
          </p:nvPr>
        </p:nvGraphicFramePr>
        <p:xfrm>
          <a:off x="2025650" y="2224277"/>
          <a:ext cx="8128000" cy="222503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43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4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spc="-135" dirty="0"/>
                        <a:t>스프링</a:t>
                      </a:r>
                      <a:r>
                        <a:rPr sz="1200" spc="-130" dirty="0"/>
                        <a:t> </a:t>
                      </a:r>
                      <a:r>
                        <a:rPr sz="1200" spc="-135" dirty="0"/>
                        <a:t>모듈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spc="-135" dirty="0"/>
                        <a:t>기능</a:t>
                      </a:r>
                      <a:endParaRPr sz="1200" dirty="0">
                        <a:latin typeface="Malgun Gothic"/>
                        <a:cs typeface="Malgun Gothic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spc="-5" dirty="0"/>
                        <a:t>spring-core</a:t>
                      </a:r>
                      <a:endParaRPr sz="1200">
                        <a:latin typeface="Dotum"/>
                        <a:cs typeface="Dotum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spc="-135" dirty="0"/>
                        <a:t>스프링의</a:t>
                      </a:r>
                      <a:r>
                        <a:rPr sz="1200" spc="-105" dirty="0"/>
                        <a:t> </a:t>
                      </a:r>
                      <a:r>
                        <a:rPr sz="1200" spc="-135" dirty="0"/>
                        <a:t>핵심인</a:t>
                      </a:r>
                      <a:r>
                        <a:rPr sz="1200" spc="-105" dirty="0"/>
                        <a:t> </a:t>
                      </a:r>
                      <a:r>
                        <a:rPr sz="1200" spc="5" dirty="0"/>
                        <a:t>DI(Dependency</a:t>
                      </a:r>
                      <a:r>
                        <a:rPr sz="1200" spc="-130" dirty="0"/>
                        <a:t> </a:t>
                      </a:r>
                      <a:r>
                        <a:rPr sz="1200" dirty="0"/>
                        <a:t>Injection)와</a:t>
                      </a:r>
                      <a:r>
                        <a:rPr sz="1200" spc="-130" dirty="0"/>
                        <a:t> </a:t>
                      </a:r>
                      <a:r>
                        <a:rPr sz="1200" spc="5" dirty="0"/>
                        <a:t>IoC(Inversion</a:t>
                      </a:r>
                      <a:r>
                        <a:rPr sz="1200" spc="-135" dirty="0"/>
                        <a:t> </a:t>
                      </a:r>
                      <a:r>
                        <a:rPr sz="1200" spc="-20" dirty="0"/>
                        <a:t>of</a:t>
                      </a:r>
                      <a:r>
                        <a:rPr sz="1200" spc="-130" dirty="0"/>
                        <a:t> </a:t>
                      </a:r>
                      <a:r>
                        <a:rPr sz="1200" spc="-5" dirty="0"/>
                        <a:t>Control)를</a:t>
                      </a:r>
                      <a:r>
                        <a:rPr sz="1200" spc="-155" dirty="0"/>
                        <a:t> </a:t>
                      </a:r>
                      <a:r>
                        <a:rPr sz="1200" spc="-135" dirty="0"/>
                        <a:t>제공</a:t>
                      </a:r>
                      <a:endParaRPr sz="1200">
                        <a:latin typeface="Dotum"/>
                        <a:cs typeface="Dotum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200" spc="-5" dirty="0"/>
                        <a:t>spring-aop</a:t>
                      </a:r>
                      <a:endParaRPr sz="1200">
                        <a:latin typeface="Dotum"/>
                        <a:cs typeface="Dotum"/>
                      </a:endParaRPr>
                    </a:p>
                  </a:txBody>
                  <a:tcPr marL="0" marR="0" marT="29844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200" spc="-75" dirty="0"/>
                        <a:t>AOP구현 </a:t>
                      </a:r>
                      <a:r>
                        <a:rPr sz="1200" spc="-135" dirty="0"/>
                        <a:t>기능</a:t>
                      </a:r>
                      <a:r>
                        <a:rPr sz="1200" spc="-170" dirty="0"/>
                        <a:t> </a:t>
                      </a:r>
                      <a:r>
                        <a:rPr sz="1200" spc="-135" dirty="0"/>
                        <a:t>제공</a:t>
                      </a:r>
                      <a:endParaRPr sz="1200">
                        <a:latin typeface="Dotum"/>
                        <a:cs typeface="Dotum"/>
                      </a:endParaRPr>
                    </a:p>
                  </a:txBody>
                  <a:tcPr marL="0" marR="0" marT="2984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spc="-5" dirty="0"/>
                        <a:t>spring-jdbc</a:t>
                      </a:r>
                      <a:endParaRPr sz="1200">
                        <a:latin typeface="Dotum"/>
                        <a:cs typeface="Dotum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spc="-135" dirty="0"/>
                        <a:t>데이터베이스를 </a:t>
                      </a:r>
                      <a:r>
                        <a:rPr sz="1200" spc="-90" dirty="0"/>
                        <a:t>쉽게(적은 </a:t>
                      </a:r>
                      <a:r>
                        <a:rPr sz="1200" spc="-135" dirty="0"/>
                        <a:t>양의 </a:t>
                      </a:r>
                      <a:r>
                        <a:rPr sz="1200" spc="-65" dirty="0"/>
                        <a:t>코드) </a:t>
                      </a:r>
                      <a:r>
                        <a:rPr sz="1200" spc="-135" dirty="0"/>
                        <a:t>다룰 </a:t>
                      </a:r>
                      <a:r>
                        <a:rPr sz="1200" spc="-130" dirty="0"/>
                        <a:t>수 </a:t>
                      </a:r>
                      <a:r>
                        <a:rPr sz="1200" spc="-135" dirty="0"/>
                        <a:t>있는 기능</a:t>
                      </a:r>
                      <a:r>
                        <a:rPr sz="1200" spc="-80" dirty="0"/>
                        <a:t> </a:t>
                      </a:r>
                      <a:r>
                        <a:rPr sz="1200" spc="-135" dirty="0"/>
                        <a:t>제공</a:t>
                      </a:r>
                      <a:endParaRPr sz="1200" dirty="0">
                        <a:latin typeface="Dotum"/>
                        <a:cs typeface="Dotum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200" spc="15" dirty="0"/>
                        <a:t>spring-tx</a:t>
                      </a:r>
                      <a:endParaRPr sz="1200">
                        <a:latin typeface="Dotum"/>
                        <a:cs typeface="Dotum"/>
                      </a:endParaRPr>
                    </a:p>
                  </a:txBody>
                  <a:tcPr marL="0" marR="0" marT="29844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200" spc="-135" dirty="0"/>
                        <a:t>스프링에서 제공하는 트랜잭션 관련 기능</a:t>
                      </a:r>
                      <a:r>
                        <a:rPr sz="1200" spc="5" dirty="0"/>
                        <a:t> </a:t>
                      </a:r>
                      <a:r>
                        <a:rPr sz="1200" spc="-135" dirty="0"/>
                        <a:t>제공</a:t>
                      </a:r>
                      <a:endParaRPr sz="1200" dirty="0">
                        <a:latin typeface="Dotum"/>
                        <a:cs typeface="Dotum"/>
                      </a:endParaRPr>
                    </a:p>
                  </a:txBody>
                  <a:tcPr marL="0" marR="0" marT="2984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dirty="0"/>
                        <a:t>spring-webmvc</a:t>
                      </a:r>
                      <a:endParaRPr sz="1200">
                        <a:latin typeface="Dotum"/>
                        <a:cs typeface="Dotum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spc="-135" dirty="0"/>
                        <a:t>스프링에서 제공하는 </a:t>
                      </a:r>
                      <a:r>
                        <a:rPr sz="1200" spc="-25" dirty="0"/>
                        <a:t>컨트롤러(Controller)와 </a:t>
                      </a:r>
                      <a:r>
                        <a:rPr sz="1200" spc="5" dirty="0"/>
                        <a:t>뷰(View)를 </a:t>
                      </a:r>
                      <a:r>
                        <a:rPr sz="1200" spc="-135" dirty="0"/>
                        <a:t>이용한 </a:t>
                      </a:r>
                      <a:r>
                        <a:rPr sz="1200" spc="-65" dirty="0"/>
                        <a:t>스프링MVC </a:t>
                      </a:r>
                      <a:r>
                        <a:rPr sz="1200" spc="-135" dirty="0"/>
                        <a:t>구현 기능</a:t>
                      </a:r>
                      <a:r>
                        <a:rPr sz="1200" spc="-275" dirty="0"/>
                        <a:t> </a:t>
                      </a:r>
                      <a:r>
                        <a:rPr sz="1200" spc="-135" dirty="0"/>
                        <a:t>제공</a:t>
                      </a:r>
                      <a:endParaRPr sz="1200" dirty="0">
                        <a:latin typeface="Dotum"/>
                        <a:cs typeface="Dotum"/>
                      </a:endParaRPr>
                    </a:p>
                  </a:txBody>
                  <a:tcPr marL="0" marR="0" marT="2984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6"/>
          <p:cNvSpPr txBox="1"/>
          <p:nvPr/>
        </p:nvSpPr>
        <p:spPr>
          <a:xfrm>
            <a:off x="4005453" y="1874901"/>
            <a:ext cx="3889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5" dirty="0">
                <a:latin typeface="Dotum"/>
                <a:cs typeface="Dotum"/>
              </a:rPr>
              <a:t>스프링 프레임워크에서 제공하고 있는</a:t>
            </a:r>
            <a:r>
              <a:rPr sz="1800" spc="-409" dirty="0">
                <a:latin typeface="Dotum"/>
                <a:cs typeface="Dotum"/>
              </a:rPr>
              <a:t> </a:t>
            </a:r>
            <a:r>
              <a:rPr sz="1800" spc="-195" dirty="0">
                <a:latin typeface="Dotum"/>
                <a:cs typeface="Dotum"/>
              </a:rPr>
              <a:t>모듈</a:t>
            </a:r>
            <a:endParaRPr sz="1800" dirty="0">
              <a:latin typeface="Dotum"/>
              <a:cs typeface="Dotum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1808479" y="4993081"/>
            <a:ext cx="8575040" cy="66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7715" marR="5080" indent="-3295650">
              <a:lnSpc>
                <a:spcPct val="148700"/>
              </a:lnSpc>
              <a:spcBef>
                <a:spcPts val="100"/>
              </a:spcBef>
            </a:pPr>
            <a:r>
              <a:rPr sz="1400" spc="-155" dirty="0">
                <a:latin typeface="Dotum"/>
                <a:cs typeface="Dotum"/>
              </a:rPr>
              <a:t>스프링 프레임워크에서 제공하고 있는 모듈을 </a:t>
            </a:r>
            <a:r>
              <a:rPr sz="1400" spc="-150" dirty="0">
                <a:latin typeface="Dotum"/>
                <a:cs typeface="Dotum"/>
              </a:rPr>
              <a:t>사용하려면, </a:t>
            </a:r>
            <a:r>
              <a:rPr sz="1400" spc="-155" dirty="0">
                <a:latin typeface="Dotum"/>
                <a:cs typeface="Dotum"/>
              </a:rPr>
              <a:t>모듈에 대한 의존설정을 개발 프로젝트에 </a:t>
            </a:r>
            <a:r>
              <a:rPr sz="1400" spc="35" dirty="0">
                <a:latin typeface="Dotum"/>
                <a:cs typeface="Dotum"/>
              </a:rPr>
              <a:t>XML </a:t>
            </a:r>
            <a:r>
              <a:rPr sz="1400" spc="-155" dirty="0">
                <a:latin typeface="Dotum"/>
                <a:cs typeface="Dotum"/>
              </a:rPr>
              <a:t>파일등을</a:t>
            </a:r>
            <a:r>
              <a:rPr sz="1400" spc="-265" dirty="0">
                <a:latin typeface="Dotum"/>
                <a:cs typeface="Dotum"/>
              </a:rPr>
              <a:t> </a:t>
            </a:r>
            <a:r>
              <a:rPr sz="1400" spc="-155" dirty="0">
                <a:latin typeface="Dotum"/>
                <a:cs typeface="Dotum"/>
              </a:rPr>
              <a:t>이용해  </a:t>
            </a:r>
            <a:r>
              <a:rPr sz="1400" spc="-150" dirty="0">
                <a:latin typeface="Dotum"/>
                <a:cs typeface="Dotum"/>
              </a:rPr>
              <a:t>서 </a:t>
            </a:r>
            <a:r>
              <a:rPr sz="1400" spc="-155" dirty="0">
                <a:latin typeface="Dotum"/>
                <a:cs typeface="Dotum"/>
              </a:rPr>
              <a:t>개발자가 직접 하면</a:t>
            </a:r>
            <a:r>
              <a:rPr sz="1400" spc="-165" dirty="0">
                <a:latin typeface="Dotum"/>
                <a:cs typeface="Dotum"/>
              </a:rPr>
              <a:t> </a:t>
            </a:r>
            <a:r>
              <a:rPr sz="1400" spc="-140" dirty="0">
                <a:latin typeface="Dotum"/>
                <a:cs typeface="Dotum"/>
              </a:rPr>
              <a:t>된다.</a:t>
            </a:r>
            <a:endParaRPr sz="1400" dirty="0">
              <a:latin typeface="Dotum"/>
              <a:cs typeface="Dotum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507288" y="788289"/>
            <a:ext cx="273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 smtClean="0">
                <a:latin typeface="Dotum"/>
                <a:cs typeface="Dotum"/>
              </a:rPr>
              <a:t>1-</a:t>
            </a:r>
            <a:r>
              <a:rPr lang="en-US" sz="1800" spc="-10" dirty="0" smtClean="0">
                <a:latin typeface="Dotum"/>
                <a:cs typeface="Dotum"/>
              </a:rPr>
              <a:t>1</a:t>
            </a:r>
            <a:r>
              <a:rPr sz="1800" spc="-475" dirty="0" smtClean="0">
                <a:latin typeface="Dotum"/>
                <a:cs typeface="Dotum"/>
              </a:rPr>
              <a:t> </a:t>
            </a:r>
            <a:r>
              <a:rPr sz="1800" spc="-80" dirty="0">
                <a:latin typeface="Dotum"/>
                <a:cs typeface="Dotum"/>
              </a:rPr>
              <a:t>: </a:t>
            </a:r>
            <a:r>
              <a:rPr sz="1800" spc="-195" dirty="0">
                <a:latin typeface="Dotum"/>
                <a:cs typeface="Dotum"/>
              </a:rPr>
              <a:t>스프링 프레임워크 모듈</a:t>
            </a:r>
            <a:endParaRPr sz="1800" dirty="0">
              <a:latin typeface="Dotum"/>
              <a:cs typeface="Dotum"/>
            </a:endParaRPr>
          </a:p>
        </p:txBody>
      </p:sp>
    </p:spTree>
    <p:extLst>
      <p:ext uri="{BB962C8B-B14F-4D97-AF65-F5344CB8AC3E}">
        <p14:creationId xmlns:p14="http://schemas.microsoft.com/office/powerpoint/2010/main" val="385581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47869" y="507076"/>
            <a:ext cx="1130870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98644" y="72430"/>
            <a:ext cx="857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Spring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507288" y="788289"/>
            <a:ext cx="273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 smtClean="0">
                <a:latin typeface="Dotum"/>
                <a:cs typeface="Dotum"/>
              </a:rPr>
              <a:t>1-</a:t>
            </a:r>
            <a:r>
              <a:rPr lang="en-US" sz="1800" spc="-10" dirty="0" smtClean="0">
                <a:latin typeface="Dotum"/>
                <a:cs typeface="Dotum"/>
              </a:rPr>
              <a:t>1</a:t>
            </a:r>
            <a:r>
              <a:rPr sz="1800" spc="-475" dirty="0" smtClean="0">
                <a:latin typeface="Dotum"/>
                <a:cs typeface="Dotum"/>
              </a:rPr>
              <a:t> </a:t>
            </a:r>
            <a:r>
              <a:rPr sz="1800" spc="-80" dirty="0">
                <a:latin typeface="Dotum"/>
                <a:cs typeface="Dotum"/>
              </a:rPr>
              <a:t>: </a:t>
            </a:r>
            <a:r>
              <a:rPr sz="1800" spc="-195" dirty="0">
                <a:latin typeface="Dotum"/>
                <a:cs typeface="Dotum"/>
              </a:rPr>
              <a:t>스프링 </a:t>
            </a:r>
            <a:r>
              <a:rPr sz="1800" spc="-195" dirty="0" err="1">
                <a:latin typeface="Dotum"/>
                <a:cs typeface="Dotum"/>
              </a:rPr>
              <a:t>프레임워크</a:t>
            </a:r>
            <a:r>
              <a:rPr sz="1800" spc="-195" dirty="0">
                <a:latin typeface="Dotum"/>
                <a:cs typeface="Dotum"/>
              </a:rPr>
              <a:t> </a:t>
            </a:r>
            <a:r>
              <a:rPr lang="ko-KR" altLang="en-US" sz="1800" spc="-195" dirty="0" smtClean="0">
                <a:latin typeface="Dotum"/>
                <a:cs typeface="Dotum"/>
              </a:rPr>
              <a:t>특징</a:t>
            </a:r>
            <a:endParaRPr sz="1800" dirty="0">
              <a:latin typeface="Dotum"/>
              <a:cs typeface="Dotum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826874" y="1288192"/>
            <a:ext cx="9292607" cy="54282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POJO(Plain Old Java Object)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기반의 프레임워크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 algn="l" fontAlgn="base">
              <a:lnSpc>
                <a:spcPct val="100000"/>
              </a:lnSpc>
            </a:pPr>
            <a:r>
              <a:rPr lang="ko-KR" altLang="en-US" dirty="0" smtClean="0"/>
              <a:t>자바 객체의 라이프사이클을 스프링 컨테이너가 직접 관리하며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스프링 컨테이너로부터 필요한 객체를 얻어올 수 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algn="l" fontAlgn="base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DI(Dependency Injection)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을 지원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 algn="l" fontAlgn="base">
              <a:lnSpc>
                <a:spcPct val="100000"/>
              </a:lnSpc>
            </a:pPr>
            <a:r>
              <a:rPr lang="ko-KR" altLang="en-US" dirty="0" smtClean="0"/>
              <a:t>각 계층이나 서비스 들 사이 또는 객체들 사이에 의존성이 존재할 경우 스프링 프레임워크가 서로를 연결시켜줍니다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클래스들 사이에 약한 결합을 가능케 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algn="l" fontAlgn="base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AOP(Aspect Oriented Programming)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를 지원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 algn="l" fontAlgn="base">
              <a:lnSpc>
                <a:spcPct val="110000"/>
              </a:lnSpc>
            </a:pPr>
            <a:r>
              <a:rPr lang="ko-KR" altLang="en-US" dirty="0" smtClean="0"/>
              <a:t>트랜잭션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 등 여러 모듈에서 공통적으로 지원하는 기능을 분리하여 사용할 수 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algn="l" fontAlgn="base"/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확장성이 높다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lvl="1" algn="l" fontAlgn="base">
              <a:lnSpc>
                <a:spcPct val="110000"/>
              </a:lnSpc>
            </a:pPr>
            <a:r>
              <a:rPr lang="ko-KR" altLang="en-US" dirty="0" smtClean="0"/>
              <a:t>스프링 프레임워크의 소스는 모두 라이브러리로 분리시켜 놓음으로써 필요한 라이브러리만 가져다 쓸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많은 외부 라이브러리들도 이미 스프링 프레임워크와 연동되고 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algn="l" fontAlgn="base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Model2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방식의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MVC Framework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를 지원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47869" y="507076"/>
            <a:ext cx="1130870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98644" y="72430"/>
            <a:ext cx="857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Spring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507288" y="788289"/>
            <a:ext cx="2611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 smtClean="0">
                <a:latin typeface="Dotum"/>
                <a:cs typeface="Dotum"/>
              </a:rPr>
              <a:t>1-</a:t>
            </a:r>
            <a:r>
              <a:rPr lang="en-US" sz="1800" spc="-10" dirty="0" smtClean="0">
                <a:latin typeface="Dotum"/>
                <a:cs typeface="Dotum"/>
              </a:rPr>
              <a:t>2</a:t>
            </a:r>
            <a:r>
              <a:rPr sz="1800" spc="-10" dirty="0" smtClean="0">
                <a:latin typeface="Dotum"/>
                <a:cs typeface="Dotum"/>
              </a:rPr>
              <a:t> </a:t>
            </a:r>
            <a:r>
              <a:rPr sz="1800" spc="-80" dirty="0">
                <a:latin typeface="Dotum"/>
                <a:cs typeface="Dotum"/>
              </a:rPr>
              <a:t>:</a:t>
            </a:r>
            <a:r>
              <a:rPr sz="1800" spc="-470" dirty="0">
                <a:latin typeface="Dotum"/>
                <a:cs typeface="Dotum"/>
              </a:rPr>
              <a:t> </a:t>
            </a:r>
            <a:r>
              <a:rPr sz="1800" spc="-195" dirty="0">
                <a:latin typeface="Dotum"/>
                <a:cs typeface="Dotum"/>
              </a:rPr>
              <a:t>스프링 </a:t>
            </a:r>
            <a:r>
              <a:rPr sz="1800" spc="-85" dirty="0">
                <a:latin typeface="Dotum"/>
                <a:cs typeface="Dotum"/>
              </a:rPr>
              <a:t>컨테이너(IoC)</a:t>
            </a:r>
            <a:endParaRPr sz="1800" dirty="0">
              <a:latin typeface="Dotum"/>
              <a:cs typeface="Dotum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3219002" y="4740017"/>
            <a:ext cx="5766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95" dirty="0">
                <a:latin typeface="Dotum"/>
                <a:cs typeface="Dotum"/>
              </a:rPr>
              <a:t>스프링에서 객체를 생성하고 조립하는</a:t>
            </a:r>
            <a:r>
              <a:rPr sz="1800" spc="-365" dirty="0">
                <a:latin typeface="Dotum"/>
                <a:cs typeface="Dotum"/>
              </a:rPr>
              <a:t> </a:t>
            </a:r>
            <a:r>
              <a:rPr sz="1800" spc="-50" dirty="0">
                <a:latin typeface="Dotum"/>
                <a:cs typeface="Dotum"/>
              </a:rPr>
              <a:t>컨테이너(container)로,</a:t>
            </a:r>
            <a:endParaRPr sz="1800" dirty="0">
              <a:latin typeface="Dotum"/>
              <a:cs typeface="Dotum"/>
            </a:endParaRPr>
          </a:p>
          <a:p>
            <a:pPr marR="39370" algn="ctr">
              <a:lnSpc>
                <a:spcPct val="100000"/>
              </a:lnSpc>
            </a:pPr>
            <a:r>
              <a:rPr sz="1800" spc="-195" dirty="0">
                <a:latin typeface="Dotum"/>
                <a:cs typeface="Dotum"/>
              </a:rPr>
              <a:t>컨테이너를 통해 생성된 객체를 </a:t>
            </a:r>
            <a:r>
              <a:rPr sz="1800" spc="-65" dirty="0">
                <a:latin typeface="Dotum"/>
                <a:cs typeface="Dotum"/>
              </a:rPr>
              <a:t>빈(Bean)이라고</a:t>
            </a:r>
            <a:r>
              <a:rPr sz="1800" spc="-395" dirty="0">
                <a:latin typeface="Dotum"/>
                <a:cs typeface="Dotum"/>
              </a:rPr>
              <a:t> </a:t>
            </a:r>
            <a:r>
              <a:rPr sz="1800" spc="-180" dirty="0">
                <a:latin typeface="Dotum"/>
                <a:cs typeface="Dotum"/>
              </a:rPr>
              <a:t>부른다.</a:t>
            </a:r>
            <a:endParaRPr sz="1800" dirty="0">
              <a:latin typeface="Dotum"/>
              <a:cs typeface="Dotum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3808118" y="1815094"/>
            <a:ext cx="4588202" cy="2150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53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47869" y="507076"/>
            <a:ext cx="1130870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98644" y="72430"/>
            <a:ext cx="857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Spring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507288" y="788289"/>
            <a:ext cx="2611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 smtClean="0">
                <a:latin typeface="Dotum"/>
                <a:cs typeface="Dotum"/>
              </a:rPr>
              <a:t>1-</a:t>
            </a:r>
            <a:r>
              <a:rPr lang="en-US" sz="1800" spc="-10" dirty="0" smtClean="0">
                <a:latin typeface="Dotum"/>
                <a:cs typeface="Dotum"/>
              </a:rPr>
              <a:t>2</a:t>
            </a:r>
            <a:r>
              <a:rPr sz="1800" spc="-10" dirty="0" smtClean="0">
                <a:latin typeface="Dotum"/>
                <a:cs typeface="Dotum"/>
              </a:rPr>
              <a:t> </a:t>
            </a:r>
            <a:r>
              <a:rPr sz="1800" spc="-80" dirty="0">
                <a:latin typeface="Dotum"/>
                <a:cs typeface="Dotum"/>
              </a:rPr>
              <a:t>:</a:t>
            </a:r>
            <a:r>
              <a:rPr sz="1800" spc="-470" dirty="0">
                <a:latin typeface="Dotum"/>
                <a:cs typeface="Dotum"/>
              </a:rPr>
              <a:t> </a:t>
            </a:r>
            <a:r>
              <a:rPr sz="1800" spc="-195" dirty="0">
                <a:latin typeface="Dotum"/>
                <a:cs typeface="Dotum"/>
              </a:rPr>
              <a:t>스프링 </a:t>
            </a:r>
            <a:r>
              <a:rPr sz="1800" spc="-85" dirty="0">
                <a:latin typeface="Dotum"/>
                <a:cs typeface="Dotum"/>
              </a:rPr>
              <a:t>컨테이너(IoC)</a:t>
            </a:r>
            <a:endParaRPr sz="1800" dirty="0">
              <a:latin typeface="Dotum"/>
              <a:cs typeface="Dotum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5627850" y="2127035"/>
            <a:ext cx="5479014" cy="2577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1205483" y="2209800"/>
            <a:ext cx="2740152" cy="2403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오른쪽 화살표 1"/>
          <p:cNvSpPr/>
          <p:nvPr/>
        </p:nvSpPr>
        <p:spPr>
          <a:xfrm>
            <a:off x="4452634" y="3244362"/>
            <a:ext cx="638112" cy="48363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7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47869" y="507076"/>
            <a:ext cx="1130870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98644" y="72430"/>
            <a:ext cx="857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Spring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2" name="object 4"/>
          <p:cNvSpPr/>
          <p:nvPr/>
        </p:nvSpPr>
        <p:spPr>
          <a:xfrm>
            <a:off x="447869" y="1815904"/>
            <a:ext cx="3319272" cy="1367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/>
          <p:cNvSpPr/>
          <p:nvPr/>
        </p:nvSpPr>
        <p:spPr>
          <a:xfrm>
            <a:off x="4024884" y="1815904"/>
            <a:ext cx="3424427" cy="3304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/>
          <p:cNvSpPr/>
          <p:nvPr/>
        </p:nvSpPr>
        <p:spPr>
          <a:xfrm>
            <a:off x="7721019" y="1815904"/>
            <a:ext cx="4035552" cy="36332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/>
          <p:cNvSpPr txBox="1"/>
          <p:nvPr/>
        </p:nvSpPr>
        <p:spPr>
          <a:xfrm>
            <a:off x="507288" y="788289"/>
            <a:ext cx="408229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>
                <a:latin typeface="Dotum"/>
                <a:cs typeface="Dotum"/>
              </a:rPr>
              <a:t>1-3</a:t>
            </a:r>
            <a:r>
              <a:rPr sz="1800" spc="-430" dirty="0" smtClean="0">
                <a:latin typeface="Dotum"/>
                <a:cs typeface="Dotum"/>
              </a:rPr>
              <a:t> </a:t>
            </a:r>
            <a:r>
              <a:rPr sz="1800" spc="-80" dirty="0">
                <a:latin typeface="Dotum"/>
                <a:cs typeface="Dotum"/>
              </a:rPr>
              <a:t>: </a:t>
            </a:r>
            <a:r>
              <a:rPr lang="en-US" spc="-80" dirty="0" err="1" smtClean="0">
                <a:latin typeface="Dotum"/>
                <a:cs typeface="Dotum"/>
              </a:rPr>
              <a:t>Maven</a:t>
            </a:r>
            <a:r>
              <a:rPr sz="1800" spc="-195" dirty="0" err="1" smtClean="0">
                <a:latin typeface="Dotum"/>
                <a:cs typeface="Dotum"/>
              </a:rPr>
              <a:t>프로젝트</a:t>
            </a:r>
            <a:r>
              <a:rPr sz="1800" spc="-195" dirty="0" smtClean="0">
                <a:latin typeface="Dotum"/>
                <a:cs typeface="Dotum"/>
              </a:rPr>
              <a:t> </a:t>
            </a:r>
            <a:r>
              <a:rPr sz="1800" spc="-195" dirty="0">
                <a:latin typeface="Dotum"/>
                <a:cs typeface="Dotum"/>
              </a:rPr>
              <a:t>생성</a:t>
            </a:r>
            <a:endParaRPr sz="1800" dirty="0">
              <a:latin typeface="Dotum"/>
              <a:cs typeface="Dotum"/>
            </a:endParaRPr>
          </a:p>
        </p:txBody>
      </p:sp>
      <p:sp>
        <p:nvSpPr>
          <p:cNvPr id="16" name="object 9"/>
          <p:cNvSpPr/>
          <p:nvPr/>
        </p:nvSpPr>
        <p:spPr>
          <a:xfrm>
            <a:off x="2276855" y="2921507"/>
            <a:ext cx="806450" cy="259079"/>
          </a:xfrm>
          <a:custGeom>
            <a:avLst/>
            <a:gdLst/>
            <a:ahLst/>
            <a:cxnLst/>
            <a:rect l="l" t="t" r="r" b="b"/>
            <a:pathLst>
              <a:path w="806450" h="259080">
                <a:moveTo>
                  <a:pt x="0" y="259079"/>
                </a:moveTo>
                <a:lnTo>
                  <a:pt x="806195" y="259079"/>
                </a:lnTo>
                <a:lnTo>
                  <a:pt x="806195" y="0"/>
                </a:lnTo>
                <a:lnTo>
                  <a:pt x="0" y="0"/>
                </a:lnTo>
                <a:lnTo>
                  <a:pt x="0" y="259079"/>
                </a:lnTo>
                <a:close/>
              </a:path>
            </a:pathLst>
          </a:custGeom>
          <a:ln w="1523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0"/>
          <p:cNvSpPr/>
          <p:nvPr/>
        </p:nvSpPr>
        <p:spPr>
          <a:xfrm>
            <a:off x="4338828" y="3144011"/>
            <a:ext cx="806450" cy="259079"/>
          </a:xfrm>
          <a:custGeom>
            <a:avLst/>
            <a:gdLst/>
            <a:ahLst/>
            <a:cxnLst/>
            <a:rect l="l" t="t" r="r" b="b"/>
            <a:pathLst>
              <a:path w="806450" h="259079">
                <a:moveTo>
                  <a:pt x="0" y="259079"/>
                </a:moveTo>
                <a:lnTo>
                  <a:pt x="806196" y="259079"/>
                </a:lnTo>
                <a:lnTo>
                  <a:pt x="806196" y="0"/>
                </a:lnTo>
                <a:lnTo>
                  <a:pt x="0" y="0"/>
                </a:lnTo>
                <a:lnTo>
                  <a:pt x="0" y="259079"/>
                </a:lnTo>
                <a:close/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1"/>
          <p:cNvSpPr/>
          <p:nvPr/>
        </p:nvSpPr>
        <p:spPr>
          <a:xfrm>
            <a:off x="7682483" y="2447544"/>
            <a:ext cx="2009139" cy="474345"/>
          </a:xfrm>
          <a:custGeom>
            <a:avLst/>
            <a:gdLst/>
            <a:ahLst/>
            <a:cxnLst/>
            <a:rect l="l" t="t" r="r" b="b"/>
            <a:pathLst>
              <a:path w="2009140" h="474344">
                <a:moveTo>
                  <a:pt x="0" y="473963"/>
                </a:moveTo>
                <a:lnTo>
                  <a:pt x="2008631" y="473963"/>
                </a:lnTo>
                <a:lnTo>
                  <a:pt x="2008631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오른쪽 화살표 1"/>
          <p:cNvSpPr/>
          <p:nvPr/>
        </p:nvSpPr>
        <p:spPr>
          <a:xfrm>
            <a:off x="3767141" y="2620108"/>
            <a:ext cx="257743" cy="3013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7444008" y="2628959"/>
            <a:ext cx="257743" cy="3013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8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47869" y="507076"/>
            <a:ext cx="1130870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98644" y="72430"/>
            <a:ext cx="857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Spring</a:t>
            </a:r>
            <a:endParaRPr lang="ko-KR" altLang="en-US" dirty="0">
              <a:solidFill>
                <a:srgbClr val="92D050"/>
              </a:solidFill>
            </a:endParaRPr>
          </a:p>
        </p:txBody>
      </p:sp>
      <p:sp>
        <p:nvSpPr>
          <p:cNvPr id="16" name="object 3"/>
          <p:cNvSpPr txBox="1"/>
          <p:nvPr/>
        </p:nvSpPr>
        <p:spPr>
          <a:xfrm>
            <a:off x="507288" y="788289"/>
            <a:ext cx="408229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>
                <a:latin typeface="Dotum"/>
                <a:cs typeface="Dotum"/>
              </a:rPr>
              <a:t>1-3</a:t>
            </a:r>
            <a:r>
              <a:rPr sz="1800" spc="-430" dirty="0" smtClean="0">
                <a:latin typeface="Dotum"/>
                <a:cs typeface="Dotum"/>
              </a:rPr>
              <a:t> </a:t>
            </a:r>
            <a:r>
              <a:rPr sz="1800" spc="-80" dirty="0">
                <a:latin typeface="Dotum"/>
                <a:cs typeface="Dotum"/>
              </a:rPr>
              <a:t>: </a:t>
            </a:r>
            <a:r>
              <a:rPr lang="en-US" spc="-80" dirty="0" err="1" smtClean="0">
                <a:latin typeface="Dotum"/>
                <a:cs typeface="Dotum"/>
              </a:rPr>
              <a:t>Maven</a:t>
            </a:r>
            <a:r>
              <a:rPr sz="1800" spc="-195" dirty="0" err="1" smtClean="0">
                <a:latin typeface="Dotum"/>
                <a:cs typeface="Dotum"/>
              </a:rPr>
              <a:t>프로젝트</a:t>
            </a:r>
            <a:r>
              <a:rPr sz="1800" spc="-195" dirty="0" smtClean="0">
                <a:latin typeface="Dotum"/>
                <a:cs typeface="Dotum"/>
              </a:rPr>
              <a:t> </a:t>
            </a:r>
            <a:r>
              <a:rPr sz="1800" spc="-195" dirty="0">
                <a:latin typeface="Dotum"/>
                <a:cs typeface="Dotum"/>
              </a:rPr>
              <a:t>생성</a:t>
            </a:r>
            <a:endParaRPr sz="1800" dirty="0">
              <a:latin typeface="Dotum"/>
              <a:cs typeface="Dotum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88" y="2303584"/>
            <a:ext cx="4125097" cy="36938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490" y="2303584"/>
            <a:ext cx="2872989" cy="2149026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4853066" y="3378097"/>
            <a:ext cx="257743" cy="3013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bject 3"/>
          <p:cNvSpPr txBox="1"/>
          <p:nvPr/>
        </p:nvSpPr>
        <p:spPr>
          <a:xfrm>
            <a:off x="507288" y="1214412"/>
            <a:ext cx="9858843" cy="7027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0" dirty="0" smtClean="0">
                <a:latin typeface="Dotum"/>
                <a:cs typeface="Dotum"/>
              </a:rPr>
              <a:t>Maven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dirty="0" smtClean="0"/>
              <a:t>필요한 </a:t>
            </a:r>
            <a:r>
              <a:rPr lang="ko-KR" altLang="en-US" sz="1400" dirty="0"/>
              <a:t>라이브러리를 특정 문서</a:t>
            </a:r>
            <a:r>
              <a:rPr lang="en-US" altLang="ko-KR" sz="1400" dirty="0"/>
              <a:t>(pom.xml)</a:t>
            </a:r>
            <a:r>
              <a:rPr lang="ko-KR" altLang="en-US" sz="1400" dirty="0"/>
              <a:t>에 정의해 놓으면 네트워크를 통해서 라이브러리들을 자동으로 다운받아줍니다</a:t>
            </a:r>
            <a:r>
              <a:rPr lang="en-US" altLang="ko-KR" sz="1400" dirty="0" smtClean="0"/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/>
              <a:t> </a:t>
            </a:r>
            <a:endParaRPr sz="1400" dirty="0">
              <a:latin typeface="Dotum"/>
              <a:cs typeface="Dotum"/>
            </a:endParaRPr>
          </a:p>
        </p:txBody>
      </p:sp>
    </p:spTree>
    <p:extLst>
      <p:ext uri="{BB962C8B-B14F-4D97-AF65-F5344CB8AC3E}">
        <p14:creationId xmlns:p14="http://schemas.microsoft.com/office/powerpoint/2010/main" val="25016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729</Words>
  <Application>Microsoft Office PowerPoint</Application>
  <PresentationFormat>와이드스크린</PresentationFormat>
  <Paragraphs>127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SimSun</vt:lpstr>
      <vt:lpstr>Dotum</vt:lpstr>
      <vt:lpstr>Dotum</vt:lpstr>
      <vt:lpstr>Arial</vt:lpstr>
      <vt:lpstr>Times New Roman</vt:lpstr>
      <vt:lpstr>맑은 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</dc:creator>
  <cp:lastModifiedBy>Park</cp:lastModifiedBy>
  <cp:revision>47</cp:revision>
  <dcterms:created xsi:type="dcterms:W3CDTF">2019-03-09T14:53:53Z</dcterms:created>
  <dcterms:modified xsi:type="dcterms:W3CDTF">2019-04-12T15:05:59Z</dcterms:modified>
</cp:coreProperties>
</file>