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0" r:id="rId1"/>
    <p:sldMasterId id="2147483691" r:id="rId2"/>
    <p:sldMasterId id="2147483692" r:id="rId3"/>
  </p:sldMasterIdLst>
  <p:notesMasterIdLst>
    <p:notesMasterId r:id="rId4"/>
  </p:notes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7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notesMaster" Target="notesMasters/notes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E2F1374-6D68-46AD-9DE8-3EF8B5F312E0}" type="datetime1">
              <a:rPr lang="ko-KR" altLang="en-US"/>
              <a:pPr lvl="0">
                <a:defRPr/>
              </a:pPr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5D0AF16-314B-4A2D-BEB7-4AF5DDFAB4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5D0AF16-314B-4A2D-BEB7-4AF5DDFAB42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5D0AF16-314B-4A2D-BEB7-4AF5DDFAB42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5D0AF16-314B-4A2D-BEB7-4AF5DDFAB42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5D0AF16-314B-4A2D-BEB7-4AF5DDFAB42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23640" y="195480"/>
            <a:ext cx="5472000" cy="333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20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057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244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66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1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978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839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328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1481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80030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9943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80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23640" y="195480"/>
            <a:ext cx="5472000" cy="333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14" Type="http://schemas.openxmlformats.org/officeDocument/2006/relationships/image" Target="../media/image2.png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14" Type="http://schemas.openxmlformats.org/officeDocument/2006/relationships/image" Target="../media/image2.png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/>
          <p:cNvPicPr/>
          <p:nvPr/>
        </p:nvPicPr>
        <p:blipFill>
          <a:blip r:embed="rId1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-7920" y="-3960"/>
            <a:ext cx="9151560" cy="5143320"/>
          </a:xfrm>
          <a:prstGeom prst="rect">
            <a:avLst/>
          </a:prstGeom>
          <a:solidFill>
            <a:srgbClr val="2A343A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마스터 제목 스타일 편집</a:t>
            </a:r>
            <a:endParaRPr lang="en-US" sz="24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나눔스퀘어_ac Bold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나눔스퀘어_ac Bold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스퀘어_ac Bold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나눔스퀘어_ac Bold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스퀘어_ac Bold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스퀘어_ac Bold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스퀘어_ac 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54600" y="915480"/>
            <a:ext cx="8270280" cy="4227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그림 7"/>
          <p:cNvPicPr/>
          <p:nvPr/>
        </p:nvPicPr>
        <p:blipFill>
          <a:blip r:embed="rId14"/>
          <a:stretch/>
        </p:blipFill>
        <p:spPr>
          <a:xfrm>
            <a:off x="7474320" y="-29520"/>
            <a:ext cx="1160640" cy="11606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23640" y="195480"/>
            <a:ext cx="5472000" cy="719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sz="2400" b="0" strike="noStrike" spc="-1">
                <a:solidFill>
                  <a:srgbClr val="2A343A"/>
                </a:solidFill>
                <a:latin typeface="나눔스퀘어_ac ExtraBold"/>
                <a:ea typeface="나눔스퀘어_ac ExtraBold"/>
              </a:rPr>
              <a:t>마스터 제목 스타일 편집</a:t>
            </a:r>
            <a:endParaRPr lang="en-US" sz="24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나눔스퀘어_ac Bold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나눔스퀘어_ac Bold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스퀘어_ac Bold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나눔스퀘어_ac Bold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스퀘어_ac Bold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스퀘어_ac Bold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스퀘어_ac 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54600" y="915480"/>
            <a:ext cx="8269920" cy="4227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그림 7"/>
          <p:cNvPicPr/>
          <p:nvPr/>
        </p:nvPicPr>
        <p:blipFill>
          <a:blip r:embed="rId14"/>
          <a:stretch/>
        </p:blipFill>
        <p:spPr>
          <a:xfrm>
            <a:off x="7474320" y="-29520"/>
            <a:ext cx="1160280" cy="11602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3029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580000" y="3291840"/>
            <a:ext cx="3180960" cy="11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36000" rIns="87480" bIns="3600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sz="1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제 </a:t>
            </a:r>
            <a:r>
              <a:rPr lang="en-US" sz="1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1</a:t>
            </a:r>
            <a:r>
              <a:rPr lang="ko-KR" sz="1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기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2022. 08. 27 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ko-KR" sz="1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조승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11640" y="1995840"/>
            <a:ext cx="84247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3600" b="1" strike="noStrike" spc="-1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에디로봇아카데미 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ko-KR" sz="28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임베디드 마스터 </a:t>
            </a:r>
            <a:r>
              <a:rPr lang="en-US" sz="28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Lv# </a:t>
            </a:r>
            <a:r>
              <a:rPr lang="ko-KR" sz="28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과정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731520" y="1851840"/>
            <a:ext cx="791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그림 15"/>
          <p:cNvPicPr/>
          <p:nvPr/>
        </p:nvPicPr>
        <p:blipFill>
          <a:blip r:embed="rId3"/>
          <a:stretch/>
        </p:blipFill>
        <p:spPr>
          <a:xfrm>
            <a:off x="611640" y="267480"/>
            <a:ext cx="1923480" cy="192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23640" y="195480"/>
            <a:ext cx="547164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스퀘어_ac Bold"/>
              </a:rPr>
              <a:t>실습 예제 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39640" y="1059480"/>
            <a:ext cx="4655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3"/>
          <p:cNvSpPr txBox="1"/>
          <p:nvPr/>
        </p:nvSpPr>
        <p:spPr>
          <a:xfrm>
            <a:off x="4389120" y="1097280"/>
            <a:ext cx="4023360" cy="393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Push %</a:t>
            </a:r>
            <a:r>
              <a:rPr lang="en-US" sz="1800" b="0" strike="noStrike" spc="-1" dirty="0" err="1">
                <a:latin typeface="Arial"/>
              </a:rPr>
              <a:t>rbp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latin typeface="Arial"/>
              </a:rPr>
              <a:t>Push </a:t>
            </a:r>
            <a:r>
              <a:rPr lang="zh-CN" sz="1800" b="0" strike="noStrike" spc="-1" dirty="0">
                <a:latin typeface="Arial"/>
              </a:rPr>
              <a:t>는 </a:t>
            </a:r>
            <a:r>
              <a:rPr lang="en-US" sz="1800" b="0" strike="noStrike" spc="-1" dirty="0">
                <a:latin typeface="Arial"/>
              </a:rPr>
              <a:t>Stack </a:t>
            </a:r>
            <a:r>
              <a:rPr lang="zh-CN" sz="1800" b="0" strike="noStrike" spc="-1" dirty="0">
                <a:latin typeface="Arial"/>
              </a:rPr>
              <a:t>최상위에 값을 넣는다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r>
              <a:rPr lang="zh-CN" sz="1800" b="0" strike="noStrike" spc="-1" dirty="0">
                <a:latin typeface="Arial"/>
              </a:rPr>
              <a:t>스택에 데이터를 추가하면 </a:t>
            </a:r>
            <a:r>
              <a:rPr lang="en-US" sz="1800" b="0" strike="noStrike" spc="-1" dirty="0" err="1">
                <a:latin typeface="Arial"/>
              </a:rPr>
              <a:t>Sp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zh-CN" sz="1800" b="0" strike="noStrike" spc="-1" dirty="0">
                <a:latin typeface="Arial"/>
              </a:rPr>
              <a:t>가 가리키는 주소의 메모리에 대입되고 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 err="1">
                <a:latin typeface="Arial"/>
              </a:rPr>
              <a:t>Sp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zh-CN" sz="1800" b="0" strike="noStrike" spc="-1" dirty="0">
                <a:latin typeface="Arial"/>
              </a:rPr>
              <a:t>의 주소는 </a:t>
            </a:r>
            <a:r>
              <a:rPr lang="en-US" sz="1800" b="0" strike="noStrike" spc="-1" dirty="0">
                <a:latin typeface="Arial"/>
              </a:rPr>
              <a:t>8Byte </a:t>
            </a:r>
            <a:r>
              <a:rPr lang="zh-CN" sz="1800" b="0" strike="noStrike" spc="-1" dirty="0">
                <a:latin typeface="Arial"/>
              </a:rPr>
              <a:t>만큼 증가한다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r>
              <a:rPr lang="en-US" sz="1800" b="0" strike="noStrike" spc="-1" dirty="0">
                <a:latin typeface="Arial"/>
              </a:rPr>
              <a:t>(</a:t>
            </a:r>
            <a:r>
              <a:rPr lang="zh-CN" sz="1800" b="0" strike="noStrike" spc="-1" dirty="0">
                <a:latin typeface="Arial"/>
              </a:rPr>
              <a:t>실제로는 수치상 감소함</a:t>
            </a:r>
            <a:r>
              <a:rPr lang="en-US" sz="1800" b="0" strike="noStrike" spc="-1" dirty="0">
                <a:latin typeface="Arial"/>
              </a:rPr>
              <a:t>) *</a:t>
            </a:r>
            <a:r>
              <a:rPr lang="zh-CN" sz="1800" b="0" strike="noStrike" spc="-1" dirty="0">
                <a:latin typeface="Arial"/>
              </a:rPr>
              <a:t>스택 구조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latin typeface="Arial"/>
              </a:rPr>
              <a:t>88 → 80 </a:t>
            </a:r>
          </a:p>
        </p:txBody>
      </p:sp>
      <p:pic>
        <p:nvPicPr>
          <p:cNvPr id="95" name="그림 94"/>
          <p:cNvPicPr/>
          <p:nvPr/>
        </p:nvPicPr>
        <p:blipFill>
          <a:blip r:embed="rId2"/>
          <a:stretch/>
        </p:blipFill>
        <p:spPr>
          <a:xfrm>
            <a:off x="459360" y="1168200"/>
            <a:ext cx="2649600" cy="934920"/>
          </a:xfrm>
          <a:prstGeom prst="rect">
            <a:avLst/>
          </a:prstGeom>
          <a:ln>
            <a:noFill/>
          </a:ln>
        </p:spPr>
      </p:pic>
      <p:pic>
        <p:nvPicPr>
          <p:cNvPr id="96" name="그림 95"/>
          <p:cNvPicPr/>
          <p:nvPr/>
        </p:nvPicPr>
        <p:blipFill>
          <a:blip r:embed="rId3"/>
          <a:stretch/>
        </p:blipFill>
        <p:spPr>
          <a:xfrm>
            <a:off x="457200" y="2377440"/>
            <a:ext cx="2651760" cy="118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23640" y="195480"/>
            <a:ext cx="547164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스퀘어_ac Bold"/>
              </a:rPr>
              <a:t>실습 예제 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749040" y="1280160"/>
            <a:ext cx="4655880" cy="39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Mov %rsp, %rbp 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rsp</a:t>
            </a:r>
            <a:r>
              <a:rPr lang="zh-CN" sz="1800" b="0" strike="noStrike" spc="-1">
                <a:latin typeface="Arial"/>
              </a:rPr>
              <a:t>의 값을 </a:t>
            </a:r>
            <a:r>
              <a:rPr lang="en-US" sz="1800" b="0" strike="noStrike" spc="-1">
                <a:latin typeface="Arial"/>
              </a:rPr>
              <a:t>rbp</a:t>
            </a:r>
            <a:r>
              <a:rPr lang="zh-CN" sz="1800" b="0" strike="noStrike" spc="-1">
                <a:latin typeface="Arial"/>
              </a:rPr>
              <a:t>에 넣어라 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좌측 레지스터 정보를 우측 레지스터로 복사하는 명령어이다</a:t>
            </a:r>
            <a:r>
              <a:rPr lang="en-US" sz="1800" b="0" strike="noStrike" spc="-1">
                <a:latin typeface="Arial"/>
              </a:rPr>
              <a:t>.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Sub $0x10, %rsp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rsp</a:t>
            </a:r>
            <a:r>
              <a:rPr lang="zh-CN" sz="1800" b="0" strike="noStrike" spc="-1">
                <a:latin typeface="Arial"/>
              </a:rPr>
              <a:t>에서 </a:t>
            </a:r>
            <a:r>
              <a:rPr lang="en-US" sz="1800" b="0" strike="noStrike" spc="-1">
                <a:latin typeface="Arial"/>
              </a:rPr>
              <a:t>0x10</a:t>
            </a:r>
            <a:r>
              <a:rPr lang="zh-CN" sz="1800" b="0" strike="noStrike" spc="-1">
                <a:latin typeface="Arial"/>
              </a:rPr>
              <a:t>을 빼서 </a:t>
            </a:r>
            <a:r>
              <a:rPr lang="en-US" sz="1800" b="0" strike="noStrike" spc="-1">
                <a:latin typeface="Arial"/>
              </a:rPr>
              <a:t>rsp</a:t>
            </a:r>
            <a:r>
              <a:rPr lang="zh-CN" sz="1800" b="0" strike="noStrike" spc="-1">
                <a:latin typeface="Arial"/>
              </a:rPr>
              <a:t>에 대입 </a:t>
            </a:r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즉 </a:t>
            </a:r>
            <a:r>
              <a:rPr lang="en-US" sz="1800" b="0" strike="noStrike" spc="-1">
                <a:latin typeface="Arial"/>
              </a:rPr>
              <a:t>rsp</a:t>
            </a:r>
            <a:r>
              <a:rPr lang="zh-CN" sz="1800" b="0" strike="noStrike" spc="-1">
                <a:latin typeface="Arial"/>
              </a:rPr>
              <a:t>에서 </a:t>
            </a:r>
            <a:r>
              <a:rPr lang="en-US" sz="1800" b="0" strike="noStrike" spc="-1">
                <a:latin typeface="Arial"/>
              </a:rPr>
              <a:t>0x10</a:t>
            </a:r>
            <a:r>
              <a:rPr lang="zh-CN" sz="1800" b="0" strike="noStrike" spc="-1">
                <a:latin typeface="Arial"/>
              </a:rPr>
              <a:t>을 뺄샘하는 의미이다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 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pic>
        <p:nvPicPr>
          <p:cNvPr id="99" name="그림 98"/>
          <p:cNvPicPr/>
          <p:nvPr/>
        </p:nvPicPr>
        <p:blipFill>
          <a:blip r:embed="rId2"/>
          <a:stretch/>
        </p:blipFill>
        <p:spPr>
          <a:xfrm>
            <a:off x="457200" y="1269000"/>
            <a:ext cx="2560320" cy="1291320"/>
          </a:xfrm>
          <a:prstGeom prst="rect">
            <a:avLst/>
          </a:prstGeom>
          <a:ln>
            <a:noFill/>
          </a:ln>
        </p:spPr>
      </p:pic>
      <p:pic>
        <p:nvPicPr>
          <p:cNvPr id="100" name="그림 99"/>
          <p:cNvPicPr/>
          <p:nvPr/>
        </p:nvPicPr>
        <p:blipFill>
          <a:blip r:embed="rId3"/>
          <a:stretch/>
        </p:blipFill>
        <p:spPr>
          <a:xfrm>
            <a:off x="548640" y="2926080"/>
            <a:ext cx="2468880" cy="128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23640" y="195480"/>
            <a:ext cx="547164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스퀘어_ac Bold"/>
              </a:rPr>
              <a:t>실습 예제 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749040" y="1280160"/>
            <a:ext cx="4655880" cy="365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Movl $0x3, -0x8(%rbp) 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숫자 </a:t>
            </a:r>
            <a:r>
              <a:rPr lang="en-US" sz="1800" b="0" strike="noStrike" spc="-1">
                <a:latin typeface="Arial"/>
              </a:rPr>
              <a:t>3</a:t>
            </a:r>
            <a:r>
              <a:rPr lang="zh-CN" sz="1800" b="0" strike="noStrike" spc="-1">
                <a:latin typeface="Arial"/>
              </a:rPr>
              <a:t>을 </a:t>
            </a:r>
            <a:r>
              <a:rPr lang="en-US" sz="1800" b="0" strike="noStrike" spc="-1">
                <a:latin typeface="Arial"/>
              </a:rPr>
              <a:t>rbp</a:t>
            </a:r>
            <a:r>
              <a:rPr lang="zh-CN" sz="1800" b="0" strike="noStrike" spc="-1">
                <a:latin typeface="Arial"/>
              </a:rPr>
              <a:t>로 부터 </a:t>
            </a:r>
            <a:r>
              <a:rPr lang="en-US" sz="1800" b="0" strike="noStrike" spc="-1">
                <a:latin typeface="Arial"/>
              </a:rPr>
              <a:t>8byte </a:t>
            </a:r>
            <a:r>
              <a:rPr lang="zh-CN" sz="1800" b="0" strike="noStrike" spc="-1">
                <a:latin typeface="Arial"/>
              </a:rPr>
              <a:t>공간을 할당한 후 그 자리에 넣을 것 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 </a:t>
            </a:r>
            <a:r>
              <a:rPr lang="zh-CN" sz="1800" b="0" strike="noStrike" spc="-1">
                <a:latin typeface="Arial"/>
              </a:rPr>
              <a:t>변수 </a:t>
            </a:r>
            <a:r>
              <a:rPr lang="en-US" sz="1800" b="0" strike="noStrike" spc="-1">
                <a:latin typeface="Arial"/>
              </a:rPr>
              <a:t>num</a:t>
            </a:r>
            <a:r>
              <a:rPr lang="zh-CN" sz="1800" b="0" strike="noStrike" spc="-1">
                <a:latin typeface="Arial"/>
              </a:rPr>
              <a:t>의 주소는 </a:t>
            </a:r>
            <a:r>
              <a:rPr lang="en-US" sz="1800" b="0" strike="noStrike" spc="-1">
                <a:latin typeface="Arial"/>
              </a:rPr>
              <a:t>db78 </a:t>
            </a:r>
          </a:p>
          <a:p>
            <a:r>
              <a:rPr lang="en-US" sz="1800" b="0" strike="noStrike" spc="-1">
                <a:latin typeface="Arial"/>
              </a:rPr>
              <a:t> db80 → db78 </a:t>
            </a:r>
          </a:p>
          <a:p>
            <a:r>
              <a:rPr lang="en-US" sz="1800" b="0" strike="noStrike" spc="-1">
                <a:latin typeface="Arial"/>
              </a:rPr>
              <a:t> 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 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pic>
        <p:nvPicPr>
          <p:cNvPr id="103" name="그림 102"/>
          <p:cNvPicPr/>
          <p:nvPr/>
        </p:nvPicPr>
        <p:blipFill>
          <a:blip r:embed="rId2"/>
          <a:stretch/>
        </p:blipFill>
        <p:spPr>
          <a:xfrm>
            <a:off x="91440" y="1188720"/>
            <a:ext cx="3017520" cy="137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23640" y="195480"/>
            <a:ext cx="547164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스퀘어_ac Bold"/>
              </a:rPr>
              <a:t>실습 예제 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030920" y="1099080"/>
            <a:ext cx="4655880" cy="53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Mov -0x8(%rbp) , %eax 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Num </a:t>
            </a:r>
            <a:r>
              <a:rPr lang="zh-CN" sz="1800" b="0" strike="noStrike" spc="-1">
                <a:latin typeface="Arial"/>
              </a:rPr>
              <a:t>변수가 있는 주소 </a:t>
            </a:r>
            <a:r>
              <a:rPr lang="en-US" sz="1800" b="0" strike="noStrike" spc="-1">
                <a:latin typeface="Arial"/>
              </a:rPr>
              <a:t>(-0x8(%rbp)</a:t>
            </a:r>
            <a:r>
              <a:rPr lang="zh-CN" sz="1800" b="0" strike="noStrike" spc="-1">
                <a:latin typeface="Arial"/>
              </a:rPr>
              <a:t>의 메모리 값을 </a:t>
            </a:r>
            <a:r>
              <a:rPr lang="en-US" sz="1800" b="0" strike="noStrike" spc="-1">
                <a:latin typeface="Arial"/>
              </a:rPr>
              <a:t>eax </a:t>
            </a:r>
            <a:r>
              <a:rPr lang="zh-CN" sz="1800" b="0" strike="noStrike" spc="-1">
                <a:latin typeface="Arial"/>
              </a:rPr>
              <a:t>레지스터에 복사 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Mov %eax, %edi 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Eax </a:t>
            </a:r>
            <a:r>
              <a:rPr lang="zh-CN" sz="1800" b="0" strike="noStrike" spc="-1">
                <a:latin typeface="Arial"/>
              </a:rPr>
              <a:t>레지스터에 있는 값을 </a:t>
            </a:r>
            <a:r>
              <a:rPr lang="en-US" sz="1800" b="0" strike="noStrike" spc="-1">
                <a:latin typeface="Arial"/>
              </a:rPr>
              <a:t>edi </a:t>
            </a:r>
            <a:r>
              <a:rPr lang="zh-CN" sz="1800" b="0" strike="noStrike" spc="-1">
                <a:latin typeface="Arial"/>
              </a:rPr>
              <a:t>레지스터에 복사하기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Ax </a:t>
            </a:r>
            <a:r>
              <a:rPr lang="zh-CN" sz="1800" b="0" strike="noStrike" spc="-1">
                <a:latin typeface="Arial"/>
              </a:rPr>
              <a:t>레지스터는 리턴값을 저장함 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 </a:t>
            </a:r>
          </a:p>
          <a:p>
            <a:r>
              <a:rPr lang="en-US" sz="1800" b="0" strike="noStrike" spc="-1">
                <a:latin typeface="Arial"/>
              </a:rPr>
              <a:t> 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 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pic>
        <p:nvPicPr>
          <p:cNvPr id="106" name="그림 105"/>
          <p:cNvPicPr/>
          <p:nvPr/>
        </p:nvPicPr>
        <p:blipFill>
          <a:blip r:embed="rId2"/>
          <a:stretch/>
        </p:blipFill>
        <p:spPr>
          <a:xfrm>
            <a:off x="365760" y="1058400"/>
            <a:ext cx="3383280" cy="351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23640" y="195480"/>
            <a:ext cx="547164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스퀘어_ac Bold"/>
              </a:rPr>
              <a:t>실습 예제 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030920" y="1099080"/>
            <a:ext cx="4655880" cy="50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Callq 0x~~~~&lt;mult2&gt;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Mult2 </a:t>
            </a:r>
            <a:r>
              <a:rPr lang="zh-CN" sz="1800" b="0" strike="noStrike" spc="-1">
                <a:latin typeface="Arial"/>
              </a:rPr>
              <a:t>함수를 호출한다</a:t>
            </a:r>
            <a:r>
              <a:rPr lang="en-US" sz="1800" b="0" strike="noStrike" spc="-1">
                <a:latin typeface="Arial"/>
              </a:rPr>
              <a:t>. 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Main </a:t>
            </a:r>
            <a:r>
              <a:rPr lang="zh-CN" sz="1800" b="0" strike="noStrike" spc="-1">
                <a:latin typeface="Arial"/>
              </a:rPr>
              <a:t>함수에서 </a:t>
            </a:r>
            <a:r>
              <a:rPr lang="en-US" sz="1800" b="0" strike="noStrike" spc="-1">
                <a:latin typeface="Arial"/>
              </a:rPr>
              <a:t>mult2 </a:t>
            </a:r>
            <a:r>
              <a:rPr lang="zh-CN" sz="1800" b="0" strike="noStrike" spc="-1">
                <a:latin typeface="Arial"/>
              </a:rPr>
              <a:t>함수를 호출할 때에는 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Main </a:t>
            </a:r>
            <a:r>
              <a:rPr lang="zh-CN" sz="1800" b="0" strike="noStrike" spc="-1">
                <a:latin typeface="Arial"/>
              </a:rPr>
              <a:t>함수의 실행 위치를 기억하는 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정보를 저장한다</a:t>
            </a:r>
            <a:r>
              <a:rPr lang="en-US" sz="1800" b="0" strike="noStrike" spc="-1">
                <a:latin typeface="Arial"/>
              </a:rPr>
              <a:t>.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zh-CN" sz="1800" b="0" strike="noStrike" spc="-1">
                <a:latin typeface="Arial"/>
              </a:rPr>
              <a:t>자동으로 </a:t>
            </a:r>
            <a:r>
              <a:rPr lang="en-US" sz="1800" b="0" strike="noStrike" spc="-1">
                <a:latin typeface="Arial"/>
              </a:rPr>
              <a:t>sp </a:t>
            </a:r>
            <a:r>
              <a:rPr lang="zh-CN" sz="1800" b="0" strike="noStrike" spc="-1">
                <a:latin typeface="Arial"/>
              </a:rPr>
              <a:t>포인터는 증가한다</a:t>
            </a:r>
            <a:r>
              <a:rPr lang="en-US" sz="1800" b="0" strike="noStrike" spc="-1">
                <a:latin typeface="Arial"/>
              </a:rPr>
              <a:t>. </a:t>
            </a:r>
          </a:p>
          <a:p>
            <a:r>
              <a:rPr lang="en-US" sz="1800" b="0" strike="noStrike" spc="-1">
                <a:latin typeface="Arial"/>
              </a:rPr>
              <a:t> </a:t>
            </a:r>
          </a:p>
          <a:p>
            <a:r>
              <a:rPr lang="en-US" sz="1800" b="0" strike="noStrike" spc="-1">
                <a:latin typeface="Arial"/>
              </a:rPr>
              <a:t> 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 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pic>
        <p:nvPicPr>
          <p:cNvPr id="109" name="그림 108"/>
          <p:cNvPicPr/>
          <p:nvPr/>
        </p:nvPicPr>
        <p:blipFill>
          <a:blip r:embed="rId2"/>
          <a:stretch/>
        </p:blipFill>
        <p:spPr>
          <a:xfrm>
            <a:off x="365760" y="1005840"/>
            <a:ext cx="3665160" cy="347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23640" y="195480"/>
            <a:ext cx="547164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스퀘어_ac Bold"/>
              </a:rPr>
              <a:t>실습 예제 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030921" y="721472"/>
            <a:ext cx="4655880" cy="6769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1600" spc="-1" dirty="0">
                <a:latin typeface="Arial"/>
              </a:rPr>
              <a:t>Mult2 </a:t>
            </a:r>
            <a:r>
              <a:rPr lang="ko-KR" altLang="en-US" sz="1600" spc="-1" dirty="0">
                <a:latin typeface="Arial"/>
              </a:rPr>
              <a:t>함수</a:t>
            </a:r>
            <a:endParaRPr lang="en-US" altLang="ko-KR" sz="1600" spc="-1" dirty="0">
              <a:latin typeface="Arial"/>
            </a:endParaRPr>
          </a:p>
          <a:p>
            <a:pPr marL="228600" indent="-228600">
              <a:buAutoNum type="arabicPeriod"/>
            </a:pPr>
            <a:r>
              <a:rPr lang="en-US" altLang="ko-KR" sz="1200" spc="-1" dirty="0">
                <a:latin typeface="Arial"/>
              </a:rPr>
              <a:t>Push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>
                <a:latin typeface="Arial"/>
              </a:rPr>
              <a:t>%</a:t>
            </a:r>
            <a:r>
              <a:rPr lang="en-US" altLang="ko-KR" sz="1200" spc="-1" dirty="0" err="1">
                <a:latin typeface="Arial"/>
              </a:rPr>
              <a:t>rbp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>
                <a:latin typeface="Arial"/>
              </a:rPr>
              <a:t>:</a:t>
            </a:r>
            <a:r>
              <a:rPr lang="ko-KR" altLang="en-US" sz="1200" spc="-1" dirty="0">
                <a:latin typeface="Arial"/>
              </a:rPr>
              <a:t> 이전 </a:t>
            </a:r>
            <a:r>
              <a:rPr lang="en-US" altLang="ko-KR" sz="1200" spc="-1" dirty="0">
                <a:latin typeface="Arial"/>
              </a:rPr>
              <a:t>main </a:t>
            </a:r>
            <a:r>
              <a:rPr lang="ko-KR" altLang="en-US" sz="1200" spc="-1" dirty="0">
                <a:latin typeface="Arial"/>
              </a:rPr>
              <a:t>함수의 </a:t>
            </a:r>
            <a:r>
              <a:rPr lang="en-US" altLang="ko-KR" sz="1200" spc="-1" dirty="0" err="1">
                <a:latin typeface="Arial"/>
              </a:rPr>
              <a:t>rbp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 err="1">
                <a:latin typeface="Arial"/>
              </a:rPr>
              <a:t>데이터값</a:t>
            </a:r>
            <a:r>
              <a:rPr lang="en-US" altLang="ko-KR" sz="1200" spc="-1" dirty="0">
                <a:latin typeface="Arial"/>
              </a:rPr>
              <a:t>(</a:t>
            </a:r>
            <a:r>
              <a:rPr lang="ko-KR" altLang="en-US" sz="1200" spc="-1" dirty="0">
                <a:latin typeface="Arial"/>
              </a:rPr>
              <a:t>주소</a:t>
            </a:r>
            <a:r>
              <a:rPr lang="en-US" altLang="ko-KR" sz="1200" spc="-1" dirty="0">
                <a:latin typeface="Arial"/>
              </a:rPr>
              <a:t>) </a:t>
            </a:r>
            <a:r>
              <a:rPr lang="ko-KR" altLang="en-US" sz="1200" spc="-1" dirty="0">
                <a:latin typeface="Arial"/>
              </a:rPr>
              <a:t>스택 추가 </a:t>
            </a:r>
            <a:endParaRPr lang="en-US" altLang="ko-KR" sz="1200" spc="-1" dirty="0">
              <a:latin typeface="Arial"/>
            </a:endParaRPr>
          </a:p>
          <a:p>
            <a:endParaRPr lang="en-US" altLang="ko-KR" sz="1200" spc="-1" dirty="0">
              <a:latin typeface="Arial"/>
            </a:endParaRPr>
          </a:p>
          <a:p>
            <a:pPr marL="228600" indent="-228600">
              <a:buAutoNum type="arabicPeriod" startAt="2"/>
            </a:pPr>
            <a:r>
              <a:rPr lang="en-US" altLang="ko-KR" sz="1200" spc="-1" dirty="0">
                <a:latin typeface="Arial"/>
              </a:rPr>
              <a:t>Mov %</a:t>
            </a:r>
            <a:r>
              <a:rPr lang="en-US" altLang="ko-KR" sz="1200" spc="-1" dirty="0" err="1">
                <a:latin typeface="Arial"/>
              </a:rPr>
              <a:t>rsp</a:t>
            </a:r>
            <a:r>
              <a:rPr lang="en-US" altLang="ko-KR" sz="1200" spc="-1" dirty="0">
                <a:latin typeface="Arial"/>
              </a:rPr>
              <a:t>, %</a:t>
            </a:r>
            <a:r>
              <a:rPr lang="en-US" altLang="ko-KR" sz="1200" spc="-1" dirty="0" err="1">
                <a:latin typeface="Arial"/>
              </a:rPr>
              <a:t>rbp</a:t>
            </a:r>
            <a:r>
              <a:rPr lang="en-US" altLang="ko-KR" sz="1200" spc="-1" dirty="0">
                <a:latin typeface="Arial"/>
              </a:rPr>
              <a:t> : </a:t>
            </a:r>
            <a:r>
              <a:rPr lang="en-US" altLang="ko-KR" sz="1200" spc="-1" dirty="0" err="1">
                <a:latin typeface="Arial"/>
              </a:rPr>
              <a:t>rsp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데이터 값 </a:t>
            </a:r>
            <a:r>
              <a:rPr lang="en-US" altLang="ko-KR" sz="1200" spc="-1" dirty="0" err="1">
                <a:latin typeface="Arial"/>
              </a:rPr>
              <a:t>rbp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값에 복사 </a:t>
            </a:r>
            <a:r>
              <a:rPr lang="en-US" altLang="ko-KR" sz="1200" spc="-1" dirty="0">
                <a:latin typeface="Arial"/>
              </a:rPr>
              <a:t>(</a:t>
            </a:r>
            <a:r>
              <a:rPr lang="en-US" altLang="ko-KR" sz="1200" spc="-1" dirty="0" err="1">
                <a:latin typeface="Arial"/>
              </a:rPr>
              <a:t>sp</a:t>
            </a:r>
            <a:r>
              <a:rPr lang="ko-KR" altLang="en-US" sz="1200" spc="-1" dirty="0">
                <a:latin typeface="Arial"/>
              </a:rPr>
              <a:t> 와 </a:t>
            </a:r>
            <a:r>
              <a:rPr lang="en-US" altLang="ko-KR" sz="1200" spc="-1" dirty="0">
                <a:latin typeface="Arial"/>
              </a:rPr>
              <a:t>bp</a:t>
            </a:r>
            <a:r>
              <a:rPr lang="ko-KR" altLang="en-US" sz="1200" spc="-1" dirty="0">
                <a:latin typeface="Arial"/>
              </a:rPr>
              <a:t> 동일</a:t>
            </a:r>
            <a:r>
              <a:rPr lang="en-US" altLang="ko-KR" sz="1200" spc="-1" dirty="0">
                <a:latin typeface="Arial"/>
              </a:rPr>
              <a:t>)</a:t>
            </a:r>
          </a:p>
          <a:p>
            <a:pPr marL="228600" indent="-228600">
              <a:buAutoNum type="arabicPeriod" startAt="2"/>
            </a:pPr>
            <a:endParaRPr lang="en-US" altLang="ko-KR" sz="1200" spc="-1" dirty="0">
              <a:latin typeface="Arial"/>
            </a:endParaRPr>
          </a:p>
          <a:p>
            <a:pPr marL="228600" indent="-228600">
              <a:buAutoNum type="arabicPeriod" startAt="2"/>
            </a:pPr>
            <a:r>
              <a:rPr lang="en-US" altLang="ko-KR" sz="1200" spc="-1" dirty="0">
                <a:latin typeface="Arial"/>
              </a:rPr>
              <a:t>Mov %</a:t>
            </a:r>
            <a:r>
              <a:rPr lang="en-US" altLang="ko-KR" sz="1200" spc="-1" dirty="0" err="1">
                <a:latin typeface="Arial"/>
              </a:rPr>
              <a:t>edi</a:t>
            </a:r>
            <a:r>
              <a:rPr lang="en-US" altLang="ko-KR" sz="1200" spc="-1" dirty="0">
                <a:latin typeface="Arial"/>
              </a:rPr>
              <a:t>, -0x4(%</a:t>
            </a:r>
            <a:r>
              <a:rPr lang="en-US" altLang="ko-KR" sz="1200" spc="-1" dirty="0" err="1">
                <a:latin typeface="Arial"/>
              </a:rPr>
              <a:t>rbp</a:t>
            </a:r>
            <a:r>
              <a:rPr lang="en-US" altLang="ko-KR" sz="1200" spc="-1" dirty="0">
                <a:latin typeface="Arial"/>
              </a:rPr>
              <a:t>) : </a:t>
            </a:r>
            <a:r>
              <a:rPr lang="en-US" altLang="ko-KR" sz="1200" spc="-1" dirty="0" err="1">
                <a:latin typeface="Arial"/>
              </a:rPr>
              <a:t>edi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레지스터의 값 </a:t>
            </a:r>
            <a:r>
              <a:rPr lang="en-US" altLang="ko-KR" sz="1200" spc="-1" dirty="0">
                <a:latin typeface="Arial"/>
              </a:rPr>
              <a:t>(3</a:t>
            </a:r>
            <a:r>
              <a:rPr lang="ko-KR" altLang="en-US" sz="1200" spc="-1" dirty="0">
                <a:latin typeface="Arial"/>
              </a:rPr>
              <a:t>이라는 숫자</a:t>
            </a:r>
            <a:r>
              <a:rPr lang="en-US" altLang="ko-KR" sz="1200" spc="-1" dirty="0">
                <a:latin typeface="Arial"/>
              </a:rPr>
              <a:t>) </a:t>
            </a:r>
          </a:p>
          <a:p>
            <a:r>
              <a:rPr lang="ko-KR" altLang="en-US" sz="1200" spc="-1" dirty="0">
                <a:latin typeface="Arial"/>
              </a:rPr>
              <a:t>을 </a:t>
            </a:r>
            <a:r>
              <a:rPr lang="en-US" altLang="ko-KR" sz="1200" spc="-1" dirty="0" err="1">
                <a:latin typeface="Arial"/>
              </a:rPr>
              <a:t>rbp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 err="1">
                <a:latin typeface="Arial"/>
              </a:rPr>
              <a:t>데이터값</a:t>
            </a:r>
            <a:r>
              <a:rPr lang="en-US" altLang="ko-KR" sz="1200" spc="-1" dirty="0">
                <a:latin typeface="Arial"/>
              </a:rPr>
              <a:t>(</a:t>
            </a:r>
            <a:r>
              <a:rPr lang="ko-KR" altLang="en-US" sz="1200" spc="-1" dirty="0">
                <a:latin typeface="Arial"/>
              </a:rPr>
              <a:t>주소</a:t>
            </a:r>
            <a:r>
              <a:rPr lang="en-US" altLang="ko-KR" sz="1200" spc="-1" dirty="0">
                <a:latin typeface="Arial"/>
              </a:rPr>
              <a:t>)</a:t>
            </a:r>
            <a:r>
              <a:rPr lang="ko-KR" altLang="en-US" sz="1200" spc="-1" dirty="0">
                <a:latin typeface="Arial"/>
              </a:rPr>
              <a:t>로 부터 </a:t>
            </a:r>
            <a:r>
              <a:rPr lang="en-US" altLang="ko-KR" sz="1200" spc="-1" dirty="0">
                <a:latin typeface="Arial"/>
              </a:rPr>
              <a:t>0x4 </a:t>
            </a:r>
            <a:r>
              <a:rPr lang="ko-KR" altLang="en-US" sz="1200" spc="-1" dirty="0">
                <a:latin typeface="Arial"/>
              </a:rPr>
              <a:t>만큼 뺀 위치에 복사 </a:t>
            </a:r>
            <a:endParaRPr lang="en-US" altLang="ko-KR" sz="1200" spc="-1" dirty="0">
              <a:latin typeface="Arial"/>
            </a:endParaRPr>
          </a:p>
          <a:p>
            <a:r>
              <a:rPr lang="ko-KR" altLang="en-US" sz="1200" spc="-1" dirty="0">
                <a:latin typeface="Arial"/>
              </a:rPr>
              <a:t> </a:t>
            </a:r>
            <a:endParaRPr lang="en-US" altLang="ko-KR" sz="1200" spc="-1" dirty="0">
              <a:latin typeface="Arial"/>
            </a:endParaRPr>
          </a:p>
          <a:p>
            <a:r>
              <a:rPr lang="en-US" altLang="ko-KR" sz="1200" spc="-1" dirty="0">
                <a:latin typeface="Arial"/>
              </a:rPr>
              <a:t>4. Mov -0x4(%</a:t>
            </a:r>
            <a:r>
              <a:rPr lang="en-US" altLang="ko-KR" sz="1200" spc="-1" dirty="0" err="1">
                <a:latin typeface="Arial"/>
              </a:rPr>
              <a:t>rbp</a:t>
            </a:r>
            <a:r>
              <a:rPr lang="en-US" altLang="ko-KR" sz="1200" spc="-1" dirty="0">
                <a:latin typeface="Arial"/>
              </a:rPr>
              <a:t>), %</a:t>
            </a:r>
            <a:r>
              <a:rPr lang="en-US" altLang="ko-KR" sz="1200" spc="-1" dirty="0" err="1">
                <a:latin typeface="Arial"/>
              </a:rPr>
              <a:t>eax</a:t>
            </a:r>
            <a:r>
              <a:rPr lang="en-US" altLang="ko-KR" sz="1200" spc="-1" dirty="0">
                <a:latin typeface="Arial"/>
              </a:rPr>
              <a:t> : </a:t>
            </a:r>
            <a:r>
              <a:rPr lang="ko-KR" altLang="en-US" sz="1200" spc="-1" dirty="0">
                <a:latin typeface="Arial"/>
              </a:rPr>
              <a:t>이전 </a:t>
            </a:r>
            <a:r>
              <a:rPr lang="en-US" altLang="ko-KR" sz="1200" spc="-1" dirty="0">
                <a:latin typeface="Arial"/>
              </a:rPr>
              <a:t>3 </a:t>
            </a:r>
            <a:r>
              <a:rPr lang="ko-KR" altLang="en-US" sz="1200" spc="-1" dirty="0">
                <a:latin typeface="Arial"/>
              </a:rPr>
              <a:t>숫자 데이터가 있는 값을 </a:t>
            </a:r>
            <a:r>
              <a:rPr lang="en-US" altLang="ko-KR" sz="1200" spc="-1" dirty="0" err="1">
                <a:latin typeface="Arial"/>
              </a:rPr>
              <a:t>eax</a:t>
            </a:r>
            <a:r>
              <a:rPr lang="en-US" altLang="ko-KR" sz="1200" spc="-1" dirty="0">
                <a:latin typeface="Arial"/>
              </a:rPr>
              <a:t> </a:t>
            </a:r>
          </a:p>
          <a:p>
            <a:r>
              <a:rPr lang="ko-KR" altLang="en-US" sz="1200" spc="-1" dirty="0">
                <a:latin typeface="Arial"/>
              </a:rPr>
              <a:t>레지스터에 복사 </a:t>
            </a:r>
            <a:endParaRPr lang="en-US" altLang="ko-KR" sz="1200" spc="-1" dirty="0">
              <a:latin typeface="Arial"/>
            </a:endParaRPr>
          </a:p>
          <a:p>
            <a:endParaRPr lang="en-US" altLang="ko-KR" sz="1200" spc="-1" dirty="0">
              <a:latin typeface="Arial"/>
            </a:endParaRPr>
          </a:p>
          <a:p>
            <a:r>
              <a:rPr lang="en-US" altLang="ko-KR" sz="1200" spc="-1" dirty="0">
                <a:latin typeface="Arial"/>
              </a:rPr>
              <a:t>5. add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>
                <a:latin typeface="Arial"/>
              </a:rPr>
              <a:t>%</a:t>
            </a:r>
            <a:r>
              <a:rPr lang="en-US" altLang="ko-KR" sz="1200" spc="-1" dirty="0" err="1">
                <a:latin typeface="Arial"/>
              </a:rPr>
              <a:t>eax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>
                <a:latin typeface="Arial"/>
              </a:rPr>
              <a:t>, %</a:t>
            </a:r>
            <a:r>
              <a:rPr lang="en-US" altLang="ko-KR" sz="1200" spc="-1" dirty="0" err="1">
                <a:latin typeface="Arial"/>
              </a:rPr>
              <a:t>eax</a:t>
            </a:r>
            <a:r>
              <a:rPr lang="en-US" altLang="ko-KR" sz="1200" spc="-1" dirty="0">
                <a:latin typeface="Arial"/>
              </a:rPr>
              <a:t> : </a:t>
            </a:r>
            <a:r>
              <a:rPr lang="en-US" altLang="ko-KR" sz="1200" spc="-1" dirty="0" err="1">
                <a:latin typeface="Arial"/>
              </a:rPr>
              <a:t>eax</a:t>
            </a:r>
            <a:r>
              <a:rPr lang="ko-KR" altLang="en-US" sz="1200" spc="-1" dirty="0">
                <a:latin typeface="Arial"/>
              </a:rPr>
              <a:t>레지스터</a:t>
            </a:r>
            <a:r>
              <a:rPr lang="en-US" altLang="ko-KR" sz="1200" spc="-1" dirty="0">
                <a:latin typeface="Arial"/>
              </a:rPr>
              <a:t>(3) + </a:t>
            </a:r>
            <a:r>
              <a:rPr lang="en-US" altLang="ko-KR" sz="1200" spc="-1" dirty="0" err="1">
                <a:latin typeface="Arial"/>
              </a:rPr>
              <a:t>eax</a:t>
            </a:r>
            <a:r>
              <a:rPr lang="ko-KR" altLang="en-US" sz="1200" spc="-1" dirty="0">
                <a:latin typeface="Arial"/>
              </a:rPr>
              <a:t>레지스터</a:t>
            </a:r>
            <a:r>
              <a:rPr lang="en-US" altLang="ko-KR" sz="1200" spc="-1" dirty="0">
                <a:latin typeface="Arial"/>
              </a:rPr>
              <a:t>(3) = 6</a:t>
            </a:r>
          </a:p>
          <a:p>
            <a:r>
              <a:rPr lang="en-US" altLang="ko-KR" sz="1200" spc="-1" dirty="0" err="1">
                <a:latin typeface="Arial"/>
              </a:rPr>
              <a:t>eax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레지스터에 저장 </a:t>
            </a:r>
            <a:endParaRPr lang="en-US" altLang="ko-KR" sz="1200" spc="-1" dirty="0">
              <a:latin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1" dirty="0">
                <a:latin typeface="Arial"/>
              </a:rPr>
              <a:t>num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>
                <a:latin typeface="Arial"/>
              </a:rPr>
              <a:t>&gt;&gt;2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>
                <a:latin typeface="Arial"/>
              </a:rPr>
              <a:t>[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>
                <a:latin typeface="Arial"/>
              </a:rPr>
              <a:t>0x3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>
                <a:latin typeface="Arial"/>
              </a:rPr>
              <a:t>=&gt;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>
                <a:latin typeface="Arial"/>
              </a:rPr>
              <a:t>0x6]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pc="-1" dirty="0">
              <a:latin typeface="Arial"/>
            </a:endParaRPr>
          </a:p>
          <a:p>
            <a:r>
              <a:rPr lang="en-US" altLang="ko-KR" sz="1200" spc="-1" dirty="0">
                <a:latin typeface="Arial"/>
              </a:rPr>
              <a:t>6. Pop %</a:t>
            </a:r>
            <a:r>
              <a:rPr lang="en-US" altLang="ko-KR" sz="1200" spc="-1" dirty="0" err="1">
                <a:latin typeface="Arial"/>
              </a:rPr>
              <a:t>rbp</a:t>
            </a:r>
            <a:r>
              <a:rPr lang="en-US" altLang="ko-KR" sz="1200" spc="-1" dirty="0">
                <a:latin typeface="Arial"/>
              </a:rPr>
              <a:t> : </a:t>
            </a:r>
            <a:r>
              <a:rPr lang="ko-KR" altLang="en-US" sz="1200" spc="-1" dirty="0">
                <a:latin typeface="Arial"/>
              </a:rPr>
              <a:t>현재 위치 </a:t>
            </a:r>
            <a:r>
              <a:rPr lang="en-US" altLang="ko-KR" sz="1200" spc="-1" dirty="0" err="1">
                <a:latin typeface="Arial"/>
              </a:rPr>
              <a:t>rbp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데이터 값을 이전 </a:t>
            </a:r>
            <a:r>
              <a:rPr lang="en-US" altLang="ko-KR" sz="1200" spc="-1" dirty="0">
                <a:latin typeface="Arial"/>
              </a:rPr>
              <a:t>main </a:t>
            </a:r>
            <a:r>
              <a:rPr lang="ko-KR" altLang="en-US" sz="1200" spc="-1" dirty="0">
                <a:latin typeface="Arial"/>
              </a:rPr>
              <a:t>함수 </a:t>
            </a:r>
            <a:r>
              <a:rPr lang="en-US" altLang="ko-KR" sz="1200" spc="-1" dirty="0" err="1">
                <a:latin typeface="Arial"/>
              </a:rPr>
              <a:t>rbp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데이터로 이동하게 함 </a:t>
            </a:r>
            <a:endParaRPr lang="en-US" altLang="ko-KR" sz="1200" spc="-1" dirty="0">
              <a:latin typeface="Arial"/>
            </a:endParaRPr>
          </a:p>
          <a:p>
            <a:endParaRPr lang="en-US" altLang="ko-KR" sz="1200" spc="-1" dirty="0">
              <a:latin typeface="Arial"/>
            </a:endParaRPr>
          </a:p>
          <a:p>
            <a:r>
              <a:rPr lang="en-US" altLang="ko-KR" sz="1200" spc="-1" dirty="0">
                <a:latin typeface="Arial"/>
              </a:rPr>
              <a:t>7. </a:t>
            </a:r>
            <a:r>
              <a:rPr lang="en-US" altLang="ko-KR" sz="1200" spc="-1" dirty="0" err="1">
                <a:latin typeface="Arial"/>
              </a:rPr>
              <a:t>Retq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>
                <a:latin typeface="Arial"/>
              </a:rPr>
              <a:t>: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 err="1">
                <a:latin typeface="Arial"/>
              </a:rPr>
              <a:t>rsp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데이터 값이 이전 </a:t>
            </a:r>
            <a:r>
              <a:rPr lang="en-US" altLang="ko-KR" sz="1200" spc="-1" dirty="0">
                <a:latin typeface="Arial"/>
              </a:rPr>
              <a:t>main </a:t>
            </a:r>
            <a:r>
              <a:rPr lang="ko-KR" altLang="en-US" sz="1200" spc="-1" dirty="0">
                <a:latin typeface="Arial"/>
              </a:rPr>
              <a:t>함수의 실행위치를 기억하는 </a:t>
            </a:r>
            <a:r>
              <a:rPr lang="en-US" altLang="ko-KR" sz="1200" spc="-1" dirty="0" err="1">
                <a:latin typeface="Arial"/>
              </a:rPr>
              <a:t>ip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데이터를 받아 이전 </a:t>
            </a:r>
            <a:r>
              <a:rPr lang="en-US" altLang="ko-KR" sz="1200" spc="-1" dirty="0">
                <a:latin typeface="Arial"/>
              </a:rPr>
              <a:t>main </a:t>
            </a:r>
            <a:r>
              <a:rPr lang="ko-KR" altLang="en-US" sz="1200" spc="-1" dirty="0">
                <a:latin typeface="Arial"/>
              </a:rPr>
              <a:t>함수내 </a:t>
            </a:r>
            <a:r>
              <a:rPr lang="en-US" altLang="ko-KR" sz="1200" spc="-1" dirty="0">
                <a:latin typeface="Arial"/>
              </a:rPr>
              <a:t>call </a:t>
            </a:r>
            <a:r>
              <a:rPr lang="ko-KR" altLang="en-US" sz="1200" spc="-1" dirty="0">
                <a:latin typeface="Arial"/>
              </a:rPr>
              <a:t>함수가 </a:t>
            </a:r>
            <a:r>
              <a:rPr lang="ko-KR" altLang="en-US" sz="1200" spc="-1" dirty="0" err="1">
                <a:latin typeface="Arial"/>
              </a:rPr>
              <a:t>실행됐을때의</a:t>
            </a:r>
            <a:r>
              <a:rPr lang="ko-KR" altLang="en-US" sz="1200" spc="-1" dirty="0">
                <a:latin typeface="Arial"/>
              </a:rPr>
              <a:t> </a:t>
            </a:r>
            <a:r>
              <a:rPr lang="en-US" altLang="ko-KR" sz="1200" spc="-1" dirty="0" err="1">
                <a:latin typeface="Arial"/>
              </a:rPr>
              <a:t>sp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포인터 주소로 이동함 </a:t>
            </a:r>
            <a:endParaRPr lang="en-US" altLang="ko-KR" sz="1200" spc="-1" dirty="0">
              <a:latin typeface="Arial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 spc="-1" dirty="0">
                <a:latin typeface="Arial"/>
              </a:rPr>
              <a:t>결론적으로 </a:t>
            </a:r>
            <a:r>
              <a:rPr lang="en-US" altLang="ko-KR" sz="1200" spc="-1" dirty="0">
                <a:latin typeface="Arial"/>
              </a:rPr>
              <a:t>mult2 </a:t>
            </a:r>
            <a:r>
              <a:rPr lang="ko-KR" altLang="en-US" sz="1200" spc="-1" dirty="0">
                <a:latin typeface="Arial"/>
              </a:rPr>
              <a:t>함수가 종료되고 이전 </a:t>
            </a:r>
            <a:r>
              <a:rPr lang="en-US" altLang="ko-KR" sz="1200" spc="-1" dirty="0">
                <a:latin typeface="Arial"/>
              </a:rPr>
              <a:t>main </a:t>
            </a:r>
            <a:r>
              <a:rPr lang="ko-KR" altLang="en-US" sz="1200" spc="-1" dirty="0">
                <a:latin typeface="Arial"/>
              </a:rPr>
              <a:t>함수 </a:t>
            </a:r>
            <a:endParaRPr lang="en-US" altLang="ko-KR" sz="1200" spc="-1" dirty="0">
              <a:latin typeface="Arial"/>
            </a:endParaRPr>
          </a:p>
          <a:p>
            <a:r>
              <a:rPr lang="en-US" altLang="ko-KR" sz="1200" spc="-1" dirty="0">
                <a:latin typeface="Arial"/>
              </a:rPr>
              <a:t>     </a:t>
            </a:r>
            <a:r>
              <a:rPr lang="en-US" altLang="ko-KR" sz="1200" spc="-1" dirty="0" err="1">
                <a:latin typeface="Arial"/>
              </a:rPr>
              <a:t>rbp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값과 실행이치 </a:t>
            </a:r>
            <a:r>
              <a:rPr lang="en-US" altLang="ko-KR" sz="1200" spc="-1" dirty="0" err="1">
                <a:latin typeface="Arial"/>
              </a:rPr>
              <a:t>rsp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값이 복원 됨 </a:t>
            </a:r>
            <a:endParaRPr lang="en-US" altLang="ko-KR" sz="1200" spc="-1" dirty="0">
              <a:latin typeface="Arial"/>
            </a:endParaRPr>
          </a:p>
          <a:p>
            <a:endParaRPr lang="en-US" altLang="ko-KR" sz="1200" spc="-1" dirty="0">
              <a:latin typeface="Arial"/>
            </a:endParaRPr>
          </a:p>
          <a:p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600" spc="-1" dirty="0">
                <a:latin typeface="Arial"/>
              </a:rPr>
              <a:t> </a:t>
            </a:r>
            <a:endParaRPr lang="en-US" altLang="ko-KR" sz="1600" spc="-1" dirty="0">
              <a:latin typeface="Arial"/>
            </a:endParaRPr>
          </a:p>
          <a:p>
            <a:r>
              <a:rPr lang="en-US" sz="1800" b="0" strike="noStrike" spc="-1" dirty="0">
                <a:latin typeface="Arial"/>
              </a:rPr>
              <a:t> </a:t>
            </a:r>
          </a:p>
          <a:p>
            <a:r>
              <a:rPr lang="en-US" sz="1800" b="0" strike="noStrike" spc="-1" dirty="0">
                <a:latin typeface="Arial"/>
              </a:rPr>
              <a:t> </a:t>
            </a:r>
          </a:p>
          <a:p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latin typeface="Arial"/>
              </a:rPr>
              <a:t> </a:t>
            </a:r>
          </a:p>
          <a:p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EE7CAD4-8369-ABFD-15F0-4F916633F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14760"/>
            <a:ext cx="3573720" cy="40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368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23640" y="195480"/>
            <a:ext cx="547164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나눔스퀘어_ac Bold"/>
              </a:rPr>
              <a:t>실습 </a:t>
            </a:r>
            <a:r>
              <a:rPr lang="ko-KR" altLang="en-US" sz="1800" b="0" strike="noStrike" spc="-1">
                <a:solidFill>
                  <a:srgbClr val="000000"/>
                </a:solidFill>
                <a:latin typeface="나눔스퀘어_ac Bold"/>
              </a:rPr>
              <a:t>예</a:t>
            </a:r>
            <a:r>
              <a:rPr lang="ko-KR" sz="1800" b="0" strike="noStrike" spc="-1">
                <a:solidFill>
                  <a:srgbClr val="000000"/>
                </a:solidFill>
                <a:latin typeface="나눔스퀘어_ac Bold"/>
              </a:rPr>
              <a:t>제   </a:t>
            </a:r>
            <a:endParaRPr lang="ko-KR" sz="1800" b="0" strike="noStrike" spc="-1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543718" y="1123156"/>
            <a:ext cx="4452938" cy="3608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스택 프레임 이동과정</a:t>
            </a:r>
            <a:endParaRPr lang="ko-KR" altLang="en-US"/>
          </a:p>
        </p:txBody>
      </p:sp>
      <p:pic>
        <p:nvPicPr>
          <p:cNvPr id="1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5668" y="1500187"/>
            <a:ext cx="5352663" cy="317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23640" y="173178"/>
            <a:ext cx="547200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ko-KR" sz="1800" b="0" strike="noStrike" spc="-1" dirty="0">
                <a:solidFill>
                  <a:srgbClr val="000000"/>
                </a:solidFill>
                <a:latin typeface="나눔스퀘어_ac Bold"/>
              </a:rPr>
              <a:t>디버깅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나눔스퀘어_ac Bold"/>
              </a:rPr>
              <a:t>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나눔스퀘어_ac Bold"/>
              </a:rPr>
              <a:t>명령어</a:t>
            </a:r>
            <a:endParaRPr lang="en-US" sz="1800" b="0" strike="noStrike" spc="-1" dirty="0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39639" y="1059480"/>
            <a:ext cx="7963337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28600" indent="-228600">
              <a:lnSpc>
                <a:spcPct val="100000"/>
              </a:lnSpc>
              <a:buAutoNum type="arabicParenR"/>
            </a:pPr>
            <a:r>
              <a:rPr lang="en-US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gcc</a:t>
            </a:r>
            <a:r>
              <a:rPr 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 - o :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실행파일 이름을 결정 </a:t>
            </a:r>
            <a:b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</a:b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실행파일을 만들면 </a:t>
            </a:r>
            <a:r>
              <a:rPr lang="en-US" altLang="ko-KR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a.out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이름을 생성됨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b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</a:b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그러면 어떤 소스코드의 실행파일인지 목적을 알 수 없기 때문에 이름을 명시하는 것이 좋다</a:t>
            </a: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 marL="228600" indent="-228600">
              <a:lnSpc>
                <a:spcPct val="100000"/>
              </a:lnSpc>
              <a:buAutoNum type="arabicParenR"/>
            </a:pP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 marL="228600" indent="-228600">
              <a:lnSpc>
                <a:spcPct val="100000"/>
              </a:lnSpc>
              <a:buAutoNum type="arabicParenR"/>
            </a:pPr>
            <a:r>
              <a:rPr lang="en-US" altLang="ko-KR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gcc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 - g :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디버깅 활성화 </a:t>
            </a: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 marL="228600" indent="-228600">
              <a:lnSpc>
                <a:spcPct val="100000"/>
              </a:lnSpc>
              <a:buAutoNum type="arabicParenR"/>
            </a:pP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 marL="228600" indent="-228600">
              <a:lnSpc>
                <a:spcPct val="100000"/>
              </a:lnSpc>
              <a:buAutoNum type="arabicParenR"/>
            </a:pPr>
            <a:r>
              <a:rPr lang="en-US" altLang="ko-KR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gdb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: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디버깅 </a:t>
            </a:r>
            <a:r>
              <a:rPr lang="en-US" altLang="ko-KR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sw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의 종류 </a:t>
            </a: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>
              <a:lnSpc>
                <a:spcPct val="10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      </a:t>
            </a:r>
            <a:r>
              <a:rPr lang="en-US" altLang="ko-KR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gdb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디버깅 과정을 통해 기계어 동작 과정을 파악한다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>
              <a:lnSpc>
                <a:spcPct val="10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4) </a:t>
            </a:r>
            <a:r>
              <a:rPr lang="en-US" altLang="ko-KR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disas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: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디스 어셈블리어 명령어 </a:t>
            </a: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>
              <a:lnSpc>
                <a:spcPct val="10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   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기계어 동작 과정을 어셈블리어를 통해 파악한다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     </a:t>
            </a:r>
            <a:r>
              <a:rPr lang="en-US" altLang="ko-KR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si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(step instruction) :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단위 어셈블리어 </a:t>
            </a: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>
              <a:lnSpc>
                <a:spcPct val="10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     s (step) :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단위 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언어 </a:t>
            </a: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>
              <a:lnSpc>
                <a:spcPct val="100000"/>
              </a:lnSpc>
            </a:pP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>
              <a:lnSpc>
                <a:spcPct val="10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5) info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registers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: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실제 </a:t>
            </a:r>
            <a:r>
              <a:rPr lang="en-US" altLang="ko-KR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cpu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레지스터 정보 </a:t>
            </a: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>
              <a:lnSpc>
                <a:spcPct val="10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   ax: </a:t>
            </a:r>
            <a:r>
              <a:rPr lang="ko-KR" altLang="en-US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리턴값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저장하는 레지스터</a:t>
            </a: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>
              <a:lnSpc>
                <a:spcPct val="10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   </a:t>
            </a:r>
            <a:r>
              <a:rPr lang="en-US" altLang="ko-KR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sp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: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현재 스택의 최상위</a:t>
            </a: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>
              <a:lnSpc>
                <a:spcPct val="10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   bp: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스택의 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base 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기준점 </a:t>
            </a:r>
            <a:endParaRPr lang="en-US" altLang="ko-KR" sz="1200" spc="-1" dirty="0">
              <a:solidFill>
                <a:srgbClr val="000000"/>
              </a:solidFill>
              <a:latin typeface="현대하모니 L"/>
              <a:ea typeface="현대하모니 L"/>
            </a:endParaRPr>
          </a:p>
          <a:p>
            <a:pPr>
              <a:lnSpc>
                <a:spcPct val="10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   </a:t>
            </a:r>
            <a:r>
              <a:rPr lang="en-US" altLang="ko-KR" sz="1200" spc="-1" dirty="0" err="1">
                <a:solidFill>
                  <a:srgbClr val="000000"/>
                </a:solidFill>
                <a:latin typeface="현대하모니 L"/>
                <a:ea typeface="현대하모니 L"/>
              </a:rPr>
              <a:t>ip</a:t>
            </a:r>
            <a:r>
              <a:rPr lang="en-US" altLang="ko-KR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:</a:t>
            </a:r>
            <a:r>
              <a:rPr lang="ko-KR" altLang="en-US" sz="1200" spc="-1" dirty="0">
                <a:solidFill>
                  <a:srgbClr val="000000"/>
                </a:solidFill>
                <a:latin typeface="현대하모니 L"/>
                <a:ea typeface="현대하모니 L"/>
              </a:rPr>
              <a:t>  다음에 실행할 명령어의 주소 포인팅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23640" y="173178"/>
            <a:ext cx="547200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ko-KR" altLang="en-US" spc="-1" dirty="0">
                <a:solidFill>
                  <a:srgbClr val="000000"/>
                </a:solidFill>
                <a:latin typeface="나눔스퀘어_ac Bold"/>
              </a:rPr>
              <a:t>스택 자료구조 </a:t>
            </a:r>
            <a:endParaRPr lang="en-US" sz="1800" b="0" strike="noStrike" spc="-1" dirty="0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39639" y="1059480"/>
            <a:ext cx="8091405" cy="43381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200" b="0" strike="noStrike" spc="-1" dirty="0">
                <a:latin typeface="Arial"/>
              </a:rPr>
              <a:t> 스택 자료구조는 베이스 포인터 </a:t>
            </a:r>
            <a:r>
              <a:rPr lang="en-US" altLang="ko-KR" sz="1200" spc="-1" dirty="0">
                <a:latin typeface="Arial"/>
              </a:rPr>
              <a:t>(Base Pointer, BP)</a:t>
            </a:r>
            <a:r>
              <a:rPr lang="ko-KR" altLang="en-US" sz="1200" spc="-1" dirty="0">
                <a:latin typeface="Arial"/>
              </a:rPr>
              <a:t>를 기준으로 데이터가 추가될 때마다 쌓아 올리는 구조이며 </a:t>
            </a:r>
            <a:endParaRPr lang="en-US" altLang="ko-KR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200" b="0" strike="noStrike" spc="-1" dirty="0">
                <a:latin typeface="Arial"/>
              </a:rPr>
              <a:t>새로운 데이터가 추가될 위치를 스택 포인터</a:t>
            </a:r>
            <a:r>
              <a:rPr lang="en-US" altLang="ko-KR" sz="1200" b="0" strike="noStrike" spc="-1" dirty="0">
                <a:latin typeface="Arial"/>
              </a:rPr>
              <a:t>(Stack Pointer, SP)</a:t>
            </a:r>
            <a:r>
              <a:rPr lang="ko-KR" altLang="en-US" sz="1200" b="0" strike="noStrike" spc="-1" dirty="0">
                <a:latin typeface="Arial"/>
              </a:rPr>
              <a:t>가 가리킨다</a:t>
            </a:r>
            <a:r>
              <a:rPr lang="en-US" altLang="ko-KR" sz="1200" b="0" strike="noStrike" spc="-1" dirty="0">
                <a:latin typeface="Arial"/>
              </a:rPr>
              <a:t>. </a:t>
            </a:r>
          </a:p>
          <a:p>
            <a:pPr>
              <a:lnSpc>
                <a:spcPct val="10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200" b="0" strike="noStrike" spc="-1" dirty="0">
                <a:latin typeface="Arial"/>
              </a:rPr>
              <a:t>스택 자료구조는 </a:t>
            </a:r>
            <a:br>
              <a:rPr lang="en-US" altLang="ko-KR" sz="1200" b="0" strike="noStrike" spc="-1" dirty="0">
                <a:latin typeface="Arial"/>
              </a:rPr>
            </a:br>
            <a:r>
              <a:rPr lang="en-US" altLang="ko-KR" sz="1200" b="0" strike="noStrike" spc="-1" dirty="0">
                <a:latin typeface="Arial"/>
              </a:rPr>
              <a:t>SP </a:t>
            </a:r>
            <a:r>
              <a:rPr lang="ko-KR" altLang="en-US" sz="1200" b="0" strike="noStrike" spc="-1" dirty="0">
                <a:latin typeface="Arial"/>
              </a:rPr>
              <a:t>가 가리키는 주소 메모리에 데이터가 대입되고</a:t>
            </a:r>
            <a:r>
              <a:rPr lang="en-US" altLang="ko-KR" sz="1200" spc="-1" dirty="0">
                <a:latin typeface="Arial"/>
              </a:rPr>
              <a:t> SP </a:t>
            </a:r>
            <a:r>
              <a:rPr lang="ko-KR" altLang="en-US" sz="1200" spc="-1" dirty="0">
                <a:latin typeface="Arial"/>
              </a:rPr>
              <a:t>주소는 감소한다</a:t>
            </a:r>
            <a:r>
              <a:rPr lang="en-US" altLang="ko-KR" sz="1200" spc="-1" dirty="0">
                <a:latin typeface="Arial"/>
              </a:rPr>
              <a:t> (PUSH) *( </a:t>
            </a:r>
            <a:r>
              <a:rPr lang="ko-KR" altLang="en-US" sz="1200" spc="-1" dirty="0">
                <a:latin typeface="Arial"/>
              </a:rPr>
              <a:t>스택은 거꾸로 자란다</a:t>
            </a:r>
            <a:r>
              <a:rPr lang="en-US" altLang="ko-KR" sz="1200" spc="-1" dirty="0"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1200" b="0" strike="noStrike" spc="-1" dirty="0">
                <a:latin typeface="Arial"/>
              </a:rPr>
              <a:t>데이터를 꺼낼 때는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 </a:t>
            </a:r>
            <a:r>
              <a:rPr lang="ko-KR" altLang="en-US" sz="1200" dirty="0"/>
              <a:t>레지스터가 가지고 있는 메모리 주소에 있는 데이터를 피연산자에 복사한다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S</a:t>
            </a:r>
            <a:r>
              <a:rPr lang="en-US" altLang="ko-KR" sz="1200" spc="-1" dirty="0">
                <a:latin typeface="Arial"/>
              </a:rPr>
              <a:t>P </a:t>
            </a:r>
            <a:r>
              <a:rPr lang="ko-KR" altLang="en-US" sz="1200" spc="-1" dirty="0">
                <a:latin typeface="Arial"/>
              </a:rPr>
              <a:t>주소는 증가한다 </a:t>
            </a:r>
            <a:r>
              <a:rPr lang="en-US" altLang="ko-KR" sz="1200" spc="-1" dirty="0">
                <a:latin typeface="Arial"/>
              </a:rPr>
              <a:t>(POP)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200" spc="-1" dirty="0">
                <a:latin typeface="Arial"/>
              </a:rPr>
              <a:t>그 외에 </a:t>
            </a:r>
            <a:r>
              <a:rPr lang="en-US" altLang="ko-KR" sz="1200" spc="-1" dirty="0">
                <a:latin typeface="Arial"/>
              </a:rPr>
              <a:t>mov, call, sub, add </a:t>
            </a:r>
            <a:r>
              <a:rPr lang="ko-KR" altLang="en-US" sz="1200" spc="-1" dirty="0">
                <a:latin typeface="Arial"/>
              </a:rPr>
              <a:t>등의 어셈블리어 명령어를 통해 스택의 데이터를 추가 혹은 제거하면서 메모리를 관리한다</a:t>
            </a:r>
            <a:endParaRPr lang="en-US" altLang="ko-KR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200" spc="-1" dirty="0">
                <a:latin typeface="Arial"/>
              </a:rPr>
              <a:t>메모리 할당 </a:t>
            </a:r>
            <a:endParaRPr lang="en-US" altLang="ko-KR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200" b="0" strike="noStrike" spc="-1" dirty="0">
                <a:latin typeface="Arial"/>
              </a:rPr>
              <a:t>코드 세그먼트 </a:t>
            </a:r>
            <a:r>
              <a:rPr lang="en-US" altLang="ko-KR" sz="1200" b="0" strike="noStrike" spc="-1" dirty="0">
                <a:latin typeface="Arial"/>
              </a:rPr>
              <a:t>: </a:t>
            </a:r>
            <a:r>
              <a:rPr lang="ko-KR" altLang="en-US" sz="1200" b="0" strike="noStrike" spc="-1" dirty="0">
                <a:latin typeface="Arial"/>
              </a:rPr>
              <a:t>실행파일이 실행되어 프로세스가 만들어지면 기계어 명령들이 복사되는 곳으로 </a:t>
            </a:r>
            <a:r>
              <a:rPr lang="ko-KR" altLang="en-US" sz="1200" spc="-1" dirty="0">
                <a:latin typeface="Arial"/>
              </a:rPr>
              <a:t>프로그램 실행에 사용</a:t>
            </a:r>
            <a:endParaRPr lang="en-US" altLang="ko-K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200" spc="-1" dirty="0">
                <a:latin typeface="Arial"/>
              </a:rPr>
              <a:t>데이터 세그먼트</a:t>
            </a:r>
            <a:r>
              <a:rPr lang="en-US" altLang="ko-KR" sz="1200" spc="-1" dirty="0">
                <a:latin typeface="Arial"/>
              </a:rPr>
              <a:t> : </a:t>
            </a:r>
            <a:r>
              <a:rPr lang="ko-KR" altLang="en-US" sz="1200" spc="-1" dirty="0">
                <a:latin typeface="Arial"/>
              </a:rPr>
              <a:t>프로그램이 끝날 때까지 계속 사용되는 데이터가 저장되는 메모리 공간 </a:t>
            </a:r>
            <a:r>
              <a:rPr lang="en-US" altLang="ko-KR" sz="1200" spc="-1" dirty="0">
                <a:latin typeface="Arial"/>
              </a:rPr>
              <a:t>(</a:t>
            </a:r>
            <a:r>
              <a:rPr lang="ko-KR" altLang="en-US" sz="1200" spc="-1" dirty="0">
                <a:latin typeface="Arial"/>
              </a:rPr>
              <a:t>전역변수</a:t>
            </a:r>
            <a:r>
              <a:rPr lang="en-US" altLang="ko-KR" sz="1200" spc="-1" dirty="0">
                <a:latin typeface="Arial"/>
              </a:rPr>
              <a:t>, </a:t>
            </a:r>
            <a:r>
              <a:rPr lang="ko-KR" altLang="en-US" sz="1200" spc="-1" dirty="0">
                <a:latin typeface="Arial"/>
              </a:rPr>
              <a:t>문자열 상수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ko-KR" altLang="en-US" sz="1200" spc="-1" dirty="0">
                <a:latin typeface="Arial"/>
              </a:rPr>
              <a:t>등</a:t>
            </a:r>
            <a:r>
              <a:rPr lang="en-US" altLang="ko-KR" sz="1200" spc="-1" dirty="0"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1200" b="0" strike="noStrike" spc="-1" dirty="0">
                <a:latin typeface="Arial"/>
              </a:rPr>
              <a:t>스택 세그먼트 </a:t>
            </a:r>
            <a:r>
              <a:rPr lang="en-US" altLang="ko-KR" sz="1200" b="0" strike="noStrike" spc="-1" dirty="0">
                <a:latin typeface="Arial"/>
              </a:rPr>
              <a:t>: </a:t>
            </a:r>
            <a:r>
              <a:rPr lang="ko-KR" altLang="en-US" sz="1200" b="0" strike="noStrike" spc="-1" dirty="0">
                <a:latin typeface="Arial"/>
              </a:rPr>
              <a:t>프로그램 실행 중 임시 데이터를 저장하는 메모리 공간</a:t>
            </a:r>
            <a:r>
              <a:rPr lang="en-US" altLang="ko-KR" sz="1200" b="0" strike="noStrike" spc="-1" dirty="0">
                <a:latin typeface="Arial"/>
              </a:rPr>
              <a:t>. </a:t>
            </a:r>
            <a:endParaRPr lang="en-US" altLang="ko-KR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	    </a:t>
            </a:r>
            <a:r>
              <a:rPr lang="ko-KR" altLang="en-US" sz="1200" b="0" strike="noStrike" spc="-1" dirty="0">
                <a:latin typeface="Arial"/>
              </a:rPr>
              <a:t>지역 변수가 놓이는 스택</a:t>
            </a:r>
            <a:r>
              <a:rPr lang="en-US" altLang="ko-KR" sz="1200" b="0" strike="noStrike" spc="-1" dirty="0">
                <a:latin typeface="Arial"/>
              </a:rPr>
              <a:t>(</a:t>
            </a:r>
            <a:r>
              <a:rPr lang="en-US" altLang="ko-KR" sz="1200" spc="-1" dirty="0">
                <a:latin typeface="Arial"/>
              </a:rPr>
              <a:t>STACK)</a:t>
            </a:r>
            <a:r>
              <a:rPr lang="ko-KR" altLang="en-US" sz="1200" spc="-1" dirty="0">
                <a:latin typeface="Arial"/>
              </a:rPr>
              <a:t>과 </a:t>
            </a:r>
            <a:br>
              <a:rPr lang="en-US" altLang="ko-KR" sz="1200" spc="-1" dirty="0">
                <a:latin typeface="Arial"/>
              </a:rPr>
            </a:br>
            <a:r>
              <a:rPr lang="en-US" altLang="ko-KR" sz="1200" spc="-1" dirty="0">
                <a:latin typeface="Arial"/>
              </a:rPr>
              <a:t>	    </a:t>
            </a:r>
            <a:r>
              <a:rPr lang="ko-KR" altLang="en-US" sz="1200" spc="-1" dirty="0">
                <a:latin typeface="Arial"/>
              </a:rPr>
              <a:t>동적으로 할당되는 메모리 공간</a:t>
            </a:r>
            <a:r>
              <a:rPr lang="en-US" altLang="ko-KR" sz="1200" spc="-1" dirty="0">
                <a:latin typeface="Arial"/>
              </a:rPr>
              <a:t>(HEAP)</a:t>
            </a:r>
            <a:r>
              <a:rPr lang="ko-KR" altLang="en-US" sz="1200" spc="-1" dirty="0">
                <a:latin typeface="Arial"/>
              </a:rPr>
              <a:t>으로 나뉨</a:t>
            </a:r>
            <a:endParaRPr lang="en-US" altLang="ko-KR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200" b="0" strike="noStrike" spc="-1" dirty="0">
                <a:latin typeface="Arial"/>
              </a:rPr>
              <a:t>정적 메모리 할당 </a:t>
            </a:r>
            <a:endParaRPr lang="en-US" altLang="ko-K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200" spc="-1" dirty="0">
                <a:latin typeface="Arial"/>
              </a:rPr>
              <a:t>컴파일러가 소스 코드를 기계어로 번역하는 시점에 변수를 저장할 </a:t>
            </a:r>
            <a:endParaRPr lang="en-US" altLang="ko-KR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200" b="0" strike="noStrike" spc="-1" dirty="0">
                <a:latin typeface="Arial"/>
              </a:rPr>
              <a:t>메모리 크기나 위치를 배정하는 것을 정적 메모리 할당이라고 함 </a:t>
            </a:r>
            <a:endParaRPr lang="en-US" altLang="ko-K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200" spc="-1" dirty="0">
                <a:latin typeface="Arial"/>
              </a:rPr>
              <a:t>즉</a:t>
            </a:r>
            <a:r>
              <a:rPr lang="en-US" altLang="ko-KR" sz="1200" spc="-1" dirty="0">
                <a:latin typeface="Arial"/>
              </a:rPr>
              <a:t>, </a:t>
            </a:r>
            <a:r>
              <a:rPr lang="ko-KR" altLang="en-US" sz="1200" spc="-1" dirty="0">
                <a:latin typeface="Arial"/>
              </a:rPr>
              <a:t>프로그램이 실행될 때 실행 파일에 맞게 사용할 메모리 크기가 결정 됨</a:t>
            </a:r>
            <a:r>
              <a:rPr lang="en-US" altLang="ko-KR" sz="1200" spc="-1" dirty="0">
                <a:latin typeface="Arial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B2EE71-705B-9440-93F7-0C957EEF2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85" y="3531220"/>
            <a:ext cx="2057687" cy="16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5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08772" y="173178"/>
            <a:ext cx="547200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ko-KR" altLang="en-US" spc="-1" dirty="0">
                <a:solidFill>
                  <a:srgbClr val="000000"/>
                </a:solidFill>
                <a:latin typeface="나눔스퀘어_ac Bold"/>
              </a:rPr>
              <a:t>어셈블리어 명령어 </a:t>
            </a:r>
            <a:endParaRPr lang="en-US" sz="1800" b="0" strike="noStrike" spc="-1" dirty="0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535A4-D925-DE5C-DD81-5E7496701816}"/>
              </a:ext>
            </a:extLst>
          </p:cNvPr>
          <p:cNvSpPr txBox="1"/>
          <p:nvPr/>
        </p:nvSpPr>
        <p:spPr>
          <a:xfrm>
            <a:off x="468351" y="1085385"/>
            <a:ext cx="7991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1)Push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메모리에 정보를 배치하는 명령어 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현재 스택의 최상위</a:t>
            </a:r>
            <a:r>
              <a:rPr lang="en-US" altLang="ko-KR" sz="1200" dirty="0"/>
              <a:t>(SP)</a:t>
            </a:r>
            <a:r>
              <a:rPr lang="ko-KR" altLang="en-US" sz="1200" dirty="0"/>
              <a:t>에 데이터를 저장하는데 쓰인다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자동으로 </a:t>
            </a:r>
            <a:r>
              <a:rPr lang="en-US" altLang="ko-KR" sz="1200" dirty="0"/>
              <a:t>SP</a:t>
            </a:r>
            <a:r>
              <a:rPr lang="ko-KR" altLang="en-US" sz="1200" dirty="0"/>
              <a:t> 레지스터가 가리키는 주소 감소</a:t>
            </a:r>
            <a:endParaRPr lang="en-US" altLang="ko-KR" sz="1200" dirty="0"/>
          </a:p>
          <a:p>
            <a:r>
              <a:rPr lang="en-US" altLang="ko-KR" sz="1200" dirty="0"/>
              <a:t>ex)</a:t>
            </a:r>
          </a:p>
          <a:p>
            <a:r>
              <a:rPr lang="en-US" altLang="ko-KR" sz="1200" dirty="0"/>
              <a:t> push 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 : </a:t>
            </a:r>
            <a:r>
              <a:rPr lang="ko-KR" altLang="en-US" sz="1200" dirty="0"/>
              <a:t>스택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)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eax</a:t>
            </a:r>
            <a:r>
              <a:rPr lang="ko-KR" altLang="en-US" sz="1200" dirty="0"/>
              <a:t>의 값을 저장한다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2)Move</a:t>
            </a:r>
          </a:p>
          <a:p>
            <a:r>
              <a:rPr lang="ko-KR" altLang="en-US" sz="1200" dirty="0"/>
              <a:t>메모리나 레지스터의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데이터값을</a:t>
            </a:r>
            <a:r>
              <a:rPr lang="ko-KR" altLang="en-US" sz="1200" dirty="0"/>
              <a:t> 복사</a:t>
            </a:r>
            <a:r>
              <a:rPr lang="en-US" altLang="ko-KR" sz="1200" dirty="0"/>
              <a:t>(</a:t>
            </a:r>
            <a:r>
              <a:rPr lang="ko-KR" altLang="en-US" sz="1200" dirty="0"/>
              <a:t>이동</a:t>
            </a:r>
            <a:r>
              <a:rPr lang="en-US" altLang="ko-KR" sz="1200" dirty="0"/>
              <a:t>)</a:t>
            </a:r>
            <a:r>
              <a:rPr lang="ko-KR" altLang="en-US" sz="1200" dirty="0"/>
              <a:t>하는 명령어</a:t>
            </a:r>
            <a:endParaRPr lang="en-US" altLang="ko-KR" sz="1200" dirty="0"/>
          </a:p>
          <a:p>
            <a:r>
              <a:rPr lang="en-US" altLang="ko-KR" sz="1200" dirty="0"/>
              <a:t>ex)</a:t>
            </a:r>
          </a:p>
          <a:p>
            <a:r>
              <a:rPr lang="en-US" altLang="ko-KR" sz="1200" dirty="0"/>
              <a:t>mov </a:t>
            </a:r>
            <a:r>
              <a:rPr lang="en-US" altLang="ko-KR" sz="1200" dirty="0" err="1"/>
              <a:t>rsp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rbp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rbp</a:t>
            </a:r>
            <a:r>
              <a:rPr lang="en-US" altLang="ko-KR" sz="1200" dirty="0"/>
              <a:t> </a:t>
            </a:r>
            <a:r>
              <a:rPr lang="ko-KR" altLang="en-US" sz="1200" dirty="0"/>
              <a:t>레지스터 값을 </a:t>
            </a:r>
            <a:r>
              <a:rPr lang="en-US" altLang="ko-KR" sz="1200" dirty="0" err="1"/>
              <a:t>rsp</a:t>
            </a:r>
            <a:r>
              <a:rPr lang="ko-KR" altLang="en-US" sz="1200" dirty="0"/>
              <a:t>로 옮긴다</a:t>
            </a:r>
            <a:r>
              <a:rPr lang="en-US" altLang="ko-KR" sz="1200" dirty="0"/>
              <a:t>(</a:t>
            </a:r>
            <a:r>
              <a:rPr lang="ko-KR" altLang="en-US" sz="1200" dirty="0"/>
              <a:t>복사한다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mov byte </a:t>
            </a:r>
            <a:r>
              <a:rPr lang="en-US" altLang="ko-KR" sz="1200" dirty="0" err="1"/>
              <a:t>ptr</a:t>
            </a:r>
            <a:r>
              <a:rPr lang="en-US" altLang="ko-KR" sz="1200" dirty="0"/>
              <a:t> [var], 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 </a:t>
            </a:r>
            <a:r>
              <a:rPr lang="ko-KR" altLang="en-US" sz="1200" dirty="0"/>
              <a:t>레지스터 값을 </a:t>
            </a:r>
            <a:r>
              <a:rPr lang="en-US" altLang="ko-KR" sz="1200" dirty="0"/>
              <a:t>var </a:t>
            </a:r>
            <a:r>
              <a:rPr lang="ko-KR" altLang="en-US" sz="1200" dirty="0"/>
              <a:t>주소가 가리키는 곳으로 복사한다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movl</a:t>
            </a:r>
            <a:r>
              <a:rPr lang="en-US" altLang="ko-KR" sz="1200" dirty="0"/>
              <a:t> : 4byte </a:t>
            </a:r>
            <a:r>
              <a:rPr lang="ko-KR" altLang="en-US" sz="1200" dirty="0"/>
              <a:t>처리하여 복사 </a:t>
            </a:r>
            <a:endParaRPr lang="en-US" altLang="ko-KR" sz="1200" dirty="0"/>
          </a:p>
          <a:p>
            <a:r>
              <a:rPr lang="en-US" altLang="ko-KR" sz="1200" dirty="0"/>
              <a:t>mov8</a:t>
            </a:r>
            <a:r>
              <a:rPr lang="ko-KR" altLang="en-US" sz="1200" dirty="0"/>
              <a:t> </a:t>
            </a:r>
            <a:r>
              <a:rPr lang="en-US" altLang="ko-KR" sz="1200" dirty="0"/>
              <a:t>: 8byte </a:t>
            </a:r>
            <a:r>
              <a:rPr lang="ko-KR" altLang="en-US" sz="1200" dirty="0"/>
              <a:t>처리하여 복사 </a:t>
            </a:r>
            <a:endParaRPr lang="en-US" altLang="ko-KR" sz="1200" dirty="0"/>
          </a:p>
          <a:p>
            <a:r>
              <a:rPr lang="en-US" altLang="ko-KR" sz="1200" dirty="0"/>
              <a:t>ex)</a:t>
            </a:r>
          </a:p>
          <a:p>
            <a:r>
              <a:rPr lang="en-US" altLang="ko-KR" sz="1200" dirty="0" err="1"/>
              <a:t>movl</a:t>
            </a:r>
            <a:r>
              <a:rPr lang="en-US" altLang="ko-KR" sz="1200" dirty="0"/>
              <a:t> 0x03 ,-0x8(%</a:t>
            </a:r>
            <a:r>
              <a:rPr lang="en-US" altLang="ko-KR" sz="1200" dirty="0" err="1"/>
              <a:t>rbp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rbp</a:t>
            </a:r>
            <a:r>
              <a:rPr lang="en-US" altLang="ko-KR" sz="1200" dirty="0"/>
              <a:t> </a:t>
            </a:r>
            <a:r>
              <a:rPr lang="ko-KR" altLang="en-US" sz="1200" dirty="0"/>
              <a:t>기준 </a:t>
            </a:r>
            <a:r>
              <a:rPr lang="en-US" altLang="ko-KR" sz="1200" dirty="0"/>
              <a:t>8byte </a:t>
            </a:r>
            <a:r>
              <a:rPr lang="ko-KR" altLang="en-US" sz="1200" dirty="0"/>
              <a:t>뺀 위치에 숫자 </a:t>
            </a:r>
            <a:r>
              <a:rPr lang="en-US" altLang="ko-KR" sz="1200" dirty="0"/>
              <a:t>3 </a:t>
            </a:r>
            <a:r>
              <a:rPr lang="ko-KR" altLang="en-US" sz="1200" dirty="0"/>
              <a:t>배치 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854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08772" y="150875"/>
            <a:ext cx="547200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ko-KR" altLang="en-US" spc="-1" dirty="0">
                <a:solidFill>
                  <a:srgbClr val="000000"/>
                </a:solidFill>
                <a:latin typeface="나눔스퀘어_ac Bold"/>
              </a:rPr>
              <a:t>어셈블리어 명령어 </a:t>
            </a:r>
            <a:endParaRPr lang="en-US" sz="1800" b="0" strike="noStrike" spc="-1" dirty="0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535A4-D925-DE5C-DD81-5E7496701816}"/>
              </a:ext>
            </a:extLst>
          </p:cNvPr>
          <p:cNvSpPr txBox="1"/>
          <p:nvPr/>
        </p:nvSpPr>
        <p:spPr>
          <a:xfrm>
            <a:off x="468351" y="1085385"/>
            <a:ext cx="7991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1)Sub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데이터를 뺄셈하는 명령어 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공간을 확보하는 명령어 </a:t>
            </a:r>
            <a:endParaRPr lang="en-US" altLang="ko-KR" sz="1200" dirty="0"/>
          </a:p>
          <a:p>
            <a:r>
              <a:rPr lang="en-US" altLang="ko-KR" sz="1200" dirty="0"/>
              <a:t>ex)</a:t>
            </a:r>
          </a:p>
          <a:p>
            <a:r>
              <a:rPr lang="en-US" altLang="ko-KR" sz="1200" dirty="0"/>
              <a:t>sub 0x10, </a:t>
            </a:r>
            <a:r>
              <a:rPr lang="en-US" altLang="ko-KR" sz="1200" dirty="0" err="1"/>
              <a:t>rsp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rsp</a:t>
            </a:r>
            <a:r>
              <a:rPr lang="ko-KR" altLang="en-US" sz="1200" dirty="0"/>
              <a:t>에 데이터 값을 </a:t>
            </a:r>
            <a:r>
              <a:rPr lang="en-US" altLang="ko-KR" sz="1200" dirty="0"/>
              <a:t>0x10 </a:t>
            </a:r>
            <a:r>
              <a:rPr lang="ko-KR" altLang="en-US" sz="1200" dirty="0"/>
              <a:t>뺀다</a:t>
            </a:r>
            <a:r>
              <a:rPr lang="en-US" altLang="ko-KR" sz="1200" dirty="0"/>
              <a:t>. = (</a:t>
            </a:r>
            <a:r>
              <a:rPr lang="en-US" altLang="ko-KR" sz="1200" dirty="0" err="1"/>
              <a:t>sp</a:t>
            </a:r>
            <a:r>
              <a:rPr lang="ko-KR" altLang="en-US" sz="1200" dirty="0"/>
              <a:t>가 가리키는 </a:t>
            </a:r>
            <a:r>
              <a:rPr lang="ko-KR" altLang="en-US" sz="1200" dirty="0" err="1"/>
              <a:t>주소값을</a:t>
            </a:r>
            <a:r>
              <a:rPr lang="ko-KR" altLang="en-US" sz="1200" dirty="0"/>
              <a:t> </a:t>
            </a:r>
            <a:r>
              <a:rPr lang="en-US" altLang="ko-KR" sz="1200" dirty="0"/>
              <a:t>0x10</a:t>
            </a:r>
            <a:r>
              <a:rPr lang="ko-KR" altLang="en-US" sz="1200" dirty="0"/>
              <a:t> 만큼 뺀다</a:t>
            </a:r>
            <a:r>
              <a:rPr lang="en-US" altLang="ko-KR" sz="1200" dirty="0"/>
              <a:t>) = </a:t>
            </a:r>
            <a:r>
              <a:rPr lang="ko-KR" altLang="en-US" sz="1200" dirty="0"/>
              <a:t>데이터 공간 확보 </a:t>
            </a:r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2)Pop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 </a:t>
            </a:r>
            <a:r>
              <a:rPr lang="ko-KR" altLang="en-US" sz="1200" dirty="0"/>
              <a:t>레지스터가 가지고 있는 데이터 값을 꺼내서 원하는 곳에 데이터를 저장 </a:t>
            </a:r>
            <a:r>
              <a:rPr lang="en-US" altLang="ko-KR" sz="1200" dirty="0"/>
              <a:t>(</a:t>
            </a:r>
            <a:r>
              <a:rPr lang="ko-KR" altLang="en-US" sz="1200" dirty="0"/>
              <a:t>스택 조작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ex)</a:t>
            </a:r>
          </a:p>
          <a:p>
            <a:r>
              <a:rPr lang="en-US" altLang="ko-KR" sz="1200" dirty="0"/>
              <a:t> pop </a:t>
            </a:r>
            <a:r>
              <a:rPr lang="en-US" altLang="ko-KR" sz="1200" dirty="0" err="1"/>
              <a:t>eax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sp</a:t>
            </a:r>
            <a:r>
              <a:rPr lang="ko-KR" altLang="en-US" sz="1200" dirty="0"/>
              <a:t>에 있는 값을 꺼내서 </a:t>
            </a:r>
            <a:r>
              <a:rPr lang="en-US" altLang="ko-KR" sz="1200" dirty="0" err="1"/>
              <a:t>eax</a:t>
            </a:r>
            <a:r>
              <a:rPr lang="ko-KR" altLang="en-US" sz="1200" dirty="0"/>
              <a:t>에 저장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Pop </a:t>
            </a:r>
            <a:r>
              <a:rPr lang="ko-KR" altLang="en-US" sz="1200" dirty="0"/>
              <a:t>과 </a:t>
            </a:r>
            <a:r>
              <a:rPr lang="en-US" altLang="ko-KR" sz="1200" dirty="0"/>
              <a:t>Push</a:t>
            </a:r>
            <a:r>
              <a:rPr lang="ko-KR" altLang="en-US" sz="1200" dirty="0"/>
              <a:t>의 차이 </a:t>
            </a:r>
            <a:endParaRPr lang="en-US" altLang="ko-KR" sz="1200" dirty="0"/>
          </a:p>
          <a:p>
            <a:r>
              <a:rPr lang="ko-KR" altLang="en-US" sz="1200" dirty="0"/>
              <a:t>우선 </a:t>
            </a:r>
            <a:r>
              <a:rPr lang="en-US" altLang="ko-KR" sz="1200" dirty="0"/>
              <a:t>Stack </a:t>
            </a:r>
            <a:r>
              <a:rPr lang="ko-KR" altLang="en-US" sz="1200" dirty="0"/>
              <a:t>구조란 먼저 들어온 것이 나중에 나가는 구조이다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Push</a:t>
            </a:r>
            <a:r>
              <a:rPr lang="ko-KR" altLang="en-US" sz="1200" dirty="0"/>
              <a:t>가 </a:t>
            </a:r>
            <a:r>
              <a:rPr lang="ko-KR" altLang="en-US" sz="1200" dirty="0" err="1"/>
              <a:t>될때마다</a:t>
            </a:r>
            <a:r>
              <a:rPr lang="ko-KR" altLang="en-US" sz="1200" dirty="0"/>
              <a:t> 스택 포인터가 감소되고 </a:t>
            </a:r>
            <a:r>
              <a:rPr lang="en-US" altLang="ko-KR" sz="1200" dirty="0"/>
              <a:t>Pop </a:t>
            </a:r>
            <a:r>
              <a:rPr lang="ko-KR" altLang="en-US" sz="1200" dirty="0"/>
              <a:t>이 될 때 </a:t>
            </a:r>
            <a:endParaRPr lang="en-US" altLang="ko-KR" sz="1200" dirty="0"/>
          </a:p>
          <a:p>
            <a:r>
              <a:rPr lang="ko-KR" altLang="en-US" sz="1200" dirty="0"/>
              <a:t>스택 포인터가 증가한다</a:t>
            </a:r>
            <a:r>
              <a:rPr lang="en-US" altLang="ko-KR" sz="1200" dirty="0"/>
              <a:t>. (*</a:t>
            </a:r>
            <a:r>
              <a:rPr lang="ko-KR" altLang="en-US" sz="1200" dirty="0"/>
              <a:t>스택은 거꾸로 자라는 구조</a:t>
            </a:r>
            <a:r>
              <a:rPr lang="en-US" altLang="ko-KR" sz="1200" dirty="0"/>
              <a:t>*)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Push (Push on Stack) : </a:t>
            </a:r>
            <a:r>
              <a:rPr lang="ko-KR" altLang="en-US" sz="1200" dirty="0"/>
              <a:t>스택에 값을 넣는다</a:t>
            </a:r>
            <a:r>
              <a:rPr lang="en-US" altLang="ko-KR" sz="1200" dirty="0"/>
              <a:t>. SP </a:t>
            </a:r>
            <a:r>
              <a:rPr lang="ko-KR" altLang="en-US" sz="1200" dirty="0"/>
              <a:t>값이 </a:t>
            </a:r>
            <a:r>
              <a:rPr lang="en-US" altLang="ko-KR" sz="1200" dirty="0"/>
              <a:t>4</a:t>
            </a:r>
            <a:r>
              <a:rPr lang="ko-KR" altLang="en-US" sz="1200" dirty="0"/>
              <a:t>만큼 줄어들고</a:t>
            </a:r>
            <a:r>
              <a:rPr lang="en-US" altLang="ko-KR" sz="1200" dirty="0"/>
              <a:t> (</a:t>
            </a:r>
            <a:r>
              <a:rPr lang="ko-KR" altLang="en-US" sz="1200" dirty="0"/>
              <a:t>스택 포인터가 늘어난다 </a:t>
            </a:r>
            <a:r>
              <a:rPr lang="en-US" altLang="ko-KR" sz="1200" dirty="0"/>
              <a:t>= SP </a:t>
            </a:r>
            <a:r>
              <a:rPr lang="ko-KR" altLang="en-US" sz="1200" dirty="0"/>
              <a:t>값이 줄어든다 </a:t>
            </a:r>
            <a:r>
              <a:rPr lang="en-US" altLang="ko-KR" sz="1200" dirty="0"/>
              <a:t>* </a:t>
            </a:r>
            <a:r>
              <a:rPr lang="ko-KR" altLang="en-US" sz="1200" dirty="0" err="1"/>
              <a:t>스택구조</a:t>
            </a:r>
            <a:r>
              <a:rPr lang="en-US" altLang="ko-KR" sz="1200" dirty="0"/>
              <a:t>)  </a:t>
            </a:r>
            <a:r>
              <a:rPr lang="ko-KR" altLang="en-US" sz="1200" dirty="0"/>
              <a:t>이 위치에 새로운 값이 채워진다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Pop (Pop from Stack) :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 </a:t>
            </a:r>
            <a:r>
              <a:rPr lang="ko-KR" altLang="en-US" sz="1200" dirty="0"/>
              <a:t>레지스터가 가지고 있는 메모리 주소에 있는 데이터를 피연산자에 복사한다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	                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 </a:t>
            </a:r>
            <a:r>
              <a:rPr lang="ko-KR" altLang="en-US" sz="1200" dirty="0"/>
              <a:t>레지스터 값이 </a:t>
            </a:r>
            <a:r>
              <a:rPr lang="en-US" altLang="ko-KR" sz="1200" dirty="0"/>
              <a:t>4</a:t>
            </a:r>
            <a:r>
              <a:rPr lang="ko-KR" altLang="en-US" sz="1200" dirty="0"/>
              <a:t>만큼 더해진다</a:t>
            </a:r>
            <a:r>
              <a:rPr lang="en-US" altLang="ko-KR" sz="1200" dirty="0"/>
              <a:t>. (4Byte</a:t>
            </a:r>
            <a:r>
              <a:rPr lang="ko-KR" altLang="en-US" sz="1200" dirty="0"/>
              <a:t> 증가</a:t>
            </a:r>
            <a:r>
              <a:rPr lang="en-US" altLang="ko-KR" sz="1200" dirty="0"/>
              <a:t>)  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5712B5-94C9-80A7-5116-F64906A4C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72" y="2487529"/>
            <a:ext cx="2105528" cy="14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08772" y="150875"/>
            <a:ext cx="547200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ko-KR" altLang="en-US" spc="-1" dirty="0">
                <a:solidFill>
                  <a:srgbClr val="000000"/>
                </a:solidFill>
                <a:latin typeface="나눔스퀘어_ac Bold"/>
              </a:rPr>
              <a:t>어셈블리어 명령어 </a:t>
            </a:r>
            <a:endParaRPr lang="en-US" sz="1800" b="0" strike="noStrike" spc="-1" dirty="0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535A4-D925-DE5C-DD81-5E7496701816}"/>
              </a:ext>
            </a:extLst>
          </p:cNvPr>
          <p:cNvSpPr txBox="1"/>
          <p:nvPr/>
        </p:nvSpPr>
        <p:spPr>
          <a:xfrm>
            <a:off x="468351" y="1085385"/>
            <a:ext cx="7991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dirty="0"/>
              <a:t>Call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함수를 호출하기 전에 </a:t>
            </a:r>
            <a:r>
              <a:rPr lang="ko-KR" altLang="en-US" sz="1200" dirty="0" err="1"/>
              <a:t>인스트럭션</a:t>
            </a:r>
            <a:r>
              <a:rPr lang="ko-KR" altLang="en-US" sz="1200" dirty="0"/>
              <a:t> 레지스터</a:t>
            </a:r>
            <a:r>
              <a:rPr lang="en-US" altLang="ko-KR" sz="1200" dirty="0"/>
              <a:t>(instruction pointer register , IP)</a:t>
            </a:r>
            <a:r>
              <a:rPr lang="ko-KR" altLang="en-US" sz="1200" dirty="0"/>
              <a:t>에 현재 실행 위치를 기억하는 데이터를</a:t>
            </a:r>
            <a:endParaRPr lang="en-US" altLang="ko-KR" sz="1200" dirty="0"/>
          </a:p>
          <a:p>
            <a:r>
              <a:rPr lang="ko-KR" altLang="en-US" sz="1200" dirty="0"/>
              <a:t>스택에 저장하는 명령어 </a:t>
            </a:r>
            <a:endParaRPr lang="en-US" altLang="ko-KR" sz="1200" dirty="0"/>
          </a:p>
          <a:p>
            <a:r>
              <a:rPr lang="en-US" altLang="ko-KR" sz="1200" dirty="0"/>
              <a:t>ex)</a:t>
            </a:r>
          </a:p>
          <a:p>
            <a:r>
              <a:rPr lang="en-US" altLang="ko-KR" sz="1200" dirty="0"/>
              <a:t> call plus (*plus </a:t>
            </a:r>
            <a:r>
              <a:rPr lang="ko-KR" altLang="en-US" sz="1200" dirty="0"/>
              <a:t>함수 호출</a:t>
            </a:r>
            <a:r>
              <a:rPr lang="en-US" altLang="ko-KR" sz="1200" dirty="0"/>
              <a:t>) : </a:t>
            </a:r>
            <a:r>
              <a:rPr lang="ko-KR" altLang="en-US" sz="1200" dirty="0"/>
              <a:t>스택에 현재 실행 위치 주소 데이터를 </a:t>
            </a:r>
            <a:r>
              <a:rPr lang="en-US" altLang="ko-KR" sz="1200" dirty="0"/>
              <a:t>PUSH </a:t>
            </a:r>
            <a:r>
              <a:rPr lang="ko-KR" altLang="en-US" sz="1200" dirty="0"/>
              <a:t>함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함수 호출 과정 </a:t>
            </a:r>
            <a:endParaRPr lang="en-US" altLang="ko-KR" sz="1200" dirty="0"/>
          </a:p>
          <a:p>
            <a:r>
              <a:rPr lang="en-US" altLang="ko-KR" sz="1200" dirty="0"/>
              <a:t> C</a:t>
            </a:r>
            <a:r>
              <a:rPr lang="ko-KR" altLang="en-US" sz="1200" dirty="0"/>
              <a:t>언어로 작성한 프로그램은 </a:t>
            </a:r>
            <a:r>
              <a:rPr lang="en-US" altLang="ko-KR" sz="1200" dirty="0"/>
              <a:t>main </a:t>
            </a:r>
            <a:r>
              <a:rPr lang="ko-KR" altLang="en-US" sz="1200" dirty="0"/>
              <a:t>함수가 호출되면서 프로그램이 시작되고 </a:t>
            </a:r>
            <a:r>
              <a:rPr lang="en-US" altLang="ko-KR" sz="1200" dirty="0"/>
              <a:t>main </a:t>
            </a:r>
            <a:r>
              <a:rPr lang="ko-KR" altLang="en-US" sz="1200" dirty="0"/>
              <a:t>함수가 다른 함수를 호출하고 </a:t>
            </a:r>
            <a:endParaRPr lang="en-US" altLang="ko-KR" sz="1200" dirty="0"/>
          </a:p>
          <a:p>
            <a:r>
              <a:rPr lang="ko-KR" altLang="en-US" sz="1200" dirty="0"/>
              <a:t>호출된 함수가 또 다른 함수를 호출하면서 프로그램이 진행된다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기본적으로 함수 호출 과정은 </a:t>
            </a:r>
            <a:endParaRPr lang="en-US" altLang="ko-KR" sz="1200" dirty="0"/>
          </a:p>
          <a:p>
            <a:r>
              <a:rPr lang="ko-KR" altLang="en-US" sz="1200" dirty="0"/>
              <a:t>함수 내 작동 과정에서 명령어를 실행하며 필요한 데이터 공간을 확보하고 </a:t>
            </a:r>
            <a:r>
              <a:rPr lang="en-US" altLang="ko-KR" sz="1200" dirty="0"/>
              <a:t>(BP</a:t>
            </a:r>
            <a:r>
              <a:rPr lang="ko-KR" altLang="en-US" sz="1200" dirty="0"/>
              <a:t>와 </a:t>
            </a:r>
            <a:r>
              <a:rPr lang="en-US" altLang="ko-KR" sz="1200" dirty="0"/>
              <a:t>SP </a:t>
            </a:r>
            <a:r>
              <a:rPr lang="ko-KR" altLang="en-US" sz="1200" dirty="0"/>
              <a:t>사이 메모리 공간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또 다른 함수를 호출할 때에는 </a:t>
            </a:r>
            <a:endParaRPr lang="en-US" altLang="ko-KR" sz="1200" dirty="0"/>
          </a:p>
          <a:p>
            <a:r>
              <a:rPr lang="ko-KR" altLang="en-US" sz="1200" dirty="0"/>
              <a:t>실행 위치를 기억하는 </a:t>
            </a:r>
            <a:r>
              <a:rPr lang="en-US" altLang="ko-KR" sz="1200" dirty="0"/>
              <a:t>IP </a:t>
            </a:r>
            <a:r>
              <a:rPr lang="ko-KR" altLang="en-US" sz="1200" dirty="0"/>
              <a:t>데이터와</a:t>
            </a:r>
            <a:endParaRPr lang="en-US" altLang="ko-KR" sz="1200" dirty="0"/>
          </a:p>
          <a:p>
            <a:r>
              <a:rPr lang="ko-KR" altLang="en-US" sz="1200" dirty="0"/>
              <a:t>이전 함수의 </a:t>
            </a:r>
            <a:r>
              <a:rPr lang="en-US" altLang="ko-KR" sz="1200" dirty="0"/>
              <a:t>BP</a:t>
            </a:r>
            <a:r>
              <a:rPr lang="ko-KR" altLang="en-US" sz="1200" dirty="0"/>
              <a:t>를 기억하는 데이터</a:t>
            </a:r>
            <a:r>
              <a:rPr lang="en-US" altLang="ko-KR" sz="1200" dirty="0"/>
              <a:t>(</a:t>
            </a:r>
            <a:r>
              <a:rPr lang="ko-KR" altLang="en-US" sz="1200" dirty="0"/>
              <a:t>이 데이터를 기준으로 새로운 함수의 </a:t>
            </a:r>
            <a:r>
              <a:rPr lang="en-US" altLang="ko-KR" sz="1200" dirty="0"/>
              <a:t>BP , SP</a:t>
            </a:r>
            <a:r>
              <a:rPr lang="ko-KR" altLang="en-US" sz="1200" dirty="0"/>
              <a:t>가 계산됨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 err="1"/>
              <a:t>를</a:t>
            </a:r>
            <a:r>
              <a:rPr lang="ko-KR" altLang="en-US" sz="1200" dirty="0"/>
              <a:t> 스택에 추가하여 또 다른 함수를 작동시킨다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함수가 끝나면 실행이 종료된 함수의 메모리 공간을 없애고 </a:t>
            </a:r>
            <a:endParaRPr lang="en-US" altLang="ko-KR" sz="1200" dirty="0"/>
          </a:p>
          <a:p>
            <a:r>
              <a:rPr lang="ko-KR" altLang="en-US" sz="1200" dirty="0"/>
              <a:t>이전 함수로 돌아가기 위한 </a:t>
            </a:r>
            <a:r>
              <a:rPr lang="en-US" altLang="ko-KR" sz="1200" dirty="0"/>
              <a:t>IP </a:t>
            </a:r>
            <a:r>
              <a:rPr lang="ko-KR" altLang="en-US" sz="1200" dirty="0"/>
              <a:t>데이터와 </a:t>
            </a:r>
            <a:r>
              <a:rPr lang="en-US" altLang="ko-KR" sz="1200" dirty="0"/>
              <a:t>BP </a:t>
            </a:r>
            <a:r>
              <a:rPr lang="ko-KR" altLang="en-US" sz="1200" dirty="0"/>
              <a:t>데이터를 사용하여 </a:t>
            </a:r>
            <a:endParaRPr lang="en-US" altLang="ko-KR" sz="1200" dirty="0"/>
          </a:p>
          <a:p>
            <a:r>
              <a:rPr lang="ko-KR" altLang="en-US" sz="1200" dirty="0"/>
              <a:t>이전 함수의 실행 위치부터 다시 작동하도록 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627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08772" y="150875"/>
            <a:ext cx="547200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ko-KR" altLang="en-US" spc="-1" dirty="0">
                <a:solidFill>
                  <a:srgbClr val="000000"/>
                </a:solidFill>
                <a:latin typeface="나눔스퀘어_ac Bold"/>
              </a:rPr>
              <a:t>어셈블리어 명령어 </a:t>
            </a:r>
            <a:endParaRPr lang="en-US" sz="1800" b="0" strike="noStrike" spc="-1" dirty="0">
              <a:solidFill>
                <a:srgbClr val="000000"/>
              </a:solidFill>
              <a:latin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535A4-D925-DE5C-DD81-5E7496701816}"/>
              </a:ext>
            </a:extLst>
          </p:cNvPr>
          <p:cNvSpPr txBox="1"/>
          <p:nvPr/>
        </p:nvSpPr>
        <p:spPr>
          <a:xfrm>
            <a:off x="468351" y="1085385"/>
            <a:ext cx="7991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dirty="0"/>
              <a:t>Call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함수를 호출하기 전에 </a:t>
            </a:r>
            <a:r>
              <a:rPr lang="ko-KR" altLang="en-US" sz="1200" dirty="0" err="1"/>
              <a:t>인스트럭션</a:t>
            </a:r>
            <a:r>
              <a:rPr lang="ko-KR" altLang="en-US" sz="1200" dirty="0"/>
              <a:t> 레지스터</a:t>
            </a:r>
            <a:r>
              <a:rPr lang="en-US" altLang="ko-KR" sz="1200" dirty="0"/>
              <a:t>(instruction pointer register , IP)</a:t>
            </a:r>
            <a:r>
              <a:rPr lang="ko-KR" altLang="en-US" sz="1200" dirty="0"/>
              <a:t>에 현재 실행 위치를 기억하는 데이터를</a:t>
            </a:r>
            <a:endParaRPr lang="en-US" altLang="ko-KR" sz="1200" dirty="0"/>
          </a:p>
          <a:p>
            <a:r>
              <a:rPr lang="ko-KR" altLang="en-US" sz="1200" dirty="0"/>
              <a:t>스택에 저장하는 명령어 </a:t>
            </a:r>
            <a:endParaRPr lang="en-US" altLang="ko-KR" sz="1200" dirty="0"/>
          </a:p>
          <a:p>
            <a:r>
              <a:rPr lang="en-US" altLang="ko-KR" sz="1200" dirty="0"/>
              <a:t>ex)</a:t>
            </a:r>
          </a:p>
          <a:p>
            <a:r>
              <a:rPr lang="en-US" altLang="ko-KR" sz="1200" dirty="0"/>
              <a:t> call plus (*plus </a:t>
            </a:r>
            <a:r>
              <a:rPr lang="ko-KR" altLang="en-US" sz="1200" dirty="0"/>
              <a:t>함수 호출</a:t>
            </a:r>
            <a:r>
              <a:rPr lang="en-US" altLang="ko-KR" sz="1200" dirty="0"/>
              <a:t>) : </a:t>
            </a:r>
            <a:r>
              <a:rPr lang="ko-KR" altLang="en-US" sz="1200" dirty="0"/>
              <a:t>스택에 현재 실행 위치 주소 데이터를 </a:t>
            </a:r>
            <a:r>
              <a:rPr lang="en-US" altLang="ko-KR" sz="1200" dirty="0"/>
              <a:t>PUSH </a:t>
            </a:r>
            <a:r>
              <a:rPr lang="ko-KR" altLang="en-US" sz="1200" dirty="0"/>
              <a:t>함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함수 호출 과정 </a:t>
            </a:r>
            <a:endParaRPr lang="en-US" altLang="ko-KR" sz="1200" dirty="0"/>
          </a:p>
          <a:p>
            <a:r>
              <a:rPr lang="en-US" altLang="ko-KR" sz="1200" dirty="0"/>
              <a:t> C</a:t>
            </a:r>
            <a:r>
              <a:rPr lang="ko-KR" altLang="en-US" sz="1200" dirty="0"/>
              <a:t>언어로 작성한 프로그램은 </a:t>
            </a:r>
            <a:r>
              <a:rPr lang="en-US" altLang="ko-KR" sz="1200" dirty="0"/>
              <a:t>main </a:t>
            </a:r>
            <a:r>
              <a:rPr lang="ko-KR" altLang="en-US" sz="1200" dirty="0"/>
              <a:t>함수가 호출되면서 프로그램이 시작되고 </a:t>
            </a:r>
            <a:r>
              <a:rPr lang="en-US" altLang="ko-KR" sz="1200" dirty="0"/>
              <a:t>main </a:t>
            </a:r>
            <a:r>
              <a:rPr lang="ko-KR" altLang="en-US" sz="1200" dirty="0"/>
              <a:t>함수가 다른 함수를 호출하고 </a:t>
            </a:r>
            <a:endParaRPr lang="en-US" altLang="ko-KR" sz="1200" dirty="0"/>
          </a:p>
          <a:p>
            <a:r>
              <a:rPr lang="ko-KR" altLang="en-US" sz="1200" dirty="0"/>
              <a:t>호출된 함수가 또 다른 함수를 호출하면서 프로그램이 진행된다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기본적으로 함수 호출 과정은 </a:t>
            </a:r>
            <a:endParaRPr lang="en-US" altLang="ko-KR" sz="1200" dirty="0"/>
          </a:p>
          <a:p>
            <a:r>
              <a:rPr lang="ko-KR" altLang="en-US" sz="1200" dirty="0"/>
              <a:t>함수 내 작동 과정에서 명령어를 실행하며 필요한 데이터 공간을 확보하고 </a:t>
            </a:r>
            <a:r>
              <a:rPr lang="en-US" altLang="ko-KR" sz="1200" dirty="0"/>
              <a:t>(BP</a:t>
            </a:r>
            <a:r>
              <a:rPr lang="ko-KR" altLang="en-US" sz="1200" dirty="0"/>
              <a:t>와 </a:t>
            </a:r>
            <a:r>
              <a:rPr lang="en-US" altLang="ko-KR" sz="1200" dirty="0"/>
              <a:t>SP </a:t>
            </a:r>
            <a:r>
              <a:rPr lang="ko-KR" altLang="en-US" sz="1200" dirty="0"/>
              <a:t>사이 메모리 공간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또 다른 함수를 호출할 때에는 </a:t>
            </a:r>
            <a:endParaRPr lang="en-US" altLang="ko-KR" sz="1200" dirty="0"/>
          </a:p>
          <a:p>
            <a:r>
              <a:rPr lang="ko-KR" altLang="en-US" sz="1200" dirty="0"/>
              <a:t>실행 위치를 기억하는 </a:t>
            </a:r>
            <a:r>
              <a:rPr lang="en-US" altLang="ko-KR" sz="1200" dirty="0"/>
              <a:t>IP </a:t>
            </a:r>
            <a:r>
              <a:rPr lang="ko-KR" altLang="en-US" sz="1200" dirty="0"/>
              <a:t>데이터와</a:t>
            </a:r>
            <a:endParaRPr lang="en-US" altLang="ko-KR" sz="1200" dirty="0"/>
          </a:p>
          <a:p>
            <a:r>
              <a:rPr lang="ko-KR" altLang="en-US" sz="1200" dirty="0"/>
              <a:t>이전 함수의 </a:t>
            </a:r>
            <a:r>
              <a:rPr lang="en-US" altLang="ko-KR" sz="1200" dirty="0"/>
              <a:t>BP</a:t>
            </a:r>
            <a:r>
              <a:rPr lang="ko-KR" altLang="en-US" sz="1200" dirty="0"/>
              <a:t>를 기억하는 데이터</a:t>
            </a:r>
            <a:r>
              <a:rPr lang="en-US" altLang="ko-KR" sz="1200" dirty="0"/>
              <a:t>(</a:t>
            </a:r>
            <a:r>
              <a:rPr lang="ko-KR" altLang="en-US" sz="1200" dirty="0"/>
              <a:t>이 데이터를 기준으로 새로운 함수의 </a:t>
            </a:r>
            <a:r>
              <a:rPr lang="en-US" altLang="ko-KR" sz="1200" dirty="0"/>
              <a:t>BP , SP</a:t>
            </a:r>
            <a:r>
              <a:rPr lang="ko-KR" altLang="en-US" sz="1200" dirty="0"/>
              <a:t>가 계산됨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 err="1"/>
              <a:t>를</a:t>
            </a:r>
            <a:r>
              <a:rPr lang="ko-KR" altLang="en-US" sz="1200" dirty="0"/>
              <a:t> 스택에 추가하여 또 다른 함수를 작동시킨다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함수가 끝나면 실행이 종료된 함수의 메모리 공간을 없애고 </a:t>
            </a:r>
            <a:endParaRPr lang="en-US" altLang="ko-KR" sz="1200" dirty="0"/>
          </a:p>
          <a:p>
            <a:r>
              <a:rPr lang="ko-KR" altLang="en-US" sz="1200" dirty="0"/>
              <a:t>이전 함수로 돌아가기 위한 </a:t>
            </a:r>
            <a:r>
              <a:rPr lang="en-US" altLang="ko-KR" sz="1200" dirty="0"/>
              <a:t>IP </a:t>
            </a:r>
            <a:r>
              <a:rPr lang="ko-KR" altLang="en-US" sz="1200" dirty="0"/>
              <a:t>데이터와 </a:t>
            </a:r>
            <a:r>
              <a:rPr lang="en-US" altLang="ko-KR" sz="1200" dirty="0"/>
              <a:t>BP </a:t>
            </a:r>
            <a:r>
              <a:rPr lang="ko-KR" altLang="en-US" sz="1200" dirty="0"/>
              <a:t>데이터를 사용하여 </a:t>
            </a:r>
            <a:endParaRPr lang="en-US" altLang="ko-KR" sz="1200" dirty="0"/>
          </a:p>
          <a:p>
            <a:r>
              <a:rPr lang="ko-KR" altLang="en-US" sz="1200" dirty="0"/>
              <a:t>이전 함수의 실행 위치부터 다시 작동하도록 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0286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23640" y="195480"/>
            <a:ext cx="547164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/>
              </a:rPr>
              <a:t>실습 예제  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39640" y="1059480"/>
            <a:ext cx="4655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그림 85"/>
          <p:cNvPicPr/>
          <p:nvPr/>
        </p:nvPicPr>
        <p:blipFill>
          <a:blip r:embed="rId2"/>
          <a:stretch/>
        </p:blipFill>
        <p:spPr>
          <a:xfrm>
            <a:off x="365760" y="960480"/>
            <a:ext cx="4023360" cy="3885840"/>
          </a:xfrm>
          <a:prstGeom prst="rect">
            <a:avLst/>
          </a:prstGeom>
          <a:ln>
            <a:noFill/>
          </a:ln>
        </p:spPr>
      </p:pic>
      <p:pic>
        <p:nvPicPr>
          <p:cNvPr id="87" name="그림 86"/>
          <p:cNvPicPr/>
          <p:nvPr/>
        </p:nvPicPr>
        <p:blipFill>
          <a:blip r:embed="rId3"/>
          <a:stretch/>
        </p:blipFill>
        <p:spPr>
          <a:xfrm>
            <a:off x="4444200" y="914400"/>
            <a:ext cx="4059720" cy="393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3640" y="195480"/>
            <a:ext cx="547164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/>
              </a:rPr>
              <a:t>실습 예제   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39640" y="1059480"/>
            <a:ext cx="4655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그림 89"/>
          <p:cNvPicPr/>
          <p:nvPr/>
        </p:nvPicPr>
        <p:blipFill>
          <a:blip r:embed="rId2"/>
          <a:stretch/>
        </p:blipFill>
        <p:spPr>
          <a:xfrm>
            <a:off x="323640" y="932040"/>
            <a:ext cx="4781160" cy="4188600"/>
          </a:xfrm>
          <a:prstGeom prst="rect">
            <a:avLst/>
          </a:prstGeom>
          <a:ln>
            <a:noFill/>
          </a:ln>
        </p:spPr>
      </p:pic>
      <p:sp>
        <p:nvSpPr>
          <p:cNvPr id="91" name="TextShape 3"/>
          <p:cNvSpPr txBox="1"/>
          <p:nvPr/>
        </p:nvSpPr>
        <p:spPr>
          <a:xfrm>
            <a:off x="5303520" y="1097280"/>
            <a:ext cx="3108960" cy="46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명령어</a:t>
            </a: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Info registers</a:t>
            </a:r>
            <a:b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3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cpu</a:t>
            </a:r>
            <a:r>
              <a:rPr kumimoji="0" lang="zh-CN" altLang="en-US" sz="13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내 실제 레지스터의 정보를 보여준다</a:t>
            </a:r>
            <a:endParaRPr kumimoji="0" lang="en-US" sz="13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Rbp: base_pointer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Rsp: stack_pointer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Rip : instructer_pointer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0x_______: pointer </a:t>
            </a:r>
            <a:r>
              <a:rPr kumimoji="0" lang="zh-CN" alt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주소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그 외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레지스터 </a:t>
            </a: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rax, rbx, rdi </a:t>
            </a:r>
            <a:r>
              <a:rPr kumimoji="0" lang="zh-CN" alt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등 등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dd9c3"/>
      </a:dk2>
      <a:lt2>
        <a:srgbClr val="eeece1"/>
      </a:lt2>
      <a:accent1>
        <a:srgbClr val="dbeef3"/>
      </a:accent1>
      <a:accent2>
        <a:srgbClr val="366092"/>
      </a:accent2>
      <a:accent3>
        <a:srgbClr val="aac6c7"/>
      </a:accent3>
      <a:accent4>
        <a:srgbClr val="c4bd97"/>
      </a:accent4>
      <a:accent5>
        <a:srgbClr val="4bacc6"/>
      </a:accent5>
      <a:accent6>
        <a:srgbClr val="262626"/>
      </a:accent6>
      <a:hlink>
        <a:srgbClr val="548dd4"/>
      </a:hlink>
      <a:folHlink>
        <a:srgbClr val="0f243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dd9c3"/>
      </a:dk2>
      <a:lt2>
        <a:srgbClr val="eeece1"/>
      </a:lt2>
      <a:accent1>
        <a:srgbClr val="dbeef3"/>
      </a:accent1>
      <a:accent2>
        <a:srgbClr val="366092"/>
      </a:accent2>
      <a:accent3>
        <a:srgbClr val="aac6c7"/>
      </a:accent3>
      <a:accent4>
        <a:srgbClr val="c4bd97"/>
      </a:accent4>
      <a:accent5>
        <a:srgbClr val="4bacc6"/>
      </a:accent5>
      <a:accent6>
        <a:srgbClr val="262626"/>
      </a:accent6>
      <a:hlink>
        <a:srgbClr val="548dd4"/>
      </a:hlink>
      <a:folHlink>
        <a:srgbClr val="0f243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ddd9c3"/>
      </a:dk2>
      <a:lt2>
        <a:srgbClr val="eeece1"/>
      </a:lt2>
      <a:accent1>
        <a:srgbClr val="dbeef3"/>
      </a:accent1>
      <a:accent2>
        <a:srgbClr val="366092"/>
      </a:accent2>
      <a:accent3>
        <a:srgbClr val="aac6c7"/>
      </a:accent3>
      <a:accent4>
        <a:srgbClr val="c4bd97"/>
      </a:accent4>
      <a:accent5>
        <a:srgbClr val="4bacc6"/>
      </a:accent5>
      <a:accent6>
        <a:srgbClr val="262626"/>
      </a:accent6>
      <a:hlink>
        <a:srgbClr val="548dd4"/>
      </a:hlink>
      <a:folHlink>
        <a:srgbClr val="0f243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1069</ep:Words>
  <ep:PresentationFormat>화면 슬라이드 쇼(16:9)</ep:PresentationFormat>
  <ep:Paragraphs>176</ep:Paragraphs>
  <ep:Slides>16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ep:HeadingPairs>
  <ep:TitlesOfParts>
    <vt:vector size="19" baseType="lpstr">
      <vt:lpstr>Office Theme</vt:lpstr>
      <vt:lpstr>Office Theme</vt:lpstr>
      <vt:lpstr>1_Office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2017-06-01T00:33:53.000</dcterms:created>
  <dc:creator>Yoon Yu Jeong</dc:creator>
  <cp:lastModifiedBy>whtmd</cp:lastModifiedBy>
  <dcterms:modified xsi:type="dcterms:W3CDTF">2022-09-02T10:19:07.790</dcterms:modified>
  <cp:revision>569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