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2"/>
  </p:notesMasterIdLst>
  <p:sldIdLst>
    <p:sldId id="274" r:id="rId2"/>
    <p:sldId id="348" r:id="rId3"/>
    <p:sldId id="315" r:id="rId4"/>
    <p:sldId id="353" r:id="rId5"/>
    <p:sldId id="354" r:id="rId6"/>
    <p:sldId id="349" r:id="rId7"/>
    <p:sldId id="350" r:id="rId8"/>
    <p:sldId id="355" r:id="rId9"/>
    <p:sldId id="356" r:id="rId10"/>
    <p:sldId id="351" r:id="rId11"/>
    <p:sldId id="358" r:id="rId12"/>
    <p:sldId id="357" r:id="rId13"/>
    <p:sldId id="359" r:id="rId14"/>
    <p:sldId id="352" r:id="rId15"/>
    <p:sldId id="360" r:id="rId16"/>
    <p:sldId id="361" r:id="rId17"/>
    <p:sldId id="362" r:id="rId18"/>
    <p:sldId id="365" r:id="rId19"/>
    <p:sldId id="364" r:id="rId20"/>
    <p:sldId id="273" r:id="rId21"/>
  </p:sldIdLst>
  <p:sldSz cx="12192000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E1FA"/>
    <a:srgbClr val="FF2600"/>
    <a:srgbClr val="AFABAB"/>
    <a:srgbClr val="797979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27"/>
    <p:restoredTop sz="80800"/>
  </p:normalViewPr>
  <p:slideViewPr>
    <p:cSldViewPr snapToGrid="0" snapToObjects="1">
      <p:cViewPr varScale="1">
        <p:scale>
          <a:sx n="98" d="100"/>
          <a:sy n="98" d="100"/>
        </p:scale>
        <p:origin x="224" y="7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63A9F1-D3B3-6D40-BF0F-1015008DBA70}" type="datetimeFigureOut">
              <a:rPr kumimoji="1" lang="ko-KR" altLang="en-US" smtClean="0"/>
              <a:t>2021. 10. 8.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687513" y="1143000"/>
            <a:ext cx="34829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E5A11-8595-A54E-AE35-558F0F73A0C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45066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687513" y="1143000"/>
            <a:ext cx="34829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2027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97646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892865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b="0" dirty="0"/>
              <a:t>프레임워크는 하나의 큰 틀 안에서 프로그래머가 필요한 코드를 작성하는 것이고</a:t>
            </a:r>
            <a:r>
              <a:rPr kumimoji="1" lang="en-US" altLang="ko-KR" b="0" dirty="0"/>
              <a:t>,</a:t>
            </a:r>
          </a:p>
          <a:p>
            <a:r>
              <a:rPr kumimoji="1" lang="ko-KR" altLang="en-US" b="0" dirty="0"/>
              <a:t>라이브러리는 프로그래머가 필요한 상황에 가져다가 사용하는 것이다</a:t>
            </a:r>
            <a:r>
              <a:rPr kumimoji="1" lang="en-US" altLang="ko-KR" b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658476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b="0" dirty="0"/>
              <a:t>즉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프레임워크는 프레임워크가 전체적인 흐름을 자체적으로 가지고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프로그래머가 그 안에 필요한 코드를 작성하는 것이고</a:t>
            </a:r>
            <a:r>
              <a:rPr kumimoji="1" lang="en-US" altLang="ko-KR" b="0" dirty="0"/>
              <a:t>,</a:t>
            </a:r>
          </a:p>
          <a:p>
            <a:r>
              <a:rPr kumimoji="1" lang="ko-KR" altLang="en-US" b="0" dirty="0"/>
              <a:t>라이브러리는 사용자가 흐름에 대한 제어를 하며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필요한 상황에 라이브러리를 가져다 쓰는 것이다</a:t>
            </a:r>
            <a:r>
              <a:rPr kumimoji="1" lang="en-US" altLang="ko-KR" b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470333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17702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b="0" dirty="0"/>
              <a:t>제어의 역전은</a:t>
            </a:r>
            <a:endParaRPr kumimoji="1" lang="en-US" altLang="ko-KR" b="0" dirty="0"/>
          </a:p>
          <a:p>
            <a:r>
              <a:rPr kumimoji="1" lang="ko-KR" altLang="en-US" b="0" dirty="0"/>
              <a:t>제어의 권한을 넘김으로써 클라이언트 코드가 신경 써야할 것을 줄이는 전략이다</a:t>
            </a:r>
            <a:r>
              <a:rPr kumimoji="1" lang="en-US" altLang="ko-KR" b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62136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b="0" dirty="0"/>
              <a:t>일반적으로 라이브러리는 프로그래머가 작성하는 클라이언트 코드가 라이브러리의 </a:t>
            </a:r>
            <a:r>
              <a:rPr kumimoji="1" lang="ko-KR" altLang="en-US" b="0" dirty="0" err="1"/>
              <a:t>메소드를</a:t>
            </a:r>
            <a:r>
              <a:rPr kumimoji="1" lang="ko-KR" altLang="en-US" b="0" dirty="0"/>
              <a:t> 호출해서 사용한다</a:t>
            </a:r>
            <a:r>
              <a:rPr kumimoji="1" lang="en-US" altLang="ko-KR" b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823503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b="0" dirty="0"/>
              <a:t>반면에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프레임워크는 프레임워크의 </a:t>
            </a:r>
            <a:r>
              <a:rPr kumimoji="1" lang="ko-KR" altLang="en-US" b="0" dirty="0" err="1"/>
              <a:t>메소드가</a:t>
            </a:r>
            <a:r>
              <a:rPr kumimoji="1" lang="ko-KR" altLang="en-US" b="0" dirty="0"/>
              <a:t> 사용자의 코드를 호출한다</a:t>
            </a:r>
            <a:r>
              <a:rPr kumimoji="1" lang="en-US" altLang="ko-KR" b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735624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b="0" dirty="0"/>
              <a:t>프레임워크가 사용자의 코드를 호출하는 방식은 두 가지가 있다</a:t>
            </a:r>
            <a:r>
              <a:rPr kumimoji="1" lang="en-US" altLang="ko-KR" b="0" dirty="0"/>
              <a:t>.</a:t>
            </a:r>
          </a:p>
          <a:p>
            <a:endParaRPr kumimoji="1" lang="en-US" altLang="ko-KR" b="0" dirty="0"/>
          </a:p>
          <a:p>
            <a:pPr marL="0" indent="0">
              <a:buNone/>
            </a:pPr>
            <a:r>
              <a:rPr kumimoji="1" lang="en-US" altLang="ko-KR" b="0" dirty="0"/>
              <a:t>1.</a:t>
            </a:r>
            <a:r>
              <a:rPr kumimoji="1" lang="ko-KR" altLang="en-US" b="0" dirty="0"/>
              <a:t> 프레임워크의 </a:t>
            </a:r>
            <a:r>
              <a:rPr kumimoji="1" lang="en-US" altLang="ko-KR" b="0" dirty="0"/>
              <a:t>event</a:t>
            </a:r>
            <a:r>
              <a:rPr kumimoji="1" lang="ko-KR" altLang="en-US" b="0" dirty="0"/>
              <a:t>나 </a:t>
            </a:r>
            <a:r>
              <a:rPr kumimoji="1" lang="en-US" altLang="ko-KR" b="0" dirty="0"/>
              <a:t>delegate</a:t>
            </a:r>
            <a:r>
              <a:rPr kumimoji="1" lang="ko-KR" altLang="en-US" b="0" dirty="0"/>
              <a:t>에 나의 </a:t>
            </a:r>
            <a:r>
              <a:rPr kumimoji="1" lang="ko-KR" altLang="en-US" b="0" dirty="0" err="1"/>
              <a:t>메소드를</a:t>
            </a:r>
            <a:r>
              <a:rPr kumimoji="1" lang="ko-KR" altLang="en-US" b="0" dirty="0"/>
              <a:t> 등록시키면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프레임워크가 등록된 </a:t>
            </a:r>
            <a:r>
              <a:rPr kumimoji="1" lang="ko-KR" altLang="en-US" b="0" dirty="0" err="1"/>
              <a:t>메소드를</a:t>
            </a:r>
            <a:r>
              <a:rPr kumimoji="1" lang="ko-KR" altLang="en-US" b="0" dirty="0"/>
              <a:t> 감지해 실행한다</a:t>
            </a:r>
            <a:r>
              <a:rPr kumimoji="1" lang="en-US" altLang="ko-KR" b="0" dirty="0"/>
              <a:t>.</a:t>
            </a:r>
          </a:p>
          <a:p>
            <a:pPr marL="0" indent="0">
              <a:buNone/>
            </a:pPr>
            <a:r>
              <a:rPr kumimoji="1" lang="en-US" altLang="ko-KR" b="0" dirty="0"/>
              <a:t>2.</a:t>
            </a:r>
            <a:r>
              <a:rPr kumimoji="1" lang="ko-KR" altLang="en-US" b="0" dirty="0"/>
              <a:t> 프레임워크에 정의된 인터페이스나 추상 타입을 프로그래머가 구현 </a:t>
            </a:r>
            <a:r>
              <a:rPr kumimoji="1" lang="en-US" altLang="ko-KR" b="0" dirty="0"/>
              <a:t>or</a:t>
            </a:r>
            <a:r>
              <a:rPr kumimoji="1" lang="ko-KR" altLang="en-US" b="0" dirty="0"/>
              <a:t> 상속을 하고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프레임워크에 넘기면</a:t>
            </a:r>
            <a:endParaRPr kumimoji="1" lang="en-US" altLang="ko-KR" b="0" dirty="0"/>
          </a:p>
          <a:p>
            <a:pPr marL="0" indent="0">
              <a:buNone/>
            </a:pPr>
            <a:r>
              <a:rPr kumimoji="1" lang="ko-KR" altLang="en-US" b="0" dirty="0"/>
              <a:t>프레임워크는 인터페이스와 추상을 알고 있기 때문에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내가 하고자 하는 작업을 처리할 수 있는 것이다</a:t>
            </a:r>
            <a:r>
              <a:rPr kumimoji="1" lang="en-US" altLang="ko-KR" b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341477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b="0" dirty="0"/>
              <a:t>즉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프레임워크는 프레임워크가 전체적인 흐름을 자체적으로 가지고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프로그래머가 그 안에 필요한 코드를 작성하는 것이고</a:t>
            </a:r>
            <a:r>
              <a:rPr kumimoji="1" lang="en-US" altLang="ko-KR" b="0" dirty="0"/>
              <a:t>,</a:t>
            </a:r>
          </a:p>
          <a:p>
            <a:r>
              <a:rPr kumimoji="1" lang="ko-KR" altLang="en-US" b="0" dirty="0"/>
              <a:t>라이브러리는 사용자가 흐름에 대한 제어를 하며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필요한 상황에 라이브러리를 가져다 쓰는 것이다</a:t>
            </a:r>
            <a:r>
              <a:rPr kumimoji="1" lang="en-US" altLang="ko-KR" b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89479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930666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687513" y="1143000"/>
            <a:ext cx="34829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[</a:t>
            </a:r>
            <a:r>
              <a:rPr kumimoji="1" lang="ko-KR" altLang="en-US" dirty="0"/>
              <a:t>참고</a:t>
            </a:r>
            <a:r>
              <a:rPr kumimoji="1" lang="en-US" altLang="ko-KR" dirty="0"/>
              <a:t>]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https://nevertheless-</a:t>
            </a:r>
            <a:r>
              <a:rPr kumimoji="1" lang="en-US" altLang="ko-KR" dirty="0" err="1"/>
              <a:t>intheworld.tistory.com</a:t>
            </a:r>
            <a:r>
              <a:rPr kumimoji="1" lang="en-US" altLang="ko-KR" dirty="0"/>
              <a:t>/8</a:t>
            </a:r>
          </a:p>
          <a:p>
            <a:r>
              <a:rPr kumimoji="1" lang="en-US" altLang="ko-KR" dirty="0"/>
              <a:t>https://</a:t>
            </a:r>
            <a:r>
              <a:rPr kumimoji="1" lang="en-US" altLang="ko-KR" dirty="0" err="1"/>
              <a:t>junsday.tistory.com</a:t>
            </a:r>
            <a:r>
              <a:rPr kumimoji="1" lang="en-US" altLang="ko-KR" dirty="0"/>
              <a:t>/36</a:t>
            </a:r>
          </a:p>
          <a:p>
            <a:r>
              <a:rPr kumimoji="1" lang="en-US" altLang="ko-KR" dirty="0"/>
              <a:t>https://</a:t>
            </a:r>
            <a:r>
              <a:rPr kumimoji="1" lang="en-US" altLang="ko-KR" dirty="0" err="1"/>
              <a:t>younggwan.tistory.com</a:t>
            </a:r>
            <a:r>
              <a:rPr kumimoji="1" lang="en-US" altLang="ko-KR" dirty="0"/>
              <a:t>/43</a:t>
            </a:r>
          </a:p>
          <a:p>
            <a:r>
              <a:rPr kumimoji="1" lang="en-US" altLang="ko-KR" dirty="0"/>
              <a:t>https://junghyun100.github.io/%EB%A9%94%EB%AA%A8%EB%A6%AC%EB%8B%A8%ED%8E%B8%ED%99%94/</a:t>
            </a:r>
          </a:p>
          <a:p>
            <a:r>
              <a:rPr kumimoji="1" lang="en-US" altLang="ko-KR" dirty="0"/>
              <a:t>https://</a:t>
            </a:r>
            <a:r>
              <a:rPr kumimoji="1" lang="en-US" altLang="ko-KR" dirty="0" err="1"/>
              <a:t>gamedevlog.tistory.com</a:t>
            </a:r>
            <a:r>
              <a:rPr kumimoji="1" lang="en-US" altLang="ko-KR" dirty="0"/>
              <a:t>/82</a:t>
            </a:r>
          </a:p>
          <a:p>
            <a:r>
              <a:rPr kumimoji="1" lang="en-US" altLang="ko-KR" dirty="0"/>
              <a:t>https://</a:t>
            </a:r>
            <a:r>
              <a:rPr kumimoji="1" lang="en-US" altLang="ko-KR" dirty="0" err="1"/>
              <a:t>beenii.tistory.com</a:t>
            </a:r>
            <a:r>
              <a:rPr kumimoji="1" lang="en-US" altLang="ko-KR" dirty="0"/>
              <a:t>/162</a:t>
            </a:r>
          </a:p>
          <a:p>
            <a:r>
              <a:rPr kumimoji="1" lang="en-US" altLang="ko-KR" dirty="0"/>
              <a:t>https://</a:t>
            </a:r>
            <a:r>
              <a:rPr kumimoji="1" lang="en-US" altLang="ko-KR" dirty="0" err="1"/>
              <a:t>m.blog.naver.com</a:t>
            </a:r>
            <a:r>
              <a:rPr kumimoji="1" lang="en-US" altLang="ko-KR" dirty="0"/>
              <a:t>/qbxlvnf11/221367174686</a:t>
            </a:r>
          </a:p>
          <a:p>
            <a:r>
              <a:rPr kumimoji="1" lang="en-US" altLang="ko-KR" dirty="0"/>
              <a:t>https://</a:t>
            </a:r>
            <a:r>
              <a:rPr kumimoji="1" lang="en-US" altLang="ko-KR" dirty="0" err="1"/>
              <a:t>defacto-standard.tistory.com</a:t>
            </a:r>
            <a:r>
              <a:rPr kumimoji="1" lang="en-US" altLang="ko-KR" dirty="0"/>
              <a:t>/149</a:t>
            </a:r>
          </a:p>
          <a:p>
            <a:r>
              <a:rPr kumimoji="1" lang="en-US" altLang="ko-KR" dirty="0"/>
              <a:t>https://kosaf04pyh.tistory.com/40</a:t>
            </a:r>
          </a:p>
          <a:p>
            <a:r>
              <a:rPr kumimoji="1" lang="en-US" altLang="ko-KR" dirty="0"/>
              <a:t>https://</a:t>
            </a:r>
            <a:r>
              <a:rPr kumimoji="1" lang="en-US" altLang="ko-KR" dirty="0" err="1"/>
              <a:t>jhnyang.tistory.com</a:t>
            </a:r>
            <a:r>
              <a:rPr kumimoji="1" lang="en-US" altLang="ko-KR" dirty="0"/>
              <a:t>/290</a:t>
            </a:r>
          </a:p>
          <a:p>
            <a:r>
              <a:rPr kumimoji="1" lang="en-US" altLang="ko-KR" dirty="0"/>
              <a:t>https://</a:t>
            </a:r>
            <a:r>
              <a:rPr kumimoji="1" lang="en-US" altLang="ko-KR" dirty="0" err="1"/>
              <a:t>www.youtube.com</a:t>
            </a:r>
            <a:r>
              <a:rPr kumimoji="1" lang="en-US" altLang="ko-KR" dirty="0"/>
              <a:t>/</a:t>
            </a:r>
            <a:r>
              <a:rPr kumimoji="1" lang="en-US" altLang="ko-KR" dirty="0" err="1"/>
              <a:t>watch?v</a:t>
            </a:r>
            <a:r>
              <a:rPr kumimoji="1" lang="en-US" altLang="ko-KR" dirty="0"/>
              <a:t>=Zpfya69taNo</a:t>
            </a:r>
          </a:p>
          <a:p>
            <a:r>
              <a:rPr kumimoji="1" lang="en-US" altLang="ko-KR" dirty="0"/>
              <a:t>https://</a:t>
            </a:r>
            <a:r>
              <a:rPr kumimoji="1" lang="en-US" altLang="ko-KR" dirty="0" err="1"/>
              <a:t>www.youtube.com</a:t>
            </a:r>
            <a:r>
              <a:rPr kumimoji="1" lang="en-US" altLang="ko-KR" dirty="0"/>
              <a:t>/</a:t>
            </a:r>
            <a:r>
              <a:rPr kumimoji="1" lang="en-US" altLang="ko-KR" dirty="0" err="1"/>
              <a:t>watch?v</a:t>
            </a:r>
            <a:r>
              <a:rPr kumimoji="1" lang="en-US" altLang="ko-KR" dirty="0"/>
              <a:t>=8zt_b0zdA7o</a:t>
            </a:r>
          </a:p>
          <a:p>
            <a:r>
              <a:rPr kumimoji="1" lang="en-US" altLang="ko-KR" dirty="0"/>
              <a:t>https://</a:t>
            </a:r>
            <a:r>
              <a:rPr kumimoji="1" lang="en-US" altLang="ko-KR" dirty="0" err="1"/>
              <a:t>blog.naver.com</a:t>
            </a:r>
            <a:r>
              <a:rPr kumimoji="1" lang="en-US" altLang="ko-KR" dirty="0"/>
              <a:t>/</a:t>
            </a:r>
            <a:r>
              <a:rPr kumimoji="1" lang="en-US" altLang="ko-KR" dirty="0" err="1"/>
              <a:t>PostView.naver?blogId</a:t>
            </a:r>
            <a:r>
              <a:rPr kumimoji="1" lang="en-US" altLang="ko-KR" dirty="0"/>
              <a:t>=</a:t>
            </a:r>
            <a:r>
              <a:rPr kumimoji="1" lang="en-US" altLang="ko-KR" dirty="0" err="1"/>
              <a:t>ruvendix&amp;logNo</a:t>
            </a:r>
            <a:r>
              <a:rPr kumimoji="1" lang="en-US" altLang="ko-KR" dirty="0"/>
              <a:t>=221333044853</a:t>
            </a:r>
          </a:p>
          <a:p>
            <a:r>
              <a:rPr kumimoji="1" lang="en-US" altLang="ko-KR" dirty="0"/>
              <a:t>https://ozt88.tistory.com/31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6251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b="0" dirty="0"/>
              <a:t>프레임워크는 뼈대나 기반 구조로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자동차나 비행기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배 같은 탈 것을 생각하면 된다</a:t>
            </a:r>
            <a:r>
              <a:rPr kumimoji="1" lang="en-US" altLang="ko-KR" b="0" dirty="0"/>
              <a:t>.</a:t>
            </a:r>
          </a:p>
          <a:p>
            <a:r>
              <a:rPr kumimoji="1" lang="ko-KR" altLang="en-US" b="0" dirty="0"/>
              <a:t>사람이 타서 엔진을 켜고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기어를 넣고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핸들을 돌려 운전하거나 조종해야 한다</a:t>
            </a:r>
            <a:r>
              <a:rPr kumimoji="1" lang="en-US" altLang="ko-KR" b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7331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b="0" dirty="0"/>
              <a:t>즉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프레임워크는 완성된 제품을 만들기 위해 개발자를 도와주는 역할을 한다</a:t>
            </a:r>
            <a:r>
              <a:rPr kumimoji="1" lang="en-US" altLang="ko-KR" b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3889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b="0" dirty="0"/>
              <a:t>프레임워크는 전체적인 흐름을 자체적으로 갖고 있어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프로그래머가 그 안에서 필요한 코드를 작성한다</a:t>
            </a:r>
            <a:r>
              <a:rPr kumimoji="1" lang="en-US" altLang="ko-KR" b="0" dirty="0"/>
              <a:t>.</a:t>
            </a:r>
          </a:p>
          <a:p>
            <a:endParaRPr kumimoji="1" lang="en-US" altLang="ko-KR" b="0" dirty="0"/>
          </a:p>
          <a:p>
            <a:r>
              <a:rPr kumimoji="1" lang="ko-KR" altLang="en-US" b="0" dirty="0"/>
              <a:t>앞에서 설명한 것과 같이 프레임워크를 자동차나 비행기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배 같은 것으로 생각하면</a:t>
            </a:r>
            <a:endParaRPr kumimoji="1" lang="en-US" altLang="ko-KR" b="0" dirty="0"/>
          </a:p>
          <a:p>
            <a:r>
              <a:rPr kumimoji="1" lang="ko-KR" altLang="en-US" b="0" dirty="0"/>
              <a:t>자동차나 비행기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배는 정해진 곳으로만 다녀야 하고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운전자가 그 안에서 운전을 하는 것과 같다</a:t>
            </a:r>
            <a:r>
              <a:rPr kumimoji="1" lang="en-US" altLang="ko-KR" b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19443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71572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b="0" dirty="0"/>
              <a:t>라이브러리는 특정 기능에 대한 도구 또는 함수들의 집합이다</a:t>
            </a:r>
            <a:r>
              <a:rPr kumimoji="1" lang="en-US" altLang="ko-KR" b="0" dirty="0"/>
              <a:t>.</a:t>
            </a:r>
          </a:p>
          <a:p>
            <a:r>
              <a:rPr kumimoji="1" lang="ko-KR" altLang="en-US" b="0" dirty="0"/>
              <a:t>톱이나 망치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삽 같은 연장으로 생각하면 된다</a:t>
            </a:r>
            <a:r>
              <a:rPr kumimoji="1" lang="en-US" altLang="ko-KR" b="0" dirty="0"/>
              <a:t>.</a:t>
            </a:r>
          </a:p>
          <a:p>
            <a:endParaRPr kumimoji="1" lang="en-US" altLang="ko-KR" b="0" dirty="0"/>
          </a:p>
          <a:p>
            <a:r>
              <a:rPr kumimoji="1" lang="ko-KR" altLang="en-US" b="0" dirty="0"/>
              <a:t>사람들이 직접 사용하면서 각 연장들에 대한 기능을 수행한다</a:t>
            </a:r>
            <a:r>
              <a:rPr kumimoji="1" lang="en-US" altLang="ko-KR" b="0" dirty="0"/>
              <a:t>.</a:t>
            </a:r>
          </a:p>
          <a:p>
            <a:r>
              <a:rPr kumimoji="1" lang="ko-KR" altLang="en-US" b="0" dirty="0"/>
              <a:t>사람은 도구를 선택하는 입장이기 때문에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어떤 도구를 사용하든 원하는 것을 만들어낼 수만 있으면 된다</a:t>
            </a:r>
            <a:r>
              <a:rPr kumimoji="1" lang="en-US" altLang="ko-KR" b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63084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b="0" dirty="0"/>
              <a:t>라이브러리는 개발자가 어떤 기능을 수행하기 위해 도움을 주는 역할이다</a:t>
            </a:r>
            <a:r>
              <a:rPr kumimoji="1" lang="en-US" altLang="ko-KR" b="0" dirty="0"/>
              <a:t>.</a:t>
            </a:r>
          </a:p>
          <a:p>
            <a:r>
              <a:rPr kumimoji="1" lang="ko-KR" altLang="en-US" b="0" dirty="0"/>
              <a:t>즉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필요한 것을 제공하여 개발자가 어떤 기능을 수행하는 데 도움을 주는 것이다</a:t>
            </a:r>
            <a:r>
              <a:rPr kumimoji="1" lang="en-US" altLang="ko-KR" b="0" dirty="0"/>
              <a:t>.</a:t>
            </a:r>
          </a:p>
          <a:p>
            <a:endParaRPr kumimoji="1"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2995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b="0" dirty="0"/>
              <a:t>즉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프로그래머가 자신이 원하는 기능을 구현하고 싶을 때 라이브러리를 가져다 쓰는 것이다</a:t>
            </a:r>
            <a:r>
              <a:rPr kumimoji="1" lang="en-US" altLang="ko-KR" b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6716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67462"/>
            <a:ext cx="10363200" cy="375991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72376"/>
            <a:ext cx="9144000" cy="2607442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2021. 10. 8.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9161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2021. 10. 8.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683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74987"/>
            <a:ext cx="2628900" cy="91523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74987"/>
            <a:ext cx="7734300" cy="91523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2021. 10. 8.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63481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2021. 10. 8.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373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692444"/>
            <a:ext cx="10515600" cy="4492401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227345"/>
            <a:ext cx="10515600" cy="236244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2021. 10. 8.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34910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874937"/>
            <a:ext cx="5181600" cy="6852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874937"/>
            <a:ext cx="5181600" cy="6852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2021. 10. 8.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72946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4990"/>
            <a:ext cx="10515600" cy="208745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647443"/>
            <a:ext cx="5157787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944914"/>
            <a:ext cx="5157787" cy="58023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647443"/>
            <a:ext cx="5183188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944914"/>
            <a:ext cx="5183188" cy="58023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2021. 10. 8.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32375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2021. 10. 8.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32134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2021. 10. 8.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72155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554968"/>
            <a:ext cx="6172200" cy="7674832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2021. 10. 8.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88614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554968"/>
            <a:ext cx="6172200" cy="7674832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2021. 10. 8.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26617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74990"/>
            <a:ext cx="10515600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874937"/>
            <a:ext cx="10515600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16F77-DE83-8045-AE0B-D312DFD17589}" type="datetimeFigureOut">
              <a:rPr kumimoji="1" lang="ko-KR" altLang="en-US" smtClean="0"/>
              <a:t>2021. 10. 8.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0009783"/>
            <a:ext cx="41148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0659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1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1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3E1D90B5-72F7-4248-980D-A9F4333C19AB}"/>
              </a:ext>
            </a:extLst>
          </p:cNvPr>
          <p:cNvSpPr txBox="1"/>
          <p:nvPr/>
        </p:nvSpPr>
        <p:spPr>
          <a:xfrm>
            <a:off x="708317" y="8129145"/>
            <a:ext cx="686598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kumimoji="1" lang="ko-KR" altLang="en-US" sz="3200" b="1" dirty="0"/>
              <a:t>프레임워크</a:t>
            </a:r>
            <a:endParaRPr kumimoji="1" lang="en-US" altLang="ko-KR" sz="3200" b="1" dirty="0"/>
          </a:p>
          <a:p>
            <a:pPr marL="742950" indent="-742950">
              <a:buAutoNum type="arabicPeriod"/>
            </a:pPr>
            <a:r>
              <a:rPr kumimoji="1" lang="ko-KR" altLang="en-US" sz="3200" b="1" dirty="0"/>
              <a:t>라이브러리</a:t>
            </a:r>
            <a:endParaRPr kumimoji="1" lang="en-US" altLang="ko-KR" sz="3200" b="1" dirty="0"/>
          </a:p>
          <a:p>
            <a:pPr marL="742950" indent="-742950">
              <a:buAutoNum type="arabicPeriod"/>
            </a:pPr>
            <a:r>
              <a:rPr kumimoji="1" lang="ko-KR" altLang="en-US" sz="3200" b="1" dirty="0"/>
              <a:t>프레임워크와 라이브러리의 차이</a:t>
            </a:r>
            <a:endParaRPr kumimoji="1" lang="en-US" altLang="ko-KR" sz="3200" b="1" dirty="0"/>
          </a:p>
          <a:p>
            <a:pPr marL="742950" indent="-742950">
              <a:buAutoNum type="arabicPeriod"/>
            </a:pPr>
            <a:r>
              <a:rPr kumimoji="1" lang="ko-KR" altLang="en-US" sz="3200" b="1" dirty="0"/>
              <a:t>제어의 역전</a:t>
            </a:r>
            <a:endParaRPr kumimoji="1" lang="en-US" altLang="ko-KR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856AF0-9386-AB4A-8F68-46A6711BC980}"/>
              </a:ext>
            </a:extLst>
          </p:cNvPr>
          <p:cNvSpPr txBox="1"/>
          <p:nvPr/>
        </p:nvSpPr>
        <p:spPr>
          <a:xfrm>
            <a:off x="3637634" y="4738161"/>
            <a:ext cx="49167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0" b="1" dirty="0"/>
              <a:t>프레임워크와</a:t>
            </a:r>
            <a:endParaRPr kumimoji="1" lang="en-US" altLang="ko-KR" sz="4000" b="1" dirty="0"/>
          </a:p>
          <a:p>
            <a:pPr algn="ctr"/>
            <a:r>
              <a:rPr kumimoji="1" lang="ko-KR" altLang="en-US" sz="4000" b="1" dirty="0"/>
              <a:t>라이브러리의 차이점</a:t>
            </a:r>
            <a:endParaRPr kumimoji="1" lang="en-US" altLang="ko-KR" sz="4000" b="1" dirty="0"/>
          </a:p>
        </p:txBody>
      </p:sp>
    </p:spTree>
    <p:extLst>
      <p:ext uri="{BB962C8B-B14F-4D97-AF65-F5344CB8AC3E}">
        <p14:creationId xmlns:p14="http://schemas.microsoft.com/office/powerpoint/2010/main" val="1094218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F0DA56-0BD7-3D43-92A5-49C9EB267BF4}"/>
              </a:ext>
            </a:extLst>
          </p:cNvPr>
          <p:cNvSpPr txBox="1"/>
          <p:nvPr/>
        </p:nvSpPr>
        <p:spPr>
          <a:xfrm>
            <a:off x="2844885" y="5045938"/>
            <a:ext cx="6502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3.</a:t>
            </a:r>
            <a:r>
              <a:rPr kumimoji="1" lang="ko-KR" altLang="en-US" sz="4000" b="1" dirty="0"/>
              <a:t> 프레임워크 </a:t>
            </a:r>
            <a:r>
              <a:rPr kumimoji="1" lang="en-US" altLang="ko-KR" sz="4000" b="1" dirty="0"/>
              <a:t>vs</a:t>
            </a:r>
            <a:r>
              <a:rPr kumimoji="1" lang="ko-KR" altLang="en-US" sz="4000" b="1" dirty="0"/>
              <a:t> 라이브러리</a:t>
            </a:r>
            <a:endParaRPr kumimoji="1" lang="en-US" altLang="ko-KR" sz="4000" b="1" dirty="0"/>
          </a:p>
        </p:txBody>
      </p:sp>
    </p:spTree>
    <p:extLst>
      <p:ext uri="{BB962C8B-B14F-4D97-AF65-F5344CB8AC3E}">
        <p14:creationId xmlns:p14="http://schemas.microsoft.com/office/powerpoint/2010/main" val="180214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59908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프레임워크 </a:t>
            </a:r>
            <a:r>
              <a:rPr kumimoji="1" lang="en-US" altLang="ko-KR" sz="4000" b="1" dirty="0"/>
              <a:t>vs </a:t>
            </a:r>
            <a:r>
              <a:rPr kumimoji="1" lang="ko-KR" altLang="en-US" sz="4000" b="1" dirty="0"/>
              <a:t>라이브러리</a:t>
            </a:r>
            <a:endParaRPr kumimoji="1" lang="en-US" altLang="ko-KR" sz="4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6A6A67-EE86-AB49-8126-8C6E5A362D97}"/>
              </a:ext>
            </a:extLst>
          </p:cNvPr>
          <p:cNvSpPr txBox="1"/>
          <p:nvPr/>
        </p:nvSpPr>
        <p:spPr>
          <a:xfrm>
            <a:off x="2339645" y="2869649"/>
            <a:ext cx="1980030" cy="668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800" b="1" dirty="0"/>
              <a:t>프레임워크</a:t>
            </a:r>
            <a:endParaRPr kumimoji="1" lang="en-US" altLang="ko-KR" sz="2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6FF17B-6C59-9944-B532-D71D36B238D8}"/>
              </a:ext>
            </a:extLst>
          </p:cNvPr>
          <p:cNvSpPr txBox="1"/>
          <p:nvPr/>
        </p:nvSpPr>
        <p:spPr>
          <a:xfrm>
            <a:off x="7872325" y="2869649"/>
            <a:ext cx="1980030" cy="668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800" b="1" dirty="0"/>
              <a:t>라이브러리</a:t>
            </a:r>
            <a:endParaRPr kumimoji="1" lang="en-US" altLang="ko-KR" sz="2800" b="1" dirty="0"/>
          </a:p>
        </p:txBody>
      </p:sp>
      <p:pic>
        <p:nvPicPr>
          <p:cNvPr id="14" name="Picture 2" descr="비행기 - 무료 수송개 아이콘">
            <a:extLst>
              <a:ext uri="{FF2B5EF4-FFF2-40B4-BE49-F238E27FC236}">
                <a16:creationId xmlns:a16="http://schemas.microsoft.com/office/drawing/2014/main" id="{00CB1D08-ACCF-8C4B-A794-8BB3600A6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053" y="4552757"/>
            <a:ext cx="3847213" cy="384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삽 - 무료 여행개 아이콘">
            <a:extLst>
              <a:ext uri="{FF2B5EF4-FFF2-40B4-BE49-F238E27FC236}">
                <a16:creationId xmlns:a16="http://schemas.microsoft.com/office/drawing/2014/main" id="{0CF31F4D-BE5A-FE42-9400-4F2824193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484" y="4776861"/>
            <a:ext cx="2549711" cy="2549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9198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59908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프레임워크 </a:t>
            </a:r>
            <a:r>
              <a:rPr kumimoji="1" lang="en-US" altLang="ko-KR" sz="4000" b="1" dirty="0"/>
              <a:t>vs </a:t>
            </a:r>
            <a:r>
              <a:rPr kumimoji="1" lang="ko-KR" altLang="en-US" sz="4000" b="1" dirty="0"/>
              <a:t>라이브러리</a:t>
            </a:r>
            <a:endParaRPr kumimoji="1" lang="en-US" altLang="ko-KR" sz="4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AEB95E-D43A-2946-8715-BB3EDE021C0F}"/>
              </a:ext>
            </a:extLst>
          </p:cNvPr>
          <p:cNvSpPr txBox="1"/>
          <p:nvPr/>
        </p:nvSpPr>
        <p:spPr>
          <a:xfrm>
            <a:off x="2339645" y="2869649"/>
            <a:ext cx="1980030" cy="668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800" b="1" dirty="0"/>
              <a:t>프레임워크</a:t>
            </a:r>
            <a:endParaRPr kumimoji="1" lang="en-US" altLang="ko-KR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89E7B1-1E6E-7140-8F90-BBCF1E015870}"/>
              </a:ext>
            </a:extLst>
          </p:cNvPr>
          <p:cNvSpPr txBox="1"/>
          <p:nvPr/>
        </p:nvSpPr>
        <p:spPr>
          <a:xfrm>
            <a:off x="7872325" y="2869649"/>
            <a:ext cx="1980030" cy="668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800" b="1" dirty="0"/>
              <a:t>라이브러리</a:t>
            </a:r>
            <a:endParaRPr kumimoji="1" lang="en-US" altLang="ko-KR" sz="2800" b="1" dirty="0"/>
          </a:p>
        </p:txBody>
      </p:sp>
      <p:pic>
        <p:nvPicPr>
          <p:cNvPr id="9" name="Picture 2" descr="비행기 - 무료 수송개 아이콘">
            <a:extLst>
              <a:ext uri="{FF2B5EF4-FFF2-40B4-BE49-F238E27FC236}">
                <a16:creationId xmlns:a16="http://schemas.microsoft.com/office/drawing/2014/main" id="{CBED95C0-1404-D74D-B91E-591B67464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053" y="4552757"/>
            <a:ext cx="3847213" cy="384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7A09480-5049-884D-A8AC-546187A5012D}"/>
              </a:ext>
            </a:extLst>
          </p:cNvPr>
          <p:cNvSpPr txBox="1"/>
          <p:nvPr/>
        </p:nvSpPr>
        <p:spPr>
          <a:xfrm>
            <a:off x="1483642" y="8565396"/>
            <a:ext cx="3692037" cy="9654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000" b="1" dirty="0"/>
              <a:t>이 안에서</a:t>
            </a:r>
            <a:endParaRPr kumimoji="1" lang="en-US" altLang="ko-KR" sz="2000" b="1" dirty="0"/>
          </a:p>
          <a:p>
            <a:pPr algn="ctr">
              <a:lnSpc>
                <a:spcPct val="150000"/>
              </a:lnSpc>
            </a:pPr>
            <a:r>
              <a:rPr kumimoji="1" lang="ko-KR" altLang="en-US" sz="2000" b="1" dirty="0"/>
              <a:t>프로그래머가 필요한 코드 작성</a:t>
            </a:r>
            <a:endParaRPr kumimoji="1" lang="en-US" altLang="ko-KR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69D94B-422A-2D40-A75D-67929F0478CB}"/>
              </a:ext>
            </a:extLst>
          </p:cNvPr>
          <p:cNvSpPr txBox="1"/>
          <p:nvPr/>
        </p:nvSpPr>
        <p:spPr>
          <a:xfrm>
            <a:off x="7272802" y="8565396"/>
            <a:ext cx="3435556" cy="9654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000" b="1" dirty="0"/>
              <a:t>프로그래머가</a:t>
            </a:r>
            <a:endParaRPr kumimoji="1" lang="en-US" altLang="ko-KR" sz="2000" b="1" dirty="0"/>
          </a:p>
          <a:p>
            <a:pPr algn="ctr">
              <a:lnSpc>
                <a:spcPct val="150000"/>
              </a:lnSpc>
            </a:pPr>
            <a:r>
              <a:rPr kumimoji="1" lang="ko-KR" altLang="en-US" sz="2000" b="1" dirty="0"/>
              <a:t>필요한 상황에 가져다가 사용</a:t>
            </a:r>
            <a:endParaRPr kumimoji="1" lang="en-US" altLang="ko-KR" sz="2000" b="1" dirty="0"/>
          </a:p>
        </p:txBody>
      </p:sp>
      <p:pic>
        <p:nvPicPr>
          <p:cNvPr id="13" name="Picture 8" descr="삽 - 무료 여행개 아이콘">
            <a:extLst>
              <a:ext uri="{FF2B5EF4-FFF2-40B4-BE49-F238E27FC236}">
                <a16:creationId xmlns:a16="http://schemas.microsoft.com/office/drawing/2014/main" id="{14D47D97-3375-4A41-B72A-B01B7B231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484" y="4776861"/>
            <a:ext cx="2549711" cy="2549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943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59908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프레임워크 </a:t>
            </a:r>
            <a:r>
              <a:rPr kumimoji="1" lang="en-US" altLang="ko-KR" sz="4000" b="1" dirty="0"/>
              <a:t>vs </a:t>
            </a:r>
            <a:r>
              <a:rPr kumimoji="1" lang="ko-KR" altLang="en-US" sz="4000" b="1" dirty="0"/>
              <a:t>라이브러리</a:t>
            </a:r>
            <a:endParaRPr kumimoji="1" lang="en-US" altLang="ko-KR" sz="4000" b="1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22039AB2-1CCA-1F41-818A-636613D69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221038"/>
            <a:ext cx="9906000" cy="435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501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F0DA56-0BD7-3D43-92A5-49C9EB267BF4}"/>
              </a:ext>
            </a:extLst>
          </p:cNvPr>
          <p:cNvSpPr txBox="1"/>
          <p:nvPr/>
        </p:nvSpPr>
        <p:spPr>
          <a:xfrm>
            <a:off x="4407877" y="5045938"/>
            <a:ext cx="3376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4.</a:t>
            </a:r>
            <a:r>
              <a:rPr kumimoji="1" lang="ko-KR" altLang="en-US" sz="4000" b="1" dirty="0"/>
              <a:t> 제어의 역전</a:t>
            </a:r>
            <a:endParaRPr kumimoji="1" lang="en-US" altLang="ko-KR" sz="4000" b="1" dirty="0"/>
          </a:p>
        </p:txBody>
      </p:sp>
    </p:spTree>
    <p:extLst>
      <p:ext uri="{BB962C8B-B14F-4D97-AF65-F5344CB8AC3E}">
        <p14:creationId xmlns:p14="http://schemas.microsoft.com/office/powerpoint/2010/main" val="4269104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2864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제어의 역전</a:t>
            </a:r>
            <a:endParaRPr kumimoji="1" lang="en-US" altLang="ko-KR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4909A8-56C9-134F-9FDF-9B1C6CD28951}"/>
              </a:ext>
            </a:extLst>
          </p:cNvPr>
          <p:cNvSpPr txBox="1"/>
          <p:nvPr/>
        </p:nvSpPr>
        <p:spPr>
          <a:xfrm>
            <a:off x="2126804" y="4742521"/>
            <a:ext cx="7938392" cy="1314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800" b="1" dirty="0"/>
              <a:t>제어의 권한을 넘김으로써</a:t>
            </a:r>
            <a:endParaRPr kumimoji="1" lang="en-US" altLang="ko-KR" sz="2800" b="1" dirty="0"/>
          </a:p>
          <a:p>
            <a:pPr algn="ctr">
              <a:lnSpc>
                <a:spcPct val="150000"/>
              </a:lnSpc>
            </a:pPr>
            <a:r>
              <a:rPr kumimoji="1" lang="ko-KR" altLang="en-US" sz="2800" b="1" dirty="0"/>
              <a:t>클라이언트 코드가 신경 써야 할 것을 줄이는 전략</a:t>
            </a:r>
            <a:endParaRPr kumimoji="1"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60972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2864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제어의 역전</a:t>
            </a:r>
            <a:endParaRPr kumimoji="1" lang="en-US" altLang="ko-KR" sz="4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8D2192-4C1C-B344-992B-53B57B7C5301}"/>
              </a:ext>
            </a:extLst>
          </p:cNvPr>
          <p:cNvSpPr txBox="1"/>
          <p:nvPr/>
        </p:nvSpPr>
        <p:spPr>
          <a:xfrm>
            <a:off x="2649388" y="4048293"/>
            <a:ext cx="6893234" cy="2703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3200" b="1" dirty="0"/>
              <a:t>라이브러리</a:t>
            </a:r>
            <a:endParaRPr kumimoji="1" lang="en-US" altLang="ko-KR" sz="2800" b="1" dirty="0"/>
          </a:p>
          <a:p>
            <a:pPr algn="ctr">
              <a:lnSpc>
                <a:spcPct val="150000"/>
              </a:lnSpc>
            </a:pPr>
            <a:endParaRPr kumimoji="1" lang="en-US" altLang="ko-KR" sz="2800" b="1" dirty="0"/>
          </a:p>
          <a:p>
            <a:pPr algn="ctr">
              <a:lnSpc>
                <a:spcPct val="150000"/>
              </a:lnSpc>
            </a:pPr>
            <a:r>
              <a:rPr kumimoji="1" lang="ko-KR" altLang="en-US" sz="2800" b="1" dirty="0"/>
              <a:t>프로그래머가 작성하는 클라이언트 코드가</a:t>
            </a:r>
            <a:endParaRPr kumimoji="1" lang="en-US" altLang="ko-KR" sz="2800" b="1" dirty="0"/>
          </a:p>
          <a:p>
            <a:pPr algn="ctr">
              <a:lnSpc>
                <a:spcPct val="150000"/>
              </a:lnSpc>
            </a:pPr>
            <a:r>
              <a:rPr kumimoji="1" lang="ko-KR" altLang="en-US" sz="2800" b="1" dirty="0"/>
              <a:t>라이브러리의 </a:t>
            </a:r>
            <a:r>
              <a:rPr kumimoji="1" lang="ko-KR" altLang="en-US" sz="2800" b="1" dirty="0" err="1"/>
              <a:t>메소드를</a:t>
            </a:r>
            <a:r>
              <a:rPr kumimoji="1" lang="ko-KR" altLang="en-US" sz="2800" b="1" dirty="0"/>
              <a:t> 호출해서 사용</a:t>
            </a:r>
            <a:endParaRPr kumimoji="1"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3084254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2864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제어의 역전</a:t>
            </a:r>
            <a:endParaRPr kumimoji="1" lang="en-US" altLang="ko-KR" sz="4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8D2192-4C1C-B344-992B-53B57B7C5301}"/>
              </a:ext>
            </a:extLst>
          </p:cNvPr>
          <p:cNvSpPr txBox="1"/>
          <p:nvPr/>
        </p:nvSpPr>
        <p:spPr>
          <a:xfrm>
            <a:off x="2351237" y="4048293"/>
            <a:ext cx="7489550" cy="2388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3200" b="1" dirty="0"/>
              <a:t>프레임워크</a:t>
            </a:r>
            <a:endParaRPr kumimoji="1" lang="en-US" altLang="ko-KR" sz="2800" b="1" dirty="0"/>
          </a:p>
          <a:p>
            <a:pPr algn="ctr">
              <a:lnSpc>
                <a:spcPct val="150000"/>
              </a:lnSpc>
            </a:pPr>
            <a:endParaRPr kumimoji="1" lang="en-US" altLang="ko-KR" sz="2800" b="1" dirty="0"/>
          </a:p>
          <a:p>
            <a:pPr algn="ctr">
              <a:lnSpc>
                <a:spcPct val="150000"/>
              </a:lnSpc>
            </a:pPr>
            <a:r>
              <a:rPr kumimoji="1" lang="en-US" altLang="ko-KR" sz="4000" b="1" dirty="0">
                <a:solidFill>
                  <a:srgbClr val="FF0000"/>
                </a:solidFill>
              </a:rPr>
              <a:t>!</a:t>
            </a:r>
            <a:r>
              <a:rPr kumimoji="1" lang="ko-KR" altLang="en-US" sz="2800" b="1" dirty="0"/>
              <a:t> 프레임워크의 </a:t>
            </a:r>
            <a:r>
              <a:rPr kumimoji="1" lang="ko-KR" altLang="en-US" sz="2800" b="1" dirty="0" err="1"/>
              <a:t>메소드가</a:t>
            </a:r>
            <a:r>
              <a:rPr kumimoji="1" lang="ko-KR" altLang="en-US" sz="2800" b="1" dirty="0"/>
              <a:t> 사용자의 코드 호출 </a:t>
            </a:r>
            <a:r>
              <a:rPr kumimoji="1" lang="en-US" altLang="ko-KR" sz="4000" b="1" dirty="0">
                <a:solidFill>
                  <a:srgbClr val="FF0000"/>
                </a:solidFill>
              </a:rPr>
              <a:t>!</a:t>
            </a:r>
            <a:endParaRPr kumimoji="1" lang="en-US" altLang="ko-K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860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2864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제어의 역전</a:t>
            </a:r>
            <a:endParaRPr kumimoji="1" lang="en-US" altLang="ko-KR" sz="4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8D2192-4C1C-B344-992B-53B57B7C5301}"/>
              </a:ext>
            </a:extLst>
          </p:cNvPr>
          <p:cNvSpPr txBox="1"/>
          <p:nvPr/>
        </p:nvSpPr>
        <p:spPr>
          <a:xfrm>
            <a:off x="2351225" y="2211492"/>
            <a:ext cx="7489550" cy="2388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3200" b="1" dirty="0"/>
              <a:t>프레임워크</a:t>
            </a:r>
            <a:endParaRPr kumimoji="1" lang="en-US" altLang="ko-KR" sz="2800" b="1" dirty="0"/>
          </a:p>
          <a:p>
            <a:pPr algn="ctr">
              <a:lnSpc>
                <a:spcPct val="150000"/>
              </a:lnSpc>
            </a:pPr>
            <a:endParaRPr kumimoji="1" lang="en-US" altLang="ko-KR" sz="2800" b="1" dirty="0"/>
          </a:p>
          <a:p>
            <a:pPr algn="ctr">
              <a:lnSpc>
                <a:spcPct val="150000"/>
              </a:lnSpc>
            </a:pPr>
            <a:r>
              <a:rPr kumimoji="1" lang="en-US" altLang="ko-KR" sz="4000" b="1" dirty="0">
                <a:solidFill>
                  <a:srgbClr val="FF0000"/>
                </a:solidFill>
              </a:rPr>
              <a:t>!</a:t>
            </a:r>
            <a:r>
              <a:rPr kumimoji="1" lang="ko-KR" altLang="en-US" sz="2800" b="1" dirty="0"/>
              <a:t> 프레임워크의 </a:t>
            </a:r>
            <a:r>
              <a:rPr kumimoji="1" lang="ko-KR" altLang="en-US" sz="2800" b="1" dirty="0" err="1"/>
              <a:t>메소드가</a:t>
            </a:r>
            <a:r>
              <a:rPr kumimoji="1" lang="ko-KR" altLang="en-US" sz="2800" b="1" dirty="0"/>
              <a:t> 사용자의 코드 호출 </a:t>
            </a:r>
            <a:r>
              <a:rPr kumimoji="1" lang="en-US" altLang="ko-KR" sz="4000" b="1" dirty="0">
                <a:solidFill>
                  <a:srgbClr val="FF0000"/>
                </a:solidFill>
              </a:rPr>
              <a:t>!</a:t>
            </a:r>
            <a:endParaRPr kumimoji="1" lang="en-US" altLang="ko-KR" sz="28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FD2A10-C946-B647-885C-D6C94C4CDD78}"/>
              </a:ext>
            </a:extLst>
          </p:cNvPr>
          <p:cNvSpPr txBox="1"/>
          <p:nvPr/>
        </p:nvSpPr>
        <p:spPr>
          <a:xfrm>
            <a:off x="2465808" y="6340220"/>
            <a:ext cx="7260384" cy="2248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sz="2400" b="1" dirty="0"/>
              <a:t>1.</a:t>
            </a:r>
            <a:r>
              <a:rPr kumimoji="1" lang="ko-KR" altLang="en-US" sz="2400" b="1" dirty="0"/>
              <a:t> 프레임워크의 </a:t>
            </a:r>
            <a:r>
              <a:rPr kumimoji="1" lang="en-US" altLang="ko-KR" sz="2400" b="1" dirty="0"/>
              <a:t>event, delegate</a:t>
            </a:r>
            <a:r>
              <a:rPr kumimoji="1" lang="ko-KR" altLang="en-US" sz="2400" b="1" dirty="0"/>
              <a:t>에 나의 </a:t>
            </a:r>
            <a:r>
              <a:rPr kumimoji="1" lang="ko-KR" altLang="en-US" sz="2400" b="1" dirty="0" err="1"/>
              <a:t>메소드</a:t>
            </a:r>
            <a:r>
              <a:rPr kumimoji="1" lang="ko-KR" altLang="en-US" sz="2400" b="1" dirty="0"/>
              <a:t> 등록</a:t>
            </a:r>
            <a:endParaRPr kumimoji="1" lang="en-US" altLang="ko-KR" sz="2400" b="1" dirty="0"/>
          </a:p>
          <a:p>
            <a:pPr algn="ctr">
              <a:lnSpc>
                <a:spcPct val="150000"/>
              </a:lnSpc>
            </a:pPr>
            <a:r>
              <a:rPr kumimoji="1" lang="en-US" altLang="ko-KR" sz="2400" b="1" dirty="0"/>
              <a:t>or</a:t>
            </a:r>
          </a:p>
          <a:p>
            <a:pPr algn="ctr">
              <a:lnSpc>
                <a:spcPct val="150000"/>
              </a:lnSpc>
            </a:pPr>
            <a:r>
              <a:rPr kumimoji="1" lang="en-US" altLang="ko-KR" sz="2400" b="1" dirty="0"/>
              <a:t>2.</a:t>
            </a:r>
            <a:r>
              <a:rPr kumimoji="1" lang="ko-KR" altLang="en-US" sz="2400" b="1" dirty="0"/>
              <a:t> 프레임워크에 정의된 인터페이스</a:t>
            </a:r>
            <a:r>
              <a:rPr kumimoji="1" lang="en-US" altLang="ko-KR" sz="2400" b="1" dirty="0"/>
              <a:t>,</a:t>
            </a:r>
            <a:r>
              <a:rPr kumimoji="1" lang="ko-KR" altLang="en-US" sz="2400" b="1" dirty="0"/>
              <a:t> 추상 타입을</a:t>
            </a:r>
            <a:endParaRPr kumimoji="1" lang="en-US" altLang="ko-KR" sz="2400" b="1" dirty="0"/>
          </a:p>
          <a:p>
            <a:pPr algn="ctr">
              <a:lnSpc>
                <a:spcPct val="150000"/>
              </a:lnSpc>
            </a:pPr>
            <a:r>
              <a:rPr kumimoji="1" lang="ko-KR" altLang="en-US" sz="2400" b="1" dirty="0"/>
              <a:t>나의 코드에서 구현</a:t>
            </a:r>
            <a:r>
              <a:rPr kumimoji="1" lang="en-US" altLang="ko-KR" sz="2400" b="1" dirty="0"/>
              <a:t>,</a:t>
            </a:r>
            <a:r>
              <a:rPr kumimoji="1" lang="ko-KR" altLang="en-US" sz="2400" b="1" dirty="0"/>
              <a:t> 상속한 후 프레임워크에 넘긴다</a:t>
            </a:r>
            <a:r>
              <a:rPr kumimoji="1" lang="en-US" altLang="ko-KR" sz="2400" b="1" dirty="0"/>
              <a:t>.</a:t>
            </a:r>
          </a:p>
        </p:txBody>
      </p:sp>
      <p:sp>
        <p:nvSpPr>
          <p:cNvPr id="8" name="아래쪽 화살표[D] 7">
            <a:extLst>
              <a:ext uri="{FF2B5EF4-FFF2-40B4-BE49-F238E27FC236}">
                <a16:creationId xmlns:a16="http://schemas.microsoft.com/office/drawing/2014/main" id="{15DBA102-2128-B94B-9002-10ACF1260BFC}"/>
              </a:ext>
            </a:extLst>
          </p:cNvPr>
          <p:cNvSpPr/>
          <p:nvPr/>
        </p:nvSpPr>
        <p:spPr>
          <a:xfrm>
            <a:off x="5591786" y="4864813"/>
            <a:ext cx="1008427" cy="1210112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24822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59908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프레임워크 </a:t>
            </a:r>
            <a:r>
              <a:rPr kumimoji="1" lang="en-US" altLang="ko-KR" sz="4000" b="1" dirty="0"/>
              <a:t>vs </a:t>
            </a:r>
            <a:r>
              <a:rPr kumimoji="1" lang="ko-KR" altLang="en-US" sz="4000" b="1" dirty="0"/>
              <a:t>라이브러리</a:t>
            </a:r>
            <a:endParaRPr kumimoji="1" lang="en-US" altLang="ko-KR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0E0056-9A72-9C4E-8C7E-6A0369E3317B}"/>
              </a:ext>
            </a:extLst>
          </p:cNvPr>
          <p:cNvSpPr txBox="1"/>
          <p:nvPr/>
        </p:nvSpPr>
        <p:spPr>
          <a:xfrm>
            <a:off x="968690" y="3268421"/>
            <a:ext cx="4297971" cy="27955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3200" b="1" dirty="0"/>
              <a:t>프레임워크</a:t>
            </a:r>
            <a:endParaRPr kumimoji="1" lang="en-US" altLang="ko-KR" sz="3200" b="1" dirty="0"/>
          </a:p>
          <a:p>
            <a:pPr algn="ctr">
              <a:lnSpc>
                <a:spcPct val="150000"/>
              </a:lnSpc>
            </a:pPr>
            <a:endParaRPr kumimoji="1" lang="en-US" altLang="ko-KR" sz="3200" b="1" dirty="0"/>
          </a:p>
          <a:p>
            <a:pPr algn="ctr">
              <a:lnSpc>
                <a:spcPct val="150000"/>
              </a:lnSpc>
            </a:pPr>
            <a:r>
              <a:rPr kumimoji="1" lang="ko-KR" altLang="en-US" sz="2800" b="1" dirty="0"/>
              <a:t>프레임워크가 흐름을 가짐</a:t>
            </a:r>
            <a:endParaRPr kumimoji="1" lang="en-US" altLang="ko-KR" sz="2800" b="1" dirty="0"/>
          </a:p>
          <a:p>
            <a:pPr algn="ctr">
              <a:lnSpc>
                <a:spcPct val="150000"/>
              </a:lnSpc>
            </a:pPr>
            <a:r>
              <a:rPr kumimoji="1" lang="en-US" altLang="ko-KR" sz="2800" b="1" dirty="0"/>
              <a:t>-&gt;</a:t>
            </a:r>
            <a:r>
              <a:rPr kumimoji="1" lang="ko-KR" altLang="en-US" sz="2800" b="1" dirty="0"/>
              <a:t> </a:t>
            </a:r>
            <a:r>
              <a:rPr kumimoji="1" lang="ko-KR" altLang="en-US" sz="2800" b="1" dirty="0">
                <a:solidFill>
                  <a:srgbClr val="FF0000"/>
                </a:solidFill>
              </a:rPr>
              <a:t>제어의 역전</a:t>
            </a:r>
            <a:endParaRPr kumimoji="1" lang="en-US" altLang="ko-KR" sz="28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DD66D5-4ADD-F447-957E-57EA763F51F1}"/>
              </a:ext>
            </a:extLst>
          </p:cNvPr>
          <p:cNvSpPr txBox="1"/>
          <p:nvPr/>
        </p:nvSpPr>
        <p:spPr>
          <a:xfrm>
            <a:off x="6868746" y="3254165"/>
            <a:ext cx="4297971" cy="21457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3200" b="1" dirty="0"/>
              <a:t>라이브러리</a:t>
            </a:r>
            <a:endParaRPr kumimoji="1" lang="en-US" altLang="ko-KR" sz="3200" b="1" dirty="0"/>
          </a:p>
          <a:p>
            <a:pPr algn="ctr">
              <a:lnSpc>
                <a:spcPct val="150000"/>
              </a:lnSpc>
            </a:pPr>
            <a:endParaRPr kumimoji="1" lang="en-US" altLang="ko-KR" sz="3200" b="1" dirty="0"/>
          </a:p>
          <a:p>
            <a:pPr algn="ctr">
              <a:lnSpc>
                <a:spcPct val="150000"/>
              </a:lnSpc>
            </a:pPr>
            <a:r>
              <a:rPr kumimoji="1" lang="ko-KR" altLang="en-US" sz="2800" b="1" dirty="0"/>
              <a:t>프로그래머가 흐름을 가짐</a:t>
            </a:r>
            <a:endParaRPr kumimoji="1" lang="en-US" altLang="ko-KR" sz="2800" b="1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FD36FB19-FBEE-9C4E-9AA6-9CF7E5137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227" y="6444909"/>
            <a:ext cx="7577546" cy="3332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31CFC0E-2613-3145-8327-4452B3B2FBFB}"/>
              </a:ext>
            </a:extLst>
          </p:cNvPr>
          <p:cNvSpPr txBox="1"/>
          <p:nvPr/>
        </p:nvSpPr>
        <p:spPr>
          <a:xfrm>
            <a:off x="2283097" y="1995189"/>
            <a:ext cx="7625806" cy="7507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3200" b="1" dirty="0"/>
              <a:t>흐름에 대한 제어의 권한이 어디에 있느냐</a:t>
            </a:r>
            <a:endParaRPr kumimoji="1" lang="en-US" altLang="ko-K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395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F0DA56-0BD7-3D43-92A5-49C9EB267BF4}"/>
              </a:ext>
            </a:extLst>
          </p:cNvPr>
          <p:cNvSpPr txBox="1"/>
          <p:nvPr/>
        </p:nvSpPr>
        <p:spPr>
          <a:xfrm>
            <a:off x="4465585" y="5045938"/>
            <a:ext cx="32608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1.</a:t>
            </a:r>
            <a:r>
              <a:rPr kumimoji="1" lang="ko-KR" altLang="en-US" sz="4000" b="1" dirty="0"/>
              <a:t> 프레임워크</a:t>
            </a:r>
            <a:endParaRPr kumimoji="1" lang="en-US" altLang="ko-KR" sz="4000" b="1" dirty="0"/>
          </a:p>
        </p:txBody>
      </p:sp>
    </p:spTree>
    <p:extLst>
      <p:ext uri="{BB962C8B-B14F-4D97-AF65-F5344CB8AC3E}">
        <p14:creationId xmlns:p14="http://schemas.microsoft.com/office/powerpoint/2010/main" val="13109013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3E1D90B5-72F7-4248-980D-A9F4333C19AB}"/>
              </a:ext>
            </a:extLst>
          </p:cNvPr>
          <p:cNvSpPr txBox="1"/>
          <p:nvPr/>
        </p:nvSpPr>
        <p:spPr>
          <a:xfrm>
            <a:off x="5765621" y="5138271"/>
            <a:ext cx="8643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끝</a:t>
            </a:r>
            <a:r>
              <a:rPr kumimoji="1" lang="en-US" altLang="ko-KR" sz="4000" b="1" dirty="0"/>
              <a:t>!</a:t>
            </a:r>
            <a:endParaRPr kumimoji="1"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075565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프레임워크</a:t>
            </a:r>
            <a:endParaRPr kumimoji="1" lang="en-US" altLang="ko-KR" sz="4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3A5009-C993-7D4E-AE1D-6AD07FAE4D52}"/>
              </a:ext>
            </a:extLst>
          </p:cNvPr>
          <p:cNvSpPr txBox="1"/>
          <p:nvPr/>
        </p:nvSpPr>
        <p:spPr>
          <a:xfrm>
            <a:off x="4839095" y="2079787"/>
            <a:ext cx="2513830" cy="668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800" b="1" dirty="0"/>
              <a:t>뼈대</a:t>
            </a:r>
            <a:r>
              <a:rPr kumimoji="1" lang="en-US" altLang="ko-KR" sz="2800" b="1" dirty="0"/>
              <a:t>, </a:t>
            </a:r>
            <a:r>
              <a:rPr kumimoji="1" lang="ko-KR" altLang="en-US" sz="2800" b="1" dirty="0" err="1"/>
              <a:t>기반구조</a:t>
            </a:r>
            <a:endParaRPr kumimoji="1" lang="en-US" altLang="ko-KR" sz="2800" b="1" dirty="0"/>
          </a:p>
        </p:txBody>
      </p:sp>
      <p:pic>
        <p:nvPicPr>
          <p:cNvPr id="1026" name="Picture 2" descr="비행기 - 무료 수송개 아이콘">
            <a:extLst>
              <a:ext uri="{FF2B5EF4-FFF2-40B4-BE49-F238E27FC236}">
                <a16:creationId xmlns:a16="http://schemas.microsoft.com/office/drawing/2014/main" id="{2F7809EA-A64C-4F44-9463-E9CE5A7DB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47" y="4010297"/>
            <a:ext cx="4600802" cy="4600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100 + 무료 자동차 아이콘 &amp;amp; 자동차 이미지">
            <a:extLst>
              <a:ext uri="{FF2B5EF4-FFF2-40B4-BE49-F238E27FC236}">
                <a16:creationId xmlns:a16="http://schemas.microsoft.com/office/drawing/2014/main" id="{093C4959-E976-2741-9465-8CFF84A9C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428" y="3805924"/>
            <a:ext cx="5880261" cy="294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배 - 무료 수송개 아이콘">
            <a:extLst>
              <a:ext uri="{FF2B5EF4-FFF2-40B4-BE49-F238E27FC236}">
                <a16:creationId xmlns:a16="http://schemas.microsoft.com/office/drawing/2014/main" id="{92D32463-FF7E-3143-BED8-72C77134F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2423" y="6139542"/>
            <a:ext cx="4195854" cy="419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794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프레임워크</a:t>
            </a:r>
            <a:endParaRPr kumimoji="1" lang="en-US" altLang="ko-KR" sz="4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3A5009-C993-7D4E-AE1D-6AD07FAE4D52}"/>
              </a:ext>
            </a:extLst>
          </p:cNvPr>
          <p:cNvSpPr txBox="1"/>
          <p:nvPr/>
        </p:nvSpPr>
        <p:spPr>
          <a:xfrm>
            <a:off x="1988161" y="4740790"/>
            <a:ext cx="8215711" cy="1318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800" b="1" dirty="0"/>
              <a:t>완성된 제품을 만들기 위해 개발자를 도와주는 역할</a:t>
            </a:r>
            <a:endParaRPr kumimoji="1" lang="en-US" altLang="ko-KR" sz="2800" b="1" dirty="0"/>
          </a:p>
          <a:p>
            <a:pPr algn="ctr">
              <a:lnSpc>
                <a:spcPct val="150000"/>
              </a:lnSpc>
            </a:pPr>
            <a:r>
              <a:rPr kumimoji="1" lang="en-US" altLang="ko-KR" sz="2800" b="1" dirty="0"/>
              <a:t>(</a:t>
            </a:r>
            <a:r>
              <a:rPr kumimoji="1" lang="ko-KR" altLang="en-US" sz="2800" b="1" dirty="0"/>
              <a:t>기반이 되는 역할</a:t>
            </a:r>
            <a:r>
              <a:rPr kumimoji="1" lang="en-US" altLang="ko-KR" sz="28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43021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프레임워크</a:t>
            </a:r>
            <a:endParaRPr kumimoji="1" lang="en-US" altLang="ko-KR" sz="4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3A5009-C993-7D4E-AE1D-6AD07FAE4D52}"/>
              </a:ext>
            </a:extLst>
          </p:cNvPr>
          <p:cNvSpPr txBox="1"/>
          <p:nvPr/>
        </p:nvSpPr>
        <p:spPr>
          <a:xfrm>
            <a:off x="1988161" y="2845613"/>
            <a:ext cx="8215711" cy="1318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800" b="1" dirty="0"/>
              <a:t>완성된 제품을 만들기 위해 개발자를 도와주는 역할</a:t>
            </a:r>
            <a:endParaRPr kumimoji="1" lang="en-US" altLang="ko-KR" sz="2800" b="1" dirty="0"/>
          </a:p>
          <a:p>
            <a:pPr algn="ctr">
              <a:lnSpc>
                <a:spcPct val="150000"/>
              </a:lnSpc>
            </a:pPr>
            <a:r>
              <a:rPr kumimoji="1" lang="en-US" altLang="ko-KR" sz="2800" b="1" dirty="0"/>
              <a:t>(</a:t>
            </a:r>
            <a:r>
              <a:rPr kumimoji="1" lang="ko-KR" altLang="en-US" sz="2800" b="1" dirty="0"/>
              <a:t>기반이 되는 역할</a:t>
            </a:r>
            <a:r>
              <a:rPr kumimoji="1" lang="en-US" altLang="ko-KR" sz="2800" b="1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7140F0-2503-6741-B68F-606A449A76CA}"/>
              </a:ext>
            </a:extLst>
          </p:cNvPr>
          <p:cNvSpPr txBox="1"/>
          <p:nvPr/>
        </p:nvSpPr>
        <p:spPr>
          <a:xfrm>
            <a:off x="2967582" y="7200891"/>
            <a:ext cx="6256841" cy="668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800" b="1" dirty="0"/>
              <a:t>전체적인 흐름을 자체적으로 갖고 있음</a:t>
            </a:r>
            <a:endParaRPr kumimoji="1" lang="en-US" altLang="ko-KR" sz="2800" b="1" dirty="0"/>
          </a:p>
        </p:txBody>
      </p:sp>
      <p:sp>
        <p:nvSpPr>
          <p:cNvPr id="2" name="아래쪽 화살표[D] 1">
            <a:extLst>
              <a:ext uri="{FF2B5EF4-FFF2-40B4-BE49-F238E27FC236}">
                <a16:creationId xmlns:a16="http://schemas.microsoft.com/office/drawing/2014/main" id="{D52363E0-344B-5348-9B20-E18A7669873B}"/>
              </a:ext>
            </a:extLst>
          </p:cNvPr>
          <p:cNvSpPr/>
          <p:nvPr/>
        </p:nvSpPr>
        <p:spPr>
          <a:xfrm>
            <a:off x="5486400" y="4898571"/>
            <a:ext cx="1306286" cy="1567543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1743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F0DA56-0BD7-3D43-92A5-49C9EB267BF4}"/>
              </a:ext>
            </a:extLst>
          </p:cNvPr>
          <p:cNvSpPr txBox="1"/>
          <p:nvPr/>
        </p:nvSpPr>
        <p:spPr>
          <a:xfrm>
            <a:off x="4465585" y="5045938"/>
            <a:ext cx="32608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2.</a:t>
            </a:r>
            <a:r>
              <a:rPr kumimoji="1" lang="ko-KR" altLang="en-US" sz="4000" b="1" dirty="0"/>
              <a:t> 라이브러리</a:t>
            </a:r>
            <a:endParaRPr kumimoji="1" lang="en-US" altLang="ko-KR" sz="4000" b="1" dirty="0"/>
          </a:p>
        </p:txBody>
      </p:sp>
    </p:spTree>
    <p:extLst>
      <p:ext uri="{BB962C8B-B14F-4D97-AF65-F5344CB8AC3E}">
        <p14:creationId xmlns:p14="http://schemas.microsoft.com/office/powerpoint/2010/main" val="579291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/>
              <a:t>라이브러리</a:t>
            </a:r>
            <a:endParaRPr kumimoji="1" lang="en-US" altLang="ko-KR" sz="4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3A5009-C993-7D4E-AE1D-6AD07FAE4D52}"/>
              </a:ext>
            </a:extLst>
          </p:cNvPr>
          <p:cNvSpPr txBox="1"/>
          <p:nvPr/>
        </p:nvSpPr>
        <p:spPr>
          <a:xfrm>
            <a:off x="2905869" y="2079787"/>
            <a:ext cx="6381875" cy="668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800" b="1"/>
              <a:t>특정 기능에 대한 도구 </a:t>
            </a:r>
            <a:r>
              <a:rPr kumimoji="1" lang="en-US" altLang="ko-KR" sz="2800" b="1"/>
              <a:t>or </a:t>
            </a:r>
            <a:r>
              <a:rPr kumimoji="1" lang="ko-KR" altLang="en-US" sz="2800" b="1"/>
              <a:t>함수들의 집합</a:t>
            </a:r>
            <a:endParaRPr kumimoji="1" lang="en-US" altLang="ko-KR" sz="2800" b="1" dirty="0"/>
          </a:p>
        </p:txBody>
      </p:sp>
      <p:pic>
        <p:nvPicPr>
          <p:cNvPr id="5124" name="Picture 4" descr="전기 톱 - 무료 건설 및 도구개 아이콘">
            <a:extLst>
              <a:ext uri="{FF2B5EF4-FFF2-40B4-BE49-F238E27FC236}">
                <a16:creationId xmlns:a16="http://schemas.microsoft.com/office/drawing/2014/main" id="{5B82245A-D047-7F44-8CA7-C3E1760AD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815" y="3580100"/>
            <a:ext cx="3639562" cy="3639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망치 - 무료 건설 및 도구개 아이콘">
            <a:extLst>
              <a:ext uri="{FF2B5EF4-FFF2-40B4-BE49-F238E27FC236}">
                <a16:creationId xmlns:a16="http://schemas.microsoft.com/office/drawing/2014/main" id="{CDD7D4DC-659F-9C47-98CB-5500D867D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458" y="3580100"/>
            <a:ext cx="3882571" cy="388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삽 - 무료 여행개 아이콘">
            <a:extLst>
              <a:ext uri="{FF2B5EF4-FFF2-40B4-BE49-F238E27FC236}">
                <a16:creationId xmlns:a16="http://schemas.microsoft.com/office/drawing/2014/main" id="{13844817-C6D2-F846-971B-22B2432BA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715" y="5122968"/>
            <a:ext cx="4679406" cy="467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416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/>
              <a:t>라이브러리</a:t>
            </a:r>
            <a:endParaRPr kumimoji="1" lang="en-US" altLang="ko-KR" sz="4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3A5009-C993-7D4E-AE1D-6AD07FAE4D52}"/>
              </a:ext>
            </a:extLst>
          </p:cNvPr>
          <p:cNvSpPr txBox="1"/>
          <p:nvPr/>
        </p:nvSpPr>
        <p:spPr>
          <a:xfrm>
            <a:off x="1948080" y="4096191"/>
            <a:ext cx="8297464" cy="2607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800" b="1" dirty="0"/>
              <a:t>개발자가 어떤 기능을 수행하기 위해</a:t>
            </a:r>
            <a:endParaRPr kumimoji="1" lang="en-US" altLang="ko-KR" sz="2800" b="1" dirty="0"/>
          </a:p>
          <a:p>
            <a:pPr algn="ctr">
              <a:lnSpc>
                <a:spcPct val="150000"/>
              </a:lnSpc>
            </a:pPr>
            <a:r>
              <a:rPr kumimoji="1" lang="ko-KR" altLang="en-US" sz="2800" b="1" dirty="0"/>
              <a:t>도움을 주는 </a:t>
            </a:r>
            <a:r>
              <a:rPr kumimoji="1" lang="en-US" altLang="ko-KR" sz="2800" b="1" dirty="0"/>
              <a:t>or</a:t>
            </a:r>
            <a:r>
              <a:rPr kumimoji="1" lang="ko-KR" altLang="en-US" sz="2800" b="1" dirty="0"/>
              <a:t> 필요한 것을 제공해주는 역할</a:t>
            </a:r>
            <a:endParaRPr kumimoji="1" lang="en-US" altLang="ko-KR" sz="2800" b="1" dirty="0"/>
          </a:p>
          <a:p>
            <a:pPr algn="ctr">
              <a:lnSpc>
                <a:spcPct val="150000"/>
              </a:lnSpc>
            </a:pPr>
            <a:r>
              <a:rPr kumimoji="1" lang="en-US" altLang="ko-KR" sz="2800" b="1" dirty="0"/>
              <a:t>=</a:t>
            </a:r>
          </a:p>
          <a:p>
            <a:pPr algn="ctr">
              <a:lnSpc>
                <a:spcPct val="150000"/>
              </a:lnSpc>
            </a:pPr>
            <a:r>
              <a:rPr kumimoji="1" lang="ko-KR" altLang="en-US" sz="2800" b="1" dirty="0"/>
              <a:t>프로그램 기능 수행을 위해 활용 가능한 도구의 집합</a:t>
            </a:r>
            <a:endParaRPr kumimoji="1"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1435193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/>
              <a:t>라이브러리</a:t>
            </a:r>
            <a:endParaRPr kumimoji="1" lang="en-US" altLang="ko-KR" sz="4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3A5009-C993-7D4E-AE1D-6AD07FAE4D52}"/>
              </a:ext>
            </a:extLst>
          </p:cNvPr>
          <p:cNvSpPr txBox="1"/>
          <p:nvPr/>
        </p:nvSpPr>
        <p:spPr>
          <a:xfrm>
            <a:off x="1948080" y="3495406"/>
            <a:ext cx="8297463" cy="668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800" b="1" dirty="0"/>
              <a:t>프로그램 기능 수행을 위해 활용 가능한 도구의 집합</a:t>
            </a:r>
            <a:endParaRPr kumimoji="1" lang="en-US" altLang="ko-KR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DD2B5A-3BED-8846-AAEB-EFDFE640F76E}"/>
              </a:ext>
            </a:extLst>
          </p:cNvPr>
          <p:cNvSpPr txBox="1"/>
          <p:nvPr/>
        </p:nvSpPr>
        <p:spPr>
          <a:xfrm>
            <a:off x="1808618" y="7200891"/>
            <a:ext cx="8574783" cy="1318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800" b="1" dirty="0"/>
              <a:t>프로그래머가 자신이 원하는 기능을 구현하고 싶을 때</a:t>
            </a:r>
            <a:endParaRPr kumimoji="1" lang="en-US" altLang="ko-KR" sz="2800" b="1" dirty="0"/>
          </a:p>
          <a:p>
            <a:pPr algn="ctr">
              <a:lnSpc>
                <a:spcPct val="150000"/>
              </a:lnSpc>
            </a:pPr>
            <a:r>
              <a:rPr kumimoji="1" lang="ko-KR" altLang="en-US" sz="2800" b="1" dirty="0"/>
              <a:t>가져다 쓸 수 있다</a:t>
            </a:r>
            <a:r>
              <a:rPr kumimoji="1" lang="en-US" altLang="ko-KR" sz="2800" b="1" dirty="0"/>
              <a:t>.</a:t>
            </a:r>
          </a:p>
        </p:txBody>
      </p:sp>
      <p:sp>
        <p:nvSpPr>
          <p:cNvPr id="6" name="아래쪽 화살표[D] 5">
            <a:extLst>
              <a:ext uri="{FF2B5EF4-FFF2-40B4-BE49-F238E27FC236}">
                <a16:creationId xmlns:a16="http://schemas.microsoft.com/office/drawing/2014/main" id="{FBC8DCD1-A2CB-8443-894E-26BA1816BF53}"/>
              </a:ext>
            </a:extLst>
          </p:cNvPr>
          <p:cNvSpPr/>
          <p:nvPr/>
        </p:nvSpPr>
        <p:spPr>
          <a:xfrm>
            <a:off x="5486400" y="4898571"/>
            <a:ext cx="1306286" cy="1567543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403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4265</TotalTime>
  <Words>767</Words>
  <Application>Microsoft Macintosh PowerPoint</Application>
  <PresentationFormat>사용자 지정</PresentationFormat>
  <Paragraphs>137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조수민</dc:creator>
  <cp:lastModifiedBy>조수민</cp:lastModifiedBy>
  <cp:revision>1818</cp:revision>
  <dcterms:created xsi:type="dcterms:W3CDTF">2021-08-10T06:12:25Z</dcterms:created>
  <dcterms:modified xsi:type="dcterms:W3CDTF">2021-10-08T08:04:04Z</dcterms:modified>
</cp:coreProperties>
</file>