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74" r:id="rId2"/>
    <p:sldId id="282" r:id="rId3"/>
    <p:sldId id="286" r:id="rId4"/>
    <p:sldId id="287" r:id="rId5"/>
    <p:sldId id="288" r:id="rId6"/>
    <p:sldId id="289" r:id="rId7"/>
    <p:sldId id="307" r:id="rId8"/>
    <p:sldId id="308" r:id="rId9"/>
    <p:sldId id="290" r:id="rId10"/>
    <p:sldId id="291" r:id="rId11"/>
    <p:sldId id="292" r:id="rId12"/>
    <p:sldId id="300" r:id="rId13"/>
    <p:sldId id="306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273" r:id="rId2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81600"/>
  </p:normalViewPr>
  <p:slideViewPr>
    <p:cSldViewPr snapToGrid="0" snapToObjects="1">
      <p:cViewPr>
        <p:scale>
          <a:sx n="104" d="100"/>
          <a:sy n="104" d="100"/>
        </p:scale>
        <p:origin x="304" y="5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81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컴파일러는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알아서 해석해서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자동으로 익명구현객체를 만들어준다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이 익명구현객체의 기반이 되는 인터페이스의 타입을 타겟 타입이라고 한다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타겟 타입이 될 인터페이스는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가지면 안되는데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이상의 추상 메서드를 가질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컴파일러가 해당 </a:t>
            </a:r>
            <a:r>
              <a:rPr kumimoji="1" lang="ko-KR" altLang="en-US" dirty="0" err="1"/>
              <a:t>람다식이</a:t>
            </a:r>
            <a:r>
              <a:rPr kumimoji="1" lang="ko-KR" altLang="en-US" dirty="0"/>
              <a:t> 타겟 타입의 어떤 메서드를 구현한 것인지 알 수 없기 때문이다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96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ko-KR" altLang="en-US" dirty="0"/>
              <a:t>장점 </a:t>
            </a:r>
            <a:r>
              <a:rPr kumimoji="1" lang="en-US" altLang="ko-KR" dirty="0"/>
              <a:t>4</a:t>
            </a:r>
          </a:p>
          <a:p>
            <a:pPr marL="0" indent="0">
              <a:buFontTx/>
              <a:buNone/>
            </a:pPr>
            <a:r>
              <a:rPr kumimoji="1" lang="ko-KR" altLang="en-US" dirty="0"/>
              <a:t>일반적으로 다중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활용하는 형태로 구현되어 병렬 처리에 유리하다</a:t>
            </a:r>
            <a:r>
              <a:rPr kumimoji="1" lang="en-US" altLang="ko-KR" dirty="0"/>
              <a:t>.</a:t>
            </a:r>
          </a:p>
          <a:p>
            <a:pPr marL="0" indent="0">
              <a:buFontTx/>
              <a:buNone/>
            </a:pPr>
            <a:endParaRPr kumimoji="1" lang="en-US" altLang="ko-KR" dirty="0"/>
          </a:p>
          <a:p>
            <a:pPr marL="0" indent="0">
              <a:buFontTx/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람다 기반 </a:t>
            </a:r>
            <a:r>
              <a:rPr kumimoji="1" lang="ko-KR" altLang="en-US" dirty="0" err="1"/>
              <a:t>비동기식</a:t>
            </a:r>
            <a:r>
              <a:rPr kumimoji="1" lang="ko-KR" altLang="en-US" dirty="0"/>
              <a:t> 병렬 프로그래밍 기법 </a:t>
            </a:r>
            <a:r>
              <a:rPr kumimoji="1" lang="en-US" altLang="ko-KR" dirty="0" err="1"/>
              <a:t>CompletableFuture</a:t>
            </a:r>
            <a:r>
              <a:rPr kumimoji="1" lang="en-US" altLang="ko-KR" dirty="0"/>
              <a:t>&lt;T&gt;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3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ko-KR" altLang="en-US" dirty="0"/>
              <a:t> 매개변수와 </a:t>
            </a:r>
            <a:r>
              <a:rPr kumimoji="1" lang="ko-KR" altLang="en-US" dirty="0" err="1"/>
              <a:t>실행문만</a:t>
            </a:r>
            <a:r>
              <a:rPr kumimoji="1" lang="ko-KR" altLang="en-US" dirty="0"/>
              <a:t> 작성하면 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75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3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5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90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</a:t>
            </a:r>
            <a:endParaRPr kumimoji="1" lang="en-US" altLang="ko-KR" dirty="0"/>
          </a:p>
          <a:p>
            <a:r>
              <a:rPr kumimoji="1" lang="ko-KR" altLang="en-US" dirty="0"/>
              <a:t>데이터를 추상화하고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처리하는데 자주 사용되는 함수들을 정의한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데이터를 </a:t>
            </a:r>
            <a:r>
              <a:rPr kumimoji="1" lang="ko-KR" altLang="en-US" dirty="0" err="1"/>
              <a:t>추상화했다는</a:t>
            </a:r>
            <a:r>
              <a:rPr kumimoji="1" lang="ko-KR" altLang="en-US" dirty="0"/>
              <a:t> 것은 데이터의 종류에 상관없이 같은 방식으로 데이터를 처리할 수 있다는 것을 의미하며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그에 따라 </a:t>
            </a:r>
            <a:r>
              <a:rPr kumimoji="1" lang="ko-KR" altLang="en-US" dirty="0" err="1"/>
              <a:t>재사용성을</a:t>
            </a:r>
            <a:r>
              <a:rPr kumimoji="1" lang="ko-KR" altLang="en-US" dirty="0"/>
              <a:t> 높일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1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4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Stream API</a:t>
            </a:r>
            <a:r>
              <a:rPr kumimoji="1" lang="ko-KR" altLang="en-US" dirty="0"/>
              <a:t>는 데이터를 처리하기 위해 다양한 연산들을 지원한다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연산들을 이용하면 복잡한 작업들을 간단하게 처리할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스트림에 대한 연산은 크게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생성하기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가공하기 </a:t>
            </a:r>
            <a:r>
              <a:rPr kumimoji="1" lang="en-US" altLang="ko-KR" dirty="0"/>
              <a:t>3.</a:t>
            </a:r>
            <a:r>
              <a:rPr kumimoji="1" lang="ko-KR" altLang="en-US" dirty="0"/>
              <a:t> 결과 만들기로 나눌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생성하기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연산을 위해 먼저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객체를 생성해줘야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컬렉션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임의의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파일 등 거의 모든 것을 갖고 스트림을 생성할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가공하기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원본의 데이터를 별도의 데이터로 가공하기 위한 중간 연산의 단계이다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어떤 객체의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을 원하는 형태로 처리할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 연산의 </a:t>
            </a:r>
            <a:r>
              <a:rPr kumimoji="1" lang="ko-KR" altLang="en-US" dirty="0" err="1"/>
              <a:t>반환값은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이기 때문에 필요한 만큼 중간 연산을 연결하여 사용할 수 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결과 만들기</a:t>
            </a:r>
            <a:br>
              <a:rPr kumimoji="1" lang="en-US" altLang="ko-KR" dirty="0"/>
            </a:br>
            <a:r>
              <a:rPr kumimoji="1" lang="en-US" altLang="ko-KR" dirty="0"/>
              <a:t>-&gt;</a:t>
            </a:r>
            <a:r>
              <a:rPr kumimoji="1" lang="ko-KR" altLang="en-US" dirty="0"/>
              <a:t> 가공된 데이터로부터 원하는 결과를 만들기 위한 최종 연산이다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213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람다식은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쉽게 말해 메서드를 하나의 식으로 표현한 것을 의미한다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메서드를 </a:t>
            </a:r>
            <a:r>
              <a:rPr kumimoji="1" lang="ko-KR" altLang="en-US" dirty="0" err="1"/>
              <a:t>람다식으로</a:t>
            </a:r>
            <a:r>
              <a:rPr kumimoji="1" lang="ko-KR" altLang="en-US" dirty="0"/>
              <a:t> 표현하면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메서드의 이름과 </a:t>
            </a:r>
            <a:r>
              <a:rPr kumimoji="1" lang="ko-KR" altLang="en-US" dirty="0" err="1"/>
              <a:t>반환값이</a:t>
            </a:r>
            <a:r>
              <a:rPr kumimoji="1" lang="ko-KR" altLang="en-US" dirty="0"/>
              <a:t> 없어지므로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익명 </a:t>
            </a:r>
            <a:r>
              <a:rPr kumimoji="1" lang="ko-KR" altLang="en-US" dirty="0" err="1"/>
              <a:t>함수라고도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익명 함수의 일종이다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List</a:t>
            </a:r>
            <a:r>
              <a:rPr kumimoji="1" lang="ko-KR" altLang="en-US" dirty="0"/>
              <a:t>의 스트림 객체를 생성</a:t>
            </a:r>
            <a:r>
              <a:rPr kumimoji="1" lang="en-US" altLang="ko-KR" dirty="0"/>
              <a:t>(stream)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 </a:t>
            </a:r>
            <a:r>
              <a:rPr kumimoji="1" lang="ko-KR" altLang="en-US" dirty="0"/>
              <a:t>인터페이스 안에 선언된 메서드들을 사용해 연산을 수행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가공</a:t>
            </a:r>
            <a:r>
              <a:rPr kumimoji="1" lang="en-US" altLang="ko-KR" dirty="0"/>
              <a:t>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결과를 만드는 예제이다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24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위와 같이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Stream</a:t>
            </a:r>
            <a:r>
              <a:rPr kumimoji="1" lang="ko-KR" altLang="en-US" dirty="0"/>
              <a:t>의 연산들은 매개변수로 </a:t>
            </a:r>
            <a:r>
              <a:rPr kumimoji="1" lang="ko-KR" altLang="en-US" b="1" u="sng" dirty="0"/>
              <a:t>함수형 인터페이스</a:t>
            </a:r>
            <a:r>
              <a:rPr kumimoji="1" lang="ko-KR" altLang="en-US" b="0" u="none" dirty="0"/>
              <a:t>를 받도록 되어있다</a:t>
            </a:r>
            <a:r>
              <a:rPr kumimoji="1" lang="en-US" altLang="ko-KR" b="0" u="none" dirty="0"/>
              <a:t>.</a:t>
            </a:r>
          </a:p>
          <a:p>
            <a:r>
              <a:rPr kumimoji="1" lang="ko-KR" altLang="en-US" b="0" u="none" dirty="0"/>
              <a:t>그렇기 때문에 이 함수형 인터페이스를 </a:t>
            </a:r>
            <a:r>
              <a:rPr kumimoji="1" lang="ko-KR" altLang="en-US" b="0" u="none" dirty="0" err="1"/>
              <a:t>람다식으로</a:t>
            </a:r>
            <a:r>
              <a:rPr kumimoji="1" lang="ko-KR" altLang="en-US" b="0" u="none" dirty="0"/>
              <a:t> 바꿀 수 있는 것이다</a:t>
            </a:r>
            <a:r>
              <a:rPr kumimoji="1" lang="en-US" altLang="ko-KR" b="0" u="none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529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https://khj93.tistory.com/entry/JAVA-%EB%9E%8C%EB%8B%A4%EC%8B%9DRambda%EB%9E%80-%EB%AC%B4%EC%97%87%EC%9D%B4%EA%B3%A0-%EC%82%AC%EC%9A%A9%EB%B2%95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tcpschool.com</a:t>
            </a:r>
            <a:r>
              <a:rPr kumimoji="1" lang="en-US" altLang="ko-KR" dirty="0"/>
              <a:t>/java/</a:t>
            </a:r>
            <a:r>
              <a:rPr kumimoji="1" lang="en-US" altLang="ko-KR" dirty="0" err="1"/>
              <a:t>java_lambda_concept</a:t>
            </a:r>
            <a:endParaRPr kumimoji="1" lang="en-US" altLang="ko-KR" dirty="0"/>
          </a:p>
          <a:p>
            <a:r>
              <a:rPr kumimoji="1" lang="en-US" altLang="ko-KR" dirty="0"/>
              <a:t>https://galid1.tistory.com/509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bombichun.tistory.com</a:t>
            </a:r>
            <a:r>
              <a:rPr kumimoji="1" lang="en-US" altLang="ko-KR" dirty="0"/>
              <a:t>/entry/JAVA%EB%9E%8C%EB%8B%A4%EC%99%80-%EC%8A%A4%ED%8A%B8%EB%A6%BCLambda-Stream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ryan-han.com</a:t>
            </a:r>
            <a:r>
              <a:rPr kumimoji="1" lang="en-US" altLang="ko-KR" dirty="0"/>
              <a:t>/post/java/java-lambda/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=VBUfcJxr5VU</a:t>
            </a:r>
          </a:p>
          <a:p>
            <a:r>
              <a:rPr kumimoji="1" lang="en-US" altLang="ko-KR" dirty="0"/>
              <a:t>https://bcp0109.tistory.com/313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sehun-kim.github.io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sehun</a:t>
            </a:r>
            <a:r>
              <a:rPr kumimoji="1" lang="en-US" altLang="ko-KR" dirty="0"/>
              <a:t>/java-lambda-stream/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mangkyu.tistory.com</a:t>
            </a:r>
            <a:r>
              <a:rPr kumimoji="1" lang="en-US" altLang="ko-KR" dirty="0"/>
              <a:t>/112?category=872426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메서드를 하나만 가진 인터페이스를 함수형 인터페이스라고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73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자바는 메서드만 매개변수로 전달할 방법이 없으므로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메서드를 가지고 있는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객체를 생성해서 전달한다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자바는 매번 객체를 생성해서 매개변수로 전달해야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메서드만 전달할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좀 더 편리하게 프로그래밍 할 수 </a:t>
            </a:r>
            <a:r>
              <a:rPr kumimoji="1" lang="ko-KR" altLang="en-US" dirty="0" err="1"/>
              <a:t>있을텐데</a:t>
            </a:r>
            <a:r>
              <a:rPr kumimoji="1" lang="en-US" altLang="ko-KR" dirty="0"/>
              <a:t>~?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람다식</a:t>
            </a:r>
            <a:r>
              <a:rPr kumimoji="1" lang="ko-KR" altLang="en-US" dirty="0"/>
              <a:t> 등장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Thread </a:t>
            </a:r>
            <a:r>
              <a:rPr kumimoji="1" lang="ko-KR" altLang="en-US" dirty="0" err="1"/>
              <a:t>생성자를</a:t>
            </a:r>
            <a:r>
              <a:rPr kumimoji="1" lang="ko-KR" altLang="en-US" dirty="0"/>
              <a:t> 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이게 무엇인지 대상을 추론한다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35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Thread </a:t>
            </a:r>
            <a:r>
              <a:rPr kumimoji="1" lang="ko-KR" altLang="en-US" dirty="0" err="1"/>
              <a:t>생성자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 </a:t>
            </a:r>
            <a:r>
              <a:rPr kumimoji="1" lang="ko-KR" altLang="en-US" dirty="0"/>
              <a:t>인터페이스를 받아들이는 것을 알고있는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람다식을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Runnable</a:t>
            </a:r>
            <a:r>
              <a:rPr kumimoji="1" lang="ko-KR" altLang="en-US" dirty="0"/>
              <a:t>을 구현하는 객체로 자동으로 만들어서 매개변수를 넣어준다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0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98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Java</a:t>
            </a:r>
            <a:r>
              <a:rPr kumimoji="1" lang="ko-KR" altLang="en-US" dirty="0"/>
              <a:t>에는 자주 사용될 것 같은 함수형 인터페이스가 이미 정의되어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가지를 지원한다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09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자바에서 </a:t>
            </a:r>
            <a:r>
              <a:rPr kumimoji="1" lang="ko-KR" altLang="en-US" dirty="0" err="1"/>
              <a:t>다형성을</a:t>
            </a:r>
            <a:r>
              <a:rPr kumimoji="1" lang="ko-KR" altLang="en-US" dirty="0"/>
              <a:t> 제공하기 위해 인터페이스를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그것을 구현한 클래스를 작성한 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사용시에는 인터페이스 타입의 </a:t>
            </a:r>
            <a:r>
              <a:rPr kumimoji="1" lang="ko-KR" altLang="en-US" dirty="0" err="1"/>
              <a:t>참조변수에</a:t>
            </a:r>
            <a:r>
              <a:rPr kumimoji="1" lang="ko-KR" altLang="en-US" dirty="0"/>
              <a:t> 인터페이스를 구현한 클래스 객체를 생성해서 사용했다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90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또는 익명 객체를 만들어 사용했다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익명 객체를 사용할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Goods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객체가 자주 사용되어야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 코드를 반복해서 사용하게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코드가 </a:t>
            </a:r>
            <a:r>
              <a:rPr kumimoji="1" lang="ko-KR" altLang="en-US" dirty="0" err="1"/>
              <a:t>지저분해진다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9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262613"/>
            <a:ext cx="6652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Lambda</a:t>
            </a:r>
            <a:r>
              <a:rPr kumimoji="1" lang="ko-KR" altLang="en-US" sz="3200" b="1" dirty="0"/>
              <a:t>란</a:t>
            </a:r>
            <a:r>
              <a:rPr kumimoji="1" lang="en-US" altLang="ko-KR" sz="3200" b="1" dirty="0"/>
              <a:t>? + </a:t>
            </a:r>
            <a:r>
              <a:rPr kumimoji="1" lang="ko-KR" altLang="en-US" sz="3200" b="1" dirty="0"/>
              <a:t>함수형 인터페이스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람다식</a:t>
            </a:r>
            <a:r>
              <a:rPr kumimoji="1" lang="ko-KR" altLang="en-US" sz="3200" b="1" dirty="0"/>
              <a:t> 표현법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Stream</a:t>
            </a:r>
            <a:r>
              <a:rPr kumimoji="1" lang="ko-KR" altLang="en-US" sz="3200" b="1" dirty="0"/>
              <a:t>과 </a:t>
            </a:r>
            <a:r>
              <a:rPr kumimoji="1" lang="ko-KR" altLang="en-US" sz="3200" b="1" dirty="0" err="1"/>
              <a:t>람다식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5158082" y="3731452"/>
            <a:ext cx="18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FE4DC-F0F1-674A-A3CC-45542B7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828131"/>
            <a:ext cx="6413500" cy="5143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C6CE06-798B-AA4A-AF8F-C389B6B1B428}"/>
              </a:ext>
            </a:extLst>
          </p:cNvPr>
          <p:cNvSpPr/>
          <p:nvPr/>
        </p:nvSpPr>
        <p:spPr>
          <a:xfrm>
            <a:off x="3842795" y="4718779"/>
            <a:ext cx="5459955" cy="2179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E5E275-07A8-A647-B7C2-5837B62634C4}"/>
              </a:ext>
            </a:extLst>
          </p:cNvPr>
          <p:cNvSpPr/>
          <p:nvPr/>
        </p:nvSpPr>
        <p:spPr>
          <a:xfrm>
            <a:off x="2358093" y="5738673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익명 객체</a:t>
            </a:r>
          </a:p>
        </p:txBody>
      </p:sp>
    </p:spTree>
    <p:extLst>
      <p:ext uri="{BB962C8B-B14F-4D97-AF65-F5344CB8AC3E}">
        <p14:creationId xmlns:p14="http://schemas.microsoft.com/office/powerpoint/2010/main" val="23392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사용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7BD2E-A8D7-C54E-B60D-CB6A8B2B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3520281"/>
            <a:ext cx="5930900" cy="3759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17699C-E7AB-0E48-90F8-E546C0C3320F}"/>
              </a:ext>
            </a:extLst>
          </p:cNvPr>
          <p:cNvSpPr/>
          <p:nvPr/>
        </p:nvSpPr>
        <p:spPr>
          <a:xfrm>
            <a:off x="4004841" y="5399881"/>
            <a:ext cx="5139160" cy="815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BAF293-691E-7B43-9972-B05BF253B759}"/>
              </a:ext>
            </a:extLst>
          </p:cNvPr>
          <p:cNvSpPr/>
          <p:nvPr/>
        </p:nvSpPr>
        <p:spPr>
          <a:xfrm>
            <a:off x="2722923" y="5576910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Lambda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52660-D064-C848-ADB2-6E0EDBF74A01}"/>
              </a:ext>
            </a:extLst>
          </p:cNvPr>
          <p:cNvSpPr/>
          <p:nvPr/>
        </p:nvSpPr>
        <p:spPr>
          <a:xfrm>
            <a:off x="6875673" y="365280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타겟 타입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2F37D16-FEEA-F94F-8E96-1486D7E54214}"/>
              </a:ext>
            </a:extLst>
          </p:cNvPr>
          <p:cNvCxnSpPr/>
          <p:nvPr/>
        </p:nvCxnSpPr>
        <p:spPr>
          <a:xfrm flipH="1">
            <a:off x="6351373" y="3855308"/>
            <a:ext cx="5436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BEF051-7AD6-DC48-AD15-7B2277465567}"/>
              </a:ext>
            </a:extLst>
          </p:cNvPr>
          <p:cNvSpPr/>
          <p:nvPr/>
        </p:nvSpPr>
        <p:spPr>
          <a:xfrm>
            <a:off x="3159138" y="2152324"/>
            <a:ext cx="5873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불필요한 코드를 줄이고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가독성을</a:t>
            </a:r>
            <a:r>
              <a:rPr lang="ko-KR" altLang="en-US" sz="2400" b="1" dirty="0"/>
              <a:t> 높이자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894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53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 정리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7277" y="4551347"/>
            <a:ext cx="11277446" cy="169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컴파일러는 </a:t>
            </a:r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해석해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자동으로 익명구현객체로 만든다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익명구현객체의 기반이 되는 인터페이스의 타입을 타겟 타입이라고 한다</a:t>
            </a:r>
            <a:r>
              <a:rPr kumimoji="1" lang="en-US" altLang="ko-KR" sz="2400" b="1" dirty="0"/>
              <a:t>.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타겟 타입이 될 인터페이스는 </a:t>
            </a:r>
            <a:r>
              <a:rPr kumimoji="1" lang="en-US" altLang="ko-KR" sz="2400" b="1" dirty="0"/>
              <a:t>2</a:t>
            </a:r>
            <a:r>
              <a:rPr kumimoji="1" lang="ko-KR" altLang="en-US" sz="2400" b="1" dirty="0"/>
              <a:t>개 이상의 추상 메서드를 가지면 안된다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65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392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633347" y="1908699"/>
            <a:ext cx="8076250" cy="1847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특징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</a:t>
            </a:r>
            <a:r>
              <a:rPr kumimoji="1" lang="ko-KR" altLang="en-US" b="1" dirty="0"/>
              <a:t> 내에서 사용되는 지역변수는 </a:t>
            </a:r>
            <a:r>
              <a:rPr kumimoji="1" lang="en-US" altLang="ko-KR" b="1" dirty="0"/>
              <a:t>final</a:t>
            </a:r>
            <a:r>
              <a:rPr kumimoji="1" lang="ko-KR" altLang="en-US" b="1" dirty="0"/>
              <a:t>이 붙지 않아도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상수로 간주된다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 err="1"/>
              <a:t>람다식으로</a:t>
            </a:r>
            <a:r>
              <a:rPr kumimoji="1" lang="ko-KR" altLang="en-US" b="1" dirty="0"/>
              <a:t> 선언된 </a:t>
            </a:r>
            <a:r>
              <a:rPr kumimoji="1" lang="ko-KR" altLang="en-US" b="1" dirty="0" err="1"/>
              <a:t>변수명은</a:t>
            </a:r>
            <a:r>
              <a:rPr kumimoji="1" lang="ko-KR" altLang="en-US" b="1" dirty="0"/>
              <a:t> 다른 </a:t>
            </a:r>
            <a:r>
              <a:rPr kumimoji="1" lang="ko-KR" altLang="en-US" b="1" dirty="0" err="1"/>
              <a:t>변수명과</a:t>
            </a:r>
            <a:r>
              <a:rPr kumimoji="1" lang="ko-KR" altLang="en-US" b="1" dirty="0"/>
              <a:t> 중복될 수 없다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27543-7190-D44E-8F5A-267F8700D625}"/>
              </a:ext>
            </a:extLst>
          </p:cNvPr>
          <p:cNvSpPr/>
          <p:nvPr/>
        </p:nvSpPr>
        <p:spPr>
          <a:xfrm>
            <a:off x="633347" y="4253890"/>
            <a:ext cx="7362913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장점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코드를 간결하게 만들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식에 개발자의 의도가 명확히 드러나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가독성이</a:t>
            </a:r>
            <a:r>
              <a:rPr kumimoji="1" lang="ko-KR" altLang="en-US" b="1" dirty="0"/>
              <a:t>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함수를 만드는 과정없이 한번에 처리할 수 있어 생산성이 높아진다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병렬 프로그래밍이 용이하다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E5242-0C9D-734F-B62F-2749CD2FEDB8}"/>
              </a:ext>
            </a:extLst>
          </p:cNvPr>
          <p:cNvSpPr/>
          <p:nvPr/>
        </p:nvSpPr>
        <p:spPr>
          <a:xfrm>
            <a:off x="633346" y="7432321"/>
            <a:ext cx="8047396" cy="2678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단점</a:t>
            </a:r>
            <a:r>
              <a:rPr kumimoji="1" lang="en-US" altLang="ko-KR" sz="2400" b="1" dirty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사용하면서 만든 </a:t>
            </a:r>
            <a:r>
              <a:rPr kumimoji="1" lang="ko-KR" altLang="en-US" b="1" dirty="0" err="1"/>
              <a:t>무명함수는</a:t>
            </a:r>
            <a:r>
              <a:rPr kumimoji="1" lang="ko-KR" altLang="en-US" b="1" dirty="0"/>
              <a:t> 재사용이 불가능하다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디버깅이 어렵다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람다를 남발하면 비슷한 함수가 중복 생성되어 코드가 지저분해질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재귀로 만들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부적합하다</a:t>
            </a:r>
            <a:r>
              <a:rPr kumimoji="1"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6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151397" y="5045938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</a:t>
            </a:r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0156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3630425" y="4799716"/>
            <a:ext cx="4931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매개변수 </a:t>
            </a:r>
            <a:r>
              <a:rPr kumimoji="1" lang="en-US" altLang="ko-KR" sz="2400" b="1" dirty="0"/>
              <a:t>+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실행문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즉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접근자와</a:t>
            </a:r>
            <a:r>
              <a:rPr kumimoji="1" lang="ko-KR" altLang="en-US" sz="2400" b="1" dirty="0"/>
              <a:t> 반환형 모두 생략된다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1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3A222-FF4D-8649-AA32-E8AE23CEE88E}"/>
              </a:ext>
            </a:extLst>
          </p:cNvPr>
          <p:cNvSpPr/>
          <p:nvPr/>
        </p:nvSpPr>
        <p:spPr>
          <a:xfrm>
            <a:off x="1204981" y="3762990"/>
            <a:ext cx="9782037" cy="3273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 타입을 추론할 수 있는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타입을 생략할 수 있다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매개변수가 하나인 경우에는 괄호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 (</a:t>
            </a:r>
            <a:r>
              <a:rPr kumimoji="1" lang="ko-KR" altLang="en-US" sz="2000" b="1" dirty="0"/>
              <a:t>타입이 없을 때만 가능</a:t>
            </a:r>
            <a:r>
              <a:rPr kumimoji="1"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명령문만으로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</a:t>
            </a:r>
            <a:r>
              <a:rPr kumimoji="1" lang="en-US" altLang="ko-KR" sz="2000" b="1" dirty="0"/>
              <a:t>{}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생략할 수 있다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b="1" dirty="0"/>
              <a:t>함수의 몸체가 하나의 </a:t>
            </a: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문으로만 이루어진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중괄호를 생략할 수 없다</a:t>
            </a:r>
            <a:r>
              <a:rPr kumimoji="1" lang="en-US" altLang="ko-KR" sz="2000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문 대신 표현식을 사용할 수 있으며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이 때 </a:t>
            </a:r>
            <a:r>
              <a:rPr kumimoji="1" lang="ko-KR" altLang="en-US" sz="2000" b="1" dirty="0" err="1"/>
              <a:t>반환값은</a:t>
            </a:r>
            <a:r>
              <a:rPr kumimoji="1" lang="ko-KR" altLang="en-US" sz="2000" b="1" dirty="0"/>
              <a:t> 표현식의 결과값이 된다</a:t>
            </a:r>
            <a:r>
              <a:rPr kumimoji="1" lang="en-US" altLang="ko-KR" sz="2000" b="1" dirty="0"/>
              <a:t>.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 때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세미콜론은 붙이지 않는다</a:t>
            </a:r>
            <a:r>
              <a:rPr kumimoji="1" lang="en-US" altLang="ko-KR" sz="20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3007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39BFB83-3FCF-2546-8DE1-D47A6991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5607500"/>
            <a:ext cx="10020300" cy="325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982144" y="7463933"/>
            <a:ext cx="9124005" cy="357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3F591-0AB3-8143-B36E-F7D116F149A2}"/>
              </a:ext>
            </a:extLst>
          </p:cNvPr>
          <p:cNvSpPr/>
          <p:nvPr/>
        </p:nvSpPr>
        <p:spPr>
          <a:xfrm>
            <a:off x="4567215" y="7821827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1.</a:t>
            </a:r>
            <a:r>
              <a:rPr lang="ko-KR" altLang="en-US" sz="2400" b="1" dirty="0">
                <a:solidFill>
                  <a:srgbClr val="FF0000"/>
                </a:solidFill>
              </a:rPr>
              <a:t> 타입 생략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95F7-14CB-A644-AE7E-7CE5D3DA11D3}"/>
              </a:ext>
            </a:extLst>
          </p:cNvPr>
          <p:cNvSpPr/>
          <p:nvPr/>
        </p:nvSpPr>
        <p:spPr>
          <a:xfrm>
            <a:off x="7963317" y="7002268"/>
            <a:ext cx="2098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</a:t>
            </a:r>
          </a:p>
        </p:txBody>
      </p:sp>
    </p:spTree>
    <p:extLst>
      <p:ext uri="{BB962C8B-B14F-4D97-AF65-F5344CB8AC3E}">
        <p14:creationId xmlns:p14="http://schemas.microsoft.com/office/powerpoint/2010/main" val="15198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F6F414-6E29-3A4C-85DA-41081E8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20" y="5737333"/>
            <a:ext cx="5117133" cy="3481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1352F-3760-214D-B77B-BBED5D36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27" y="5901810"/>
            <a:ext cx="5436739" cy="3152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표현법</a:t>
            </a:r>
            <a:endParaRPr kumimoji="1" lang="en-US" altLang="ko-KR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132C2-3925-F342-870D-BA18E21AC359}"/>
              </a:ext>
            </a:extLst>
          </p:cNvPr>
          <p:cNvSpPr/>
          <p:nvPr/>
        </p:nvSpPr>
        <p:spPr>
          <a:xfrm>
            <a:off x="1421027" y="7735329"/>
            <a:ext cx="3472249" cy="321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831C3-74A1-EF4D-9A3D-C6D482DEF233}"/>
              </a:ext>
            </a:extLst>
          </p:cNvPr>
          <p:cNvSpPr/>
          <p:nvPr/>
        </p:nvSpPr>
        <p:spPr>
          <a:xfrm>
            <a:off x="5462653" y="385228"/>
            <a:ext cx="6096000" cy="5033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 타입을 추론할 수 있는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타입을 생략할 수 있다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매개변수가 하나인 경우에는 괄호</a:t>
            </a:r>
            <a:r>
              <a:rPr kumimoji="1" lang="en-US" altLang="ko-KR" b="1" dirty="0"/>
              <a:t>()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 (</a:t>
            </a:r>
            <a:r>
              <a:rPr kumimoji="1" lang="ko-KR" altLang="en-US" b="1" dirty="0"/>
              <a:t>타입이 없을 때만 가능</a:t>
            </a:r>
            <a:r>
              <a:rPr kumimoji="1"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명령문만으로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</a:t>
            </a:r>
            <a:r>
              <a:rPr kumimoji="1" lang="en-US" altLang="ko-KR" b="1" dirty="0"/>
              <a:t>{}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생략할 수 있다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b="1" dirty="0"/>
              <a:t>함수의 몸체가 하나의 </a:t>
            </a:r>
            <a:r>
              <a:rPr kumimoji="1" lang="en-US" altLang="ko-KR" b="1" dirty="0"/>
              <a:t>return</a:t>
            </a:r>
            <a:r>
              <a:rPr kumimoji="1" lang="ko-KR" altLang="en-US" b="1" dirty="0"/>
              <a:t> 문으로만 이루어진 경우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중괄호를 생략할 수 없다</a:t>
            </a:r>
            <a:r>
              <a:rPr kumimoji="1" lang="en-US" altLang="ko-KR" b="1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b="1" dirty="0"/>
              <a:t>return</a:t>
            </a:r>
            <a:r>
              <a:rPr kumimoji="1" lang="ko-KR" altLang="en-US" b="1" dirty="0"/>
              <a:t>문 대신 표현식을 사용할 수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 때 </a:t>
            </a:r>
            <a:r>
              <a:rPr kumimoji="1" lang="ko-KR" altLang="en-US" b="1" dirty="0" err="1"/>
              <a:t>반환값은</a:t>
            </a:r>
            <a:r>
              <a:rPr kumimoji="1" lang="ko-KR" altLang="en-US" b="1" dirty="0"/>
              <a:t> 표현식의 결과값이 된다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en-US" altLang="ko-KR" b="1" dirty="0"/>
              <a:t>(</a:t>
            </a:r>
            <a:r>
              <a:rPr kumimoji="1" lang="ko-KR" altLang="en-US" b="1" dirty="0"/>
              <a:t>이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세미콜론은 붙이지 않는다</a:t>
            </a:r>
            <a:r>
              <a:rPr kumimoji="1" lang="en-US" altLang="ko-KR" b="1" dirty="0"/>
              <a:t>.)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65491-6B2F-E540-9117-B67EDB90C7F9}"/>
              </a:ext>
            </a:extLst>
          </p:cNvPr>
          <p:cNvSpPr/>
          <p:nvPr/>
        </p:nvSpPr>
        <p:spPr>
          <a:xfrm>
            <a:off x="7302842" y="7451124"/>
            <a:ext cx="2384855" cy="79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22C177E-15C8-DF42-991B-CD34BBE536BE}"/>
              </a:ext>
            </a:extLst>
          </p:cNvPr>
          <p:cNvSpPr/>
          <p:nvPr/>
        </p:nvSpPr>
        <p:spPr>
          <a:xfrm rot="16200000">
            <a:off x="6062734" y="7463102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63CB1D-6CE3-C744-BBCE-374F443503B7}"/>
              </a:ext>
            </a:extLst>
          </p:cNvPr>
          <p:cNvSpPr/>
          <p:nvPr/>
        </p:nvSpPr>
        <p:spPr>
          <a:xfrm>
            <a:off x="3658386" y="8560265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4.</a:t>
            </a:r>
            <a:r>
              <a:rPr lang="ko-KR" altLang="en-US" sz="2400" b="1" dirty="0">
                <a:solidFill>
                  <a:srgbClr val="FF0000"/>
                </a:solidFill>
              </a:rPr>
              <a:t> 중괄호 생략 불가</a:t>
            </a:r>
          </a:p>
        </p:txBody>
      </p:sp>
    </p:spTree>
    <p:extLst>
      <p:ext uri="{BB962C8B-B14F-4D97-AF65-F5344CB8AC3E}">
        <p14:creationId xmlns:p14="http://schemas.microsoft.com/office/powerpoint/2010/main" val="91242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484227" y="5045938"/>
            <a:ext cx="5223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 Stream API</a:t>
            </a:r>
            <a:r>
              <a:rPr kumimoji="1" lang="ko-KR" altLang="en-US" sz="4000" b="1" dirty="0"/>
              <a:t>와 </a:t>
            </a:r>
            <a:r>
              <a:rPr kumimoji="1" lang="ko-KR" altLang="en-US" sz="4000" b="1" dirty="0" err="1"/>
              <a:t>람다식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913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1512533" y="5045938"/>
            <a:ext cx="9166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</a:t>
            </a:r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295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1197864" y="5106852"/>
            <a:ext cx="9796272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데이터를 추상화하고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처리하는데 자주 사용되는 함수들을 </a:t>
            </a:r>
            <a:r>
              <a:rPr kumimoji="1" lang="ko-KR" altLang="en-US" sz="2400" b="1" dirty="0" err="1"/>
              <a:t>정의해둔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1404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2691CF-B6A3-F74C-A84C-5D1EAB48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01" y="2445822"/>
            <a:ext cx="4574711" cy="462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431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/>
              <a:t>Stream API</a:t>
            </a:r>
            <a:r>
              <a:rPr kumimoji="1" lang="ko-KR" altLang="en-US" sz="4000" b="1"/>
              <a:t> 사용 예</a:t>
            </a:r>
            <a:endParaRPr kumimoji="1" lang="en-US" altLang="ko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E9D8D-5923-3E43-B6C6-2947159E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89" y="2445822"/>
            <a:ext cx="5219528" cy="4623011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848CE78-1A1C-B845-9CF9-00613CFC69BF}"/>
              </a:ext>
            </a:extLst>
          </p:cNvPr>
          <p:cNvSpPr/>
          <p:nvPr/>
        </p:nvSpPr>
        <p:spPr>
          <a:xfrm rot="16200000">
            <a:off x="5951526" y="4409158"/>
            <a:ext cx="628394" cy="92931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7675-8BAB-844E-9AF9-198BE11D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670" y="7475837"/>
            <a:ext cx="1028711" cy="2402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47E122-ABF4-5645-8CF0-523F14F63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826" y="7475837"/>
            <a:ext cx="917825" cy="24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34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API</a:t>
            </a:r>
            <a:r>
              <a:rPr kumimoji="1" lang="ko-KR" altLang="en-US" sz="4000" b="1" dirty="0"/>
              <a:t>의 연산 종류</a:t>
            </a:r>
            <a:endParaRPr kumimoji="1" lang="en-US" altLang="ko-KR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42792-3B1B-E947-965C-8B23DFE1E8AE}"/>
              </a:ext>
            </a:extLst>
          </p:cNvPr>
          <p:cNvSpPr/>
          <p:nvPr/>
        </p:nvSpPr>
        <p:spPr>
          <a:xfrm>
            <a:off x="4968928" y="4551347"/>
            <a:ext cx="2254143" cy="169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생성하기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가공하기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b="1" dirty="0"/>
              <a:t>결과 만들기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863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A2A0F-CF9D-734E-BC9B-A172E9B9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56" y="2549075"/>
            <a:ext cx="5927687" cy="2512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77" y="5951897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4077728" y="3780367"/>
            <a:ext cx="2508423" cy="766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5F1B3F-3740-5B4F-9EA4-E7782B46228A}"/>
              </a:ext>
            </a:extLst>
          </p:cNvPr>
          <p:cNvSpPr/>
          <p:nvPr/>
        </p:nvSpPr>
        <p:spPr>
          <a:xfrm>
            <a:off x="4803217" y="4625491"/>
            <a:ext cx="575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모두 </a:t>
            </a:r>
            <a:r>
              <a:rPr lang="en-US" altLang="ko-KR" sz="2400" b="1" dirty="0">
                <a:solidFill>
                  <a:srgbClr val="FF0000"/>
                </a:solidFill>
              </a:rPr>
              <a:t>Stream</a:t>
            </a:r>
            <a:r>
              <a:rPr lang="ko-KR" altLang="en-US" sz="2400" b="1" dirty="0">
                <a:solidFill>
                  <a:srgbClr val="FF0000"/>
                </a:solidFill>
              </a:rPr>
              <a:t> 인터페이스 안에 있는 메서드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200236" y="7867229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8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1F96AB-DABF-344B-AA40-F95B822E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2006158"/>
            <a:ext cx="55753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5133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Stream </a:t>
            </a:r>
            <a:r>
              <a:rPr kumimoji="1" lang="ko-KR" altLang="en-US" sz="4000" b="1" dirty="0"/>
              <a:t>연산 예시 코드</a:t>
            </a:r>
            <a:endParaRPr kumimoji="1"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B52AB-2ADF-3A4F-A54B-5365478D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54" y="3477486"/>
            <a:ext cx="5597096" cy="3915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E04D7-B77A-5C43-ADB4-02D828B76001}"/>
              </a:ext>
            </a:extLst>
          </p:cNvPr>
          <p:cNvSpPr/>
          <p:nvPr/>
        </p:nvSpPr>
        <p:spPr>
          <a:xfrm>
            <a:off x="3748216" y="2575223"/>
            <a:ext cx="4011827" cy="30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B38-F938-A749-88CA-E6DD0FBF1A1F}"/>
              </a:ext>
            </a:extLst>
          </p:cNvPr>
          <p:cNvSpPr/>
          <p:nvPr/>
        </p:nvSpPr>
        <p:spPr>
          <a:xfrm>
            <a:off x="3518213" y="5392818"/>
            <a:ext cx="3299418" cy="22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F5C39-3E29-474D-A4D4-05F755877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65" y="8000034"/>
            <a:ext cx="6635749" cy="209648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3B0199-B190-2044-BAEB-BD04ABFB60D2}"/>
              </a:ext>
            </a:extLst>
          </p:cNvPr>
          <p:cNvCxnSpPr>
            <a:stCxn id="11" idx="2"/>
          </p:cNvCxnSpPr>
          <p:nvPr/>
        </p:nvCxnSpPr>
        <p:spPr>
          <a:xfrm flipH="1">
            <a:off x="5167922" y="2882458"/>
            <a:ext cx="586208" cy="251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F3122E-F2F5-0444-9A08-1BB42957F48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90086" y="5619266"/>
            <a:ext cx="1077836" cy="2329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BF655E-6DA3-964C-A8B1-058F32C04CE3}"/>
              </a:ext>
            </a:extLst>
          </p:cNvPr>
          <p:cNvSpPr/>
          <p:nvPr/>
        </p:nvSpPr>
        <p:spPr>
          <a:xfrm>
            <a:off x="2514974" y="7949143"/>
            <a:ext cx="6747040" cy="20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4B7F9-8A85-3647-A4A0-17322490DB96}"/>
              </a:ext>
            </a:extLst>
          </p:cNvPr>
          <p:cNvSpPr/>
          <p:nvPr/>
        </p:nvSpPr>
        <p:spPr>
          <a:xfrm>
            <a:off x="5767125" y="8015061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6464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55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 </a:t>
            </a:r>
            <a:r>
              <a:rPr kumimoji="1" lang="en-US" altLang="ko-KR" sz="4000" b="1" dirty="0"/>
              <a:t>(Lambda Expression)</a:t>
            </a:r>
            <a:r>
              <a:rPr kumimoji="1" lang="ko-KR" altLang="en-US" sz="4000" b="1" dirty="0"/>
              <a:t>이란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450065" y="4245719"/>
            <a:ext cx="112918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400" b="1" dirty="0"/>
              <a:t>메서드를 하나의 식으로 표현한 것</a:t>
            </a:r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en-US" altLang="ko-KR" sz="2400" b="1" dirty="0"/>
              <a:t>-&gt;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메서드를 </a:t>
            </a:r>
            <a:r>
              <a:rPr kumimoji="1" lang="ko-KR" altLang="en-US" sz="2400" b="1" dirty="0" err="1"/>
              <a:t>람다식으로</a:t>
            </a:r>
            <a:r>
              <a:rPr kumimoji="1" lang="ko-KR" altLang="en-US" sz="2400" b="1" dirty="0"/>
              <a:t> 표현하면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메서드의 이름과 </a:t>
            </a:r>
            <a:r>
              <a:rPr kumimoji="1" lang="ko-KR" altLang="en-US" sz="2400" b="1" dirty="0" err="1"/>
              <a:t>반환값이</a:t>
            </a:r>
            <a:r>
              <a:rPr kumimoji="1" lang="ko-KR" altLang="en-US" sz="2400" b="1" dirty="0"/>
              <a:t> 없어지므로</a:t>
            </a:r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람다식을</a:t>
            </a:r>
            <a:r>
              <a:rPr kumimoji="1" lang="ko-KR" altLang="en-US" sz="2400" b="1" dirty="0"/>
              <a:t> </a:t>
            </a:r>
            <a:r>
              <a:rPr kumimoji="1" lang="ko-KR" altLang="en-US" sz="2400" b="1" u="sng" dirty="0"/>
              <a:t>익명 </a:t>
            </a:r>
            <a:r>
              <a:rPr kumimoji="1" lang="ko-KR" altLang="en-US" sz="2400" b="1" u="sng" dirty="0" err="1"/>
              <a:t>함수</a:t>
            </a:r>
            <a:r>
              <a:rPr kumimoji="1" lang="ko-KR" altLang="en-US" sz="2400" b="1" dirty="0" err="1"/>
              <a:t>라고도</a:t>
            </a:r>
            <a:r>
              <a:rPr kumimoji="1" lang="ko-KR" altLang="en-US" sz="2400" b="1" dirty="0"/>
              <a:t> 한다</a:t>
            </a:r>
            <a:r>
              <a:rPr kumimoji="1" lang="en-US" altLang="ko-KR" sz="2400" b="1" dirty="0"/>
              <a:t>.</a:t>
            </a:r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 err="1"/>
              <a:t>람다식에서</a:t>
            </a:r>
            <a:r>
              <a:rPr kumimoji="1" lang="ko-KR" altLang="en-US" sz="2400" b="1" dirty="0"/>
              <a:t> 생성되는 </a:t>
            </a:r>
            <a:r>
              <a:rPr kumimoji="1" lang="en-US" altLang="ko-KR" sz="2400" b="1" dirty="0"/>
              <a:t>‘</a:t>
            </a:r>
            <a:r>
              <a:rPr kumimoji="1" lang="ko-KR" altLang="en-US" sz="2400" b="1" dirty="0"/>
              <a:t>익명구현객체</a:t>
            </a:r>
            <a:r>
              <a:rPr kumimoji="1" lang="en-US" altLang="ko-KR" sz="2400" b="1" dirty="0"/>
              <a:t>＇</a:t>
            </a:r>
            <a:r>
              <a:rPr kumimoji="1" lang="ko-KR" altLang="en-US" sz="2400" b="1" dirty="0"/>
              <a:t>는 기반이 되는 인터페이스의 타입을 갖는데</a:t>
            </a:r>
            <a:r>
              <a:rPr kumimoji="1" lang="en-US" altLang="ko-KR" sz="2400" b="1" dirty="0"/>
              <a:t>,</a:t>
            </a:r>
          </a:p>
          <a:p>
            <a:pPr algn="ctr"/>
            <a:r>
              <a:rPr kumimoji="1" lang="ko-KR" altLang="en-US" sz="2400" b="1" dirty="0"/>
              <a:t>이 때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이 인터페이스의 타입을 </a:t>
            </a:r>
            <a:r>
              <a:rPr kumimoji="1" lang="ko-KR" altLang="en-US" sz="2400" b="1" u="sng" dirty="0"/>
              <a:t>타겟 타입</a:t>
            </a:r>
            <a:r>
              <a:rPr kumimoji="1" lang="ko-KR" altLang="en-US" sz="2400" b="1" dirty="0"/>
              <a:t>이라고 한다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906AE-5196-7D47-B284-6C0138F6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43" y="2291787"/>
            <a:ext cx="8168314" cy="7569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32E570-31DB-D645-9751-4788164DAA0D}"/>
              </a:ext>
            </a:extLst>
          </p:cNvPr>
          <p:cNvSpPr/>
          <p:nvPr/>
        </p:nvSpPr>
        <p:spPr>
          <a:xfrm>
            <a:off x="2011843" y="2210764"/>
            <a:ext cx="1645757" cy="335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33578-09C2-3E47-8738-CA2900855EC8}"/>
              </a:ext>
            </a:extLst>
          </p:cNvPr>
          <p:cNvSpPr/>
          <p:nvPr/>
        </p:nvSpPr>
        <p:spPr>
          <a:xfrm>
            <a:off x="2104441" y="7884286"/>
            <a:ext cx="7907660" cy="1699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6992C-C390-604C-8780-6707700904F3}"/>
              </a:ext>
            </a:extLst>
          </p:cNvPr>
          <p:cNvSpPr/>
          <p:nvPr/>
        </p:nvSpPr>
        <p:spPr>
          <a:xfrm>
            <a:off x="3380192" y="7375659"/>
            <a:ext cx="2715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함수형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9673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80896F-D2EB-B343-8375-320669F5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36" y="1907238"/>
            <a:ext cx="6131528" cy="3492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46204-2CBB-C747-825D-BFC4ABFE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496" y="7298836"/>
            <a:ext cx="4881008" cy="2412323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AB34D1AA-7168-2243-AB74-0D8ADB0CC6C9}"/>
              </a:ext>
            </a:extLst>
          </p:cNvPr>
          <p:cNvSpPr/>
          <p:nvPr/>
        </p:nvSpPr>
        <p:spPr>
          <a:xfrm>
            <a:off x="5685098" y="5741687"/>
            <a:ext cx="821803" cy="121534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08735-0083-7649-A822-668E0AB0D115}"/>
              </a:ext>
            </a:extLst>
          </p:cNvPr>
          <p:cNvSpPr/>
          <p:nvPr/>
        </p:nvSpPr>
        <p:spPr>
          <a:xfrm>
            <a:off x="5567423" y="8032830"/>
            <a:ext cx="109959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CF6160-409B-0245-8D3F-6ABECAB70ADF}"/>
              </a:ext>
            </a:extLst>
          </p:cNvPr>
          <p:cNvSpPr/>
          <p:nvPr/>
        </p:nvSpPr>
        <p:spPr>
          <a:xfrm>
            <a:off x="4886444" y="8310623"/>
            <a:ext cx="365005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5292D-5201-B246-BCE2-40377154B2F6}"/>
              </a:ext>
            </a:extLst>
          </p:cNvPr>
          <p:cNvSpPr/>
          <p:nvPr/>
        </p:nvSpPr>
        <p:spPr>
          <a:xfrm>
            <a:off x="8663484" y="81717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FF0000"/>
                </a:solidFill>
              </a:rPr>
              <a:t>람다식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6410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람다 표현식은 왜 나왔을까</a:t>
            </a:r>
            <a:r>
              <a:rPr kumimoji="1" lang="en-US" altLang="ko-KR" sz="4000" b="1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EB37D-4372-484A-9AC0-1CB2044C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5" y="3312260"/>
            <a:ext cx="9574429" cy="4175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DE8B87-494A-D743-AE33-F360ECEC5488}"/>
              </a:ext>
            </a:extLst>
          </p:cNvPr>
          <p:cNvSpPr/>
          <p:nvPr/>
        </p:nvSpPr>
        <p:spPr>
          <a:xfrm>
            <a:off x="1390890" y="4583575"/>
            <a:ext cx="1884746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8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515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함수형 인터페이스란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1264AF-B0A1-8B4B-B5C4-590A0D61CFC0}"/>
              </a:ext>
            </a:extLst>
          </p:cNvPr>
          <p:cNvSpPr/>
          <p:nvPr/>
        </p:nvSpPr>
        <p:spPr>
          <a:xfrm>
            <a:off x="1265190" y="3834086"/>
            <a:ext cx="9661619" cy="225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함수를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급 객체처럼 다룰 수 있게 해주는 </a:t>
            </a:r>
            <a:r>
              <a:rPr lang="ko-KR" altLang="en-US" sz="2400" b="1" dirty="0" err="1"/>
              <a:t>어노테이션으로</a:t>
            </a:r>
            <a:r>
              <a:rPr lang="en-US" altLang="ko-KR" sz="24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인터페이스에 선언하여 단 하나의 추상 메서드만 갖도록 제한하는 역할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sz="2400" b="1" u="sng" dirty="0"/>
              <a:t>@</a:t>
            </a:r>
            <a:r>
              <a:rPr lang="en-US" altLang="ko-KR" sz="2400" b="1" u="sng" dirty="0" err="1"/>
              <a:t>FunctionalInterface</a:t>
            </a:r>
            <a:endParaRPr lang="ko-KR" altLang="en-US" sz="2400" b="1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833CA1-AC29-9B4C-8D65-767B165E31F3}"/>
              </a:ext>
            </a:extLst>
          </p:cNvPr>
          <p:cNvSpPr/>
          <p:nvPr/>
        </p:nvSpPr>
        <p:spPr>
          <a:xfrm>
            <a:off x="3638792" y="6699842"/>
            <a:ext cx="4923143" cy="2350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*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급 객체란</a:t>
            </a:r>
            <a:r>
              <a:rPr lang="en-US" altLang="ko-KR" sz="2000" b="1" dirty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변수나 데이터에 할당할 수 있으며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인자로 넘길 수 있어야 하고</a:t>
            </a:r>
            <a:r>
              <a:rPr lang="en-US" altLang="ko-KR" sz="2000" b="1" dirty="0"/>
              <a:t>,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객체의 </a:t>
            </a:r>
            <a:r>
              <a:rPr lang="ko-KR" altLang="en-US" sz="2000" b="1" dirty="0" err="1"/>
              <a:t>리턴값으로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리턴할</a:t>
            </a:r>
            <a:r>
              <a:rPr lang="ko-KR" altLang="en-US" sz="2000" b="1" dirty="0"/>
              <a:t> 수 있는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316C3-0F20-E945-9B7B-B71C1A9C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96" y="2025821"/>
            <a:ext cx="2654300" cy="143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28010-F614-4542-8C22-D322D5BD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95" y="2146471"/>
            <a:ext cx="2616200" cy="1193800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2941B2F-FF70-8540-85C0-2C61E24BE83F}"/>
              </a:ext>
            </a:extLst>
          </p:cNvPr>
          <p:cNvSpPr/>
          <p:nvPr/>
        </p:nvSpPr>
        <p:spPr>
          <a:xfrm rot="16200000">
            <a:off x="5783479" y="2359215"/>
            <a:ext cx="625040" cy="92435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19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61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Java</a:t>
            </a:r>
            <a:r>
              <a:rPr kumimoji="1" lang="ko-KR" altLang="en-US" sz="4000" b="1" dirty="0"/>
              <a:t>에서 제공하는 함수형 인터페이스</a:t>
            </a:r>
            <a:endParaRPr kumimoji="1" lang="en-US" altLang="ko-KR" sz="4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31326-3A5C-8849-964E-155D60F33846}"/>
              </a:ext>
            </a:extLst>
          </p:cNvPr>
          <p:cNvSpPr/>
          <p:nvPr/>
        </p:nvSpPr>
        <p:spPr>
          <a:xfrm>
            <a:off x="4894391" y="3720350"/>
            <a:ext cx="2403222" cy="3359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java.util.function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Supplier&lt;T&gt;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Consumer&lt;T&gt;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Function&lt;T&gt;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Predicate&lt;T&gt;</a:t>
            </a:r>
          </a:p>
        </p:txBody>
      </p:sp>
    </p:spTree>
    <p:extLst>
      <p:ext uri="{BB962C8B-B14F-4D97-AF65-F5344CB8AC3E}">
        <p14:creationId xmlns:p14="http://schemas.microsoft.com/office/powerpoint/2010/main" val="369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9029C-D563-F94D-BB46-AB7EA7CF3D63}"/>
              </a:ext>
            </a:extLst>
          </p:cNvPr>
          <p:cNvSpPr txBox="1"/>
          <p:nvPr/>
        </p:nvSpPr>
        <p:spPr>
          <a:xfrm>
            <a:off x="633347" y="703244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람다식</a:t>
            </a:r>
            <a:r>
              <a:rPr kumimoji="1" lang="ko-KR" altLang="en-US" sz="4000" b="1" dirty="0"/>
              <a:t> 이전 </a:t>
            </a:r>
            <a:r>
              <a:rPr kumimoji="1" lang="en-US" altLang="ko-KR" sz="4000" b="1" dirty="0"/>
              <a:t>(1)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04988F-1ED0-E244-B5C2-49C1A53D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71" y="4978275"/>
            <a:ext cx="4226654" cy="4304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E5114-8E9B-6A46-ABF6-3F5AE81097D2}"/>
              </a:ext>
            </a:extLst>
          </p:cNvPr>
          <p:cNvSpPr/>
          <p:nvPr/>
        </p:nvSpPr>
        <p:spPr>
          <a:xfrm>
            <a:off x="4259484" y="6200338"/>
            <a:ext cx="3949841" cy="97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00C2-6D47-A14B-B16F-98FE27AED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19" y="2481834"/>
            <a:ext cx="7132957" cy="1461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0591BB-5E31-6645-8A58-8A2148F5B90D}"/>
              </a:ext>
            </a:extLst>
          </p:cNvPr>
          <p:cNvSpPr/>
          <p:nvPr/>
        </p:nvSpPr>
        <p:spPr>
          <a:xfrm>
            <a:off x="3640039" y="81774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E52F9-FC21-A14C-AA9B-01A9325790DD}"/>
              </a:ext>
            </a:extLst>
          </p:cNvPr>
          <p:cNvSpPr/>
          <p:nvPr/>
        </p:nvSpPr>
        <p:spPr>
          <a:xfrm>
            <a:off x="3650634" y="57386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E91DB9-B3E4-8D42-8EBC-89FBF35DBADB}"/>
              </a:ext>
            </a:extLst>
          </p:cNvPr>
          <p:cNvSpPr/>
          <p:nvPr/>
        </p:nvSpPr>
        <p:spPr>
          <a:xfrm>
            <a:off x="3650634" y="501233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1377</Words>
  <Application>Microsoft Macintosh PowerPoint</Application>
  <PresentationFormat>사용자 지정</PresentationFormat>
  <Paragraphs>180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685</cp:revision>
  <dcterms:created xsi:type="dcterms:W3CDTF">2021-08-10T06:12:25Z</dcterms:created>
  <dcterms:modified xsi:type="dcterms:W3CDTF">2021-08-24T09:26:15Z</dcterms:modified>
</cp:coreProperties>
</file>