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5"/>
  </p:notesMasterIdLst>
  <p:sldIdLst>
    <p:sldId id="274" r:id="rId2"/>
    <p:sldId id="315" r:id="rId3"/>
    <p:sldId id="321" r:id="rId4"/>
    <p:sldId id="282" r:id="rId5"/>
    <p:sldId id="311" r:id="rId6"/>
    <p:sldId id="322" r:id="rId7"/>
    <p:sldId id="323" r:id="rId8"/>
    <p:sldId id="326" r:id="rId9"/>
    <p:sldId id="324" r:id="rId10"/>
    <p:sldId id="327" r:id="rId11"/>
    <p:sldId id="328" r:id="rId12"/>
    <p:sldId id="332" r:id="rId13"/>
    <p:sldId id="330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273" r:id="rId24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E1FA"/>
    <a:srgbClr val="FF2600"/>
    <a:srgbClr val="AFABAB"/>
    <a:srgbClr val="79797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5"/>
    <p:restoredTop sz="80800"/>
  </p:normalViewPr>
  <p:slideViewPr>
    <p:cSldViewPr snapToGrid="0" snapToObjects="1">
      <p:cViewPr varScale="1">
        <p:scale>
          <a:sx n="80" d="100"/>
          <a:sy n="80" d="100"/>
        </p:scale>
        <p:origin x="224" y="13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3A9F1-D3B3-6D40-BF0F-1015008DBA70}" type="datetimeFigureOut">
              <a:rPr kumimoji="1" lang="ko-KR" altLang="en-US" smtClean="0"/>
              <a:t>2021. 10. 1.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1143000"/>
            <a:ext cx="3482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E5A11-8595-A54E-AE35-558F0F73A0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506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027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 err="1"/>
              <a:t>페이징은</a:t>
            </a:r>
            <a:r>
              <a:rPr kumimoji="1" lang="ko-KR" altLang="en-US" b="0" dirty="0"/>
              <a:t> </a:t>
            </a:r>
            <a:r>
              <a:rPr kumimoji="1" lang="ko-KR" altLang="en-US" b="0" dirty="0" err="1"/>
              <a:t>비연속</a:t>
            </a:r>
            <a:r>
              <a:rPr kumimoji="1" lang="ko-KR" altLang="en-US" b="0" dirty="0"/>
              <a:t> 할당 기법 중 하나로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같은 크기의 페이지 단위로 프로세스를 나눠 메모리에 적재하는 방식이다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3507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물리 메모리는 페이지 프레임이라는 고정된 크기로 나눠서 사용하기 때문에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물리적인 메모리에 할당된 각각의 영역들 사이에 외부 단편화 문제가 생기지 않을 수 있다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485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물리 메모리는 페이지 프레임이라는 고정된 크기로 나눠서 사용하기 때문에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물리적인 메모리에 할당된 각각의 영역들 사이에 외부 단편화 문제를 해결할 수 있다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0886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하지만 프로세스가 페이지 크기의 배수에 맞게 딱 떨어지지 않을 수 있다</a:t>
            </a:r>
            <a:r>
              <a:rPr kumimoji="1" lang="en-US" altLang="ko-KR" b="0" dirty="0"/>
              <a:t>.</a:t>
            </a:r>
          </a:p>
          <a:p>
            <a:r>
              <a:rPr kumimoji="1" lang="ko-KR" altLang="en-US" b="0" dirty="0"/>
              <a:t>그러면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페이지 크기보다 작은 분할 영역이 생기게 되고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이게 물리 메모리에 적재되면 내부 단편화 문제가 발생한다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2939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하지만 프로세스가 페이지 크기의 배수에 맞게 딱 떨어지지 않을 수 있다</a:t>
            </a:r>
            <a:r>
              <a:rPr kumimoji="1" lang="en-US" altLang="ko-KR" b="0" dirty="0"/>
              <a:t>.</a:t>
            </a:r>
          </a:p>
          <a:p>
            <a:r>
              <a:rPr kumimoji="1" lang="ko-KR" altLang="en-US" b="0" dirty="0"/>
              <a:t>그러면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페이지 크기보다 작은 분할 영역이 생기게 되고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이게 물리 메모리에 적재되면 내부 단편화 문제가 발생한다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6565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즉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</a:t>
            </a:r>
            <a:r>
              <a:rPr kumimoji="1" lang="ko-KR" altLang="en-US" b="0" dirty="0" err="1"/>
              <a:t>페이징은</a:t>
            </a:r>
            <a:r>
              <a:rPr kumimoji="1" lang="ko-KR" altLang="en-US" b="0" dirty="0"/>
              <a:t> 외부 </a:t>
            </a:r>
            <a:r>
              <a:rPr kumimoji="1" lang="ko-KR" altLang="en-US" b="0" dirty="0" err="1"/>
              <a:t>단편화는</a:t>
            </a:r>
            <a:r>
              <a:rPr kumimoji="1" lang="ko-KR" altLang="en-US" b="0" dirty="0"/>
              <a:t> 해결할 수 있지만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내부 </a:t>
            </a:r>
            <a:r>
              <a:rPr kumimoji="1" lang="ko-KR" altLang="en-US" b="0" dirty="0" err="1"/>
              <a:t>단편화는</a:t>
            </a:r>
            <a:r>
              <a:rPr kumimoji="1" lang="ko-KR" altLang="en-US" b="0" dirty="0"/>
              <a:t> 해결하지 못한다</a:t>
            </a:r>
            <a:r>
              <a:rPr kumimoji="1" lang="en-US" altLang="ko-KR" b="0" dirty="0"/>
              <a:t>.</a:t>
            </a:r>
          </a:p>
          <a:p>
            <a:r>
              <a:rPr kumimoji="1" lang="ko-KR" altLang="en-US" b="0" dirty="0"/>
              <a:t>외부 단편화를 해결했기 때문에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홀 선택 알고리즘이 필요 없다</a:t>
            </a:r>
            <a:r>
              <a:rPr kumimoji="1" lang="en-US" altLang="ko-KR" b="0" dirty="0"/>
              <a:t>.</a:t>
            </a:r>
          </a:p>
          <a:p>
            <a:r>
              <a:rPr kumimoji="1" lang="ko-KR" altLang="en-US" b="0" dirty="0"/>
              <a:t>하지만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내부 단편화가 굉장히 작기 때문에 그냥 내버려두고 사용한다고 한다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3379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0282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 err="1"/>
              <a:t>세그멘테이션은</a:t>
            </a:r>
            <a:r>
              <a:rPr kumimoji="1" lang="ko-KR" altLang="en-US" b="0" dirty="0"/>
              <a:t> 서로 크기가 다른 단위인 세그먼트로 분할하고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이 세그먼트 단위로 메모리를 </a:t>
            </a:r>
            <a:r>
              <a:rPr kumimoji="1" lang="ko-KR" altLang="en-US" b="0" dirty="0" err="1"/>
              <a:t>비연속</a:t>
            </a:r>
            <a:r>
              <a:rPr kumimoji="1" lang="ko-KR" altLang="en-US" b="0" dirty="0"/>
              <a:t> 할당하는 방식이다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  <a:p>
            <a:r>
              <a:rPr kumimoji="1" lang="ko-KR" altLang="en-US" b="0" dirty="0"/>
              <a:t>그렇기 때문에 실제 물리 주소에 있는 세그먼트들이 서로 달라지게 되는 것이다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7937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 err="1"/>
              <a:t>세그멘테이션은</a:t>
            </a:r>
            <a:r>
              <a:rPr kumimoji="1" lang="ko-KR" altLang="en-US" b="0" dirty="0"/>
              <a:t> 서로 크기가 다른 단위인 세그먼트로 분할하고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이 세그먼트 단위로 메모리를 </a:t>
            </a:r>
            <a:r>
              <a:rPr kumimoji="1" lang="ko-KR" altLang="en-US" b="0" dirty="0" err="1"/>
              <a:t>비연속</a:t>
            </a:r>
            <a:r>
              <a:rPr kumimoji="1" lang="ko-KR" altLang="en-US" b="0" dirty="0"/>
              <a:t> 할당하는 방식이다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  <a:p>
            <a:r>
              <a:rPr kumimoji="1" lang="ko-KR" altLang="en-US" b="0" dirty="0"/>
              <a:t>그렇기 때문에 실제 물리 주소에 있는 세그먼트들이 서로 달라지게 되는 것이다</a:t>
            </a:r>
            <a:r>
              <a:rPr kumimoji="1" lang="en-US" altLang="ko-KR" b="0" dirty="0"/>
              <a:t>.</a:t>
            </a:r>
          </a:p>
          <a:p>
            <a:r>
              <a:rPr kumimoji="1" lang="en-US" altLang="ko-KR" b="0" dirty="0"/>
              <a:t>-&gt;</a:t>
            </a:r>
            <a:r>
              <a:rPr kumimoji="1" lang="ko-KR" altLang="en-US" b="0" dirty="0"/>
              <a:t> 내부 </a:t>
            </a:r>
            <a:r>
              <a:rPr kumimoji="1" lang="ko-KR" altLang="en-US" b="0" dirty="0" err="1"/>
              <a:t>단편화는</a:t>
            </a:r>
            <a:r>
              <a:rPr kumimoji="1" lang="ko-KR" altLang="en-US" b="0" dirty="0"/>
              <a:t> 발생하지 않고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외부 단편화가 발생하게 된다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4388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비연속적으로 할당하는 방식은 페이지와 같지만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각각의 세그먼트들이 다른 크기를 갖고 있다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5756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내부 </a:t>
            </a:r>
            <a:r>
              <a:rPr kumimoji="1" lang="ko-KR" altLang="en-US" b="0" dirty="0" err="1"/>
              <a:t>단편화는</a:t>
            </a:r>
            <a:r>
              <a:rPr kumimoji="1" lang="ko-KR" altLang="en-US" b="0" dirty="0"/>
              <a:t> 메모리를 할당할 때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프로세스가 필요한 양보다 더 큰 메모리가 할당되어 메모리 공간이 낭비되는 현상이다</a:t>
            </a:r>
            <a:r>
              <a:rPr kumimoji="1" lang="en-US" altLang="ko-KR" b="0" dirty="0"/>
              <a:t>.</a:t>
            </a:r>
          </a:p>
          <a:p>
            <a:r>
              <a:rPr kumimoji="1" lang="ko-KR" altLang="en-US" b="0" dirty="0"/>
              <a:t>즉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내부 </a:t>
            </a:r>
            <a:r>
              <a:rPr kumimoji="1" lang="ko-KR" altLang="en-US" b="0" dirty="0" err="1"/>
              <a:t>단편화는</a:t>
            </a:r>
            <a:r>
              <a:rPr kumimoji="1" lang="ko-KR" altLang="en-US" b="0" dirty="0"/>
              <a:t> 분할된 메모리 영역이 실행 프로그램보다 큰 경우에 발생한다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  <a:p>
            <a:r>
              <a:rPr kumimoji="1" lang="ko-KR" altLang="en-US" b="0" dirty="0"/>
              <a:t>분할된 메모리 영역 </a:t>
            </a:r>
            <a:r>
              <a:rPr kumimoji="1" lang="en-US" altLang="ko-KR" b="0" dirty="0"/>
              <a:t>&gt;</a:t>
            </a:r>
            <a:r>
              <a:rPr kumimoji="1" lang="ko-KR" altLang="en-US" b="0" dirty="0"/>
              <a:t> 실행 프로그램</a:t>
            </a:r>
            <a:endParaRPr kumimoji="1"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3315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그렇기 때문에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각각의 세그먼트들이 적재되고 빠져나오면 외부 단편화가 발생하게 되는 것이다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  <a:p>
            <a:r>
              <a:rPr kumimoji="1" lang="ko-KR" altLang="en-US" b="0" dirty="0"/>
              <a:t>각각의 세그먼트 크기가 다르기 때문에 세그먼트 테이블에는 세그먼트 크기 정보도 담고 있다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6014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5405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 err="1"/>
              <a:t>세그멘테이션은</a:t>
            </a:r>
            <a:r>
              <a:rPr kumimoji="1" lang="ko-KR" altLang="en-US" b="0" dirty="0"/>
              <a:t> 서로 크기가 다른 단위인 세그먼트로 분할하고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이 세그먼트 단위로 메모리를 </a:t>
            </a:r>
            <a:r>
              <a:rPr kumimoji="1" lang="ko-KR" altLang="en-US" b="0" dirty="0" err="1"/>
              <a:t>비연속</a:t>
            </a:r>
            <a:r>
              <a:rPr kumimoji="1" lang="ko-KR" altLang="en-US" b="0" dirty="0"/>
              <a:t> 할당하는 방식이다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  <a:p>
            <a:r>
              <a:rPr kumimoji="1" lang="ko-KR" altLang="en-US" b="0" dirty="0"/>
              <a:t>그렇기 때문에 실제 물리 주소에 있는 세그먼트들이 서로 달라지게 되는 것이다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5514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참고</a:t>
            </a:r>
            <a:r>
              <a:rPr kumimoji="1" lang="en-US" altLang="ko-KR" dirty="0"/>
              <a:t>]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https://nevertheless-</a:t>
            </a:r>
            <a:r>
              <a:rPr kumimoji="1" lang="en-US" altLang="ko-KR" dirty="0" err="1"/>
              <a:t>intheworld.tistory.com</a:t>
            </a:r>
            <a:r>
              <a:rPr kumimoji="1" lang="en-US" altLang="ko-KR" dirty="0"/>
              <a:t>/8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junsday.tistory.com</a:t>
            </a:r>
            <a:r>
              <a:rPr kumimoji="1" lang="en-US" altLang="ko-KR" dirty="0"/>
              <a:t>/36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younggwan.tistory.com</a:t>
            </a:r>
            <a:r>
              <a:rPr kumimoji="1" lang="en-US" altLang="ko-KR" dirty="0"/>
              <a:t>/43</a:t>
            </a:r>
          </a:p>
          <a:p>
            <a:r>
              <a:rPr kumimoji="1" lang="en-US" altLang="ko-KR" dirty="0"/>
              <a:t>https://junghyun100.github.io/%EB%A9%94%EB%AA%A8%EB%A6%AC%EB%8B%A8%ED%8E%B8%ED%99%94/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gamedevlog.tistory.com</a:t>
            </a:r>
            <a:r>
              <a:rPr kumimoji="1" lang="en-US" altLang="ko-KR" dirty="0"/>
              <a:t>/82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beenii.tistory.com</a:t>
            </a:r>
            <a:r>
              <a:rPr kumimoji="1" lang="en-US" altLang="ko-KR" dirty="0"/>
              <a:t>/162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m.blog.naver.com</a:t>
            </a:r>
            <a:r>
              <a:rPr kumimoji="1" lang="en-US" altLang="ko-KR" dirty="0"/>
              <a:t>/qbxlvnf11/221367174686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defacto-standard.tistory.com</a:t>
            </a:r>
            <a:r>
              <a:rPr kumimoji="1" lang="en-US" altLang="ko-KR" dirty="0"/>
              <a:t>/149</a:t>
            </a:r>
          </a:p>
          <a:p>
            <a:r>
              <a:rPr kumimoji="1" lang="en-US" altLang="ko-KR" dirty="0"/>
              <a:t>https://kosaf04pyh.tistory.com/40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jhnyang.tistory.com</a:t>
            </a:r>
            <a:r>
              <a:rPr kumimoji="1" lang="en-US" altLang="ko-KR" dirty="0"/>
              <a:t>/290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www.youtube.com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watch?v</a:t>
            </a:r>
            <a:r>
              <a:rPr kumimoji="1" lang="en-US" altLang="ko-KR" dirty="0"/>
              <a:t>=Zpfya69taNo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www.youtube.com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watch?v</a:t>
            </a:r>
            <a:r>
              <a:rPr kumimoji="1" lang="en-US" altLang="ko-KR" dirty="0"/>
              <a:t>=8zt_b0zdA7o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blog.naver.com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PostView.naver?blogId</a:t>
            </a:r>
            <a:r>
              <a:rPr kumimoji="1" lang="en-US" altLang="ko-KR" dirty="0"/>
              <a:t>=</a:t>
            </a:r>
            <a:r>
              <a:rPr kumimoji="1" lang="en-US" altLang="ko-KR" dirty="0" err="1"/>
              <a:t>ruvendix&amp;logNo</a:t>
            </a:r>
            <a:r>
              <a:rPr kumimoji="1" lang="en-US" altLang="ko-KR" dirty="0"/>
              <a:t>=221333044853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625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메모리가 할당되고 해제되는 것이 여러 번 반복되면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작은 메모리가 중간중간에 존재하게 된다</a:t>
            </a:r>
            <a:r>
              <a:rPr kumimoji="1" lang="en-US" altLang="ko-KR" b="0" dirty="0"/>
              <a:t>.</a:t>
            </a:r>
          </a:p>
          <a:p>
            <a:r>
              <a:rPr kumimoji="1" lang="ko-KR" altLang="en-US" b="0" dirty="0"/>
              <a:t>이렇게 중간 중간에 사용 가능한 메모리 공간이 존재해서 총 메모리 공간은 충분하지만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메모리 공간이 떨어져있기 때문에 실제로 할당할 수 없는 상황을 외부 </a:t>
            </a:r>
            <a:r>
              <a:rPr kumimoji="1" lang="ko-KR" altLang="en-US" b="0" dirty="0" err="1"/>
              <a:t>단편화라고</a:t>
            </a:r>
            <a:r>
              <a:rPr kumimoji="1" lang="ko-KR" altLang="en-US" b="0" dirty="0"/>
              <a:t> 한다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  <a:p>
            <a:r>
              <a:rPr kumimoji="1" lang="en-US" altLang="ko-KR" b="0" dirty="0"/>
              <a:t>=</a:t>
            </a:r>
            <a:r>
              <a:rPr kumimoji="1" lang="ko-KR" altLang="en-US" b="0" dirty="0"/>
              <a:t> 요청한 크기보다 작은 메모리 블록들만 존재 </a:t>
            </a:r>
            <a:r>
              <a:rPr kumimoji="1" lang="en-US" altLang="ko-KR" b="0" dirty="0"/>
              <a:t>(</a:t>
            </a:r>
            <a:r>
              <a:rPr kumimoji="1" lang="ko-KR" altLang="en-US" b="0" dirty="0"/>
              <a:t>할당할 수 없음</a:t>
            </a:r>
            <a:r>
              <a:rPr kumimoji="1" lang="en-US" altLang="ko-KR" b="0" dirty="0"/>
              <a:t>)</a:t>
            </a:r>
          </a:p>
          <a:p>
            <a:endParaRPr kumimoji="1" lang="en-US" altLang="ko-KR" b="0" dirty="0"/>
          </a:p>
          <a:p>
            <a:r>
              <a:rPr kumimoji="1" lang="ko-KR" altLang="en-US" b="0" dirty="0"/>
              <a:t>즉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외부 </a:t>
            </a:r>
            <a:r>
              <a:rPr kumimoji="1" lang="ko-KR" altLang="en-US" b="0" dirty="0" err="1"/>
              <a:t>단편화는</a:t>
            </a:r>
            <a:r>
              <a:rPr kumimoji="1" lang="ko-KR" altLang="en-US" b="0" dirty="0"/>
              <a:t> 분할된 메모리 영역이 실행 프로그램보다 작을 때 발생한다</a:t>
            </a:r>
            <a:r>
              <a:rPr kumimoji="1" lang="en-US" altLang="ko-KR" b="0" dirty="0"/>
              <a:t>.</a:t>
            </a:r>
          </a:p>
          <a:p>
            <a:r>
              <a:rPr kumimoji="1" lang="ko-KR" altLang="en-US" b="0" dirty="0"/>
              <a:t>분할된 메모리 영역 </a:t>
            </a:r>
            <a:r>
              <a:rPr kumimoji="1" lang="en-US" altLang="ko-KR" b="0" dirty="0"/>
              <a:t>&lt;</a:t>
            </a:r>
            <a:r>
              <a:rPr kumimoji="1" lang="ko-KR" altLang="en-US" b="0" dirty="0"/>
              <a:t> 실행 프로그램</a:t>
            </a:r>
            <a:endParaRPr kumimoji="1"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3902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6326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압축은 메모리를 재배치해서 분산된 메모리 공간을 압축하는 방식이다</a:t>
            </a:r>
            <a:r>
              <a:rPr kumimoji="1" lang="en-US" altLang="ko-KR" b="0" dirty="0"/>
              <a:t>.</a:t>
            </a:r>
          </a:p>
          <a:p>
            <a:r>
              <a:rPr kumimoji="1" lang="ko-KR" altLang="en-US" b="0" dirty="0"/>
              <a:t>즉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사용 중인 영역들과 빈 영역들을 각각 한쪽으로 몰아서 빈 영역들을 하나로 모으는 방식이다</a:t>
            </a:r>
            <a:r>
              <a:rPr kumimoji="1" lang="en-US" altLang="ko-KR" b="0" dirty="0"/>
              <a:t>.</a:t>
            </a:r>
          </a:p>
          <a:p>
            <a:r>
              <a:rPr kumimoji="1" lang="ko-KR" altLang="en-US" b="0" dirty="0"/>
              <a:t>디스크 조각 모음이 압축 방식으로 수행된다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  <a:p>
            <a:r>
              <a:rPr kumimoji="1" lang="ko-KR" altLang="en-US" b="0" dirty="0"/>
              <a:t>압축은 메모리의 빈 공간을 한 곳에 몰아서 합치는 것을 의미하기 때문에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주로 외부 단편화를 해결할 수 있다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  <a:p>
            <a:r>
              <a:rPr kumimoji="1" lang="ko-KR" altLang="en-US" b="0" dirty="0"/>
              <a:t>압축은 </a:t>
            </a:r>
            <a:r>
              <a:rPr kumimoji="1" lang="ko-KR" altLang="en-US" b="0" dirty="0" err="1"/>
              <a:t>가비지</a:t>
            </a:r>
            <a:r>
              <a:rPr kumimoji="1" lang="ko-KR" altLang="en-US" b="0" dirty="0"/>
              <a:t> </a:t>
            </a:r>
            <a:r>
              <a:rPr kumimoji="1" lang="ko-KR" altLang="en-US" b="0" dirty="0" err="1"/>
              <a:t>컬렉션이라고도</a:t>
            </a:r>
            <a:r>
              <a:rPr kumimoji="1" lang="ko-KR" altLang="en-US" b="0" dirty="0"/>
              <a:t> 한다</a:t>
            </a:r>
            <a:r>
              <a:rPr kumimoji="1" lang="en-US" altLang="ko-KR" b="0" dirty="0"/>
              <a:t>.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(</a:t>
            </a:r>
            <a:r>
              <a:rPr kumimoji="1" lang="ko-KR" altLang="en-US" b="0" dirty="0"/>
              <a:t>즉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</a:t>
            </a:r>
            <a:r>
              <a:rPr kumimoji="1" lang="ko-KR" altLang="en-US" b="0" dirty="0" err="1"/>
              <a:t>가비지</a:t>
            </a:r>
            <a:r>
              <a:rPr kumimoji="1" lang="ko-KR" altLang="en-US" b="0" dirty="0"/>
              <a:t> 컬렉션은 메모리 관리 기법이다</a:t>
            </a:r>
            <a:r>
              <a:rPr kumimoji="1" lang="en-US" altLang="ko-KR" b="0" dirty="0"/>
              <a:t>.)</a:t>
            </a:r>
          </a:p>
          <a:p>
            <a:endParaRPr kumimoji="1" lang="en-US" altLang="ko-KR" b="0" dirty="0"/>
          </a:p>
          <a:p>
            <a:r>
              <a:rPr kumimoji="1" lang="ko-KR" altLang="en-US" b="0" dirty="0"/>
              <a:t>왼쪽은 가변 분할 기법을 사용했을 때 외부 단편화가 발생한 현상이다</a:t>
            </a:r>
            <a:r>
              <a:rPr kumimoji="1" lang="en-US" altLang="ko-KR" b="0" dirty="0"/>
              <a:t>.</a:t>
            </a:r>
          </a:p>
          <a:p>
            <a:r>
              <a:rPr kumimoji="1" lang="ko-KR" altLang="en-US" b="0" dirty="0"/>
              <a:t>압축을 통해서 프로그램들의 메모리를 재배치하면 분산된 메모리 공간을 압축하여 외부 단편화를 해결할 수 있다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2933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819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통합은 인접한 단편화 구역이나 빈 영역들을 합치는 방식이다</a:t>
            </a:r>
            <a:r>
              <a:rPr kumimoji="1" lang="en-US" altLang="ko-KR" b="0" dirty="0"/>
              <a:t>.</a:t>
            </a:r>
          </a:p>
          <a:p>
            <a:r>
              <a:rPr kumimoji="1" lang="ko-KR" altLang="en-US" b="0" dirty="0"/>
              <a:t>인접한 것들을 합치기 때문에 프로그램 재배치가 필요 없다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  <a:p>
            <a:r>
              <a:rPr kumimoji="1" lang="ko-KR" altLang="en-US" b="0" dirty="0"/>
              <a:t>즉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하나의 작업이 완료된 후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그 사용 영역이 다른 비어있는 분할 공간과 인접되어 있는지 점검하고 만약 인접되어 있다면 두 개의 빈 분할 공간을 하나로 통합하는 방식이다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  <a:p>
            <a:r>
              <a:rPr kumimoji="1" lang="ko-KR" altLang="en-US" b="0" dirty="0"/>
              <a:t>그림은 가변 분할 방식으로 메모리를 분할했을 때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프로그램이 들어왔다 나가면서 외부 단편화가 발생한 경우이다</a:t>
            </a:r>
            <a:r>
              <a:rPr kumimoji="1" lang="en-US" altLang="ko-KR" b="0" dirty="0"/>
              <a:t>.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1K</a:t>
            </a:r>
            <a:r>
              <a:rPr kumimoji="1" lang="ko-KR" altLang="en-US" b="0" dirty="0"/>
              <a:t> 공백과 외부 단편화가 발생한 </a:t>
            </a:r>
            <a:r>
              <a:rPr kumimoji="1" lang="en-US" altLang="ko-KR" b="0" dirty="0"/>
              <a:t>7K</a:t>
            </a:r>
            <a:r>
              <a:rPr kumimoji="1" lang="ko-KR" altLang="en-US" b="0" dirty="0"/>
              <a:t>의 공백이 </a:t>
            </a:r>
            <a:r>
              <a:rPr kumimoji="1" lang="ko-KR" altLang="en-US" b="0" dirty="0" err="1"/>
              <a:t>인접해있기</a:t>
            </a:r>
            <a:r>
              <a:rPr kumimoji="1" lang="ko-KR" altLang="en-US" b="0" dirty="0"/>
              <a:t> 때문에 이것을 통합을 통해 더 큰 공백으로 만들어 외부 단편화를 해결할 수 있다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6916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하지만 압축과 통합 기법을 사용해도 외부 단편화를 모두 해결할 수는 없다</a:t>
            </a:r>
            <a:r>
              <a:rPr kumimoji="1" lang="en-US" altLang="ko-KR" b="0" dirty="0"/>
              <a:t>.</a:t>
            </a:r>
          </a:p>
          <a:p>
            <a:r>
              <a:rPr kumimoji="1" lang="ko-KR" altLang="en-US" b="0" dirty="0"/>
              <a:t>이를 최소화하기 위해 </a:t>
            </a:r>
            <a:r>
              <a:rPr kumimoji="1" lang="ko-KR" altLang="en-US" b="0" dirty="0" err="1"/>
              <a:t>비연속</a:t>
            </a:r>
            <a:r>
              <a:rPr kumimoji="1" lang="ko-KR" altLang="en-US" b="0" dirty="0"/>
              <a:t> 메모리 할당 기법이 나왔다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0355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3269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2021. 10. 1.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161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2021. 10. 1.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68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2021. 10. 1.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348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2021. 10. 1.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37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2021. 10. 1.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491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2021. 10. 1.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294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2021. 10. 1.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2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2021. 10. 1.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213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2021. 10. 1.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215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2021. 10. 1.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861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2021. 10. 1.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661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16F77-DE83-8045-AE0B-D312DFD17589}" type="datetimeFigureOut">
              <a:rPr kumimoji="1" lang="ko-KR" altLang="en-US" smtClean="0"/>
              <a:t>2021. 10. 1.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65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E1D90B5-72F7-4248-980D-A9F4333C19AB}"/>
              </a:ext>
            </a:extLst>
          </p:cNvPr>
          <p:cNvSpPr txBox="1"/>
          <p:nvPr/>
        </p:nvSpPr>
        <p:spPr>
          <a:xfrm>
            <a:off x="708317" y="7592433"/>
            <a:ext cx="809067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kumimoji="1" lang="ko-KR" altLang="en-US" sz="3200" b="1" dirty="0"/>
              <a:t>압축</a:t>
            </a:r>
            <a:endParaRPr kumimoji="1" lang="en-US" altLang="ko-KR" sz="3200" b="1" dirty="0"/>
          </a:p>
          <a:p>
            <a:pPr marL="742950" indent="-742950">
              <a:buAutoNum type="arabicPeriod"/>
            </a:pPr>
            <a:r>
              <a:rPr kumimoji="1" lang="ko-KR" altLang="en-US" sz="3200" b="1" dirty="0"/>
              <a:t>통합</a:t>
            </a:r>
            <a:endParaRPr kumimoji="1" lang="en-US" altLang="ko-KR" sz="3200" b="1" dirty="0"/>
          </a:p>
          <a:p>
            <a:pPr marL="742950" indent="-742950">
              <a:buAutoNum type="arabicPeriod"/>
            </a:pPr>
            <a:r>
              <a:rPr kumimoji="1" lang="ko-KR" altLang="en-US" sz="3200" b="1" dirty="0" err="1"/>
              <a:t>비연속</a:t>
            </a:r>
            <a:r>
              <a:rPr kumimoji="1" lang="ko-KR" altLang="en-US" sz="3200" b="1" dirty="0"/>
              <a:t> 메모리 할당 기법 </a:t>
            </a:r>
            <a:r>
              <a:rPr kumimoji="1" lang="en-US" altLang="ko-KR" sz="3200" b="1" dirty="0"/>
              <a:t>-</a:t>
            </a:r>
            <a:r>
              <a:rPr kumimoji="1" lang="ko-KR" altLang="en-US" sz="3200" b="1" dirty="0"/>
              <a:t> </a:t>
            </a:r>
            <a:r>
              <a:rPr kumimoji="1" lang="ko-KR" altLang="en-US" sz="3200" b="1" dirty="0" err="1"/>
              <a:t>페이징</a:t>
            </a:r>
            <a:endParaRPr kumimoji="1" lang="en-US" altLang="ko-KR" sz="3200" b="1" dirty="0"/>
          </a:p>
          <a:p>
            <a:pPr marL="742950" indent="-742950">
              <a:buAutoNum type="arabicPeriod"/>
            </a:pPr>
            <a:r>
              <a:rPr kumimoji="1" lang="ko-KR" altLang="en-US" sz="3200" b="1" dirty="0" err="1"/>
              <a:t>비연속</a:t>
            </a:r>
            <a:r>
              <a:rPr kumimoji="1" lang="ko-KR" altLang="en-US" sz="3200" b="1" dirty="0"/>
              <a:t> 메모리 할당 기법 </a:t>
            </a:r>
            <a:r>
              <a:rPr kumimoji="1" lang="en-US" altLang="ko-KR" sz="3200" b="1" dirty="0"/>
              <a:t>-</a:t>
            </a:r>
            <a:r>
              <a:rPr kumimoji="1" lang="ko-KR" altLang="en-US" sz="3200" b="1" dirty="0"/>
              <a:t> </a:t>
            </a:r>
            <a:r>
              <a:rPr kumimoji="1" lang="ko-KR" altLang="en-US" sz="3200" b="1" dirty="0" err="1"/>
              <a:t>세그멘테이션</a:t>
            </a:r>
            <a:endParaRPr kumimoji="1" lang="en-US" altLang="ko-KR" sz="3200" b="1" dirty="0"/>
          </a:p>
          <a:p>
            <a:pPr marL="742950" indent="-742950">
              <a:buAutoNum type="arabicPeriod"/>
            </a:pPr>
            <a:r>
              <a:rPr kumimoji="1" lang="ko-KR" altLang="en-US" sz="3200" b="1" dirty="0"/>
              <a:t>메모리 풀</a:t>
            </a:r>
            <a:endParaRPr kumimoji="1" lang="en-US" altLang="ko-KR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56AF0-9386-AB4A-8F68-46A6711BC980}"/>
              </a:ext>
            </a:extLst>
          </p:cNvPr>
          <p:cNvSpPr txBox="1"/>
          <p:nvPr/>
        </p:nvSpPr>
        <p:spPr>
          <a:xfrm>
            <a:off x="4407091" y="4738161"/>
            <a:ext cx="33778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b="1" dirty="0"/>
              <a:t>메모리 단편화</a:t>
            </a:r>
            <a:endParaRPr kumimoji="1" lang="en-US" altLang="ko-KR" sz="4000" b="1" dirty="0"/>
          </a:p>
          <a:p>
            <a:pPr algn="ctr"/>
            <a:r>
              <a:rPr kumimoji="1" lang="ko-KR" altLang="en-US" sz="4000" b="1" dirty="0"/>
              <a:t>해결 기법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109421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페이징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3727B-F391-FA4C-84D1-0FB4B8E371B5}"/>
              </a:ext>
            </a:extLst>
          </p:cNvPr>
          <p:cNvSpPr txBox="1"/>
          <p:nvPr/>
        </p:nvSpPr>
        <p:spPr>
          <a:xfrm>
            <a:off x="340307" y="4281401"/>
            <a:ext cx="11511485" cy="2236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400" b="1" u="sng" dirty="0">
                <a:latin typeface="+mn-ea"/>
              </a:rPr>
              <a:t>크기가 동일</a:t>
            </a:r>
            <a:r>
              <a:rPr kumimoji="1" lang="ko-KR" altLang="en-US" sz="2400" b="1" dirty="0">
                <a:latin typeface="+mn-ea"/>
              </a:rPr>
              <a:t>한 </a:t>
            </a:r>
            <a:r>
              <a:rPr kumimoji="1" lang="ko-KR" altLang="en-US" sz="2400" b="1" u="sng" dirty="0">
                <a:latin typeface="+mn-ea"/>
              </a:rPr>
              <a:t>페이지</a:t>
            </a:r>
            <a:r>
              <a:rPr kumimoji="1" lang="ko-KR" altLang="en-US" sz="2400" b="1" dirty="0">
                <a:latin typeface="+mn-ea"/>
              </a:rPr>
              <a:t> 단위로</a:t>
            </a:r>
            <a:endParaRPr kumimoji="1" lang="en-US" altLang="ko-KR" sz="24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latin typeface="+mn-ea"/>
              </a:rPr>
              <a:t>가상 주소 공간과 이에 매칭되는 물리 주소 공간을 관리</a:t>
            </a:r>
            <a:endParaRPr kumimoji="1" lang="en-US" altLang="ko-KR" sz="24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endParaRPr kumimoji="1" lang="en-US" altLang="ko-KR" sz="24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400" b="1" u="sng" dirty="0">
                <a:latin typeface="+mn-ea"/>
              </a:rPr>
              <a:t>페이지 번호</a:t>
            </a:r>
            <a:r>
              <a:rPr kumimoji="1" lang="ko-KR" altLang="en-US" sz="2400" b="1" dirty="0">
                <a:latin typeface="+mn-ea"/>
              </a:rPr>
              <a:t>를 기반으로 가상 주소와 물리 주소의 매핑 정보를 기록하고 사용한다</a:t>
            </a:r>
            <a:r>
              <a:rPr kumimoji="1" lang="en-US" altLang="ko-KR" sz="2400" b="1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2654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6030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페이징</a:t>
            </a:r>
            <a:r>
              <a:rPr kumimoji="1" lang="ko-KR" altLang="en-US" sz="4000" b="1" dirty="0"/>
              <a:t> </a:t>
            </a:r>
            <a:r>
              <a:rPr kumimoji="1" lang="en-US" altLang="ko-KR" sz="4000" b="1" dirty="0"/>
              <a:t>–</a:t>
            </a:r>
            <a:r>
              <a:rPr kumimoji="1" lang="ko-KR" altLang="en-US" sz="4000" b="1" dirty="0"/>
              <a:t> </a:t>
            </a:r>
            <a:r>
              <a:rPr kumimoji="1" lang="ko-KR" altLang="en-US" sz="4000" b="1" dirty="0" err="1"/>
              <a:t>비연속</a:t>
            </a:r>
            <a:r>
              <a:rPr kumimoji="1" lang="ko-KR" altLang="en-US" sz="4000" b="1" dirty="0"/>
              <a:t> 할당 기법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EAD1BB-01FB-A641-996A-60B292C5C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932" y="1963529"/>
            <a:ext cx="10449819" cy="75815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0B2FA5-78FD-C247-8E86-B5F9C70E4D9B}"/>
              </a:ext>
            </a:extLst>
          </p:cNvPr>
          <p:cNvSpPr txBox="1"/>
          <p:nvPr/>
        </p:nvSpPr>
        <p:spPr>
          <a:xfrm>
            <a:off x="8012465" y="9545053"/>
            <a:ext cx="3161443" cy="586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solidFill>
                  <a:srgbClr val="FF0000"/>
                </a:solidFill>
              </a:rPr>
              <a:t>모든 할당 크기가 동일</a:t>
            </a:r>
            <a:endParaRPr kumimoji="1"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3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1EAD1BB-01FB-A641-996A-60B292C5C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932" y="1963529"/>
            <a:ext cx="10449819" cy="75815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0B2FA5-78FD-C247-8E86-B5F9C70E4D9B}"/>
              </a:ext>
            </a:extLst>
          </p:cNvPr>
          <p:cNvSpPr txBox="1"/>
          <p:nvPr/>
        </p:nvSpPr>
        <p:spPr>
          <a:xfrm>
            <a:off x="8012465" y="9545053"/>
            <a:ext cx="3161443" cy="586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solidFill>
                  <a:srgbClr val="FF0000"/>
                </a:solidFill>
              </a:rPr>
              <a:t>모든 할당 크기가 동일</a:t>
            </a:r>
            <a:endParaRPr kumimoji="1" lang="en-US" altLang="ko-KR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4D1FB-F74A-D447-863D-AEBDEBCCB0E0}"/>
              </a:ext>
            </a:extLst>
          </p:cNvPr>
          <p:cNvSpPr txBox="1"/>
          <p:nvPr/>
        </p:nvSpPr>
        <p:spPr>
          <a:xfrm>
            <a:off x="2852804" y="9462723"/>
            <a:ext cx="3243196" cy="75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200" b="1" dirty="0">
                <a:solidFill>
                  <a:srgbClr val="FF0000"/>
                </a:solidFill>
              </a:rPr>
              <a:t>외부 단편화 해결</a:t>
            </a:r>
            <a:endParaRPr kumimoji="1" lang="en-US" altLang="ko-KR" sz="3200" b="1" dirty="0">
              <a:solidFill>
                <a:srgbClr val="FF0000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3BB553D-7ABB-EE49-A899-B89088FAD67A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>
            <a:off x="6096000" y="9838082"/>
            <a:ext cx="19164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216E555-75C3-6445-B1A8-6BE4249A1211}"/>
              </a:ext>
            </a:extLst>
          </p:cNvPr>
          <p:cNvSpPr txBox="1"/>
          <p:nvPr/>
        </p:nvSpPr>
        <p:spPr>
          <a:xfrm>
            <a:off x="633347" y="703244"/>
            <a:ext cx="6030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페이징</a:t>
            </a:r>
            <a:r>
              <a:rPr kumimoji="1" lang="ko-KR" altLang="en-US" sz="4000" b="1" dirty="0"/>
              <a:t> </a:t>
            </a:r>
            <a:r>
              <a:rPr kumimoji="1" lang="en-US" altLang="ko-KR" sz="4000" b="1" dirty="0"/>
              <a:t>–</a:t>
            </a:r>
            <a:r>
              <a:rPr kumimoji="1" lang="ko-KR" altLang="en-US" sz="4000" b="1" dirty="0"/>
              <a:t> </a:t>
            </a:r>
            <a:r>
              <a:rPr kumimoji="1" lang="ko-KR" altLang="en-US" sz="4000" b="1" dirty="0" err="1"/>
              <a:t>비연속</a:t>
            </a:r>
            <a:r>
              <a:rPr kumimoji="1" lang="ko-KR" altLang="en-US" sz="4000" b="1" dirty="0"/>
              <a:t> 할당 기법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57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635EF0C-9AE2-AC49-B2C6-6D0E3AB7C34F}"/>
              </a:ext>
            </a:extLst>
          </p:cNvPr>
          <p:cNvSpPr txBox="1"/>
          <p:nvPr/>
        </p:nvSpPr>
        <p:spPr>
          <a:xfrm>
            <a:off x="1575371" y="1711836"/>
            <a:ext cx="9041258" cy="1140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2400" b="1" dirty="0"/>
              <a:t>but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/>
              <a:t>프로세스의 크기가 페이지의 크기에 맞게 </a:t>
            </a:r>
            <a:r>
              <a:rPr kumimoji="1" lang="en-US" altLang="ko-KR" sz="2400" b="1" dirty="0"/>
              <a:t>N</a:t>
            </a:r>
            <a:r>
              <a:rPr kumimoji="1" lang="ko-KR" altLang="en-US" sz="2400" b="1" dirty="0"/>
              <a:t>등분이 안될 수도 있다</a:t>
            </a:r>
            <a:r>
              <a:rPr kumimoji="1" lang="en-US" altLang="ko-KR" sz="2400" b="1" dirty="0"/>
              <a:t>!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DC800EA-8AB6-A441-83FE-F9B37E853F54}"/>
              </a:ext>
            </a:extLst>
          </p:cNvPr>
          <p:cNvGrpSpPr/>
          <p:nvPr/>
        </p:nvGrpSpPr>
        <p:grpSpPr>
          <a:xfrm>
            <a:off x="3047331" y="4938847"/>
            <a:ext cx="1817649" cy="2322144"/>
            <a:chOff x="1564219" y="4906537"/>
            <a:chExt cx="1817649" cy="232214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0774B5-C106-7249-842E-5824A10FEB33}"/>
                </a:ext>
              </a:extLst>
            </p:cNvPr>
            <p:cNvSpPr/>
            <p:nvPr/>
          </p:nvSpPr>
          <p:spPr>
            <a:xfrm>
              <a:off x="1575371" y="4906537"/>
              <a:ext cx="1806497" cy="2322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1BEFD642-D6D4-5C49-BAC8-F33FE177EA30}"/>
                </a:ext>
              </a:extLst>
            </p:cNvPr>
            <p:cNvCxnSpPr/>
            <p:nvPr/>
          </p:nvCxnSpPr>
          <p:spPr>
            <a:xfrm flipH="1">
              <a:off x="1564219" y="5397190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2AE5B754-C079-6049-A14F-5E4205DFFC0E}"/>
                </a:ext>
              </a:extLst>
            </p:cNvPr>
            <p:cNvCxnSpPr/>
            <p:nvPr/>
          </p:nvCxnSpPr>
          <p:spPr>
            <a:xfrm flipH="1">
              <a:off x="1564219" y="5861824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0AA15CF9-251B-2548-B51A-CDCCBF3FE2F4}"/>
                </a:ext>
              </a:extLst>
            </p:cNvPr>
            <p:cNvCxnSpPr/>
            <p:nvPr/>
          </p:nvCxnSpPr>
          <p:spPr>
            <a:xfrm flipH="1">
              <a:off x="1564219" y="6371063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132D5DBD-FA17-5045-9CE9-E3888377011E}"/>
                </a:ext>
              </a:extLst>
            </p:cNvPr>
            <p:cNvCxnSpPr/>
            <p:nvPr/>
          </p:nvCxnSpPr>
          <p:spPr>
            <a:xfrm flipH="1">
              <a:off x="1564219" y="6850565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6940EC5-8F1B-A04E-9003-0FE3591879B8}"/>
              </a:ext>
            </a:extLst>
          </p:cNvPr>
          <p:cNvSpPr txBox="1"/>
          <p:nvPr/>
        </p:nvSpPr>
        <p:spPr>
          <a:xfrm>
            <a:off x="3136058" y="7260991"/>
            <a:ext cx="1640193" cy="586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400" b="1" dirty="0"/>
              <a:t>프로세스 </a:t>
            </a:r>
            <a:r>
              <a:rPr kumimoji="1" lang="en-US" altLang="ko-KR" sz="2400" b="1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AC961-4775-714D-BDC2-78900CFC2C78}"/>
              </a:ext>
            </a:extLst>
          </p:cNvPr>
          <p:cNvSpPr txBox="1"/>
          <p:nvPr/>
        </p:nvSpPr>
        <p:spPr>
          <a:xfrm>
            <a:off x="3432613" y="4949999"/>
            <a:ext cx="1047082" cy="462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b="1" dirty="0"/>
              <a:t>페이지 </a:t>
            </a:r>
            <a:r>
              <a:rPr kumimoji="1" lang="en-US" altLang="ko-KR" b="1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CDF0B7-4AB3-7E4B-84EF-3F3F27F57FA0}"/>
              </a:ext>
            </a:extLst>
          </p:cNvPr>
          <p:cNvSpPr txBox="1"/>
          <p:nvPr/>
        </p:nvSpPr>
        <p:spPr>
          <a:xfrm>
            <a:off x="3432613" y="5437938"/>
            <a:ext cx="1047082" cy="462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b="1" dirty="0"/>
              <a:t>페이지 </a:t>
            </a:r>
            <a:r>
              <a:rPr kumimoji="1" lang="en-US" altLang="ko-KR" b="1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E27235-3FF0-244B-BF03-5175FF925F5E}"/>
              </a:ext>
            </a:extLst>
          </p:cNvPr>
          <p:cNvSpPr txBox="1"/>
          <p:nvPr/>
        </p:nvSpPr>
        <p:spPr>
          <a:xfrm>
            <a:off x="3432613" y="5894134"/>
            <a:ext cx="1047082" cy="462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b="1" dirty="0"/>
              <a:t>페이지 </a:t>
            </a:r>
            <a:r>
              <a:rPr kumimoji="1" lang="en-US" altLang="ko-KR" b="1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3E956C-C7C9-344D-B7DF-101F1DCE8FEB}"/>
              </a:ext>
            </a:extLst>
          </p:cNvPr>
          <p:cNvSpPr txBox="1"/>
          <p:nvPr/>
        </p:nvSpPr>
        <p:spPr>
          <a:xfrm>
            <a:off x="3416998" y="6400682"/>
            <a:ext cx="1047082" cy="462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b="1" dirty="0"/>
              <a:t>페이지 </a:t>
            </a:r>
            <a:r>
              <a:rPr kumimoji="1" lang="en-US" altLang="ko-KR" b="1" dirty="0"/>
              <a:t>3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1F7472F-59AD-A747-B509-33FFA75D66B3}"/>
              </a:ext>
            </a:extLst>
          </p:cNvPr>
          <p:cNvSpPr/>
          <p:nvPr/>
        </p:nvSpPr>
        <p:spPr>
          <a:xfrm>
            <a:off x="3058483" y="6882875"/>
            <a:ext cx="1806497" cy="378116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F9ABCD-1199-034D-96D2-33901455A739}"/>
              </a:ext>
            </a:extLst>
          </p:cNvPr>
          <p:cNvSpPr txBox="1"/>
          <p:nvPr/>
        </p:nvSpPr>
        <p:spPr>
          <a:xfrm>
            <a:off x="7338188" y="8746144"/>
            <a:ext cx="1792478" cy="586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400" b="1" dirty="0"/>
              <a:t>물리 메모리</a:t>
            </a:r>
            <a:endParaRPr kumimoji="1" lang="en-US" altLang="ko-KR" sz="2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D7B4E0-D152-284B-8266-669005480D7B}"/>
              </a:ext>
            </a:extLst>
          </p:cNvPr>
          <p:cNvSpPr txBox="1"/>
          <p:nvPr/>
        </p:nvSpPr>
        <p:spPr>
          <a:xfrm>
            <a:off x="9259479" y="3338999"/>
            <a:ext cx="1484702" cy="586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400" b="1" dirty="0"/>
              <a:t>물리 주소</a:t>
            </a:r>
            <a:endParaRPr kumimoji="1" lang="en-US" altLang="ko-KR" sz="2400" b="1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7CADAB5-827E-BC42-B99A-0826A874F5B1}"/>
              </a:ext>
            </a:extLst>
          </p:cNvPr>
          <p:cNvSpPr/>
          <p:nvPr/>
        </p:nvSpPr>
        <p:spPr>
          <a:xfrm>
            <a:off x="7310166" y="3488154"/>
            <a:ext cx="1806497" cy="378116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FE9D3C85-797B-9942-9EC7-DA3358FF02E5}"/>
              </a:ext>
            </a:extLst>
          </p:cNvPr>
          <p:cNvGrpSpPr/>
          <p:nvPr/>
        </p:nvGrpSpPr>
        <p:grpSpPr>
          <a:xfrm>
            <a:off x="7303433" y="3477012"/>
            <a:ext cx="1841236" cy="5181194"/>
            <a:chOff x="4100797" y="3539927"/>
            <a:chExt cx="1841236" cy="5181194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A8604FF-5D92-154B-B955-67459C74D86A}"/>
                </a:ext>
              </a:extLst>
            </p:cNvPr>
            <p:cNvSpPr/>
            <p:nvPr/>
          </p:nvSpPr>
          <p:spPr>
            <a:xfrm>
              <a:off x="4121533" y="3539927"/>
              <a:ext cx="1806497" cy="518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3" name="직선 연결선[R] 62">
              <a:extLst>
                <a:ext uri="{FF2B5EF4-FFF2-40B4-BE49-F238E27FC236}">
                  <a16:creationId xmlns:a16="http://schemas.microsoft.com/office/drawing/2014/main" id="{C9F44D02-6C58-9842-B50B-82D5B51F8B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0382" y="4030580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[R] 63">
              <a:extLst>
                <a:ext uri="{FF2B5EF4-FFF2-40B4-BE49-F238E27FC236}">
                  <a16:creationId xmlns:a16="http://schemas.microsoft.com/office/drawing/2014/main" id="{6A8A7673-9CD1-F943-BB4F-A85C95A43A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0382" y="4495214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0E115460-E34A-1B4E-90CE-C3234227AD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0382" y="5004453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[R] 65">
              <a:extLst>
                <a:ext uri="{FF2B5EF4-FFF2-40B4-BE49-F238E27FC236}">
                  <a16:creationId xmlns:a16="http://schemas.microsoft.com/office/drawing/2014/main" id="{2E456CF8-ED52-5C48-9DD3-A16B5E18CE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0382" y="5483955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634FD6A-87E9-BC4E-B76B-1196274BDA9B}"/>
                </a:ext>
              </a:extLst>
            </p:cNvPr>
            <p:cNvSpPr txBox="1"/>
            <p:nvPr/>
          </p:nvSpPr>
          <p:spPr>
            <a:xfrm>
              <a:off x="4495663" y="3551079"/>
              <a:ext cx="1047082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D2C1CCF-F28D-444E-97B9-28499D97F536}"/>
                </a:ext>
              </a:extLst>
            </p:cNvPr>
            <p:cNvSpPr txBox="1"/>
            <p:nvPr/>
          </p:nvSpPr>
          <p:spPr>
            <a:xfrm>
              <a:off x="4495663" y="4039018"/>
              <a:ext cx="1047082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A50018C-376A-F14D-AD99-3D4BB2AF85C2}"/>
                </a:ext>
              </a:extLst>
            </p:cNvPr>
            <p:cNvSpPr txBox="1"/>
            <p:nvPr/>
          </p:nvSpPr>
          <p:spPr>
            <a:xfrm>
              <a:off x="4495663" y="4495214"/>
              <a:ext cx="1047082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44D1205-30F8-1640-A1C7-6089BD3D1AF3}"/>
                </a:ext>
              </a:extLst>
            </p:cNvPr>
            <p:cNvSpPr txBox="1"/>
            <p:nvPr/>
          </p:nvSpPr>
          <p:spPr>
            <a:xfrm>
              <a:off x="4480048" y="5001762"/>
              <a:ext cx="1047082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3</a:t>
              </a:r>
            </a:p>
          </p:txBody>
        </p:sp>
        <p:cxnSp>
          <p:nvCxnSpPr>
            <p:cNvPr id="76" name="직선 연결선[R] 75">
              <a:extLst>
                <a:ext uri="{FF2B5EF4-FFF2-40B4-BE49-F238E27FC236}">
                  <a16:creationId xmlns:a16="http://schemas.microsoft.com/office/drawing/2014/main" id="{4EE8B35F-3FD5-0F4D-8B27-9C03874A32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7114" y="5963457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13AB0C0-8455-8249-8E72-96212B41F818}"/>
                </a:ext>
              </a:extLst>
            </p:cNvPr>
            <p:cNvSpPr txBox="1"/>
            <p:nvPr/>
          </p:nvSpPr>
          <p:spPr>
            <a:xfrm>
              <a:off x="4502395" y="5507261"/>
              <a:ext cx="1047082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4</a:t>
              </a:r>
            </a:p>
          </p:txBody>
        </p:sp>
        <p:cxnSp>
          <p:nvCxnSpPr>
            <p:cNvPr id="78" name="직선 연결선[R] 77">
              <a:extLst>
                <a:ext uri="{FF2B5EF4-FFF2-40B4-BE49-F238E27FC236}">
                  <a16:creationId xmlns:a16="http://schemas.microsoft.com/office/drawing/2014/main" id="{F8491D09-BC97-2E43-8E1D-B6151B61FE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4384" y="6408187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1E8EE77-44A9-3241-BD3F-7D1CEFEF845B}"/>
                </a:ext>
              </a:extLst>
            </p:cNvPr>
            <p:cNvSpPr txBox="1"/>
            <p:nvPr/>
          </p:nvSpPr>
          <p:spPr>
            <a:xfrm>
              <a:off x="4509665" y="5951991"/>
              <a:ext cx="1047082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5</a:t>
              </a:r>
            </a:p>
          </p:txBody>
        </p:sp>
        <p:cxnSp>
          <p:nvCxnSpPr>
            <p:cNvPr id="80" name="직선 연결선[R] 79">
              <a:extLst>
                <a:ext uri="{FF2B5EF4-FFF2-40B4-BE49-F238E27FC236}">
                  <a16:creationId xmlns:a16="http://schemas.microsoft.com/office/drawing/2014/main" id="{F5E41B31-2954-104C-929F-E3802E7AF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3171" y="6882653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7CAE2F-E65B-804E-B23F-95A905B26992}"/>
                </a:ext>
              </a:extLst>
            </p:cNvPr>
            <p:cNvSpPr txBox="1"/>
            <p:nvPr/>
          </p:nvSpPr>
          <p:spPr>
            <a:xfrm>
              <a:off x="4498452" y="6426457"/>
              <a:ext cx="1047082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6</a:t>
              </a:r>
            </a:p>
          </p:txBody>
        </p: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FF8ADA47-5E33-3641-B58A-41AE7439F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4800" y="7356735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DF262DF-952F-3740-9084-1279D28357D4}"/>
                </a:ext>
              </a:extLst>
            </p:cNvPr>
            <p:cNvSpPr txBox="1"/>
            <p:nvPr/>
          </p:nvSpPr>
          <p:spPr>
            <a:xfrm>
              <a:off x="4500081" y="6900539"/>
              <a:ext cx="1047082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7</a:t>
              </a:r>
            </a:p>
          </p:txBody>
        </p: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DCF455E3-03FE-BE45-916F-3FCB84CCFB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0797" y="7808279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AFC73A6-746B-714F-8A8B-0C7B07BEBF8B}"/>
                </a:ext>
              </a:extLst>
            </p:cNvPr>
            <p:cNvSpPr txBox="1"/>
            <p:nvPr/>
          </p:nvSpPr>
          <p:spPr>
            <a:xfrm>
              <a:off x="4486078" y="7352083"/>
              <a:ext cx="1047082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8</a:t>
              </a:r>
            </a:p>
          </p:txBody>
        </p: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6DD6579D-38FE-A644-B16E-BEF521AB71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0797" y="8263810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2A334F9-BEB0-5749-B7F9-BB9305FA1CBF}"/>
                </a:ext>
              </a:extLst>
            </p:cNvPr>
            <p:cNvSpPr txBox="1"/>
            <p:nvPr/>
          </p:nvSpPr>
          <p:spPr>
            <a:xfrm>
              <a:off x="4486078" y="7807614"/>
              <a:ext cx="1047082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9</a:t>
              </a:r>
            </a:p>
          </p:txBody>
        </p: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6E1D305B-4DA6-3846-8086-4E87C9B3A4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2364" y="8714689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A792811-16EF-EC4D-BFDF-71519C3064D1}"/>
                </a:ext>
              </a:extLst>
            </p:cNvPr>
            <p:cNvSpPr txBox="1"/>
            <p:nvPr/>
          </p:nvSpPr>
          <p:spPr>
            <a:xfrm>
              <a:off x="4429136" y="8258493"/>
              <a:ext cx="1164101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10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4530EA49-0FDB-CB49-95AE-A8E2DA3AB016}"/>
              </a:ext>
            </a:extLst>
          </p:cNvPr>
          <p:cNvSpPr txBox="1"/>
          <p:nvPr/>
        </p:nvSpPr>
        <p:spPr>
          <a:xfrm>
            <a:off x="633347" y="703244"/>
            <a:ext cx="6030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페이징</a:t>
            </a:r>
            <a:r>
              <a:rPr kumimoji="1" lang="ko-KR" altLang="en-US" sz="4000" b="1" dirty="0"/>
              <a:t> </a:t>
            </a:r>
            <a:r>
              <a:rPr kumimoji="1" lang="en-US" altLang="ko-KR" sz="4000" b="1" dirty="0"/>
              <a:t>–</a:t>
            </a:r>
            <a:r>
              <a:rPr kumimoji="1" lang="ko-KR" altLang="en-US" sz="4000" b="1" dirty="0"/>
              <a:t> </a:t>
            </a:r>
            <a:r>
              <a:rPr kumimoji="1" lang="ko-KR" altLang="en-US" sz="4000" b="1" dirty="0" err="1"/>
              <a:t>비연속</a:t>
            </a:r>
            <a:r>
              <a:rPr kumimoji="1" lang="ko-KR" altLang="en-US" sz="4000" b="1" dirty="0"/>
              <a:t> 할당 기법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106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635EF0C-9AE2-AC49-B2C6-6D0E3AB7C34F}"/>
              </a:ext>
            </a:extLst>
          </p:cNvPr>
          <p:cNvSpPr txBox="1"/>
          <p:nvPr/>
        </p:nvSpPr>
        <p:spPr>
          <a:xfrm>
            <a:off x="1575371" y="1711836"/>
            <a:ext cx="9041258" cy="1140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2400" b="1" dirty="0"/>
              <a:t>but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/>
              <a:t>프로세스의 크기가 페이지의 크기에 맞게 </a:t>
            </a:r>
            <a:r>
              <a:rPr kumimoji="1" lang="en-US" altLang="ko-KR" sz="2400" b="1" dirty="0"/>
              <a:t>N</a:t>
            </a:r>
            <a:r>
              <a:rPr kumimoji="1" lang="ko-KR" altLang="en-US" sz="2400" b="1" dirty="0"/>
              <a:t>등분이 안될 수도 있다</a:t>
            </a:r>
            <a:r>
              <a:rPr kumimoji="1" lang="en-US" altLang="ko-KR" sz="2400" b="1" dirty="0"/>
              <a:t>!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DC800EA-8AB6-A441-83FE-F9B37E853F54}"/>
              </a:ext>
            </a:extLst>
          </p:cNvPr>
          <p:cNvGrpSpPr/>
          <p:nvPr/>
        </p:nvGrpSpPr>
        <p:grpSpPr>
          <a:xfrm>
            <a:off x="3047331" y="4938847"/>
            <a:ext cx="1817649" cy="2322144"/>
            <a:chOff x="1564219" y="4906537"/>
            <a:chExt cx="1817649" cy="232214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0774B5-C106-7249-842E-5824A10FEB33}"/>
                </a:ext>
              </a:extLst>
            </p:cNvPr>
            <p:cNvSpPr/>
            <p:nvPr/>
          </p:nvSpPr>
          <p:spPr>
            <a:xfrm>
              <a:off x="1575371" y="4906537"/>
              <a:ext cx="1806497" cy="2322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1BEFD642-D6D4-5C49-BAC8-F33FE177EA30}"/>
                </a:ext>
              </a:extLst>
            </p:cNvPr>
            <p:cNvCxnSpPr/>
            <p:nvPr/>
          </p:nvCxnSpPr>
          <p:spPr>
            <a:xfrm flipH="1">
              <a:off x="1564219" y="5397190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2AE5B754-C079-6049-A14F-5E4205DFFC0E}"/>
                </a:ext>
              </a:extLst>
            </p:cNvPr>
            <p:cNvCxnSpPr/>
            <p:nvPr/>
          </p:nvCxnSpPr>
          <p:spPr>
            <a:xfrm flipH="1">
              <a:off x="1564219" y="5861824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0AA15CF9-251B-2548-B51A-CDCCBF3FE2F4}"/>
                </a:ext>
              </a:extLst>
            </p:cNvPr>
            <p:cNvCxnSpPr/>
            <p:nvPr/>
          </p:nvCxnSpPr>
          <p:spPr>
            <a:xfrm flipH="1">
              <a:off x="1564219" y="6371063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132D5DBD-FA17-5045-9CE9-E3888377011E}"/>
                </a:ext>
              </a:extLst>
            </p:cNvPr>
            <p:cNvCxnSpPr/>
            <p:nvPr/>
          </p:nvCxnSpPr>
          <p:spPr>
            <a:xfrm flipH="1">
              <a:off x="1564219" y="6850565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6940EC5-8F1B-A04E-9003-0FE3591879B8}"/>
              </a:ext>
            </a:extLst>
          </p:cNvPr>
          <p:cNvSpPr txBox="1"/>
          <p:nvPr/>
        </p:nvSpPr>
        <p:spPr>
          <a:xfrm>
            <a:off x="3136058" y="7260991"/>
            <a:ext cx="1640193" cy="586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400" b="1" dirty="0"/>
              <a:t>프로세스 </a:t>
            </a:r>
            <a:r>
              <a:rPr kumimoji="1" lang="en-US" altLang="ko-KR" sz="2400" b="1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AC961-4775-714D-BDC2-78900CFC2C78}"/>
              </a:ext>
            </a:extLst>
          </p:cNvPr>
          <p:cNvSpPr txBox="1"/>
          <p:nvPr/>
        </p:nvSpPr>
        <p:spPr>
          <a:xfrm>
            <a:off x="3432613" y="4949999"/>
            <a:ext cx="1047082" cy="462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b="1" dirty="0"/>
              <a:t>페이지 </a:t>
            </a:r>
            <a:r>
              <a:rPr kumimoji="1" lang="en-US" altLang="ko-KR" b="1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CDF0B7-4AB3-7E4B-84EF-3F3F27F57FA0}"/>
              </a:ext>
            </a:extLst>
          </p:cNvPr>
          <p:cNvSpPr txBox="1"/>
          <p:nvPr/>
        </p:nvSpPr>
        <p:spPr>
          <a:xfrm>
            <a:off x="3432613" y="5437938"/>
            <a:ext cx="1047082" cy="462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b="1" dirty="0"/>
              <a:t>페이지 </a:t>
            </a:r>
            <a:r>
              <a:rPr kumimoji="1" lang="en-US" altLang="ko-KR" b="1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E27235-3FF0-244B-BF03-5175FF925F5E}"/>
              </a:ext>
            </a:extLst>
          </p:cNvPr>
          <p:cNvSpPr txBox="1"/>
          <p:nvPr/>
        </p:nvSpPr>
        <p:spPr>
          <a:xfrm>
            <a:off x="3432613" y="5894134"/>
            <a:ext cx="1047082" cy="462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b="1" dirty="0"/>
              <a:t>페이지 </a:t>
            </a:r>
            <a:r>
              <a:rPr kumimoji="1" lang="en-US" altLang="ko-KR" b="1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3E956C-C7C9-344D-B7DF-101F1DCE8FEB}"/>
              </a:ext>
            </a:extLst>
          </p:cNvPr>
          <p:cNvSpPr txBox="1"/>
          <p:nvPr/>
        </p:nvSpPr>
        <p:spPr>
          <a:xfrm>
            <a:off x="3416998" y="6400682"/>
            <a:ext cx="1047082" cy="462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b="1" dirty="0"/>
              <a:t>페이지 </a:t>
            </a:r>
            <a:r>
              <a:rPr kumimoji="1" lang="en-US" altLang="ko-KR" b="1" dirty="0"/>
              <a:t>3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1F7472F-59AD-A747-B509-33FFA75D66B3}"/>
              </a:ext>
            </a:extLst>
          </p:cNvPr>
          <p:cNvSpPr/>
          <p:nvPr/>
        </p:nvSpPr>
        <p:spPr>
          <a:xfrm>
            <a:off x="3058483" y="6882875"/>
            <a:ext cx="1806497" cy="378116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F9ABCD-1199-034D-96D2-33901455A739}"/>
              </a:ext>
            </a:extLst>
          </p:cNvPr>
          <p:cNvSpPr txBox="1"/>
          <p:nvPr/>
        </p:nvSpPr>
        <p:spPr>
          <a:xfrm>
            <a:off x="7338188" y="8746144"/>
            <a:ext cx="1792478" cy="586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400" b="1" dirty="0"/>
              <a:t>물리 메모리</a:t>
            </a:r>
            <a:endParaRPr kumimoji="1" lang="en-US" altLang="ko-KR" sz="2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D7B4E0-D152-284B-8266-669005480D7B}"/>
              </a:ext>
            </a:extLst>
          </p:cNvPr>
          <p:cNvSpPr txBox="1"/>
          <p:nvPr/>
        </p:nvSpPr>
        <p:spPr>
          <a:xfrm>
            <a:off x="9259479" y="3338999"/>
            <a:ext cx="1484702" cy="586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400" b="1" dirty="0"/>
              <a:t>물리 주소</a:t>
            </a:r>
            <a:endParaRPr kumimoji="1" lang="en-US" altLang="ko-KR" sz="2400" b="1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7CADAB5-827E-BC42-B99A-0826A874F5B1}"/>
              </a:ext>
            </a:extLst>
          </p:cNvPr>
          <p:cNvSpPr/>
          <p:nvPr/>
        </p:nvSpPr>
        <p:spPr>
          <a:xfrm>
            <a:off x="7310166" y="3488154"/>
            <a:ext cx="1806497" cy="378116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FE9D3C85-797B-9942-9EC7-DA3358FF02E5}"/>
              </a:ext>
            </a:extLst>
          </p:cNvPr>
          <p:cNvGrpSpPr/>
          <p:nvPr/>
        </p:nvGrpSpPr>
        <p:grpSpPr>
          <a:xfrm>
            <a:off x="7303433" y="3477012"/>
            <a:ext cx="1841236" cy="5181194"/>
            <a:chOff x="4100797" y="3539927"/>
            <a:chExt cx="1841236" cy="5181194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A8604FF-5D92-154B-B955-67459C74D86A}"/>
                </a:ext>
              </a:extLst>
            </p:cNvPr>
            <p:cNvSpPr/>
            <p:nvPr/>
          </p:nvSpPr>
          <p:spPr>
            <a:xfrm>
              <a:off x="4121533" y="3539927"/>
              <a:ext cx="1806497" cy="518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3" name="직선 연결선[R] 62">
              <a:extLst>
                <a:ext uri="{FF2B5EF4-FFF2-40B4-BE49-F238E27FC236}">
                  <a16:creationId xmlns:a16="http://schemas.microsoft.com/office/drawing/2014/main" id="{C9F44D02-6C58-9842-B50B-82D5B51F8B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0382" y="4030580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[R] 63">
              <a:extLst>
                <a:ext uri="{FF2B5EF4-FFF2-40B4-BE49-F238E27FC236}">
                  <a16:creationId xmlns:a16="http://schemas.microsoft.com/office/drawing/2014/main" id="{6A8A7673-9CD1-F943-BB4F-A85C95A43A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0382" y="4495214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0E115460-E34A-1B4E-90CE-C3234227AD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0382" y="5004453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[R] 65">
              <a:extLst>
                <a:ext uri="{FF2B5EF4-FFF2-40B4-BE49-F238E27FC236}">
                  <a16:creationId xmlns:a16="http://schemas.microsoft.com/office/drawing/2014/main" id="{2E456CF8-ED52-5C48-9DD3-A16B5E18CE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0382" y="5483955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634FD6A-87E9-BC4E-B76B-1196274BDA9B}"/>
                </a:ext>
              </a:extLst>
            </p:cNvPr>
            <p:cNvSpPr txBox="1"/>
            <p:nvPr/>
          </p:nvSpPr>
          <p:spPr>
            <a:xfrm>
              <a:off x="4495663" y="3551079"/>
              <a:ext cx="1047082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D2C1CCF-F28D-444E-97B9-28499D97F536}"/>
                </a:ext>
              </a:extLst>
            </p:cNvPr>
            <p:cNvSpPr txBox="1"/>
            <p:nvPr/>
          </p:nvSpPr>
          <p:spPr>
            <a:xfrm>
              <a:off x="4495663" y="4039018"/>
              <a:ext cx="1047082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A50018C-376A-F14D-AD99-3D4BB2AF85C2}"/>
                </a:ext>
              </a:extLst>
            </p:cNvPr>
            <p:cNvSpPr txBox="1"/>
            <p:nvPr/>
          </p:nvSpPr>
          <p:spPr>
            <a:xfrm>
              <a:off x="4495663" y="4495214"/>
              <a:ext cx="1047082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44D1205-30F8-1640-A1C7-6089BD3D1AF3}"/>
                </a:ext>
              </a:extLst>
            </p:cNvPr>
            <p:cNvSpPr txBox="1"/>
            <p:nvPr/>
          </p:nvSpPr>
          <p:spPr>
            <a:xfrm>
              <a:off x="4480048" y="5001762"/>
              <a:ext cx="1047082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3</a:t>
              </a:r>
            </a:p>
          </p:txBody>
        </p:sp>
        <p:cxnSp>
          <p:nvCxnSpPr>
            <p:cNvPr id="76" name="직선 연결선[R] 75">
              <a:extLst>
                <a:ext uri="{FF2B5EF4-FFF2-40B4-BE49-F238E27FC236}">
                  <a16:creationId xmlns:a16="http://schemas.microsoft.com/office/drawing/2014/main" id="{4EE8B35F-3FD5-0F4D-8B27-9C03874A32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7114" y="5963457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13AB0C0-8455-8249-8E72-96212B41F818}"/>
                </a:ext>
              </a:extLst>
            </p:cNvPr>
            <p:cNvSpPr txBox="1"/>
            <p:nvPr/>
          </p:nvSpPr>
          <p:spPr>
            <a:xfrm>
              <a:off x="4502395" y="5507261"/>
              <a:ext cx="1047082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4</a:t>
              </a:r>
            </a:p>
          </p:txBody>
        </p:sp>
        <p:cxnSp>
          <p:nvCxnSpPr>
            <p:cNvPr id="78" name="직선 연결선[R] 77">
              <a:extLst>
                <a:ext uri="{FF2B5EF4-FFF2-40B4-BE49-F238E27FC236}">
                  <a16:creationId xmlns:a16="http://schemas.microsoft.com/office/drawing/2014/main" id="{F8491D09-BC97-2E43-8E1D-B6151B61FE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4384" y="6408187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1E8EE77-44A9-3241-BD3F-7D1CEFEF845B}"/>
                </a:ext>
              </a:extLst>
            </p:cNvPr>
            <p:cNvSpPr txBox="1"/>
            <p:nvPr/>
          </p:nvSpPr>
          <p:spPr>
            <a:xfrm>
              <a:off x="4509665" y="5951991"/>
              <a:ext cx="1047082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5</a:t>
              </a:r>
            </a:p>
          </p:txBody>
        </p:sp>
        <p:cxnSp>
          <p:nvCxnSpPr>
            <p:cNvPr id="80" name="직선 연결선[R] 79">
              <a:extLst>
                <a:ext uri="{FF2B5EF4-FFF2-40B4-BE49-F238E27FC236}">
                  <a16:creationId xmlns:a16="http://schemas.microsoft.com/office/drawing/2014/main" id="{F5E41B31-2954-104C-929F-E3802E7AF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3171" y="6882653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7CAE2F-E65B-804E-B23F-95A905B26992}"/>
                </a:ext>
              </a:extLst>
            </p:cNvPr>
            <p:cNvSpPr txBox="1"/>
            <p:nvPr/>
          </p:nvSpPr>
          <p:spPr>
            <a:xfrm>
              <a:off x="4498452" y="6426457"/>
              <a:ext cx="1047082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6</a:t>
              </a:r>
            </a:p>
          </p:txBody>
        </p: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FF8ADA47-5E33-3641-B58A-41AE7439F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4800" y="7356735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DF262DF-952F-3740-9084-1279D28357D4}"/>
                </a:ext>
              </a:extLst>
            </p:cNvPr>
            <p:cNvSpPr txBox="1"/>
            <p:nvPr/>
          </p:nvSpPr>
          <p:spPr>
            <a:xfrm>
              <a:off x="4500081" y="6900539"/>
              <a:ext cx="1047082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7</a:t>
              </a:r>
            </a:p>
          </p:txBody>
        </p: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DCF455E3-03FE-BE45-916F-3FCB84CCFB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0797" y="7808279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AFC73A6-746B-714F-8A8B-0C7B07BEBF8B}"/>
                </a:ext>
              </a:extLst>
            </p:cNvPr>
            <p:cNvSpPr txBox="1"/>
            <p:nvPr/>
          </p:nvSpPr>
          <p:spPr>
            <a:xfrm>
              <a:off x="4486078" y="7352083"/>
              <a:ext cx="1047082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8</a:t>
              </a:r>
            </a:p>
          </p:txBody>
        </p: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6DD6579D-38FE-A644-B16E-BEF521AB71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0797" y="8263810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2A334F9-BEB0-5749-B7F9-BB9305FA1CBF}"/>
                </a:ext>
              </a:extLst>
            </p:cNvPr>
            <p:cNvSpPr txBox="1"/>
            <p:nvPr/>
          </p:nvSpPr>
          <p:spPr>
            <a:xfrm>
              <a:off x="4486078" y="7807614"/>
              <a:ext cx="1047082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9</a:t>
              </a:r>
            </a:p>
          </p:txBody>
        </p: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6E1D305B-4DA6-3846-8086-4E87C9B3A4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2364" y="8714689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A792811-16EF-EC4D-BFDF-71519C3064D1}"/>
                </a:ext>
              </a:extLst>
            </p:cNvPr>
            <p:cNvSpPr txBox="1"/>
            <p:nvPr/>
          </p:nvSpPr>
          <p:spPr>
            <a:xfrm>
              <a:off x="4429136" y="8258493"/>
              <a:ext cx="1164101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10</a:t>
              </a:r>
            </a:p>
          </p:txBody>
        </p:sp>
      </p:grpSp>
      <p:sp>
        <p:nvSpPr>
          <p:cNvPr id="43" name="왼쪽 중괄호[L] 42">
            <a:extLst>
              <a:ext uri="{FF2B5EF4-FFF2-40B4-BE49-F238E27FC236}">
                <a16:creationId xmlns:a16="http://schemas.microsoft.com/office/drawing/2014/main" id="{71C975F9-A186-4040-8BF2-469366C86735}"/>
              </a:ext>
            </a:extLst>
          </p:cNvPr>
          <p:cNvSpPr/>
          <p:nvPr/>
        </p:nvSpPr>
        <p:spPr>
          <a:xfrm>
            <a:off x="7181353" y="3866270"/>
            <a:ext cx="114810" cy="101395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90C81A-0EDC-B940-95F0-C864CFB614A8}"/>
              </a:ext>
            </a:extLst>
          </p:cNvPr>
          <p:cNvSpPr txBox="1"/>
          <p:nvPr/>
        </p:nvSpPr>
        <p:spPr>
          <a:xfrm>
            <a:off x="5513273" y="3617325"/>
            <a:ext cx="1524776" cy="503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000" b="1" dirty="0">
                <a:solidFill>
                  <a:srgbClr val="FF0000"/>
                </a:solidFill>
              </a:rPr>
              <a:t>내부 단편화</a:t>
            </a:r>
            <a:endParaRPr kumimoji="1" lang="en-US" altLang="ko-KR" sz="2000" b="1" dirty="0">
              <a:solidFill>
                <a:srgbClr val="FF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BFE25B4-411C-394A-90EC-444E1BC53167}"/>
              </a:ext>
            </a:extLst>
          </p:cNvPr>
          <p:cNvSpPr/>
          <p:nvPr/>
        </p:nvSpPr>
        <p:spPr>
          <a:xfrm>
            <a:off x="7325323" y="3886392"/>
            <a:ext cx="1806497" cy="859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378A65-3A05-7742-BBA3-C64619B4FE2A}"/>
              </a:ext>
            </a:extLst>
          </p:cNvPr>
          <p:cNvSpPr txBox="1"/>
          <p:nvPr/>
        </p:nvSpPr>
        <p:spPr>
          <a:xfrm>
            <a:off x="633347" y="703244"/>
            <a:ext cx="6030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페이징</a:t>
            </a:r>
            <a:r>
              <a:rPr kumimoji="1" lang="ko-KR" altLang="en-US" sz="4000" b="1" dirty="0"/>
              <a:t> </a:t>
            </a:r>
            <a:r>
              <a:rPr kumimoji="1" lang="en-US" altLang="ko-KR" sz="4000" b="1" dirty="0"/>
              <a:t>–</a:t>
            </a:r>
            <a:r>
              <a:rPr kumimoji="1" lang="ko-KR" altLang="en-US" sz="4000" b="1" dirty="0"/>
              <a:t> </a:t>
            </a:r>
            <a:r>
              <a:rPr kumimoji="1" lang="ko-KR" altLang="en-US" sz="4000" b="1" dirty="0" err="1"/>
              <a:t>비연속</a:t>
            </a:r>
            <a:r>
              <a:rPr kumimoji="1" lang="ko-KR" altLang="en-US" sz="4000" b="1" dirty="0"/>
              <a:t> 할당 기법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427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13727B-F391-FA4C-84D1-0FB4B8E371B5}"/>
              </a:ext>
            </a:extLst>
          </p:cNvPr>
          <p:cNvSpPr txBox="1"/>
          <p:nvPr/>
        </p:nvSpPr>
        <p:spPr>
          <a:xfrm>
            <a:off x="412398" y="3040869"/>
            <a:ext cx="11367214" cy="4718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200" b="1" dirty="0">
                <a:latin typeface="+mn-ea"/>
              </a:rPr>
              <a:t>특징</a:t>
            </a:r>
            <a:endParaRPr kumimoji="1" lang="en-US" altLang="ko-KR" sz="32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endParaRPr kumimoji="1" lang="en-US" altLang="ko-KR" sz="32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>
                <a:latin typeface="+mn-ea"/>
              </a:rPr>
              <a:t>외부 단편화 </a:t>
            </a:r>
            <a:r>
              <a:rPr kumimoji="1" lang="en-US" altLang="ko-KR" sz="2800" b="1" dirty="0">
                <a:latin typeface="+mn-ea"/>
              </a:rPr>
              <a:t>X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2800" b="1" dirty="0">
                <a:latin typeface="+mn-ea"/>
              </a:rPr>
              <a:t>-&gt;</a:t>
            </a:r>
            <a:r>
              <a:rPr kumimoji="1" lang="ko-KR" altLang="en-US" sz="2800" b="1" dirty="0">
                <a:latin typeface="+mn-ea"/>
              </a:rPr>
              <a:t> 홀 선택 알고리즘 필요 없음</a:t>
            </a:r>
            <a:endParaRPr kumimoji="1" lang="en-US" altLang="ko-KR" sz="28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>
                <a:latin typeface="+mn-ea"/>
              </a:rPr>
              <a:t>내부 단편화 </a:t>
            </a:r>
            <a:r>
              <a:rPr kumimoji="1" lang="en-US" altLang="ko-KR" sz="2800" b="1" dirty="0">
                <a:latin typeface="+mn-ea"/>
              </a:rPr>
              <a:t>O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2800" b="1" dirty="0">
                <a:latin typeface="+mn-ea"/>
              </a:rPr>
              <a:t>-&gt;</a:t>
            </a:r>
            <a:r>
              <a:rPr kumimoji="1" lang="ko-KR" altLang="en-US" sz="2800" b="1" dirty="0">
                <a:latin typeface="+mn-ea"/>
              </a:rPr>
              <a:t> 페이지 사이즈가 작을수록 내부 단편화를 감소시킬 수 있다</a:t>
            </a:r>
            <a:r>
              <a:rPr kumimoji="1" lang="en-US" altLang="ko-KR" sz="2800" b="1" dirty="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2800" b="1" dirty="0">
                <a:latin typeface="+mn-ea"/>
              </a:rPr>
              <a:t>but</a:t>
            </a:r>
            <a:r>
              <a:rPr kumimoji="1" lang="ko-KR" altLang="en-US" sz="2800" b="1" dirty="0">
                <a:latin typeface="+mn-ea"/>
              </a:rPr>
              <a:t> 페이지 테이블의 크기가 커져 오히려 공간 낭비가 발생할 수 있다</a:t>
            </a:r>
            <a:r>
              <a:rPr kumimoji="1" lang="en-US" altLang="ko-KR" sz="2800" b="1" dirty="0">
                <a:latin typeface="+mn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78BD3C-6519-6E4F-BE5B-E5407BB4675E}"/>
              </a:ext>
            </a:extLst>
          </p:cNvPr>
          <p:cNvSpPr txBox="1"/>
          <p:nvPr/>
        </p:nvSpPr>
        <p:spPr>
          <a:xfrm>
            <a:off x="633347" y="703244"/>
            <a:ext cx="6030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페이징</a:t>
            </a:r>
            <a:r>
              <a:rPr kumimoji="1" lang="ko-KR" altLang="en-US" sz="4000" b="1" dirty="0"/>
              <a:t> </a:t>
            </a:r>
            <a:r>
              <a:rPr kumimoji="1" lang="en-US" altLang="ko-KR" sz="4000" b="1" dirty="0"/>
              <a:t>–</a:t>
            </a:r>
            <a:r>
              <a:rPr kumimoji="1" lang="ko-KR" altLang="en-US" sz="4000" b="1" dirty="0"/>
              <a:t> </a:t>
            </a:r>
            <a:r>
              <a:rPr kumimoji="1" lang="ko-KR" altLang="en-US" sz="4000" b="1" dirty="0" err="1"/>
              <a:t>비연속</a:t>
            </a:r>
            <a:r>
              <a:rPr kumimoji="1" lang="ko-KR" altLang="en-US" sz="4000" b="1" dirty="0"/>
              <a:t> 할당 기법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07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4209105" y="5045938"/>
            <a:ext cx="3773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4.</a:t>
            </a:r>
            <a:r>
              <a:rPr kumimoji="1" lang="ko-KR" altLang="en-US" sz="4000" b="1" dirty="0"/>
              <a:t> </a:t>
            </a:r>
            <a:r>
              <a:rPr kumimoji="1" lang="ko-KR" altLang="en-US" sz="4000" b="1" dirty="0" err="1"/>
              <a:t>세그멘테이션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2881736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175470-028E-124A-8799-B0D7E22BD273}"/>
              </a:ext>
            </a:extLst>
          </p:cNvPr>
          <p:cNvSpPr txBox="1"/>
          <p:nvPr/>
        </p:nvSpPr>
        <p:spPr>
          <a:xfrm>
            <a:off x="1985791" y="4749029"/>
            <a:ext cx="8220519" cy="1301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u="sng" dirty="0">
                <a:latin typeface="+mn-ea"/>
              </a:rPr>
              <a:t>서로 크기가 다른</a:t>
            </a:r>
            <a:r>
              <a:rPr kumimoji="1" lang="ko-KR" altLang="en-US" sz="2800" b="1" dirty="0">
                <a:latin typeface="+mn-ea"/>
              </a:rPr>
              <a:t> 논리적 단위인 </a:t>
            </a:r>
            <a:r>
              <a:rPr kumimoji="1" lang="ko-KR" altLang="en-US" sz="2800" b="1" u="sng" dirty="0">
                <a:latin typeface="+mn-ea"/>
              </a:rPr>
              <a:t>세그먼트</a:t>
            </a:r>
            <a:r>
              <a:rPr kumimoji="1" lang="ko-KR" altLang="en-US" sz="2800" b="1" dirty="0">
                <a:latin typeface="+mn-ea"/>
              </a:rPr>
              <a:t>로 분할</a:t>
            </a:r>
            <a:r>
              <a:rPr kumimoji="1" lang="en-US" altLang="ko-KR" sz="2800" b="1" dirty="0">
                <a:latin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>
                <a:latin typeface="+mn-ea"/>
              </a:rPr>
              <a:t>세그먼트 단위로 </a:t>
            </a:r>
            <a:r>
              <a:rPr kumimoji="1" lang="ko-KR" altLang="en-US" sz="2800" b="1" dirty="0" err="1">
                <a:latin typeface="+mn-ea"/>
              </a:rPr>
              <a:t>비연속</a:t>
            </a:r>
            <a:r>
              <a:rPr kumimoji="1" lang="ko-KR" altLang="en-US" sz="2800" b="1" dirty="0">
                <a:latin typeface="+mn-ea"/>
              </a:rPr>
              <a:t> 할당</a:t>
            </a:r>
            <a:endParaRPr kumimoji="1" lang="en-US" altLang="ko-KR" sz="20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ECE0C-A239-6A4B-95F0-AEDCF9A2ED56}"/>
              </a:ext>
            </a:extLst>
          </p:cNvPr>
          <p:cNvSpPr txBox="1"/>
          <p:nvPr/>
        </p:nvSpPr>
        <p:spPr>
          <a:xfrm>
            <a:off x="633347" y="703244"/>
            <a:ext cx="7569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세그멘테이션</a:t>
            </a:r>
            <a:r>
              <a:rPr kumimoji="1" lang="ko-KR" altLang="en-US" sz="4000" b="1" dirty="0"/>
              <a:t> </a:t>
            </a:r>
            <a:r>
              <a:rPr kumimoji="1" lang="en-US" altLang="ko-KR" sz="4000" b="1" dirty="0"/>
              <a:t>–</a:t>
            </a:r>
            <a:r>
              <a:rPr kumimoji="1" lang="ko-KR" altLang="en-US" sz="4000" b="1" dirty="0"/>
              <a:t> </a:t>
            </a:r>
            <a:r>
              <a:rPr kumimoji="1" lang="ko-KR" altLang="en-US" sz="4000" b="1" dirty="0" err="1"/>
              <a:t>비연속</a:t>
            </a:r>
            <a:r>
              <a:rPr kumimoji="1" lang="ko-KR" altLang="en-US" sz="4000" b="1" dirty="0"/>
              <a:t> 할당 기법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419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7569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세그멘테이션</a:t>
            </a:r>
            <a:r>
              <a:rPr kumimoji="1" lang="ko-KR" altLang="en-US" sz="4000" b="1" dirty="0"/>
              <a:t> </a:t>
            </a:r>
            <a:r>
              <a:rPr kumimoji="1" lang="en-US" altLang="ko-KR" sz="4000" b="1" dirty="0"/>
              <a:t>–</a:t>
            </a:r>
            <a:r>
              <a:rPr kumimoji="1" lang="ko-KR" altLang="en-US" sz="4000" b="1" dirty="0"/>
              <a:t> </a:t>
            </a:r>
            <a:r>
              <a:rPr kumimoji="1" lang="ko-KR" altLang="en-US" sz="4000" b="1" dirty="0" err="1"/>
              <a:t>비연속</a:t>
            </a:r>
            <a:r>
              <a:rPr kumimoji="1" lang="ko-KR" altLang="en-US" sz="4000" b="1" dirty="0"/>
              <a:t> 할당 기법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75470-028E-124A-8799-B0D7E22BD273}"/>
              </a:ext>
            </a:extLst>
          </p:cNvPr>
          <p:cNvSpPr txBox="1"/>
          <p:nvPr/>
        </p:nvSpPr>
        <p:spPr>
          <a:xfrm>
            <a:off x="1985791" y="3465661"/>
            <a:ext cx="8220519" cy="1301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u="sng" dirty="0">
                <a:latin typeface="+mn-ea"/>
              </a:rPr>
              <a:t>서로 크기가 </a:t>
            </a:r>
            <a:r>
              <a:rPr kumimoji="1" lang="ko-KR" altLang="en-US" sz="2800" b="1" u="sng" dirty="0">
                <a:solidFill>
                  <a:srgbClr val="FF0000"/>
                </a:solidFill>
                <a:latin typeface="+mn-ea"/>
              </a:rPr>
              <a:t>다른</a:t>
            </a:r>
            <a:r>
              <a:rPr kumimoji="1" lang="ko-KR" altLang="en-US" sz="2800" b="1" dirty="0">
                <a:latin typeface="+mn-ea"/>
              </a:rPr>
              <a:t> 논리적 단위인 </a:t>
            </a:r>
            <a:r>
              <a:rPr kumimoji="1" lang="ko-KR" altLang="en-US" sz="2800" b="1" u="sng" dirty="0">
                <a:latin typeface="+mn-ea"/>
              </a:rPr>
              <a:t>세그먼트</a:t>
            </a:r>
            <a:r>
              <a:rPr kumimoji="1" lang="ko-KR" altLang="en-US" sz="2800" b="1" dirty="0">
                <a:latin typeface="+mn-ea"/>
              </a:rPr>
              <a:t>로 분할</a:t>
            </a:r>
            <a:r>
              <a:rPr kumimoji="1" lang="en-US" altLang="ko-KR" sz="2800" b="1" dirty="0">
                <a:latin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>
                <a:latin typeface="+mn-ea"/>
              </a:rPr>
              <a:t>세그먼트 단위로 </a:t>
            </a:r>
            <a:r>
              <a:rPr kumimoji="1" lang="ko-KR" altLang="en-US" sz="2800" b="1" dirty="0" err="1">
                <a:latin typeface="+mn-ea"/>
              </a:rPr>
              <a:t>비연속</a:t>
            </a:r>
            <a:r>
              <a:rPr kumimoji="1" lang="ko-KR" altLang="en-US" sz="2800" b="1" dirty="0">
                <a:latin typeface="+mn-ea"/>
              </a:rPr>
              <a:t> 할당</a:t>
            </a:r>
            <a:endParaRPr kumimoji="1" lang="en-US" altLang="ko-KR" sz="20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5F91C-0A32-934E-9E00-B880214157FB}"/>
              </a:ext>
            </a:extLst>
          </p:cNvPr>
          <p:cNvSpPr txBox="1"/>
          <p:nvPr/>
        </p:nvSpPr>
        <p:spPr>
          <a:xfrm>
            <a:off x="4417547" y="6706166"/>
            <a:ext cx="3357009" cy="1301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dirty="0">
                <a:solidFill>
                  <a:srgbClr val="FF0000"/>
                </a:solidFill>
                <a:latin typeface="+mn-ea"/>
              </a:rPr>
              <a:t>외부 단편화</a:t>
            </a:r>
            <a:r>
              <a:rPr kumimoji="1" lang="ko-KR" altLang="en-US" sz="2800" b="1" dirty="0">
                <a:latin typeface="+mn-ea"/>
              </a:rPr>
              <a:t> 발생 </a:t>
            </a:r>
            <a:r>
              <a:rPr kumimoji="1" lang="en-US" altLang="ko-KR" sz="2800" b="1" dirty="0">
                <a:latin typeface="+mn-ea"/>
              </a:rPr>
              <a:t>O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>
                <a:latin typeface="+mn-ea"/>
              </a:rPr>
              <a:t>내부 단편화 발생 </a:t>
            </a:r>
            <a:r>
              <a:rPr kumimoji="1" lang="en-US" altLang="ko-KR" sz="2800" b="1" dirty="0">
                <a:latin typeface="+mn-ea"/>
              </a:rPr>
              <a:t>X</a:t>
            </a:r>
            <a:endParaRPr kumimoji="1" lang="en-US" altLang="ko-KR" sz="2000" b="1" dirty="0">
              <a:latin typeface="+mn-ea"/>
            </a:endParaRPr>
          </a:p>
        </p:txBody>
      </p:sp>
      <p:sp>
        <p:nvSpPr>
          <p:cNvPr id="2" name="아래쪽 화살표[D] 1">
            <a:extLst>
              <a:ext uri="{FF2B5EF4-FFF2-40B4-BE49-F238E27FC236}">
                <a16:creationId xmlns:a16="http://schemas.microsoft.com/office/drawing/2014/main" id="{490E6B1C-55F9-2D42-AA7D-A4295468ACC3}"/>
              </a:ext>
            </a:extLst>
          </p:cNvPr>
          <p:cNvSpPr/>
          <p:nvPr/>
        </p:nvSpPr>
        <p:spPr>
          <a:xfrm>
            <a:off x="5614736" y="5054975"/>
            <a:ext cx="962527" cy="1363579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022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23C2F24-51FE-ED48-B7FA-1E392F62D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00" y="2110581"/>
            <a:ext cx="8813800" cy="657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CB47E1-FFF1-334A-A3BE-0FDC79F7FC6A}"/>
              </a:ext>
            </a:extLst>
          </p:cNvPr>
          <p:cNvSpPr txBox="1"/>
          <p:nvPr/>
        </p:nvSpPr>
        <p:spPr>
          <a:xfrm>
            <a:off x="633347" y="703244"/>
            <a:ext cx="7569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세그멘테이션</a:t>
            </a:r>
            <a:r>
              <a:rPr kumimoji="1" lang="ko-KR" altLang="en-US" sz="4000" b="1" dirty="0"/>
              <a:t> </a:t>
            </a:r>
            <a:r>
              <a:rPr kumimoji="1" lang="en-US" altLang="ko-KR" sz="4000" b="1" dirty="0"/>
              <a:t>–</a:t>
            </a:r>
            <a:r>
              <a:rPr kumimoji="1" lang="ko-KR" altLang="en-US" sz="4000" b="1" dirty="0"/>
              <a:t> </a:t>
            </a:r>
            <a:r>
              <a:rPr kumimoji="1" lang="ko-KR" altLang="en-US" sz="4000" b="1" dirty="0" err="1"/>
              <a:t>비연속</a:t>
            </a:r>
            <a:r>
              <a:rPr kumimoji="1" lang="ko-KR" altLang="en-US" sz="4000" b="1" dirty="0"/>
              <a:t> 할당 기법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98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내부 단편화</a:t>
            </a:r>
            <a:endParaRPr kumimoji="1" lang="en-US" altLang="ko-KR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A5009-C993-7D4E-AE1D-6AD07FAE4D52}"/>
              </a:ext>
            </a:extLst>
          </p:cNvPr>
          <p:cNvSpPr txBox="1"/>
          <p:nvPr/>
        </p:nvSpPr>
        <p:spPr>
          <a:xfrm>
            <a:off x="2243031" y="2079787"/>
            <a:ext cx="7705956" cy="1961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dirty="0"/>
              <a:t>메모리를 할당할 때</a:t>
            </a:r>
            <a:endParaRPr kumimoji="1" lang="en-US" altLang="ko-KR" sz="2800" b="1" dirty="0"/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/>
              <a:t>프로세스가 필요한 양보다 더 큰 메모리가 할당</a:t>
            </a:r>
            <a:endParaRPr kumimoji="1" lang="en-US" altLang="ko-KR" sz="2800" b="1" dirty="0"/>
          </a:p>
          <a:p>
            <a:pPr algn="ctr">
              <a:lnSpc>
                <a:spcPct val="150000"/>
              </a:lnSpc>
            </a:pPr>
            <a:r>
              <a:rPr kumimoji="1" lang="en-US" altLang="ko-KR" sz="2800" b="1" dirty="0"/>
              <a:t>-&gt;</a:t>
            </a:r>
            <a:r>
              <a:rPr kumimoji="1" lang="ko-KR" altLang="en-US" sz="2800" b="1" dirty="0"/>
              <a:t> 프로세스에서 사용하는 메모리 공간이 낭비됨</a:t>
            </a:r>
            <a:endParaRPr kumimoji="1" lang="en-US" altLang="ko-KR" sz="2800" b="1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943CAD2-028D-0A44-91B2-4921CC7D6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4392971"/>
            <a:ext cx="10414000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F7FE0C5-A1DB-9E42-B0A7-E315A75DD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406" y="9013074"/>
            <a:ext cx="6293188" cy="144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94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23C2F24-51FE-ED48-B7FA-1E392F62D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00" y="2110581"/>
            <a:ext cx="8813800" cy="6578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D41D0F2-C13E-5A40-A9D6-E041E973A0E5}"/>
              </a:ext>
            </a:extLst>
          </p:cNvPr>
          <p:cNvSpPr/>
          <p:nvPr/>
        </p:nvSpPr>
        <p:spPr>
          <a:xfrm>
            <a:off x="9520012" y="2207942"/>
            <a:ext cx="1171074" cy="6133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F0345-8001-214B-9CA7-CAAC5A5D3A53}"/>
              </a:ext>
            </a:extLst>
          </p:cNvPr>
          <p:cNvSpPr txBox="1"/>
          <p:nvPr/>
        </p:nvSpPr>
        <p:spPr>
          <a:xfrm>
            <a:off x="10105549" y="2821260"/>
            <a:ext cx="1524776" cy="503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000" b="1" dirty="0">
                <a:solidFill>
                  <a:srgbClr val="FF0000"/>
                </a:solidFill>
              </a:rPr>
              <a:t>외부 단편화</a:t>
            </a:r>
            <a:endParaRPr kumimoji="1" lang="en-US" altLang="ko-KR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A47C0-6F10-0A48-AA95-3A13E96A2BB0}"/>
              </a:ext>
            </a:extLst>
          </p:cNvPr>
          <p:cNvSpPr txBox="1"/>
          <p:nvPr/>
        </p:nvSpPr>
        <p:spPr>
          <a:xfrm>
            <a:off x="633347" y="703244"/>
            <a:ext cx="7569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세그멘테이션</a:t>
            </a:r>
            <a:r>
              <a:rPr kumimoji="1" lang="ko-KR" altLang="en-US" sz="4000" b="1" dirty="0"/>
              <a:t> </a:t>
            </a:r>
            <a:r>
              <a:rPr kumimoji="1" lang="en-US" altLang="ko-KR" sz="4000" b="1" dirty="0"/>
              <a:t>–</a:t>
            </a:r>
            <a:r>
              <a:rPr kumimoji="1" lang="ko-KR" altLang="en-US" sz="4000" b="1" dirty="0"/>
              <a:t> </a:t>
            </a:r>
            <a:r>
              <a:rPr kumimoji="1" lang="ko-KR" altLang="en-US" sz="4000" b="1" dirty="0" err="1"/>
              <a:t>비연속</a:t>
            </a:r>
            <a:r>
              <a:rPr kumimoji="1" lang="ko-KR" altLang="en-US" sz="4000" b="1" dirty="0"/>
              <a:t> 할당 기법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954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4664358" y="5045938"/>
            <a:ext cx="28632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5.</a:t>
            </a:r>
            <a:r>
              <a:rPr kumimoji="1" lang="ko-KR" altLang="en-US" sz="4000" b="1" dirty="0"/>
              <a:t> 메모리 풀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1535636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175470-028E-124A-8799-B0D7E22BD273}"/>
              </a:ext>
            </a:extLst>
          </p:cNvPr>
          <p:cNvSpPr txBox="1"/>
          <p:nvPr/>
        </p:nvSpPr>
        <p:spPr>
          <a:xfrm>
            <a:off x="2149303" y="4102698"/>
            <a:ext cx="7893508" cy="259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dirty="0">
                <a:latin typeface="+mn-ea"/>
              </a:rPr>
              <a:t>메모리의 일정 공간을 미리 할당하고</a:t>
            </a:r>
            <a:r>
              <a:rPr kumimoji="1" lang="en-US" altLang="ko-KR" sz="2800" b="1" dirty="0">
                <a:latin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>
                <a:latin typeface="+mn-ea"/>
              </a:rPr>
              <a:t>동적 할당을 하게 되면 그 공간에 채워주는 기법</a:t>
            </a:r>
            <a:endParaRPr kumimoji="1" lang="en-US" altLang="ko-KR" sz="28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endParaRPr kumimoji="1" lang="en-US" altLang="ko-KR" sz="28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>
                <a:latin typeface="+mn-ea"/>
              </a:rPr>
              <a:t>빈번한 메모리 할당과 해제를 필요로 할 때 사용</a:t>
            </a:r>
            <a:endParaRPr kumimoji="1" lang="en-US" altLang="ko-KR" sz="28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ECE0C-A239-6A4B-95F0-AEDCF9A2ED56}"/>
              </a:ext>
            </a:extLst>
          </p:cNvPr>
          <p:cNvSpPr txBox="1"/>
          <p:nvPr/>
        </p:nvSpPr>
        <p:spPr>
          <a:xfrm>
            <a:off x="633347" y="703244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메모리 풀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2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E1D90B5-72F7-4248-980D-A9F4333C19AB}"/>
              </a:ext>
            </a:extLst>
          </p:cNvPr>
          <p:cNvSpPr txBox="1"/>
          <p:nvPr/>
        </p:nvSpPr>
        <p:spPr>
          <a:xfrm>
            <a:off x="5765621" y="5138271"/>
            <a:ext cx="8643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끝</a:t>
            </a:r>
            <a:r>
              <a:rPr kumimoji="1" lang="en-US" altLang="ko-KR" sz="4000" b="1" dirty="0"/>
              <a:t>!</a:t>
            </a:r>
            <a:endParaRPr kumimoji="1"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7556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D806F3FE-B7D9-234B-BA06-5515C7C66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4629599"/>
            <a:ext cx="10414000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외부 단편화</a:t>
            </a:r>
            <a:endParaRPr kumimoji="1" lang="en-US" altLang="ko-KR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A5009-C993-7D4E-AE1D-6AD07FAE4D52}"/>
              </a:ext>
            </a:extLst>
          </p:cNvPr>
          <p:cNvSpPr txBox="1"/>
          <p:nvPr/>
        </p:nvSpPr>
        <p:spPr>
          <a:xfrm>
            <a:off x="1361386" y="2079787"/>
            <a:ext cx="9469259" cy="1961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dirty="0"/>
              <a:t>메모리가 할당 및 해제의 반복으로</a:t>
            </a:r>
            <a:endParaRPr kumimoji="1" lang="en-US" altLang="ko-KR" sz="2800" b="1" dirty="0"/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/>
              <a:t>작은 메모리가 중간중간에 존재</a:t>
            </a:r>
            <a:endParaRPr kumimoji="1" lang="en-US" altLang="ko-KR" sz="2800" b="1" dirty="0"/>
          </a:p>
          <a:p>
            <a:pPr algn="ctr">
              <a:lnSpc>
                <a:spcPct val="150000"/>
              </a:lnSpc>
            </a:pPr>
            <a:r>
              <a:rPr kumimoji="1" lang="en-US" altLang="ko-KR" sz="2800" b="1" dirty="0"/>
              <a:t>-&gt;</a:t>
            </a:r>
            <a:r>
              <a:rPr kumimoji="1" lang="ko-KR" altLang="en-US" sz="2800" b="1" dirty="0"/>
              <a:t> 총 메모리 공간은 충분하지만 실제로 할당할 수 없는 상황</a:t>
            </a:r>
            <a:endParaRPr kumimoji="1" lang="en-US" altLang="ko-KR" sz="28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6AD8F3-1892-3E4A-95FD-62881331D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090" y="9036499"/>
            <a:ext cx="7561820" cy="13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5235027" y="504593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1.</a:t>
            </a:r>
            <a:r>
              <a:rPr kumimoji="1" lang="ko-KR" altLang="en-US" sz="4000" b="1" dirty="0"/>
              <a:t> 압축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286852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압축</a:t>
            </a:r>
            <a:endParaRPr kumimoji="1" lang="en-US" altLang="ko-KR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A5009-C993-7D4E-AE1D-6AD07FAE4D52}"/>
              </a:ext>
            </a:extLst>
          </p:cNvPr>
          <p:cNvSpPr txBox="1"/>
          <p:nvPr/>
        </p:nvSpPr>
        <p:spPr>
          <a:xfrm>
            <a:off x="3319247" y="1455739"/>
            <a:ext cx="5553508" cy="2228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200" b="1" dirty="0"/>
              <a:t>메모리를 재배치</a:t>
            </a:r>
            <a:endParaRPr kumimoji="1" lang="en-US" altLang="ko-KR" sz="3200" b="1" dirty="0"/>
          </a:p>
          <a:p>
            <a:pPr algn="ctr">
              <a:lnSpc>
                <a:spcPct val="150000"/>
              </a:lnSpc>
            </a:pPr>
            <a:r>
              <a:rPr kumimoji="1" lang="ko-KR" altLang="en-US" sz="3200" b="1" dirty="0"/>
              <a:t>분산된 메모리 공간을 압축</a:t>
            </a:r>
            <a:endParaRPr kumimoji="1" lang="en-US" altLang="ko-KR" sz="3200" b="1" dirty="0"/>
          </a:p>
          <a:p>
            <a:pPr algn="ctr">
              <a:lnSpc>
                <a:spcPct val="150000"/>
              </a:lnSpc>
            </a:pPr>
            <a:r>
              <a:rPr kumimoji="1" lang="en-US" altLang="ko-KR" sz="3200" b="1" u="sng" dirty="0"/>
              <a:t>Garbage Collection</a:t>
            </a:r>
            <a:r>
              <a:rPr kumimoji="1" lang="ko-KR" altLang="en-US" sz="3200" b="1" dirty="0"/>
              <a:t>이라고도 함</a:t>
            </a:r>
            <a:endParaRPr kumimoji="1" lang="en-US" altLang="ko-KR" sz="32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FD1292-E92F-6C48-A5C0-341CEF15C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985" y="4002087"/>
            <a:ext cx="7366030" cy="534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왼쪽 중괄호[L] 4">
            <a:extLst>
              <a:ext uri="{FF2B5EF4-FFF2-40B4-BE49-F238E27FC236}">
                <a16:creationId xmlns:a16="http://schemas.microsoft.com/office/drawing/2014/main" id="{F57C973E-806D-2D44-97E6-AD6E40C05252}"/>
              </a:ext>
            </a:extLst>
          </p:cNvPr>
          <p:cNvSpPr/>
          <p:nvPr/>
        </p:nvSpPr>
        <p:spPr>
          <a:xfrm>
            <a:off x="2454245" y="6243638"/>
            <a:ext cx="241285" cy="27146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583288-000F-5643-B122-449C72CFE7F0}"/>
              </a:ext>
            </a:extLst>
          </p:cNvPr>
          <p:cNvSpPr txBox="1"/>
          <p:nvPr/>
        </p:nvSpPr>
        <p:spPr>
          <a:xfrm>
            <a:off x="867579" y="6082748"/>
            <a:ext cx="1524776" cy="503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000" b="1" dirty="0">
                <a:solidFill>
                  <a:srgbClr val="FF0000"/>
                </a:solidFill>
              </a:rPr>
              <a:t>외부 단편화</a:t>
            </a:r>
            <a:endParaRPr kumimoji="1" lang="en-US" altLang="ko-KR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2B53E-0521-6449-80F8-7EB9FD0EF5F6}"/>
              </a:ext>
            </a:extLst>
          </p:cNvPr>
          <p:cNvSpPr txBox="1"/>
          <p:nvPr/>
        </p:nvSpPr>
        <p:spPr>
          <a:xfrm>
            <a:off x="7989535" y="9092128"/>
            <a:ext cx="2095445" cy="503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000" b="1" dirty="0">
                <a:solidFill>
                  <a:srgbClr val="FF0000"/>
                </a:solidFill>
              </a:rPr>
              <a:t>외부 단편화 해결</a:t>
            </a:r>
            <a:endParaRPr kumimoji="1" lang="en-US" altLang="ko-K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528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5235027" y="504593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2.</a:t>
            </a:r>
            <a:r>
              <a:rPr kumimoji="1" lang="ko-KR" altLang="en-US" sz="4000" b="1" dirty="0"/>
              <a:t> 통합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72502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통합</a:t>
            </a:r>
            <a:endParaRPr kumimoji="1" lang="en-US" altLang="ko-KR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A5009-C993-7D4E-AE1D-6AD07FAE4D52}"/>
              </a:ext>
            </a:extLst>
          </p:cNvPr>
          <p:cNvSpPr txBox="1"/>
          <p:nvPr/>
        </p:nvSpPr>
        <p:spPr>
          <a:xfrm>
            <a:off x="2660609" y="1925043"/>
            <a:ext cx="6870792" cy="1493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200" b="1" dirty="0"/>
              <a:t>인접한 단편화 </a:t>
            </a:r>
            <a:r>
              <a:rPr kumimoji="1" lang="en-US" altLang="ko-KR" sz="3200" b="1" dirty="0"/>
              <a:t>or</a:t>
            </a:r>
            <a:r>
              <a:rPr kumimoji="1" lang="ko-KR" altLang="en-US" sz="3200" b="1" dirty="0"/>
              <a:t> 빈 영역들을 합친다</a:t>
            </a:r>
            <a:r>
              <a:rPr kumimoji="1" lang="en-US" altLang="ko-KR" sz="3200" b="1" dirty="0"/>
              <a:t>.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3200" b="1" dirty="0"/>
              <a:t>프로그램 재배치가 필요 </a:t>
            </a:r>
            <a:r>
              <a:rPr kumimoji="1" lang="en-US" altLang="ko-KR" sz="3200" b="1" dirty="0"/>
              <a:t>X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31DD05-4799-0F47-B615-66F1B20B4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513" y="4002087"/>
            <a:ext cx="9154973" cy="534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왼쪽 중괄호[L] 5">
            <a:extLst>
              <a:ext uri="{FF2B5EF4-FFF2-40B4-BE49-F238E27FC236}">
                <a16:creationId xmlns:a16="http://schemas.microsoft.com/office/drawing/2014/main" id="{8F37D3D2-BFB1-1542-B6EC-BD9B2EC0A258}"/>
              </a:ext>
            </a:extLst>
          </p:cNvPr>
          <p:cNvSpPr/>
          <p:nvPr/>
        </p:nvSpPr>
        <p:spPr>
          <a:xfrm>
            <a:off x="4641147" y="6176563"/>
            <a:ext cx="393684" cy="99298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3B12A9-1AAC-F849-8B3D-838FE97922C2}"/>
              </a:ext>
            </a:extLst>
          </p:cNvPr>
          <p:cNvSpPr txBox="1"/>
          <p:nvPr/>
        </p:nvSpPr>
        <p:spPr>
          <a:xfrm>
            <a:off x="3116371" y="6582810"/>
            <a:ext cx="1524776" cy="503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000" b="1" dirty="0">
                <a:solidFill>
                  <a:srgbClr val="FF0000"/>
                </a:solidFill>
              </a:rPr>
              <a:t>외부 단편화</a:t>
            </a:r>
            <a:endParaRPr kumimoji="1" lang="en-US" altLang="ko-K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750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828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압축 </a:t>
            </a:r>
            <a:r>
              <a:rPr kumimoji="1" lang="en-US" altLang="ko-KR" sz="4000" b="1" dirty="0"/>
              <a:t>&amp;</a:t>
            </a:r>
            <a:r>
              <a:rPr kumimoji="1" lang="ko-KR" altLang="en-US" sz="4000" b="1" dirty="0"/>
              <a:t> 통합</a:t>
            </a:r>
            <a:endParaRPr kumimoji="1" lang="en-US" altLang="ko-KR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C4D1AB-CD66-464F-92C6-222E5CD53991}"/>
              </a:ext>
            </a:extLst>
          </p:cNvPr>
          <p:cNvSpPr txBox="1"/>
          <p:nvPr/>
        </p:nvSpPr>
        <p:spPr>
          <a:xfrm>
            <a:off x="2327895" y="3232152"/>
            <a:ext cx="1005403" cy="75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200" b="1" dirty="0"/>
              <a:t>압축</a:t>
            </a:r>
            <a:endParaRPr kumimoji="1" lang="en-US" altLang="ko-KR" sz="3200" b="1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B0AA4F4-F5DD-0448-B1B0-53B0D2855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00" y="4400045"/>
            <a:ext cx="5023995" cy="364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0A0FD49-312C-4A4D-BB36-75278BA44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595" y="4316412"/>
            <a:ext cx="6530805" cy="381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8B95A3-BD1E-5447-A99F-55943B8FF49A}"/>
              </a:ext>
            </a:extLst>
          </p:cNvPr>
          <p:cNvSpPr txBox="1"/>
          <p:nvPr/>
        </p:nvSpPr>
        <p:spPr>
          <a:xfrm>
            <a:off x="8105295" y="3232152"/>
            <a:ext cx="1005403" cy="75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200" b="1" dirty="0"/>
              <a:t>통합</a:t>
            </a:r>
            <a:endParaRPr kumimoji="1" lang="en-US" altLang="ko-KR" sz="32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4B0D1B-753D-9C48-A74D-8C8266FAA8E6}"/>
              </a:ext>
            </a:extLst>
          </p:cNvPr>
          <p:cNvSpPr/>
          <p:nvPr/>
        </p:nvSpPr>
        <p:spPr>
          <a:xfrm>
            <a:off x="2327895" y="8460684"/>
            <a:ext cx="1328737" cy="1097692"/>
          </a:xfrm>
          <a:prstGeom prst="rect">
            <a:avLst/>
          </a:prstGeom>
          <a:solidFill>
            <a:srgbClr val="AAE1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600K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7B130DC-FE09-6449-AB3E-2B424C0A0A2B}"/>
              </a:ext>
            </a:extLst>
          </p:cNvPr>
          <p:cNvCxnSpPr>
            <a:stCxn id="2" idx="3"/>
          </p:cNvCxnSpPr>
          <p:nvPr/>
        </p:nvCxnSpPr>
        <p:spPr>
          <a:xfrm flipV="1">
            <a:off x="3656632" y="7800975"/>
            <a:ext cx="729631" cy="120855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곱하기 12">
            <a:extLst>
              <a:ext uri="{FF2B5EF4-FFF2-40B4-BE49-F238E27FC236}">
                <a16:creationId xmlns:a16="http://schemas.microsoft.com/office/drawing/2014/main" id="{D6292DB7-A5E4-2B48-A773-9F9F5726D05F}"/>
              </a:ext>
            </a:extLst>
          </p:cNvPr>
          <p:cNvSpPr/>
          <p:nvPr/>
        </p:nvSpPr>
        <p:spPr>
          <a:xfrm>
            <a:off x="3942886" y="8219338"/>
            <a:ext cx="614362" cy="614362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D65A14-F6C5-294F-80A4-7F286127A6BB}"/>
              </a:ext>
            </a:extLst>
          </p:cNvPr>
          <p:cNvSpPr/>
          <p:nvPr/>
        </p:nvSpPr>
        <p:spPr>
          <a:xfrm>
            <a:off x="8535370" y="8329734"/>
            <a:ext cx="1363932" cy="1359592"/>
          </a:xfrm>
          <a:prstGeom prst="rect">
            <a:avLst/>
          </a:prstGeom>
          <a:solidFill>
            <a:srgbClr val="AAE1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9K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573220F5-1163-F24C-BBCB-3C252030F08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9899302" y="6986588"/>
            <a:ext cx="1087786" cy="202294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곱하기 19">
            <a:extLst>
              <a:ext uri="{FF2B5EF4-FFF2-40B4-BE49-F238E27FC236}">
                <a16:creationId xmlns:a16="http://schemas.microsoft.com/office/drawing/2014/main" id="{A50B3C9E-EDA8-7A49-8042-E2D84F20855F}"/>
              </a:ext>
            </a:extLst>
          </p:cNvPr>
          <p:cNvSpPr/>
          <p:nvPr/>
        </p:nvSpPr>
        <p:spPr>
          <a:xfrm>
            <a:off x="10443195" y="7925693"/>
            <a:ext cx="614362" cy="614362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DA0FA7-0B51-4440-A181-1E20E8392710}"/>
              </a:ext>
            </a:extLst>
          </p:cNvPr>
          <p:cNvSpPr txBox="1"/>
          <p:nvPr/>
        </p:nvSpPr>
        <p:spPr>
          <a:xfrm>
            <a:off x="3652868" y="1695878"/>
            <a:ext cx="4886274" cy="75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200" b="1" dirty="0">
                <a:solidFill>
                  <a:srgbClr val="FF0000"/>
                </a:solidFill>
              </a:rPr>
              <a:t>외부 단편화 완전히 해결 </a:t>
            </a:r>
            <a:r>
              <a:rPr kumimoji="1" lang="en-US" altLang="ko-KR" sz="32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71338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4978546" y="5045938"/>
            <a:ext cx="22349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3.</a:t>
            </a:r>
            <a:r>
              <a:rPr kumimoji="1" lang="ko-KR" altLang="en-US" sz="4000" b="1" dirty="0"/>
              <a:t> </a:t>
            </a:r>
            <a:r>
              <a:rPr kumimoji="1" lang="ko-KR" altLang="en-US" sz="4000" b="1" dirty="0" err="1"/>
              <a:t>페이징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4104307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4157</TotalTime>
  <Words>1191</Words>
  <Application>Microsoft Macintosh PowerPoint</Application>
  <PresentationFormat>사용자 지정</PresentationFormat>
  <Paragraphs>205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조수민</dc:creator>
  <cp:lastModifiedBy>조수민</cp:lastModifiedBy>
  <cp:revision>1731</cp:revision>
  <dcterms:created xsi:type="dcterms:W3CDTF">2021-08-10T06:12:25Z</dcterms:created>
  <dcterms:modified xsi:type="dcterms:W3CDTF">2021-10-01T08:35:20Z</dcterms:modified>
</cp:coreProperties>
</file>