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74" r:id="rId2"/>
    <p:sldId id="291" r:id="rId3"/>
    <p:sldId id="281" r:id="rId4"/>
    <p:sldId id="287" r:id="rId5"/>
    <p:sldId id="288" r:id="rId6"/>
    <p:sldId id="289" r:id="rId7"/>
    <p:sldId id="290" r:id="rId8"/>
    <p:sldId id="282" r:id="rId9"/>
    <p:sldId id="283" r:id="rId10"/>
    <p:sldId id="284" r:id="rId11"/>
    <p:sldId id="285" r:id="rId12"/>
    <p:sldId id="286" r:id="rId13"/>
    <p:sldId id="263" r:id="rId14"/>
    <p:sldId id="259" r:id="rId15"/>
    <p:sldId id="262" r:id="rId16"/>
    <p:sldId id="260" r:id="rId17"/>
    <p:sldId id="261" r:id="rId18"/>
    <p:sldId id="258" r:id="rId19"/>
    <p:sldId id="257" r:id="rId20"/>
    <p:sldId id="264" r:id="rId21"/>
    <p:sldId id="265" r:id="rId22"/>
    <p:sldId id="266" r:id="rId23"/>
    <p:sldId id="268" r:id="rId24"/>
    <p:sldId id="270" r:id="rId25"/>
    <p:sldId id="272" r:id="rId26"/>
    <p:sldId id="271" r:id="rId27"/>
    <p:sldId id="275" r:id="rId28"/>
    <p:sldId id="276" r:id="rId29"/>
    <p:sldId id="292" r:id="rId30"/>
    <p:sldId id="277" r:id="rId31"/>
    <p:sldId id="278" r:id="rId32"/>
    <p:sldId id="279" r:id="rId33"/>
    <p:sldId id="280" r:id="rId34"/>
    <p:sldId id="273" r:id="rId35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/>
    <p:restoredTop sz="81662"/>
  </p:normalViewPr>
  <p:slideViewPr>
    <p:cSldViewPr snapToGrid="0" snapToObjects="1">
      <p:cViewPr varScale="1">
        <p:scale>
          <a:sx n="107" d="100"/>
          <a:sy n="107" d="100"/>
        </p:scale>
        <p:origin x="536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코드를 기계어로 바꾸는 작업을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Interpreter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와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JIT Compiler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해준다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Interpreter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명령어를 한 줄씩  읽어 실행한다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JIT Compiler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인터프리터의 단점을 해결하기 위한 방법으로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Runtime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시간에 한꺼번에 실행하여 변경한다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이렇게 기계어로 해석된 것들이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Runtime Data Area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배치되어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스레드 동기화나 </a:t>
            </a:r>
            <a:r>
              <a:rPr kumimoji="1" lang="ko-KR" altLang="en-US" sz="1800" b="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가비지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컬렉션을 실행한다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sz="1800" b="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68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Native Method Interface(JNI)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에 의해 실행되는 코드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네이티브로</a:t>
            </a:r>
            <a:r>
              <a:rPr kumimoji="1" lang="ko-KR" altLang="en-US" dirty="0"/>
              <a:t>  실행하는 것이 있다면 해당 </a:t>
            </a:r>
            <a:r>
              <a:rPr kumimoji="1" lang="ko-KR" altLang="en-US" dirty="0" err="1"/>
              <a:t>네이티브</a:t>
            </a:r>
            <a:r>
              <a:rPr kumimoji="1" lang="ko-KR" altLang="en-US" dirty="0"/>
              <a:t> 코드를 호출하거나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호출될 수 있도록  만든 일종의  프레임워크이다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227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Native Method Library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네이티브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</a:t>
            </a:r>
            <a:r>
              <a:rPr kumimoji="1" lang="ko-KR" altLang="en-US" dirty="0"/>
              <a:t> 실행에 </a:t>
            </a:r>
            <a:r>
              <a:rPr kumimoji="1" lang="ko-KR" altLang="en-US" dirty="0" err="1"/>
              <a:t>필용한</a:t>
            </a:r>
            <a:r>
              <a:rPr kumimoji="1" lang="ko-KR" altLang="en-US" dirty="0"/>
              <a:t> 라이브러리이다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61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이 여러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5573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74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Class Area = Method Area = Static Area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 err="1"/>
              <a:t>전역변수와</a:t>
            </a:r>
            <a:r>
              <a:rPr kumimoji="1" lang="ko-KR" altLang="en-US" dirty="0"/>
              <a:t> 정적 변수</a:t>
            </a:r>
            <a:r>
              <a:rPr kumimoji="1" lang="en-US" altLang="ko-KR" dirty="0"/>
              <a:t>(static 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이영역에</a:t>
            </a:r>
            <a:r>
              <a:rPr kumimoji="1" lang="ko-KR" altLang="en-US" dirty="0"/>
              <a:t> 저장된다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Static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Area</a:t>
            </a:r>
            <a:r>
              <a:rPr kumimoji="1" lang="ko-KR" altLang="en-US" dirty="0"/>
              <a:t>는 프로그램의 시작부터 종료가 될 때까지 메모리에 남는다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83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Heap</a:t>
            </a:r>
            <a:r>
              <a:rPr kumimoji="1" lang="ko-KR" altLang="en-US" dirty="0"/>
              <a:t> 영역은 동적으로 생성된 객체가 저장되는 영역으로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GC</a:t>
            </a:r>
            <a:r>
              <a:rPr kumimoji="1" lang="ko-KR" altLang="en-US" dirty="0"/>
              <a:t>의 대상이 되는 공간이다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 </a:t>
            </a:r>
            <a:r>
              <a:rPr kumimoji="1" lang="ko-KR" altLang="en-US" dirty="0"/>
              <a:t>연산으로 생성된 인스턴스 변수가 저장되는 영역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클래스 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 등은 해당 객체가 소멸되기 전이나 </a:t>
            </a:r>
            <a:r>
              <a:rPr kumimoji="1" lang="en-US" altLang="ko-KR" dirty="0"/>
              <a:t>GC</a:t>
            </a:r>
            <a:r>
              <a:rPr kumimoji="1" lang="ko-KR" altLang="en-US" dirty="0"/>
              <a:t>가 정리하기 전까지는 이 영역에 남아있으므로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쉽게 소멸되는 데이터가 아니다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Heap </a:t>
            </a:r>
            <a:r>
              <a:rPr kumimoji="1" lang="ko-KR" altLang="en-US" dirty="0"/>
              <a:t>영역 구조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Young Generation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Eden : new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새로 생성된 객체가 위치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정기적인 쓰레기 수집 후 살아남은 객체들은 </a:t>
            </a:r>
            <a:r>
              <a:rPr kumimoji="1" lang="en-US" altLang="ko-KR" dirty="0"/>
              <a:t>Survivor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Survivor1, Survivor2 : </a:t>
            </a:r>
            <a:r>
              <a:rPr kumimoji="1" lang="ko-KR" altLang="en-US" dirty="0"/>
              <a:t>각 영역이 채워지면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살아남은 객체는 비워진 </a:t>
            </a:r>
            <a:r>
              <a:rPr kumimoji="1" lang="en-US" altLang="ko-KR" dirty="0"/>
              <a:t>Survivor</a:t>
            </a:r>
            <a:r>
              <a:rPr kumimoji="1" lang="ko-KR" altLang="en-US" dirty="0"/>
              <a:t>로 이동하고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참조가 없는 객체들은 </a:t>
            </a:r>
            <a:r>
              <a:rPr kumimoji="1" lang="en-US" altLang="ko-KR" dirty="0"/>
              <a:t>Minor GC</a:t>
            </a:r>
            <a:r>
              <a:rPr kumimoji="1" lang="ko-KR" altLang="en-US" dirty="0"/>
              <a:t>로 수집된다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항상 </a:t>
            </a:r>
            <a:r>
              <a:rPr kumimoji="1" lang="en-US" altLang="ko-KR" dirty="0"/>
              <a:t>Survivor1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중 한 곳은 </a:t>
            </a:r>
            <a:r>
              <a:rPr kumimoji="1" lang="ko-KR" altLang="en-US" dirty="0" err="1"/>
              <a:t>비워있는</a:t>
            </a:r>
            <a:r>
              <a:rPr kumimoji="1" lang="ko-KR" altLang="en-US" dirty="0"/>
              <a:t> 상태이다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Old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Young Generation</a:t>
            </a:r>
            <a:r>
              <a:rPr kumimoji="1" lang="ko-KR" altLang="en-US" dirty="0"/>
              <a:t>에서 마지막까지 살아남은 객체가 이동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Permanent : Class Loader</a:t>
            </a:r>
            <a:r>
              <a:rPr kumimoji="1" lang="ko-KR" altLang="en-US" dirty="0"/>
              <a:t>에 의해 </a:t>
            </a:r>
            <a:r>
              <a:rPr kumimoji="1" lang="en-US" altLang="ko-KR" dirty="0"/>
              <a:t>Load</a:t>
            </a:r>
            <a:r>
              <a:rPr kumimoji="1" lang="ko-KR" altLang="en-US" dirty="0"/>
              <a:t>된 클래스들이 저장되고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프로그램 종료 시까지 살아있어야 하는 메타데이터의 집합이다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796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953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PC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Register</a:t>
            </a:r>
            <a:r>
              <a:rPr kumimoji="1" lang="ko-KR" altLang="en-US" dirty="0"/>
              <a:t>는 스레드가 시작될 때 생성되며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수행중인 명령어의 주소를 저장한다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스레드가 어떤 부분을 </a:t>
            </a:r>
            <a:r>
              <a:rPr kumimoji="1" lang="ko-KR" altLang="en-US" dirty="0" err="1"/>
              <a:t>실행중인지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144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위에 있는 스택 프레임은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위에서부터 아래로 늘어나는 형식 생각하면 됨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스택 프레임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 프레임 </a:t>
            </a:r>
            <a:r>
              <a:rPr kumimoji="1" lang="en-US" altLang="ko-KR" dirty="0"/>
              <a:t>2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메인에서</a:t>
            </a:r>
            <a:r>
              <a:rPr kumimoji="1" lang="ko-KR" altLang="en-US" dirty="0"/>
              <a:t> 호출한 어떤 메서드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아래에 있는 스택 프레임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메서드에서 호출한 메서드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추가 정보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스택 프레임은 메서드가 호출될 때마다 새로 생겨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스택에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된다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Local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variables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array,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Operand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stack,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kumimoji="1" lang="ko-KR" altLang="en-US" sz="1200" b="0" dirty="0" err="1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갖는다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Frame Data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Constant Pool, 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이전 스택 프레임에 대한 정보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현재 메서드가 속한 클래스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객체에 대한 참조 등의 정보를 갖는다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(-&gt;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쉽게 생각하면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바이트 코드가 실행되기 위해 가져야 하는 정보들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ko-KR" altLang="en-US" sz="1200" b="0" dirty="0" err="1">
                <a:solidFill>
                  <a:schemeClr val="bg2">
                    <a:lumMod val="25000"/>
                  </a:schemeClr>
                </a:solidFill>
              </a:rPr>
              <a:t>지역변수나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메서드의 매개변수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임시적으로 사용되는 변수나 메서드의 정보가 저장된다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27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893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* </a:t>
            </a:r>
            <a:r>
              <a:rPr kumimoji="1" lang="ko-KR" altLang="en-US" dirty="0" err="1"/>
              <a:t>타입별</a:t>
            </a:r>
            <a:r>
              <a:rPr kumimoji="1" lang="ko-KR" altLang="en-US" dirty="0"/>
              <a:t> 저장 영역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원시 타입 </a:t>
            </a:r>
            <a:r>
              <a:rPr kumimoji="1" lang="en-US" altLang="ko-KR" dirty="0"/>
              <a:t>(int, double, ..)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Reference Type(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에 저장된다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13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073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508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age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원시타입이므로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값과 함께 스택에 저장되고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name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Reference Type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String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생성된 변수이므로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할당된다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스택에는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이라는 이름으로 생성된 변수가 </a:t>
            </a:r>
            <a:r>
              <a:rPr kumimoji="1" lang="ko-KR" altLang="en-US" dirty="0" err="1"/>
              <a:t>힙에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SejinCho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을 참조한다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0202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위의 빨간 구문이 실행되면 </a:t>
            </a:r>
            <a:r>
              <a:rPr kumimoji="1" lang="ko-KR" altLang="en-US" dirty="0" err="1"/>
              <a:t>힙에는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스택에는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“https://” String</a:t>
            </a:r>
            <a:r>
              <a:rPr kumimoji="1" lang="ko-KR" altLang="en-US" dirty="0"/>
              <a:t>을 참조하는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이 저장된다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397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문자열이 합쳐지는 과정에서 기존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 영역에 있던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이 합쳐지는 것이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새롭게 </a:t>
            </a:r>
            <a:r>
              <a:rPr kumimoji="1" lang="en-US" altLang="ko-KR" dirty="0"/>
              <a:t>heap </a:t>
            </a:r>
            <a:r>
              <a:rPr kumimoji="1" lang="ko-KR" altLang="en-US" dirty="0"/>
              <a:t>영역에 할당이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7787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“https://”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을 참조하는 변수가 없어서 </a:t>
            </a:r>
            <a:r>
              <a:rPr kumimoji="1" lang="en-US" altLang="ko-KR" dirty="0"/>
              <a:t>unreachable object</a:t>
            </a:r>
            <a:r>
              <a:rPr kumimoji="1" lang="ko-KR" altLang="en-US" dirty="0"/>
              <a:t>가 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unreachable object</a:t>
            </a:r>
            <a:r>
              <a:rPr kumimoji="1" lang="ko-KR" altLang="en-US" dirty="0"/>
              <a:t>는 스택이 도달할 수 없는 </a:t>
            </a:r>
            <a:r>
              <a:rPr kumimoji="1" lang="en-US" altLang="ko-KR" dirty="0"/>
              <a:t>heap </a:t>
            </a:r>
            <a:r>
              <a:rPr kumimoji="1" lang="ko-KR" altLang="en-US" dirty="0"/>
              <a:t>영역의 객체이다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JVM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콜렉터는</a:t>
            </a:r>
            <a:r>
              <a:rPr kumimoji="1" lang="ko-KR" altLang="en-US" dirty="0"/>
              <a:t> 우선적으로 </a:t>
            </a:r>
            <a:r>
              <a:rPr kumimoji="1" lang="en-US" altLang="ko-KR" dirty="0"/>
              <a:t>unreachable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187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콜렉터는</a:t>
            </a:r>
            <a:r>
              <a:rPr kumimoji="1" lang="ko-KR" altLang="en-US" dirty="0"/>
              <a:t> 우선적으로 </a:t>
            </a:r>
            <a:r>
              <a:rPr kumimoji="1" lang="en-US" altLang="ko-KR" dirty="0"/>
              <a:t>unreachable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760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=vZRmCbl871I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r>
              <a:rPr kumimoji="1" lang="en" altLang="ko-KR" dirty="0"/>
              <a:t>http://</a:t>
            </a:r>
            <a:r>
              <a:rPr kumimoji="1" lang="en" altLang="ko-KR" dirty="0" err="1"/>
              <a:t>egloos.zum.com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sinuk</a:t>
            </a:r>
            <a:r>
              <a:rPr kumimoji="1" lang="en" altLang="ko-KR" dirty="0"/>
              <a:t>/v/2676307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ko.wikipedia.org</a:t>
            </a:r>
            <a:r>
              <a:rPr kumimoji="1" lang="en" altLang="ko-KR" dirty="0"/>
              <a:t>/wiki/%EC%9E%90%EB%B0%94_%EB%84%A4%EC%9D%B4%ED%8B%B0%EB%B8%8C_%EC%9D%B8%ED%84%B0%ED%8E%98%EC%9D%B4%EC%8A%A4</a:t>
            </a:r>
          </a:p>
          <a:p>
            <a:r>
              <a:rPr kumimoji="1" lang="en" altLang="ko-KR" dirty="0"/>
              <a:t>https://ram-</a:t>
            </a:r>
            <a:r>
              <a:rPr kumimoji="1" lang="en" altLang="ko-KR" dirty="0" err="1"/>
              <a:t>bak.tistory.com</a:t>
            </a:r>
            <a:r>
              <a:rPr kumimoji="1" lang="en" altLang="ko-KR" dirty="0"/>
              <a:t>/5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JNI (Java Native Interface)</a:t>
            </a:r>
            <a:r>
              <a:rPr kumimoji="1" lang="ko-KR" altLang="en-US" dirty="0"/>
              <a:t>는 자바가 다른 언어로 만들어진 어플리케이션과 상호 작용할 수 있는 인터페이스를 제공한다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JVM</a:t>
            </a:r>
            <a:r>
              <a:rPr kumimoji="1" lang="ko-KR" altLang="en-US" dirty="0"/>
              <a:t>이 원시 </a:t>
            </a:r>
            <a:r>
              <a:rPr kumimoji="1" lang="ko-KR" altLang="en-US" dirty="0" err="1"/>
              <a:t>메소드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(native method)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수행할 수 있도록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적재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Native Method Stack</a:t>
            </a:r>
            <a:r>
              <a:rPr kumimoji="1" lang="ko-KR" altLang="en-US" dirty="0"/>
              <a:t>에 적재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쉽게 말해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와 다른 언어를 연동하는 솔루션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53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r>
              <a:rPr kumimoji="1" lang="en" altLang="ko-KR" dirty="0"/>
              <a:t>https://ram-</a:t>
            </a:r>
            <a:r>
              <a:rPr kumimoji="1" lang="en" altLang="ko-KR" dirty="0" err="1"/>
              <a:t>bak.tistory.com</a:t>
            </a:r>
            <a:r>
              <a:rPr kumimoji="1" lang="en" altLang="ko-KR" dirty="0"/>
              <a:t>/5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www.koreascience.or.kr</a:t>
            </a:r>
            <a:r>
              <a:rPr kumimoji="1" lang="en" altLang="ko-KR" dirty="0"/>
              <a:t>/article/CFKO200033239351936.pdf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Java </a:t>
            </a:r>
            <a:r>
              <a:rPr kumimoji="1" lang="ko-KR" altLang="en-US" dirty="0"/>
              <a:t>코드를 수행하다가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JNI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</a:t>
            </a:r>
            <a:r>
              <a:rPr kumimoji="1" lang="ko-KR" altLang="en-US" dirty="0"/>
              <a:t>스택에서 </a:t>
            </a:r>
            <a:r>
              <a:rPr kumimoji="1" lang="en-US" altLang="ko-KR" dirty="0"/>
              <a:t>Native Method Stack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Dynamic Linking</a:t>
            </a:r>
            <a:r>
              <a:rPr kumimoji="1" lang="ko-KR" altLang="en-US" dirty="0"/>
              <a:t>을 통해 확장한다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53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위에 있는 스택 프레임은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위에서부터 아래로 늘어나는 형식 생각하면 됨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스택 프레임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 프레임 </a:t>
            </a:r>
            <a:r>
              <a:rPr kumimoji="1" lang="en-US" altLang="ko-KR" dirty="0"/>
              <a:t>2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메인에서</a:t>
            </a:r>
            <a:r>
              <a:rPr kumimoji="1" lang="ko-KR" altLang="en-US" dirty="0"/>
              <a:t> 호출한 어떤 메서드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아래에 있는 스택 프레임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메서드에서 호출한 메서드</a:t>
            </a:r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ko-KR" sz="12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스레드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의 두번째 스택 프레임에서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Native Method</a:t>
            </a:r>
            <a:r>
              <a:rPr kumimoji="1" lang="ko-KR" altLang="en-US" sz="1200" b="0" dirty="0" err="1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호출하면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Java Stack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과 같이 </a:t>
            </a:r>
            <a:r>
              <a:rPr kumimoji="1" lang="en-US" altLang="ko-KR" sz="1200" b="0" dirty="0">
                <a:solidFill>
                  <a:schemeClr val="bg2">
                    <a:lumMod val="25000"/>
                  </a:schemeClr>
                </a:solidFill>
              </a:rPr>
              <a:t>Native Method Stack</a:t>
            </a:r>
            <a:r>
              <a:rPr kumimoji="1" lang="ko-KR" altLang="en-US" sz="1200" b="0" dirty="0">
                <a:solidFill>
                  <a:schemeClr val="bg2">
                    <a:lumMod val="25000"/>
                  </a:schemeClr>
                </a:solidFill>
              </a:rPr>
              <a:t>에도 스택 프레임이 생성되는 방식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87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https://k9e4h.tistory.com/389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전역변수인데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변수일 때는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메모리</a:t>
            </a:r>
            <a:r>
              <a:rPr kumimoji="1" lang="en-US" altLang="ko-KR" dirty="0"/>
              <a:t>(=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 Area)</a:t>
            </a:r>
            <a:r>
              <a:rPr kumimoji="1" lang="ko-KR" altLang="en-US" dirty="0"/>
              <a:t>에 생성된다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(int, </a:t>
            </a:r>
            <a:r>
              <a:rPr kumimoji="1" lang="en-US" altLang="ko-KR" dirty="0" err="1"/>
              <a:t>boolean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등과 같이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전역변수인데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인스턴스 변수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 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일 때는 </a:t>
            </a:r>
            <a:r>
              <a:rPr kumimoji="1" lang="ko-KR" altLang="en-US" b="1" u="sng" dirty="0"/>
              <a:t>인스턴스가 생성되었을 때</a:t>
            </a:r>
            <a:r>
              <a:rPr kumimoji="1" lang="en-US" altLang="ko-KR" b="1" u="sng" dirty="0"/>
              <a:t>!!</a:t>
            </a:r>
            <a:r>
              <a:rPr kumimoji="1" lang="ko-KR" altLang="en-US" b="1" u="sng" dirty="0"/>
              <a:t> </a:t>
            </a:r>
            <a:r>
              <a:rPr kumimoji="1" lang="en-US" altLang="ko-KR" b="1" u="sng" dirty="0"/>
              <a:t>heap</a:t>
            </a:r>
            <a:r>
              <a:rPr kumimoji="1" lang="ko-KR" altLang="en-US" b="1" u="sng" dirty="0"/>
              <a:t> 메모리에 생성되고</a:t>
            </a:r>
            <a:r>
              <a:rPr kumimoji="1" lang="en-US" altLang="ko-KR" b="1" u="sng" dirty="0"/>
              <a:t>,</a:t>
            </a:r>
            <a:r>
              <a:rPr kumimoji="1" lang="ko-KR" altLang="en-US" b="1" u="sng" dirty="0"/>
              <a:t> </a:t>
            </a:r>
            <a:r>
              <a:rPr kumimoji="1" lang="en-US" altLang="ko-KR" b="1" u="sng" dirty="0"/>
              <a:t>GC</a:t>
            </a:r>
            <a:r>
              <a:rPr kumimoji="1" lang="ko-KR" altLang="en-US" b="1" u="sng" dirty="0"/>
              <a:t>에 의해 메모리가 소멸된다</a:t>
            </a:r>
            <a:r>
              <a:rPr kumimoji="1" lang="en-US" altLang="ko-KR" b="1" u="sng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939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doohong.github.io</a:t>
            </a:r>
            <a:r>
              <a:rPr kumimoji="1" lang="en-US" altLang="ko-KR" dirty="0"/>
              <a:t>/2018/03/02/Java-runtime-data-area/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blog.embian.com</a:t>
            </a:r>
            <a:r>
              <a:rPr kumimoji="1" lang="en-US" altLang="ko-KR" dirty="0"/>
              <a:t>/61</a:t>
            </a:r>
          </a:p>
          <a:p>
            <a:r>
              <a:rPr kumimoji="1" lang="en-US" altLang="ko-KR" dirty="0"/>
              <a:t>https://naruu098.tistory.com/76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PC Register</a:t>
            </a:r>
            <a:r>
              <a:rPr kumimoji="1" lang="ko-KR" altLang="en-US" dirty="0"/>
              <a:t>는 스레드가 생성될 때마다 생기는 공간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스레드가 어떤 명령을 실행하게 될지에 대한 부분을 기록한다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JVM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Stacks-Base</a:t>
            </a:r>
            <a:r>
              <a:rPr kumimoji="1" lang="ko-KR" altLang="en-US" dirty="0"/>
              <a:t> 방식으로 작동하는데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에 직접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을 수행하지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Operand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뽑아내 이를 별도의 메모리 공간에 저장하는 방식을 취하는데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메모리 공간을 </a:t>
            </a:r>
            <a:r>
              <a:rPr kumimoji="1" lang="en-US" altLang="ko-KR" dirty="0"/>
              <a:t>PC Register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이유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가 플랫폼 독립적이긴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OS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CPU </a:t>
            </a:r>
            <a:r>
              <a:rPr kumimoji="1" lang="ko-KR" altLang="en-US" dirty="0"/>
              <a:t>입장에서 보면 하나의 프로세스에 지나지 않기 때문에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도 현재 작업하는 내용을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Instruction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제공해야 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이를 위한 버퍼 공간이 </a:t>
            </a:r>
            <a:r>
              <a:rPr kumimoji="1" lang="en-US" altLang="ko-KR" dirty="0"/>
              <a:t>PC Register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en-US" altLang="ko-KR" b="1" u="sng" dirty="0"/>
              <a:t>Java</a:t>
            </a:r>
            <a:r>
              <a:rPr kumimoji="1" lang="ko-KR" altLang="en-US" b="1" u="sng" dirty="0"/>
              <a:t> 메서드를 수행하고 있다면</a:t>
            </a:r>
            <a:r>
              <a:rPr kumimoji="1" lang="en-US" altLang="ko-KR" b="1" u="sng" dirty="0"/>
              <a:t>,</a:t>
            </a:r>
            <a:r>
              <a:rPr kumimoji="1" lang="ko-KR" altLang="en-US" b="1" u="sng" dirty="0"/>
              <a:t> </a:t>
            </a:r>
            <a:r>
              <a:rPr kumimoji="1" lang="en-US" altLang="ko-KR" b="1" u="sng" dirty="0"/>
              <a:t>PC</a:t>
            </a:r>
            <a:r>
              <a:rPr kumimoji="1" lang="ko-KR" altLang="en-US" b="1" u="sng" dirty="0"/>
              <a:t> 레지스터는 현재 수행 중인 </a:t>
            </a:r>
            <a:r>
              <a:rPr kumimoji="1" lang="en-US" altLang="ko-KR" b="1" u="sng" dirty="0"/>
              <a:t>JVM Instruction = Java Byte Code</a:t>
            </a:r>
            <a:r>
              <a:rPr kumimoji="1" lang="ko-KR" altLang="en-US" b="1" u="sng" dirty="0"/>
              <a:t>의 주소를 갖는다</a:t>
            </a:r>
            <a:r>
              <a:rPr kumimoji="1" lang="en-US" altLang="ko-KR" b="1" u="sng" dirty="0"/>
              <a:t>.</a:t>
            </a:r>
          </a:p>
          <a:p>
            <a:r>
              <a:rPr kumimoji="1" lang="en-US" altLang="ko-KR" b="0" u="none" dirty="0"/>
              <a:t>CPU</a:t>
            </a:r>
            <a:r>
              <a:rPr kumimoji="1" lang="ko-KR" altLang="en-US" b="0" u="none" dirty="0"/>
              <a:t>의 </a:t>
            </a:r>
            <a:r>
              <a:rPr kumimoji="1" lang="en-US" altLang="ko-KR" b="0" u="none" dirty="0"/>
              <a:t>Instruction Set</a:t>
            </a:r>
            <a:r>
              <a:rPr kumimoji="1" lang="ko-KR" altLang="en-US" b="0" u="none" dirty="0"/>
              <a:t>이 </a:t>
            </a:r>
            <a:r>
              <a:rPr kumimoji="1" lang="ko-KR" altLang="en-US" b="0" u="none" dirty="0" err="1"/>
              <a:t>기계어인것</a:t>
            </a:r>
            <a:r>
              <a:rPr kumimoji="1" lang="ko-KR" altLang="en-US" b="0" u="none" dirty="0"/>
              <a:t> </a:t>
            </a:r>
            <a:r>
              <a:rPr kumimoji="1" lang="ko-KR" altLang="en-US" b="0" u="none" dirty="0" err="1"/>
              <a:t>처럼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/>
              <a:t>JVM</a:t>
            </a:r>
            <a:r>
              <a:rPr kumimoji="1" lang="ko-KR" altLang="en-US" b="0" u="none" dirty="0"/>
              <a:t>의 </a:t>
            </a:r>
            <a:r>
              <a:rPr kumimoji="1" lang="en-US" altLang="ko-KR" b="0" u="none" dirty="0"/>
              <a:t>Instruction Set</a:t>
            </a:r>
            <a:r>
              <a:rPr kumimoji="1" lang="ko-KR" altLang="en-US" b="0" u="none" dirty="0"/>
              <a:t>은 </a:t>
            </a:r>
            <a:r>
              <a:rPr kumimoji="1" lang="en-US" altLang="ko-KR" b="0" u="none" dirty="0"/>
              <a:t>Java Bytecode</a:t>
            </a:r>
            <a:r>
              <a:rPr kumimoji="1" lang="ko-KR" altLang="en-US" b="0" u="none" dirty="0"/>
              <a:t>이다</a:t>
            </a:r>
            <a:r>
              <a:rPr kumimoji="1" lang="en-US" altLang="ko-KR" b="0" u="none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515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Java Source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파일을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Java Compiler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Java Byte Code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바꿔주고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.class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파일을 클래스 </a:t>
            </a:r>
            <a:r>
              <a:rPr kumimoji="1" lang="ko-KR" altLang="en-US" sz="1800" b="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로더가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JVM 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위에 올려놓는다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55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Execution Engine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Runtime Data Area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로딩된 클래스 파일의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코드를 실행하는 엔진이다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코드를 실행시키기 위해선 </a:t>
            </a:r>
            <a:r>
              <a:rPr kumimoji="1" lang="en-US" altLang="ko-KR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byte</a:t>
            </a:r>
            <a:r>
              <a:rPr kumimoji="1" lang="ko-KR" altLang="en-US" sz="1800" b="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코드를 컴퓨터가 이해할 수 있는 기계어로 바꾸는 작업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16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A8AFE9-5C28-4440-AF1A-C42CAAB93539}"/>
              </a:ext>
            </a:extLst>
          </p:cNvPr>
          <p:cNvSpPr/>
          <p:nvPr/>
        </p:nvSpPr>
        <p:spPr>
          <a:xfrm>
            <a:off x="1257678" y="12318609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Collector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EF60E9-C6EC-CB43-B9F0-A638CB42380E}"/>
              </a:ext>
            </a:extLst>
          </p:cNvPr>
          <p:cNvCxnSpPr>
            <a:cxnSpLocks/>
          </p:cNvCxnSpPr>
          <p:nvPr/>
        </p:nvCxnSpPr>
        <p:spPr>
          <a:xfrm>
            <a:off x="3614926" y="12159648"/>
            <a:ext cx="591410" cy="44177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CBC2B4-B885-824D-B4E9-85FA36E8DBB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0564" y="13133619"/>
            <a:ext cx="6350" cy="3893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7637773"/>
            <a:ext cx="3716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저번 시간 질문</a:t>
            </a:r>
            <a:r>
              <a:rPr kumimoji="1" lang="en-US" altLang="ko-KR" sz="3200" b="1" dirty="0"/>
              <a:t>!</a:t>
            </a:r>
          </a:p>
          <a:p>
            <a:pPr marL="742950" indent="-742950">
              <a:buAutoNum type="arabicPeriod"/>
            </a:pP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2846103" y="3731452"/>
            <a:ext cx="6499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Garbage Collection </a:t>
            </a:r>
            <a:r>
              <a:rPr kumimoji="1" lang="ko-KR" altLang="en-US" sz="4000" b="1" dirty="0"/>
              <a:t>동작 방식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08B27-8CD9-7341-A84E-9078B9CB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3FBE-F6B1-814E-ADA9-3ED2FA4B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06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17197-4C3F-3F49-B11C-988967DF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A98A3-0A89-A842-8E44-4E44083A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48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06E7B-161C-AC4F-8358-2EE60D8E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4D183-9BDE-DC40-BE9B-8018AEEB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120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024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8FBE23-0168-5E4B-884E-7C9FBA50BDDF}"/>
              </a:ext>
            </a:extLst>
          </p:cNvPr>
          <p:cNvSpPr/>
          <p:nvPr/>
        </p:nvSpPr>
        <p:spPr>
          <a:xfrm>
            <a:off x="1618154" y="3774673"/>
            <a:ext cx="8225275" cy="4664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10856-6D7C-AF46-B224-AF1A4ACFDC91}"/>
              </a:ext>
            </a:extLst>
          </p:cNvPr>
          <p:cNvSpPr txBox="1"/>
          <p:nvPr/>
        </p:nvSpPr>
        <p:spPr>
          <a:xfrm>
            <a:off x="1649886" y="3821547"/>
            <a:ext cx="583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  <a:latin typeface="+mj-ea"/>
                <a:ea typeface="+mj-ea"/>
              </a:rPr>
              <a:t>JVM</a:t>
            </a:r>
            <a:endParaRPr kumimoji="1" lang="ko-KR" altLang="en-US" sz="1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300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51571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C4B59-210B-A143-8C49-29CB3E4C4812}"/>
              </a:ext>
            </a:extLst>
          </p:cNvPr>
          <p:cNvSpPr/>
          <p:nvPr/>
        </p:nvSpPr>
        <p:spPr>
          <a:xfrm>
            <a:off x="1941793" y="7117883"/>
            <a:ext cx="2264541" cy="111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9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15540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C4B59-210B-A143-8C49-29CB3E4C4812}"/>
              </a:ext>
            </a:extLst>
          </p:cNvPr>
          <p:cNvSpPr/>
          <p:nvPr/>
        </p:nvSpPr>
        <p:spPr>
          <a:xfrm>
            <a:off x="1941793" y="8486891"/>
            <a:ext cx="5623166" cy="160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078B8F-54D4-3F48-BCD1-D547C5CFB04E}"/>
              </a:ext>
            </a:extLst>
          </p:cNvPr>
          <p:cNvSpPr/>
          <p:nvPr/>
        </p:nvSpPr>
        <p:spPr>
          <a:xfrm>
            <a:off x="2119129" y="8680764"/>
            <a:ext cx="4298852" cy="1229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9E9E23-C00D-8443-A3E0-CA0F94A41390}"/>
              </a:ext>
            </a:extLst>
          </p:cNvPr>
          <p:cNvSpPr/>
          <p:nvPr/>
        </p:nvSpPr>
        <p:spPr>
          <a:xfrm>
            <a:off x="2295077" y="8900499"/>
            <a:ext cx="1192064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Interpreter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9F6402-1406-7745-956B-D2FE90437D90}"/>
              </a:ext>
            </a:extLst>
          </p:cNvPr>
          <p:cNvSpPr/>
          <p:nvPr/>
        </p:nvSpPr>
        <p:spPr>
          <a:xfrm>
            <a:off x="3663089" y="8900499"/>
            <a:ext cx="1192064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JIT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Compiler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87B9F9-A5D0-FB42-9D7D-0E8126B0A8B2}"/>
              </a:ext>
            </a:extLst>
          </p:cNvPr>
          <p:cNvSpPr/>
          <p:nvPr/>
        </p:nvSpPr>
        <p:spPr>
          <a:xfrm>
            <a:off x="5040535" y="8890055"/>
            <a:ext cx="1192064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Collector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BE68DE4-DC1F-D543-8B72-6C5D8A18872A}"/>
              </a:ext>
            </a:extLst>
          </p:cNvPr>
          <p:cNvCxnSpPr/>
          <p:nvPr/>
        </p:nvCxnSpPr>
        <p:spPr>
          <a:xfrm>
            <a:off x="2119129" y="8075126"/>
            <a:ext cx="0" cy="60563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4858F6B5-6E20-DB49-BC28-C09723B32F22}"/>
              </a:ext>
            </a:extLst>
          </p:cNvPr>
          <p:cNvCxnSpPr>
            <a:cxnSpLocks/>
          </p:cNvCxnSpPr>
          <p:nvPr/>
        </p:nvCxnSpPr>
        <p:spPr>
          <a:xfrm>
            <a:off x="4068471" y="8087133"/>
            <a:ext cx="2349510" cy="59363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0DF746-2205-AC46-AC86-708EAACA8882}"/>
              </a:ext>
            </a:extLst>
          </p:cNvPr>
          <p:cNvSpPr txBox="1"/>
          <p:nvPr/>
        </p:nvSpPr>
        <p:spPr>
          <a:xfrm>
            <a:off x="6510313" y="8890055"/>
            <a:ext cx="96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Execution</a:t>
            </a:r>
          </a:p>
          <a:p>
            <a:r>
              <a:rPr kumimoji="1" lang="en-US" altLang="ko-KR" sz="1500" b="1" dirty="0"/>
              <a:t>Engine</a:t>
            </a:r>
            <a:endParaRPr kumimoji="1"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4236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3821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B413A6-FB14-3543-A951-9C6533CC6193}"/>
              </a:ext>
            </a:extLst>
          </p:cNvPr>
          <p:cNvSpPr/>
          <p:nvPr/>
        </p:nvSpPr>
        <p:spPr>
          <a:xfrm>
            <a:off x="4546343" y="7117883"/>
            <a:ext cx="2345111" cy="111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7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29577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A3DCF5-5FAA-3548-A4B9-FD71AF4B4D2D}"/>
              </a:ext>
            </a:extLst>
          </p:cNvPr>
          <p:cNvSpPr/>
          <p:nvPr/>
        </p:nvSpPr>
        <p:spPr>
          <a:xfrm>
            <a:off x="7152441" y="7117571"/>
            <a:ext cx="2345111" cy="111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7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49926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4B54E0-123A-A14E-BB9D-DFE74F683466}"/>
              </a:ext>
            </a:extLst>
          </p:cNvPr>
          <p:cNvSpPr/>
          <p:nvPr/>
        </p:nvSpPr>
        <p:spPr>
          <a:xfrm>
            <a:off x="1810907" y="5089786"/>
            <a:ext cx="7805134" cy="1786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C653C-5AF6-3B45-96F5-02FE3AB61ED5}"/>
              </a:ext>
            </a:extLst>
          </p:cNvPr>
          <p:cNvSpPr txBox="1"/>
          <p:nvPr/>
        </p:nvSpPr>
        <p:spPr>
          <a:xfrm>
            <a:off x="1054721" y="4467761"/>
            <a:ext cx="3366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JVM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이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Java Bytecode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5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실행하기 위해</a:t>
            </a:r>
            <a:endParaRPr kumimoji="1" lang="en-US" altLang="ko-KR" sz="15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사용하는 메모리 공간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7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17770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4B54E0-123A-A14E-BB9D-DFE74F683466}"/>
              </a:ext>
            </a:extLst>
          </p:cNvPr>
          <p:cNvSpPr/>
          <p:nvPr/>
        </p:nvSpPr>
        <p:spPr>
          <a:xfrm>
            <a:off x="2031245" y="5488580"/>
            <a:ext cx="3025242" cy="1142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C653C-5AF6-3B45-96F5-02FE3AB61ED5}"/>
              </a:ext>
            </a:extLst>
          </p:cNvPr>
          <p:cNvSpPr txBox="1"/>
          <p:nvPr/>
        </p:nvSpPr>
        <p:spPr>
          <a:xfrm>
            <a:off x="2638217" y="5202305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>
                <a:solidFill>
                  <a:srgbClr val="FF0000"/>
                </a:solidFill>
              </a:rPr>
              <a:t>모든 스레드가 공유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A8AFE9-5C28-4440-AF1A-C42CAAB93539}"/>
              </a:ext>
            </a:extLst>
          </p:cNvPr>
          <p:cNvSpPr/>
          <p:nvPr/>
        </p:nvSpPr>
        <p:spPr>
          <a:xfrm>
            <a:off x="1257678" y="12318609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Collector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EF60E9-C6EC-CB43-B9F0-A638CB42380E}"/>
              </a:ext>
            </a:extLst>
          </p:cNvPr>
          <p:cNvCxnSpPr>
            <a:cxnSpLocks/>
          </p:cNvCxnSpPr>
          <p:nvPr/>
        </p:nvCxnSpPr>
        <p:spPr>
          <a:xfrm>
            <a:off x="3614926" y="12159648"/>
            <a:ext cx="591410" cy="44177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CBC2B4-B885-824D-B4E9-85FA36E8DBB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0564" y="13133619"/>
            <a:ext cx="6350" cy="3893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010332" y="3731452"/>
            <a:ext cx="417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</a:t>
            </a:r>
            <a:r>
              <a:rPr kumimoji="1" lang="ko-KR" altLang="en-US" sz="4000" b="1" dirty="0"/>
              <a:t>저번 시간 질문</a:t>
            </a:r>
            <a:r>
              <a:rPr kumimoji="1" lang="en-US" altLang="ko-KR" sz="4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935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0DB1F96-8F17-234A-88E7-59CB699DBFF2}"/>
              </a:ext>
            </a:extLst>
          </p:cNvPr>
          <p:cNvSpPr txBox="1"/>
          <p:nvPr/>
        </p:nvSpPr>
        <p:spPr>
          <a:xfrm>
            <a:off x="1159210" y="833456"/>
            <a:ext cx="668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Method Area &amp; Heap Area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공유하는 부분</a:t>
            </a:r>
            <a:r>
              <a:rPr kumimoji="1" lang="en-US" altLang="ko-KR" sz="2800" b="1" dirty="0"/>
              <a:t>)</a:t>
            </a:r>
            <a:endParaRPr kumimoji="1" lang="ko-KR" altLang="en-US" sz="28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2608091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56E69F-9999-4F4B-B1CE-61C185BA8580}"/>
              </a:ext>
            </a:extLst>
          </p:cNvPr>
          <p:cNvSpPr/>
          <p:nvPr/>
        </p:nvSpPr>
        <p:spPr>
          <a:xfrm>
            <a:off x="6387419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760940" y="6329811"/>
            <a:ext cx="2890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Method Area  = Static Area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3EC22-0BB7-C340-BA1E-01CEA20CB8B8}"/>
              </a:ext>
            </a:extLst>
          </p:cNvPr>
          <p:cNvSpPr txBox="1"/>
          <p:nvPr/>
        </p:nvSpPr>
        <p:spPr>
          <a:xfrm>
            <a:off x="7637652" y="632981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E814CB-4923-184B-A5BD-849E03F0049F}"/>
              </a:ext>
            </a:extLst>
          </p:cNvPr>
          <p:cNvSpPr/>
          <p:nvPr/>
        </p:nvSpPr>
        <p:spPr>
          <a:xfrm>
            <a:off x="3056569" y="3353283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48E8E8-A2DB-364A-AA7D-DAEEA5AD4612}"/>
              </a:ext>
            </a:extLst>
          </p:cNvPr>
          <p:cNvSpPr/>
          <p:nvPr/>
        </p:nvSpPr>
        <p:spPr>
          <a:xfrm>
            <a:off x="4430575" y="3155604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A586F3-0843-8C4C-9936-5F850F7DD96B}"/>
              </a:ext>
            </a:extLst>
          </p:cNvPr>
          <p:cNvSpPr/>
          <p:nvPr/>
        </p:nvSpPr>
        <p:spPr>
          <a:xfrm>
            <a:off x="2909412" y="4847597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C30194-A2EB-8446-BBC1-88D8D4E6B747}"/>
              </a:ext>
            </a:extLst>
          </p:cNvPr>
          <p:cNvSpPr/>
          <p:nvPr/>
        </p:nvSpPr>
        <p:spPr>
          <a:xfrm>
            <a:off x="4360859" y="4637818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8225F-7690-9143-840C-4592FC616D3A}"/>
              </a:ext>
            </a:extLst>
          </p:cNvPr>
          <p:cNvSpPr/>
          <p:nvPr/>
        </p:nvSpPr>
        <p:spPr>
          <a:xfrm>
            <a:off x="2442117" y="2754109"/>
            <a:ext cx="3501483" cy="41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34953-6485-F54A-A99B-E4149C4F2991}"/>
              </a:ext>
            </a:extLst>
          </p:cNvPr>
          <p:cNvSpPr txBox="1"/>
          <p:nvPr/>
        </p:nvSpPr>
        <p:spPr>
          <a:xfrm>
            <a:off x="2618234" y="2093933"/>
            <a:ext cx="3485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클래스 </a:t>
            </a:r>
            <a:r>
              <a:rPr kumimoji="1" lang="ko-KR" altLang="en-US" sz="1500" b="1" dirty="0" err="1">
                <a:solidFill>
                  <a:srgbClr val="FF0000"/>
                </a:solidFill>
              </a:rPr>
              <a:t>로더가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클래스 파일을 읽어오면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클래스 정보를 </a:t>
            </a:r>
            <a:r>
              <a:rPr kumimoji="1" lang="ko-KR" altLang="en-US" sz="1500" b="1" dirty="0" err="1">
                <a:solidFill>
                  <a:srgbClr val="FF0000"/>
                </a:solidFill>
              </a:rPr>
              <a:t>파싱해서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82818-9D11-1648-9A00-EBF6E98261E1}"/>
              </a:ext>
            </a:extLst>
          </p:cNvPr>
          <p:cNvSpPr txBox="1"/>
          <p:nvPr/>
        </p:nvSpPr>
        <p:spPr>
          <a:xfrm>
            <a:off x="1853996" y="7159656"/>
            <a:ext cx="4638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ex.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변수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메서드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정적 변수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(</a:t>
            </a:r>
            <a:r>
              <a:rPr kumimoji="1" lang="en-US" altLang="ko-KR" sz="1500" b="1" u="sng" dirty="0">
                <a:solidFill>
                  <a:srgbClr val="FF0000"/>
                </a:solidFill>
              </a:rPr>
              <a:t>static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변수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),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바이트 코드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..</a:t>
            </a:r>
            <a:endParaRPr kumimoji="1"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DDB2BAD-A4B3-C244-B9F1-F461AC51EF8F}"/>
              </a:ext>
            </a:extLst>
          </p:cNvPr>
          <p:cNvSpPr/>
          <p:nvPr/>
        </p:nvSpPr>
        <p:spPr>
          <a:xfrm>
            <a:off x="6825307" y="3424852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B6CFCD1-2596-1A43-99ED-0BBCC4C4E4FC}"/>
              </a:ext>
            </a:extLst>
          </p:cNvPr>
          <p:cNvSpPr/>
          <p:nvPr/>
        </p:nvSpPr>
        <p:spPr>
          <a:xfrm>
            <a:off x="8204608" y="3155413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C85DD7-F53D-B941-9A27-A39F6C22EA2B}"/>
              </a:ext>
            </a:extLst>
          </p:cNvPr>
          <p:cNvSpPr/>
          <p:nvPr/>
        </p:nvSpPr>
        <p:spPr>
          <a:xfrm>
            <a:off x="6677279" y="4637818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37781E-F63D-5B4B-B8FD-3CA23E57F53B}"/>
              </a:ext>
            </a:extLst>
          </p:cNvPr>
          <p:cNvSpPr/>
          <p:nvPr/>
        </p:nvSpPr>
        <p:spPr>
          <a:xfrm>
            <a:off x="8204608" y="4386184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B2D3ABD-C06A-0849-80AA-249F511C4A17}"/>
              </a:ext>
            </a:extLst>
          </p:cNvPr>
          <p:cNvSpPr/>
          <p:nvPr/>
        </p:nvSpPr>
        <p:spPr>
          <a:xfrm>
            <a:off x="7577533" y="5391261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7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2608091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56E69F-9999-4F4B-B1CE-61C185BA8580}"/>
              </a:ext>
            </a:extLst>
          </p:cNvPr>
          <p:cNvSpPr/>
          <p:nvPr/>
        </p:nvSpPr>
        <p:spPr>
          <a:xfrm>
            <a:off x="6387419" y="290934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3EC22-0BB7-C340-BA1E-01CEA20CB8B8}"/>
              </a:ext>
            </a:extLst>
          </p:cNvPr>
          <p:cNvSpPr txBox="1"/>
          <p:nvPr/>
        </p:nvSpPr>
        <p:spPr>
          <a:xfrm>
            <a:off x="7637652" y="632981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E814CB-4923-184B-A5BD-849E03F0049F}"/>
              </a:ext>
            </a:extLst>
          </p:cNvPr>
          <p:cNvSpPr/>
          <p:nvPr/>
        </p:nvSpPr>
        <p:spPr>
          <a:xfrm>
            <a:off x="3056569" y="3353283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48E8E8-A2DB-364A-AA7D-DAEEA5AD4612}"/>
              </a:ext>
            </a:extLst>
          </p:cNvPr>
          <p:cNvSpPr/>
          <p:nvPr/>
        </p:nvSpPr>
        <p:spPr>
          <a:xfrm>
            <a:off x="4430575" y="3155604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A586F3-0843-8C4C-9936-5F850F7DD96B}"/>
              </a:ext>
            </a:extLst>
          </p:cNvPr>
          <p:cNvSpPr/>
          <p:nvPr/>
        </p:nvSpPr>
        <p:spPr>
          <a:xfrm>
            <a:off x="2909412" y="4847597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C30194-A2EB-8446-BBC1-88D8D4E6B747}"/>
              </a:ext>
            </a:extLst>
          </p:cNvPr>
          <p:cNvSpPr/>
          <p:nvPr/>
        </p:nvSpPr>
        <p:spPr>
          <a:xfrm>
            <a:off x="4360859" y="4637818"/>
            <a:ext cx="1116713" cy="109282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8225F-7690-9143-840C-4592FC616D3A}"/>
              </a:ext>
            </a:extLst>
          </p:cNvPr>
          <p:cNvSpPr/>
          <p:nvPr/>
        </p:nvSpPr>
        <p:spPr>
          <a:xfrm>
            <a:off x="6242655" y="2776412"/>
            <a:ext cx="3501483" cy="416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34953-6485-F54A-A99B-E4149C4F2991}"/>
              </a:ext>
            </a:extLst>
          </p:cNvPr>
          <p:cNvSpPr txBox="1"/>
          <p:nvPr/>
        </p:nvSpPr>
        <p:spPr>
          <a:xfrm>
            <a:off x="6460246" y="2155905"/>
            <a:ext cx="3050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프로그램을 실행하면서</a:t>
            </a:r>
            <a:endParaRPr kumimoji="1" lang="en-US" altLang="ko-KR" sz="15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생성한 모든 객체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인스턴스를 저장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A89A78F-DCBC-B345-8F38-1D7AC451CB28}"/>
              </a:ext>
            </a:extLst>
          </p:cNvPr>
          <p:cNvSpPr/>
          <p:nvPr/>
        </p:nvSpPr>
        <p:spPr>
          <a:xfrm>
            <a:off x="6825307" y="3424852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48A575B-6B2A-9448-AE6A-4711F5D68A30}"/>
              </a:ext>
            </a:extLst>
          </p:cNvPr>
          <p:cNvSpPr/>
          <p:nvPr/>
        </p:nvSpPr>
        <p:spPr>
          <a:xfrm>
            <a:off x="8204608" y="3155413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13FF310-F266-5743-AE27-63FC4C3DD919}"/>
              </a:ext>
            </a:extLst>
          </p:cNvPr>
          <p:cNvSpPr/>
          <p:nvPr/>
        </p:nvSpPr>
        <p:spPr>
          <a:xfrm>
            <a:off x="6677279" y="4637818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11CA6C7-77F0-874B-9D1A-F379EB509A63}"/>
              </a:ext>
            </a:extLst>
          </p:cNvPr>
          <p:cNvSpPr/>
          <p:nvPr/>
        </p:nvSpPr>
        <p:spPr>
          <a:xfrm>
            <a:off x="8204608" y="4386184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C4984C-2DBC-4F42-930D-DF4907AAE374}"/>
              </a:ext>
            </a:extLst>
          </p:cNvPr>
          <p:cNvSpPr/>
          <p:nvPr/>
        </p:nvSpPr>
        <p:spPr>
          <a:xfrm>
            <a:off x="7577533" y="5391261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668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Method Area &amp; Heap Area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공유하는 부분</a:t>
            </a:r>
            <a:r>
              <a:rPr kumimoji="1" lang="en-US" altLang="ko-KR" sz="2800" b="1" dirty="0"/>
              <a:t>)</a:t>
            </a:r>
            <a:endParaRPr kumimoji="1" lang="ko-KR" altLang="en-US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953C2-D25A-B740-BE5E-FE2B73E35BEE}"/>
              </a:ext>
            </a:extLst>
          </p:cNvPr>
          <p:cNvSpPr txBox="1"/>
          <p:nvPr/>
        </p:nvSpPr>
        <p:spPr>
          <a:xfrm>
            <a:off x="2760940" y="6329811"/>
            <a:ext cx="2890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Method Area  = Static Area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CA329D-FC8B-154C-BE83-F007D380BFD9}"/>
              </a:ext>
            </a:extLst>
          </p:cNvPr>
          <p:cNvSpPr/>
          <p:nvPr/>
        </p:nvSpPr>
        <p:spPr>
          <a:xfrm>
            <a:off x="2337571" y="8168963"/>
            <a:ext cx="6346084" cy="205914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869D7D93-1E8E-6648-AF88-6E95BE7BE4BF}"/>
              </a:ext>
            </a:extLst>
          </p:cNvPr>
          <p:cNvCxnSpPr>
            <a:cxnSpLocks/>
          </p:cNvCxnSpPr>
          <p:nvPr/>
        </p:nvCxnSpPr>
        <p:spPr>
          <a:xfrm flipH="1">
            <a:off x="2337571" y="6738715"/>
            <a:ext cx="4049848" cy="143024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7EF2162-74DA-B547-82FA-25284ED16089}"/>
              </a:ext>
            </a:extLst>
          </p:cNvPr>
          <p:cNvCxnSpPr>
            <a:cxnSpLocks/>
          </p:cNvCxnSpPr>
          <p:nvPr/>
        </p:nvCxnSpPr>
        <p:spPr>
          <a:xfrm flipH="1">
            <a:off x="8683655" y="6769659"/>
            <a:ext cx="900254" cy="14187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A7190B-0440-1644-BB87-79CDCA65A645}"/>
              </a:ext>
            </a:extLst>
          </p:cNvPr>
          <p:cNvSpPr txBox="1"/>
          <p:nvPr/>
        </p:nvSpPr>
        <p:spPr>
          <a:xfrm>
            <a:off x="3327879" y="9790610"/>
            <a:ext cx="1661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51" name="표 60">
            <a:extLst>
              <a:ext uri="{FF2B5EF4-FFF2-40B4-BE49-F238E27FC236}">
                <a16:creationId xmlns:a16="http://schemas.microsoft.com/office/drawing/2014/main" id="{1F17C3C8-1075-9442-8A2C-6305A2395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02869"/>
              </p:ext>
            </p:extLst>
          </p:nvPr>
        </p:nvGraphicFramePr>
        <p:xfrm>
          <a:off x="2675352" y="8478030"/>
          <a:ext cx="5690100" cy="97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</a:tblGrid>
              <a:tr h="488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Eden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Survivor 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Permanent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48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Survivor 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80A519B-65F7-6344-92E8-9475B8AD983B}"/>
              </a:ext>
            </a:extLst>
          </p:cNvPr>
          <p:cNvCxnSpPr/>
          <p:nvPr/>
        </p:nvCxnSpPr>
        <p:spPr>
          <a:xfrm>
            <a:off x="2675352" y="9631680"/>
            <a:ext cx="0" cy="3677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12DF756-3719-7A45-8804-7E2FB2648E8A}"/>
              </a:ext>
            </a:extLst>
          </p:cNvPr>
          <p:cNvCxnSpPr/>
          <p:nvPr/>
        </p:nvCxnSpPr>
        <p:spPr>
          <a:xfrm>
            <a:off x="5522112" y="9631680"/>
            <a:ext cx="0" cy="3677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014D56-39E0-4F44-B993-DFA5E19E5AD5}"/>
              </a:ext>
            </a:extLst>
          </p:cNvPr>
          <p:cNvCxnSpPr>
            <a:cxnSpLocks/>
          </p:cNvCxnSpPr>
          <p:nvPr/>
        </p:nvCxnSpPr>
        <p:spPr>
          <a:xfrm>
            <a:off x="2675352" y="9765792"/>
            <a:ext cx="2871936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5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288E-FD4A-7D46-B197-093490779BFA}"/>
              </a:ext>
            </a:extLst>
          </p:cNvPr>
          <p:cNvSpPr/>
          <p:nvPr/>
        </p:nvSpPr>
        <p:spPr>
          <a:xfrm>
            <a:off x="7475806" y="17106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B5FCD-7473-474E-9AB4-787A99D6E633}"/>
              </a:ext>
            </a:extLst>
          </p:cNvPr>
          <p:cNvSpPr/>
          <p:nvPr/>
        </p:nvSpPr>
        <p:spPr>
          <a:xfrm>
            <a:off x="7472628" y="251611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3888B5-A3B0-AC41-92A4-FBB6A17A441A}"/>
              </a:ext>
            </a:extLst>
          </p:cNvPr>
          <p:cNvSpPr/>
          <p:nvPr/>
        </p:nvSpPr>
        <p:spPr>
          <a:xfrm>
            <a:off x="1941793" y="125755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C51F42-3B6D-9440-9D1F-8559DCA5CF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55514" y="98607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DF86DC-48C1-BB45-AE51-C44A999225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07565" y="166505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6F27A-A4D1-1F4A-A5BF-54586093C8D7}"/>
              </a:ext>
            </a:extLst>
          </p:cNvPr>
          <p:cNvSpPr/>
          <p:nvPr/>
        </p:nvSpPr>
        <p:spPr>
          <a:xfrm>
            <a:off x="1941793" y="256298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348923-103E-7840-BCF8-1B4DF38B83FD}"/>
              </a:ext>
            </a:extLst>
          </p:cNvPr>
          <p:cNvSpPr/>
          <p:nvPr/>
        </p:nvSpPr>
        <p:spPr>
          <a:xfrm>
            <a:off x="4708798" y="399099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C7D2E-710E-8E47-88A6-C25EB4221918}"/>
              </a:ext>
            </a:extLst>
          </p:cNvPr>
          <p:cNvSpPr/>
          <p:nvPr/>
        </p:nvSpPr>
        <p:spPr>
          <a:xfrm>
            <a:off x="2102699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0C9E00A-2B14-424E-8C2E-E0566B222FA9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rot="5400000" flipH="1" flipV="1">
            <a:off x="5666659" y="58914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2D348D-DFA1-0349-9D6D-26A25EFCAF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91684" y="360999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2D4CB4-0973-D64A-BDBE-EB3DFDF0A1B6}"/>
              </a:ext>
            </a:extLst>
          </p:cNvPr>
          <p:cNvSpPr/>
          <p:nvPr/>
        </p:nvSpPr>
        <p:spPr>
          <a:xfrm>
            <a:off x="1941793" y="521351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899D2A-A192-A34A-991A-567B6A8527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685334" y="480600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C7FD5A91-289B-AE40-A534-35511A0A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49031"/>
              </p:ext>
            </p:extLst>
          </p:nvPr>
        </p:nvGraphicFramePr>
        <p:xfrm>
          <a:off x="2119129" y="558479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4B54E0-123A-A14E-BB9D-DFE74F683466}"/>
              </a:ext>
            </a:extLst>
          </p:cNvPr>
          <p:cNvSpPr/>
          <p:nvPr/>
        </p:nvSpPr>
        <p:spPr>
          <a:xfrm>
            <a:off x="4852477" y="5498603"/>
            <a:ext cx="4518512" cy="1142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81337-F348-A749-9B53-0598EB6ABE50}"/>
              </a:ext>
            </a:extLst>
          </p:cNvPr>
          <p:cNvSpPr txBox="1"/>
          <p:nvPr/>
        </p:nvSpPr>
        <p:spPr>
          <a:xfrm>
            <a:off x="6177830" y="522703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C653C-5AF6-3B45-96F5-02FE3AB61ED5}"/>
              </a:ext>
            </a:extLst>
          </p:cNvPr>
          <p:cNvSpPr txBox="1"/>
          <p:nvPr/>
        </p:nvSpPr>
        <p:spPr>
          <a:xfrm>
            <a:off x="8861197" y="5202586"/>
            <a:ext cx="2002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 err="1">
                <a:solidFill>
                  <a:srgbClr val="FF0000"/>
                </a:solidFill>
              </a:rPr>
              <a:t>스레드마다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각각 생성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D2B1A0-A2BF-7D4C-9FC3-2F69B210569E}"/>
              </a:ext>
            </a:extLst>
          </p:cNvPr>
          <p:cNvSpPr/>
          <p:nvPr/>
        </p:nvSpPr>
        <p:spPr>
          <a:xfrm>
            <a:off x="4708798" y="726011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1561F6-4334-C347-9AF4-4F20A6419B6A}"/>
              </a:ext>
            </a:extLst>
          </p:cNvPr>
          <p:cNvSpPr/>
          <p:nvPr/>
        </p:nvSpPr>
        <p:spPr>
          <a:xfrm>
            <a:off x="7265982" y="727212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7B48D2-6441-C243-AE98-D1B1D92E1ED9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>
            <a:off x="5691684" y="671154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966ED-68D1-B242-89B9-9A51A180441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85585" y="671074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7F4682-308A-2B42-8AE2-A4CD3837249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6674570" y="766762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907C058-63FC-B84F-A078-381E02D404BD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4068471" y="766762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0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480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- PC Register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89C84C-F998-F944-A6DC-022A9056B8B4}"/>
              </a:ext>
            </a:extLst>
          </p:cNvPr>
          <p:cNvSpPr/>
          <p:nvPr/>
        </p:nvSpPr>
        <p:spPr>
          <a:xfrm>
            <a:off x="1580941" y="3056015"/>
            <a:ext cx="2703501" cy="101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4CFAB0-5E01-E141-9D46-1410DC896186}"/>
              </a:ext>
            </a:extLst>
          </p:cNvPr>
          <p:cNvSpPr txBox="1"/>
          <p:nvPr/>
        </p:nvSpPr>
        <p:spPr>
          <a:xfrm>
            <a:off x="687339" y="1894030"/>
            <a:ext cx="50722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각 스레드는 메서드를 실행하고 있고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PC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레지스터는 그 메서드 안에서 바이트 코드 몇 번째 줄을 실행하고 있는지 나타낸다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82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405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- Stack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2600C7-FC93-8D49-B79C-B4B7404C22FF}"/>
              </a:ext>
            </a:extLst>
          </p:cNvPr>
          <p:cNvSpPr/>
          <p:nvPr/>
        </p:nvSpPr>
        <p:spPr>
          <a:xfrm>
            <a:off x="5058734" y="2987006"/>
            <a:ext cx="1007230" cy="3391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B097D0-0CDD-BB49-B8D0-BDD0142D8E25}"/>
              </a:ext>
            </a:extLst>
          </p:cNvPr>
          <p:cNvSpPr txBox="1"/>
          <p:nvPr/>
        </p:nvSpPr>
        <p:spPr>
          <a:xfrm>
            <a:off x="4482188" y="1863075"/>
            <a:ext cx="50722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자바 스택은 스레드 별로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개만 존재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스택 프레임은 메서드가 호출될 때마다 생성된다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메서드 실행이 끝나면 스택 프레임은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pop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되어 스택에서 제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14E1B7-2955-DB4E-9FAE-43E887F9F8E8}"/>
              </a:ext>
            </a:extLst>
          </p:cNvPr>
          <p:cNvSpPr txBox="1"/>
          <p:nvPr/>
        </p:nvSpPr>
        <p:spPr>
          <a:xfrm>
            <a:off x="1336852" y="7769532"/>
            <a:ext cx="9086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스택 프레임은 메서드가 호출될 때마다 새로 생겨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스택에 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된다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ko-KR" altLang="en-US" sz="1500" b="1" u="sng" dirty="0" err="1">
                <a:solidFill>
                  <a:schemeClr val="bg2">
                    <a:lumMod val="25000"/>
                  </a:schemeClr>
                </a:solidFill>
              </a:rPr>
              <a:t>지역변수</a:t>
            </a:r>
            <a:r>
              <a:rPr kumimoji="1" lang="ko-KR" altLang="en-US" sz="1500" b="1" dirty="0" err="1">
                <a:solidFill>
                  <a:schemeClr val="bg2">
                    <a:lumMod val="25000"/>
                  </a:schemeClr>
                </a:solidFill>
              </a:rPr>
              <a:t>나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메서드의 매개변수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임시적으로 사용되는 변수나 메서드의 정보가 저장된다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지역변수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매개변수의 특성상 메서드가 끝나면 사라진다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즉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금방 사용되고 사라지는 데이터들이다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44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405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- Stack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2600C7-FC93-8D49-B79C-B4B7404C22FF}"/>
              </a:ext>
            </a:extLst>
          </p:cNvPr>
          <p:cNvSpPr/>
          <p:nvPr/>
        </p:nvSpPr>
        <p:spPr>
          <a:xfrm>
            <a:off x="5058734" y="2987006"/>
            <a:ext cx="1007230" cy="3391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B097D0-0CDD-BB49-B8D0-BDD0142D8E25}"/>
              </a:ext>
            </a:extLst>
          </p:cNvPr>
          <p:cNvSpPr txBox="1"/>
          <p:nvPr/>
        </p:nvSpPr>
        <p:spPr>
          <a:xfrm>
            <a:off x="4482188" y="1863075"/>
            <a:ext cx="50722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자바 스택은 스레드 별로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개만 존재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스택 프레임은 메서드가 호출될 때마다 생성된다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메서드 실행이 끝나면 스택 프레임은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pop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되어 스택에서 제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BF22173-B617-6D46-824D-EE67802D1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5246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7C3E26-9DC7-0F46-84FD-F7E95B67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31" y="7294730"/>
            <a:ext cx="4553169" cy="31060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8118A7-F6D1-D541-A782-11B19DC4E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560976"/>
            <a:ext cx="5319520" cy="26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632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스레드 각각 생성 </a:t>
            </a:r>
            <a:r>
              <a:rPr kumimoji="1" lang="en-US" altLang="ko-KR" sz="2800" b="1" dirty="0"/>
              <a:t>– Native Method Stack</a:t>
            </a:r>
            <a:endParaRPr kumimoji="1"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66110" y="4803081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D59439-FD5D-5F42-BDDB-A194B0036395}"/>
              </a:ext>
            </a:extLst>
          </p:cNvPr>
          <p:cNvSpPr/>
          <p:nvPr/>
        </p:nvSpPr>
        <p:spPr>
          <a:xfrm>
            <a:off x="8765210" y="2966224"/>
            <a:ext cx="2744038" cy="293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5C7BA2-4222-554F-A282-70E149FC5A2C}"/>
              </a:ext>
            </a:extLst>
          </p:cNvPr>
          <p:cNvSpPr txBox="1"/>
          <p:nvPr/>
        </p:nvSpPr>
        <p:spPr>
          <a:xfrm>
            <a:off x="6839427" y="2098269"/>
            <a:ext cx="5072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Native Method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는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Java Bytecode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가 아닌</a:t>
            </a:r>
            <a:endParaRPr kumimoji="1" lang="en-US" altLang="ko-KR" sz="15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다른 언어로 작성된 메서드를 의미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(ex. C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나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C++)</a:t>
            </a:r>
          </a:p>
        </p:txBody>
      </p:sp>
    </p:spTree>
    <p:extLst>
      <p:ext uri="{BB962C8B-B14F-4D97-AF65-F5344CB8AC3E}">
        <p14:creationId xmlns:p14="http://schemas.microsoft.com/office/powerpoint/2010/main" val="402680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223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endParaRPr kumimoji="1"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8C48A2-A17C-354B-8B20-23D5492D29A1}"/>
              </a:ext>
            </a:extLst>
          </p:cNvPr>
          <p:cNvSpPr/>
          <p:nvPr/>
        </p:nvSpPr>
        <p:spPr>
          <a:xfrm>
            <a:off x="1660792" y="2634796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3E6663-4EB3-BF44-B7B6-72C6B198F9A9}"/>
              </a:ext>
            </a:extLst>
          </p:cNvPr>
          <p:cNvSpPr txBox="1"/>
          <p:nvPr/>
        </p:nvSpPr>
        <p:spPr>
          <a:xfrm>
            <a:off x="2750830" y="6608118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7A9831-2B92-744B-B0A6-2FC47063C276}"/>
              </a:ext>
            </a:extLst>
          </p:cNvPr>
          <p:cNvSpPr/>
          <p:nvPr/>
        </p:nvSpPr>
        <p:spPr>
          <a:xfrm>
            <a:off x="1878833" y="32401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3FE3D5-2DA0-4F4F-9A1D-91CE29A53628}"/>
              </a:ext>
            </a:extLst>
          </p:cNvPr>
          <p:cNvSpPr txBox="1"/>
          <p:nvPr/>
        </p:nvSpPr>
        <p:spPr>
          <a:xfrm>
            <a:off x="1862506" y="286094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25237E-CE2D-674A-9FE6-ECD2BBB3AB23}"/>
              </a:ext>
            </a:extLst>
          </p:cNvPr>
          <p:cNvSpPr/>
          <p:nvPr/>
        </p:nvSpPr>
        <p:spPr>
          <a:xfrm>
            <a:off x="1878833" y="420194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EE4239-6498-594B-8060-AF6A316A078C}"/>
              </a:ext>
            </a:extLst>
          </p:cNvPr>
          <p:cNvSpPr/>
          <p:nvPr/>
        </p:nvSpPr>
        <p:spPr>
          <a:xfrm>
            <a:off x="1878833" y="516377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C42B3D-CB10-9044-8CC2-79B231EB0C03}"/>
              </a:ext>
            </a:extLst>
          </p:cNvPr>
          <p:cNvSpPr/>
          <p:nvPr/>
        </p:nvSpPr>
        <p:spPr>
          <a:xfrm>
            <a:off x="2934229" y="32401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DCFEB-7077-2C47-9DA8-DA7EE69C8123}"/>
              </a:ext>
            </a:extLst>
          </p:cNvPr>
          <p:cNvSpPr txBox="1"/>
          <p:nvPr/>
        </p:nvSpPr>
        <p:spPr>
          <a:xfrm>
            <a:off x="2917902" y="286094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4337AF3-7559-1348-A29F-177BDD6FCDCB}"/>
              </a:ext>
            </a:extLst>
          </p:cNvPr>
          <p:cNvSpPr/>
          <p:nvPr/>
        </p:nvSpPr>
        <p:spPr>
          <a:xfrm>
            <a:off x="2934229" y="420194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70115E-37FA-234A-BAA7-A678E8D355E7}"/>
              </a:ext>
            </a:extLst>
          </p:cNvPr>
          <p:cNvSpPr/>
          <p:nvPr/>
        </p:nvSpPr>
        <p:spPr>
          <a:xfrm>
            <a:off x="2934229" y="516377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DF99E9-516C-264F-8859-9973563BE6F1}"/>
              </a:ext>
            </a:extLst>
          </p:cNvPr>
          <p:cNvSpPr/>
          <p:nvPr/>
        </p:nvSpPr>
        <p:spPr>
          <a:xfrm>
            <a:off x="3982046" y="32401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DE421B-DF21-5D42-939B-7703073FEF37}"/>
              </a:ext>
            </a:extLst>
          </p:cNvPr>
          <p:cNvSpPr txBox="1"/>
          <p:nvPr/>
        </p:nvSpPr>
        <p:spPr>
          <a:xfrm>
            <a:off x="3955170" y="286325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00DDEA-32A8-9E4E-92DA-AADEEAF50283}"/>
              </a:ext>
            </a:extLst>
          </p:cNvPr>
          <p:cNvSpPr/>
          <p:nvPr/>
        </p:nvSpPr>
        <p:spPr>
          <a:xfrm>
            <a:off x="3982046" y="4201946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138429B0-07AE-B046-84CC-FFDF1CDA7EC8}"/>
              </a:ext>
            </a:extLst>
          </p:cNvPr>
          <p:cNvCxnSpPr/>
          <p:nvPr/>
        </p:nvCxnSpPr>
        <p:spPr>
          <a:xfrm>
            <a:off x="2821813" y="2771152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F169DE5C-66FE-5D43-A6DC-2852C05ECAED}"/>
              </a:ext>
            </a:extLst>
          </p:cNvPr>
          <p:cNvCxnSpPr/>
          <p:nvPr/>
        </p:nvCxnSpPr>
        <p:spPr>
          <a:xfrm>
            <a:off x="3870232" y="2771152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2D143B-A9FA-6D41-B3D0-FA7D6AB14592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>
            <a:off x="2289347" y="40522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E15505D-CBE6-F047-953C-9ED50662ED98}"/>
              </a:ext>
            </a:extLst>
          </p:cNvPr>
          <p:cNvCxnSpPr/>
          <p:nvPr/>
        </p:nvCxnSpPr>
        <p:spPr>
          <a:xfrm>
            <a:off x="2262403" y="5014071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9DF69D-388E-A844-A469-F6EAC57AE0B9}"/>
              </a:ext>
            </a:extLst>
          </p:cNvPr>
          <p:cNvCxnSpPr/>
          <p:nvPr/>
        </p:nvCxnSpPr>
        <p:spPr>
          <a:xfrm>
            <a:off x="3373292" y="40522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555C65D-A718-CA4D-93C1-E31433F8317D}"/>
              </a:ext>
            </a:extLst>
          </p:cNvPr>
          <p:cNvCxnSpPr/>
          <p:nvPr/>
        </p:nvCxnSpPr>
        <p:spPr>
          <a:xfrm>
            <a:off x="3373292" y="5014071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06439DB-04EC-8442-B287-3A2BF980AD19}"/>
              </a:ext>
            </a:extLst>
          </p:cNvPr>
          <p:cNvCxnSpPr/>
          <p:nvPr/>
        </p:nvCxnSpPr>
        <p:spPr>
          <a:xfrm>
            <a:off x="4390562" y="40522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BB59E2-496F-D045-9501-ACF9CD65F6DF}"/>
              </a:ext>
            </a:extLst>
          </p:cNvPr>
          <p:cNvSpPr/>
          <p:nvPr/>
        </p:nvSpPr>
        <p:spPr>
          <a:xfrm>
            <a:off x="7106747" y="2634796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B1F8E8-5279-0845-8E7B-FD1BFD74DB32}"/>
              </a:ext>
            </a:extLst>
          </p:cNvPr>
          <p:cNvSpPr txBox="1"/>
          <p:nvPr/>
        </p:nvSpPr>
        <p:spPr>
          <a:xfrm>
            <a:off x="8356980" y="661216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EB25923-F087-DC43-ACE1-6AA0A14B558C}"/>
              </a:ext>
            </a:extLst>
          </p:cNvPr>
          <p:cNvSpPr/>
          <p:nvPr/>
        </p:nvSpPr>
        <p:spPr>
          <a:xfrm>
            <a:off x="7544635" y="3150300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4AA4C77-A31C-D945-B014-9E7322F9A353}"/>
              </a:ext>
            </a:extLst>
          </p:cNvPr>
          <p:cNvSpPr/>
          <p:nvPr/>
        </p:nvSpPr>
        <p:spPr>
          <a:xfrm>
            <a:off x="8923936" y="2880861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26F11E-E174-5947-BF0B-C3605A170699}"/>
              </a:ext>
            </a:extLst>
          </p:cNvPr>
          <p:cNvSpPr/>
          <p:nvPr/>
        </p:nvSpPr>
        <p:spPr>
          <a:xfrm>
            <a:off x="7396607" y="4363266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49F1B83-6004-4941-B2DA-D6123EB3EFE5}"/>
              </a:ext>
            </a:extLst>
          </p:cNvPr>
          <p:cNvSpPr/>
          <p:nvPr/>
        </p:nvSpPr>
        <p:spPr>
          <a:xfrm>
            <a:off x="8923936" y="4111632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1DC13F5-F9C8-8C45-A518-02A7C9C75F7D}"/>
              </a:ext>
            </a:extLst>
          </p:cNvPr>
          <p:cNvSpPr/>
          <p:nvPr/>
        </p:nvSpPr>
        <p:spPr>
          <a:xfrm>
            <a:off x="8296861" y="5116709"/>
            <a:ext cx="1106122" cy="895141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object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63E394-F94D-3940-ADDA-529DF0C45AA8}"/>
              </a:ext>
            </a:extLst>
          </p:cNvPr>
          <p:cNvSpPr txBox="1"/>
          <p:nvPr/>
        </p:nvSpPr>
        <p:spPr>
          <a:xfrm>
            <a:off x="526779" y="7436349"/>
            <a:ext cx="5774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>
                <a:latin typeface="+mj-ea"/>
                <a:ea typeface="+mj-ea"/>
              </a:rPr>
              <a:t>원시타입의</a:t>
            </a:r>
            <a:r>
              <a:rPr kumimoji="1" lang="ko-KR" altLang="en-US" sz="1600" dirty="0">
                <a:latin typeface="+mj-ea"/>
                <a:ea typeface="+mj-ea"/>
              </a:rPr>
              <a:t> 데이터가 값과 저장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Heap</a:t>
            </a:r>
            <a:r>
              <a:rPr kumimoji="1" lang="ko-KR" altLang="en-US" sz="1600" dirty="0">
                <a:latin typeface="+mj-ea"/>
                <a:ea typeface="+mj-ea"/>
              </a:rPr>
              <a:t> 영역에 생성된 </a:t>
            </a:r>
            <a:r>
              <a:rPr kumimoji="1" lang="en-US" altLang="ko-KR" sz="1600" dirty="0">
                <a:latin typeface="+mj-ea"/>
                <a:ea typeface="+mj-ea"/>
              </a:rPr>
              <a:t>Object </a:t>
            </a:r>
            <a:r>
              <a:rPr kumimoji="1" lang="ko-KR" altLang="en-US" sz="1600" dirty="0">
                <a:latin typeface="+mj-ea"/>
                <a:ea typeface="+mj-ea"/>
              </a:rPr>
              <a:t>타입의 데이터의 </a:t>
            </a:r>
            <a:r>
              <a:rPr kumimoji="1" lang="ko-KR" altLang="en-US" sz="1600" dirty="0" err="1">
                <a:latin typeface="+mj-ea"/>
                <a:ea typeface="+mj-ea"/>
              </a:rPr>
              <a:t>참조값</a:t>
            </a:r>
            <a:r>
              <a:rPr kumimoji="1" lang="ko-KR" altLang="en-US" sz="1600" dirty="0">
                <a:latin typeface="+mj-ea"/>
                <a:ea typeface="+mj-ea"/>
              </a:rPr>
              <a:t> 저장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latin typeface="+mj-ea"/>
                <a:ea typeface="+mj-ea"/>
              </a:rPr>
              <a:t>함수가 호출될 때 사용하는 메모리이고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endParaRPr kumimoji="1" lang="en-US" altLang="ko-KR" sz="1600" dirty="0">
              <a:latin typeface="+mj-ea"/>
              <a:ea typeface="+mj-ea"/>
            </a:endParaRPr>
          </a:p>
          <a:p>
            <a:r>
              <a:rPr kumimoji="1" lang="ko-KR" altLang="en-US" sz="1600" dirty="0">
                <a:latin typeface="+mj-ea"/>
                <a:ea typeface="+mj-ea"/>
              </a:rPr>
              <a:t>    기능 수행이 끝나면 자동으로 반환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F61903-44F9-9045-AE46-F1B157C37674}"/>
              </a:ext>
            </a:extLst>
          </p:cNvPr>
          <p:cNvSpPr txBox="1"/>
          <p:nvPr/>
        </p:nvSpPr>
        <p:spPr>
          <a:xfrm>
            <a:off x="6718039" y="7614342"/>
            <a:ext cx="5174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+mj-ea"/>
                <a:ea typeface="+mj-ea"/>
              </a:rPr>
              <a:t>Object </a:t>
            </a:r>
            <a:r>
              <a:rPr kumimoji="1" lang="ko-KR" altLang="en-US" sz="1600" dirty="0">
                <a:latin typeface="+mj-ea"/>
                <a:ea typeface="+mj-ea"/>
              </a:rPr>
              <a:t>타입의 데이터가 저장</a:t>
            </a:r>
            <a:endParaRPr kumimoji="1" lang="en-US" altLang="ko-KR" sz="16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dirty="0">
                <a:latin typeface="+mj-ea"/>
                <a:ea typeface="+mj-ea"/>
              </a:rPr>
              <a:t>자동으로 관리되지 않는 메모리 영역 </a:t>
            </a:r>
            <a:r>
              <a:rPr kumimoji="1" lang="en-US" altLang="ko-KR" sz="1600" dirty="0">
                <a:latin typeface="+mj-ea"/>
                <a:ea typeface="+mj-ea"/>
              </a:rPr>
              <a:t>-&gt;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GC</a:t>
            </a:r>
            <a:r>
              <a:rPr kumimoji="1" lang="ko-KR" altLang="en-US" sz="1600" dirty="0">
                <a:latin typeface="+mj-ea"/>
                <a:ea typeface="+mj-ea"/>
              </a:rPr>
              <a:t>가 해결</a:t>
            </a:r>
          </a:p>
        </p:txBody>
      </p:sp>
    </p:spTree>
    <p:extLst>
      <p:ext uri="{BB962C8B-B14F-4D97-AF65-F5344CB8AC3E}">
        <p14:creationId xmlns:p14="http://schemas.microsoft.com/office/powerpoint/2010/main" val="292857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223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endParaRPr kumimoji="1"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DF2DE-7583-8F4C-B527-6FEF55C8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06" y="2099653"/>
            <a:ext cx="5581988" cy="193589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1" y="5219500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age = 19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2008264" y="7143907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name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53983" y="6662323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 flipV="1">
            <a:off x="4974336" y="6999989"/>
            <a:ext cx="2429622" cy="4815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5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8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A8AFE9-5C28-4440-AF1A-C42CAAB93539}"/>
              </a:ext>
            </a:extLst>
          </p:cNvPr>
          <p:cNvSpPr/>
          <p:nvPr/>
        </p:nvSpPr>
        <p:spPr>
          <a:xfrm>
            <a:off x="1257678" y="12318609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Collector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EF60E9-C6EC-CB43-B9F0-A638CB42380E}"/>
              </a:ext>
            </a:extLst>
          </p:cNvPr>
          <p:cNvCxnSpPr>
            <a:cxnSpLocks/>
          </p:cNvCxnSpPr>
          <p:nvPr/>
        </p:nvCxnSpPr>
        <p:spPr>
          <a:xfrm>
            <a:off x="3614926" y="12159648"/>
            <a:ext cx="591410" cy="44177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CBC2B4-B885-824D-B4E9-85FA36E8DBB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0564" y="13133619"/>
            <a:ext cx="6350" cy="3893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2FA1C0-D643-4340-8034-C015F765C170}"/>
              </a:ext>
            </a:extLst>
          </p:cNvPr>
          <p:cNvSpPr/>
          <p:nvPr/>
        </p:nvSpPr>
        <p:spPr>
          <a:xfrm>
            <a:off x="7760813" y="1651720"/>
            <a:ext cx="1965771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Source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(.java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46F0A-E124-E441-994F-382746D5C8D5}"/>
              </a:ext>
            </a:extLst>
          </p:cNvPr>
          <p:cNvSpPr/>
          <p:nvPr/>
        </p:nvSpPr>
        <p:spPr>
          <a:xfrm>
            <a:off x="7757635" y="3996771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Byte Code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(.class </a:t>
            </a:r>
            <a:r>
              <a:rPr kumimoji="1" lang="ko-KR" altLang="en-US" sz="1500" dirty="0">
                <a:solidFill>
                  <a:sysClr val="windowText" lastClr="000000"/>
                </a:solidFill>
              </a:rPr>
              <a:t>파일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9608B6-0717-A744-9413-755C2E0753F4}"/>
              </a:ext>
            </a:extLst>
          </p:cNvPr>
          <p:cNvSpPr/>
          <p:nvPr/>
        </p:nvSpPr>
        <p:spPr>
          <a:xfrm>
            <a:off x="2226800" y="2738212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Java Compiler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javac.exe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EB749D-7B2A-3D41-B319-1B289E34EFB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740521" y="2466732"/>
            <a:ext cx="3176" cy="15300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42E6D5-7412-B949-973B-734D89F622F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92572" y="3145717"/>
            <a:ext cx="455112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0F91DC-D28D-464B-B01B-5209D4F56AD1}"/>
              </a:ext>
            </a:extLst>
          </p:cNvPr>
          <p:cNvSpPr/>
          <p:nvPr/>
        </p:nvSpPr>
        <p:spPr>
          <a:xfrm>
            <a:off x="2226800" y="4043645"/>
            <a:ext cx="1965772" cy="81501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 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C3FFD-5115-CD4A-AF56-C78D7ED33B2F}"/>
              </a:ext>
            </a:extLst>
          </p:cNvPr>
          <p:cNvSpPr/>
          <p:nvPr/>
        </p:nvSpPr>
        <p:spPr>
          <a:xfrm>
            <a:off x="4993805" y="547165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370417-D2B2-7A4E-8808-AEB757569777}"/>
              </a:ext>
            </a:extLst>
          </p:cNvPr>
          <p:cNvSpPr/>
          <p:nvPr/>
        </p:nvSpPr>
        <p:spPr>
          <a:xfrm>
            <a:off x="2387706" y="874077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C885AEC3-8262-3A49-A60B-A45A17CAEC97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 flipH="1" flipV="1">
            <a:off x="5951666" y="2069802"/>
            <a:ext cx="46874" cy="5530835"/>
          </a:xfrm>
          <a:prstGeom prst="bentConnector3">
            <a:avLst>
              <a:gd name="adj1" fmla="val -48769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1C67E6-B2E0-8347-8639-32180071BF7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976691" y="5090659"/>
            <a:ext cx="0" cy="3809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C23C40-E2AD-F54A-8DD8-3425FCEDC16B}"/>
              </a:ext>
            </a:extLst>
          </p:cNvPr>
          <p:cNvSpPr/>
          <p:nvPr/>
        </p:nvSpPr>
        <p:spPr>
          <a:xfrm>
            <a:off x="2226800" y="6694171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98F43E-E3E4-8B4A-AF8B-9A694DB5C9D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970341" y="6286665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60">
            <a:extLst>
              <a:ext uri="{FF2B5EF4-FFF2-40B4-BE49-F238E27FC236}">
                <a16:creationId xmlns:a16="http://schemas.microsoft.com/office/drawing/2014/main" id="{5BB388AE-FCDB-ED4D-9CC1-B25965092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3728"/>
              </p:ext>
            </p:extLst>
          </p:nvPr>
        </p:nvGraphicFramePr>
        <p:xfrm>
          <a:off x="2404136" y="7065454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26F32E-DF94-3C47-9E22-36DEFC6672E5}"/>
              </a:ext>
            </a:extLst>
          </p:cNvPr>
          <p:cNvSpPr txBox="1"/>
          <p:nvPr/>
        </p:nvSpPr>
        <p:spPr>
          <a:xfrm>
            <a:off x="6462837" y="6707697"/>
            <a:ext cx="1699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2D06B3-9D6E-A044-9A7A-DEC56BF5A19E}"/>
              </a:ext>
            </a:extLst>
          </p:cNvPr>
          <p:cNvSpPr/>
          <p:nvPr/>
        </p:nvSpPr>
        <p:spPr>
          <a:xfrm>
            <a:off x="4993805" y="8740776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597224-EF7D-8245-8C40-0F1F3AB5D7E2}"/>
              </a:ext>
            </a:extLst>
          </p:cNvPr>
          <p:cNvSpPr/>
          <p:nvPr/>
        </p:nvSpPr>
        <p:spPr>
          <a:xfrm>
            <a:off x="7550989" y="8752783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07E0D3-3084-3140-A1E8-52B6C1663477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5976691" y="8192203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BEE01A-D6C5-7C48-B8A5-B66BDD86949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370592" y="8191402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6392D5-1F48-4746-8D13-BA83832590A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6959577" y="9148281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D81ADD-B3E8-424B-9943-21632E004753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flipH="1">
            <a:off x="4353478" y="9148281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5C476A-B297-564C-BDF1-7A71548B9E03}"/>
              </a:ext>
            </a:extLst>
          </p:cNvPr>
          <p:cNvSpPr/>
          <p:nvPr/>
        </p:nvSpPr>
        <p:spPr>
          <a:xfrm>
            <a:off x="1903161" y="5255333"/>
            <a:ext cx="8225275" cy="466453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56972-6B69-AC48-80D4-FDB9DC5A60BB}"/>
              </a:ext>
            </a:extLst>
          </p:cNvPr>
          <p:cNvSpPr txBox="1"/>
          <p:nvPr/>
        </p:nvSpPr>
        <p:spPr>
          <a:xfrm>
            <a:off x="1934893" y="5302207"/>
            <a:ext cx="583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JVM</a:t>
            </a:r>
            <a:endParaRPr kumimoji="1" lang="ko-KR" altLang="en-US" sz="15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CCC1AF-4F22-A040-AE81-3EFCE399D08D}"/>
              </a:ext>
            </a:extLst>
          </p:cNvPr>
          <p:cNvSpPr/>
          <p:nvPr/>
        </p:nvSpPr>
        <p:spPr>
          <a:xfrm>
            <a:off x="4838024" y="8563486"/>
            <a:ext cx="4885384" cy="118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7E3DAF-EBDB-B748-9CC0-D983C75B208D}"/>
              </a:ext>
            </a:extLst>
          </p:cNvPr>
          <p:cNvCxnSpPr>
            <a:cxnSpLocks/>
          </p:cNvCxnSpPr>
          <p:nvPr/>
        </p:nvCxnSpPr>
        <p:spPr>
          <a:xfrm flipV="1">
            <a:off x="7410203" y="8144419"/>
            <a:ext cx="752523" cy="419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CC8F13-7326-CF49-95B8-31E73CD542EF}"/>
              </a:ext>
            </a:extLst>
          </p:cNvPr>
          <p:cNvSpPr/>
          <p:nvPr/>
        </p:nvSpPr>
        <p:spPr>
          <a:xfrm>
            <a:off x="7959239" y="6963211"/>
            <a:ext cx="1636998" cy="118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42984B-4C16-884D-ABA4-2F22DD29E4B2}"/>
              </a:ext>
            </a:extLst>
          </p:cNvPr>
          <p:cNvSpPr txBox="1"/>
          <p:nvPr/>
        </p:nvSpPr>
        <p:spPr>
          <a:xfrm>
            <a:off x="588658" y="631459"/>
            <a:ext cx="526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Native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Method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할당 시기</a:t>
            </a:r>
          </a:p>
        </p:txBody>
      </p:sp>
    </p:spTree>
    <p:extLst>
      <p:ext uri="{BB962C8B-B14F-4D97-AF65-F5344CB8AC3E}">
        <p14:creationId xmlns:p14="http://schemas.microsoft.com/office/powerpoint/2010/main" val="20934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56BE75-9AB3-3E43-8A89-6FC52DF8BD6D}"/>
              </a:ext>
            </a:extLst>
          </p:cNvPr>
          <p:cNvSpPr txBox="1"/>
          <p:nvPr/>
        </p:nvSpPr>
        <p:spPr>
          <a:xfrm>
            <a:off x="1159210" y="833456"/>
            <a:ext cx="539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endParaRPr kumimoji="1" lang="ko-KR" altLang="en-US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4974336" y="6999989"/>
            <a:ext cx="2429622" cy="13734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4EF97E-4338-E841-AC2B-2DC5E732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76" y="1812455"/>
            <a:ext cx="5718047" cy="19740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E80287-03A4-974A-A6F2-33B28AF77724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A0690-A86D-C246-B9EC-DF9BFD96E03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13004C-AAD0-7444-B8C0-566EA70A7A57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2E3DF-4A7D-0244-B88F-D81BEDCD25CB}"/>
              </a:ext>
            </a:extLst>
          </p:cNvPr>
          <p:cNvSpPr/>
          <p:nvPr/>
        </p:nvSpPr>
        <p:spPr>
          <a:xfrm>
            <a:off x="8253983" y="6662323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88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53983" y="6662323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4974336" y="8012987"/>
            <a:ext cx="2435717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0271E-631A-664F-84E5-FB88F59A3478}"/>
              </a:ext>
            </a:extLst>
          </p:cNvPr>
          <p:cNvSpPr txBox="1"/>
          <p:nvPr/>
        </p:nvSpPr>
        <p:spPr>
          <a:xfrm>
            <a:off x="1159210" y="833456"/>
            <a:ext cx="539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endParaRPr kumimoji="1" lang="ko-KR" altLang="en-US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36FCBA-5338-EE43-B9B4-BCEE9F8CE4B7}"/>
              </a:ext>
            </a:extLst>
          </p:cNvPr>
          <p:cNvSpPr/>
          <p:nvPr/>
        </p:nvSpPr>
        <p:spPr>
          <a:xfrm>
            <a:off x="7410053" y="767532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F3CD85-E74B-3F4A-B7BC-4633C3989364}"/>
              </a:ext>
            </a:extLst>
          </p:cNvPr>
          <p:cNvSpPr/>
          <p:nvPr/>
        </p:nvSpPr>
        <p:spPr>
          <a:xfrm>
            <a:off x="8260078" y="767532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sejincho.github.io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E6605-D908-804E-85AB-F7739FD9CB20}"/>
              </a:ext>
            </a:extLst>
          </p:cNvPr>
          <p:cNvSpPr/>
          <p:nvPr/>
        </p:nvSpPr>
        <p:spPr>
          <a:xfrm>
            <a:off x="7197507" y="7466208"/>
            <a:ext cx="3768383" cy="113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B5126-12B4-6E47-9FAD-89365758A669}"/>
              </a:ext>
            </a:extLst>
          </p:cNvPr>
          <p:cNvSpPr txBox="1"/>
          <p:nvPr/>
        </p:nvSpPr>
        <p:spPr>
          <a:xfrm>
            <a:off x="6783139" y="8711127"/>
            <a:ext cx="507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새로 할당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C3F54-34EF-764D-BAD8-0FBD6AAA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75" y="2117877"/>
            <a:ext cx="6246050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8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1B336E-F4BB-7A44-B7E7-5048E83F02FD}"/>
              </a:ext>
            </a:extLst>
          </p:cNvPr>
          <p:cNvSpPr/>
          <p:nvPr/>
        </p:nvSpPr>
        <p:spPr>
          <a:xfrm>
            <a:off x="7403958" y="666232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844932-7602-BA47-BC3C-748784D308F3}"/>
              </a:ext>
            </a:extLst>
          </p:cNvPr>
          <p:cNvSpPr/>
          <p:nvPr/>
        </p:nvSpPr>
        <p:spPr>
          <a:xfrm>
            <a:off x="8253983" y="6662323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4974336" y="8012987"/>
            <a:ext cx="2435717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0271E-631A-664F-84E5-FB88F59A3478}"/>
              </a:ext>
            </a:extLst>
          </p:cNvPr>
          <p:cNvSpPr txBox="1"/>
          <p:nvPr/>
        </p:nvSpPr>
        <p:spPr>
          <a:xfrm>
            <a:off x="1159210" y="833456"/>
            <a:ext cx="539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endParaRPr kumimoji="1" lang="ko-KR" altLang="en-US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36FCBA-5338-EE43-B9B4-BCEE9F8CE4B7}"/>
              </a:ext>
            </a:extLst>
          </p:cNvPr>
          <p:cNvSpPr/>
          <p:nvPr/>
        </p:nvSpPr>
        <p:spPr>
          <a:xfrm>
            <a:off x="7410053" y="767532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F3CD85-E74B-3F4A-B7BC-4633C3989364}"/>
              </a:ext>
            </a:extLst>
          </p:cNvPr>
          <p:cNvSpPr/>
          <p:nvPr/>
        </p:nvSpPr>
        <p:spPr>
          <a:xfrm>
            <a:off x="8260078" y="767532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sejincho.github.io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E6605-D908-804E-85AB-F7739FD9CB20}"/>
              </a:ext>
            </a:extLst>
          </p:cNvPr>
          <p:cNvSpPr/>
          <p:nvPr/>
        </p:nvSpPr>
        <p:spPr>
          <a:xfrm>
            <a:off x="7070831" y="6392083"/>
            <a:ext cx="3768383" cy="113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B5126-12B4-6E47-9FAD-89365758A669}"/>
              </a:ext>
            </a:extLst>
          </p:cNvPr>
          <p:cNvSpPr txBox="1"/>
          <p:nvPr/>
        </p:nvSpPr>
        <p:spPr>
          <a:xfrm>
            <a:off x="6663197" y="5622766"/>
            <a:ext cx="5072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스택에서 참조할 수 없는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“unreachable object”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가 된다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-&gt;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GC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가 제거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52088C-4EDE-F749-A9F9-A686ECCD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75" y="2117877"/>
            <a:ext cx="6246050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807096" y="5219500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97134" y="9192822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53050" y="5219500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503284" y="919686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67CF6C-5A6E-9A41-A26A-649D06B4A021}"/>
              </a:ext>
            </a:extLst>
          </p:cNvPr>
          <p:cNvSpPr/>
          <p:nvPr/>
        </p:nvSpPr>
        <p:spPr>
          <a:xfrm>
            <a:off x="2008264" y="8035795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4974336" y="8012987"/>
            <a:ext cx="2435717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0271E-631A-664F-84E5-FB88F59A3478}"/>
              </a:ext>
            </a:extLst>
          </p:cNvPr>
          <p:cNvSpPr txBox="1"/>
          <p:nvPr/>
        </p:nvSpPr>
        <p:spPr>
          <a:xfrm>
            <a:off x="1159210" y="833456"/>
            <a:ext cx="583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Heap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vs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–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Garbage Collection</a:t>
            </a:r>
            <a:r>
              <a:rPr kumimoji="1" lang="ko-KR" altLang="en-US" sz="2800" b="1" dirty="0"/>
              <a:t> 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36FCBA-5338-EE43-B9B4-BCEE9F8CE4B7}"/>
              </a:ext>
            </a:extLst>
          </p:cNvPr>
          <p:cNvSpPr/>
          <p:nvPr/>
        </p:nvSpPr>
        <p:spPr>
          <a:xfrm>
            <a:off x="7410053" y="767532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F3CD85-E74B-3F4A-B7BC-4633C3989364}"/>
              </a:ext>
            </a:extLst>
          </p:cNvPr>
          <p:cNvSpPr/>
          <p:nvPr/>
        </p:nvSpPr>
        <p:spPr>
          <a:xfrm>
            <a:off x="8260078" y="767532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https://</a:t>
            </a:r>
            <a:r>
              <a:rPr kumimoji="1" lang="en-US" altLang="ko-KR" sz="1500" dirty="0" err="1">
                <a:solidFill>
                  <a:sysClr val="windowText" lastClr="000000"/>
                </a:solidFill>
              </a:rPr>
              <a:t>sejincho.github.io</a:t>
            </a:r>
            <a:r>
              <a:rPr kumimoji="1" lang="en-US" altLang="ko-KR" sz="1500" dirty="0">
                <a:solidFill>
                  <a:sysClr val="windowText" lastClr="000000"/>
                </a:solidFill>
              </a:rPr>
              <a:t>/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52088C-4EDE-F749-A9F9-A686ECCD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75" y="2117877"/>
            <a:ext cx="6246050" cy="20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A8AFE9-5C28-4440-AF1A-C42CAAB93539}"/>
              </a:ext>
            </a:extLst>
          </p:cNvPr>
          <p:cNvSpPr/>
          <p:nvPr/>
        </p:nvSpPr>
        <p:spPr>
          <a:xfrm>
            <a:off x="1257678" y="12318609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Garbage</a:t>
            </a:r>
          </a:p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Collector</a:t>
            </a:r>
            <a:endParaRPr kumimoji="1"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EF60E9-C6EC-CB43-B9F0-A638CB42380E}"/>
              </a:ext>
            </a:extLst>
          </p:cNvPr>
          <p:cNvCxnSpPr>
            <a:cxnSpLocks/>
          </p:cNvCxnSpPr>
          <p:nvPr/>
        </p:nvCxnSpPr>
        <p:spPr>
          <a:xfrm>
            <a:off x="3614926" y="12159648"/>
            <a:ext cx="591410" cy="44177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8D06BE-DAA3-9844-8E6E-42DEE719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73" y="1808915"/>
            <a:ext cx="6973042" cy="40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417F61-E900-3E4A-B2D8-758D8C58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002" y="5977847"/>
            <a:ext cx="5269584" cy="45871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6726BC-2615-4E44-B835-28CE3BDB994F}"/>
              </a:ext>
            </a:extLst>
          </p:cNvPr>
          <p:cNvSpPr txBox="1"/>
          <p:nvPr/>
        </p:nvSpPr>
        <p:spPr>
          <a:xfrm>
            <a:off x="588658" y="631459"/>
            <a:ext cx="526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Native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Method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할당 시기</a:t>
            </a:r>
          </a:p>
        </p:txBody>
      </p:sp>
    </p:spTree>
    <p:extLst>
      <p:ext uri="{BB962C8B-B14F-4D97-AF65-F5344CB8AC3E}">
        <p14:creationId xmlns:p14="http://schemas.microsoft.com/office/powerpoint/2010/main" val="51272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8BE3E-96AB-F341-87E3-08B46634E8D9}"/>
              </a:ext>
            </a:extLst>
          </p:cNvPr>
          <p:cNvSpPr/>
          <p:nvPr/>
        </p:nvSpPr>
        <p:spPr>
          <a:xfrm>
            <a:off x="1336852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7BC-85BE-F049-B556-7003E3C7FD87}"/>
              </a:ext>
            </a:extLst>
          </p:cNvPr>
          <p:cNvSpPr txBox="1"/>
          <p:nvPr/>
        </p:nvSpPr>
        <p:spPr>
          <a:xfrm>
            <a:off x="2263986" y="6817429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97E0D-B230-794D-A8F6-2D26E33848C2}"/>
              </a:ext>
            </a:extLst>
          </p:cNvPr>
          <p:cNvSpPr/>
          <p:nvPr/>
        </p:nvSpPr>
        <p:spPr>
          <a:xfrm>
            <a:off x="4923828" y="282986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23B99-311A-EC42-8E26-5193878D6451}"/>
              </a:ext>
            </a:extLst>
          </p:cNvPr>
          <p:cNvSpPr txBox="1"/>
          <p:nvPr/>
        </p:nvSpPr>
        <p:spPr>
          <a:xfrm>
            <a:off x="6013866" y="680319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05FA6F-8ADC-C447-BBBC-0EB25F1E0A2A}"/>
              </a:ext>
            </a:extLst>
          </p:cNvPr>
          <p:cNvSpPr/>
          <p:nvPr/>
        </p:nvSpPr>
        <p:spPr>
          <a:xfrm>
            <a:off x="8510804" y="2829868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8E756-C68E-D443-9E82-B9B92F2A672B}"/>
              </a:ext>
            </a:extLst>
          </p:cNvPr>
          <p:cNvSpPr txBox="1"/>
          <p:nvPr/>
        </p:nvSpPr>
        <p:spPr>
          <a:xfrm>
            <a:off x="8988325" y="6817429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37F8E-BF67-444E-8ADD-AEA98F5F8224}"/>
              </a:ext>
            </a:extLst>
          </p:cNvPr>
          <p:cNvSpPr/>
          <p:nvPr/>
        </p:nvSpPr>
        <p:spPr>
          <a:xfrm>
            <a:off x="1744464" y="347392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5FBDB-2AC3-E440-BE68-5EC76F215D34}"/>
              </a:ext>
            </a:extLst>
          </p:cNvPr>
          <p:cNvSpPr txBox="1"/>
          <p:nvPr/>
        </p:nvSpPr>
        <p:spPr>
          <a:xfrm>
            <a:off x="2431276" y="309475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08A38C-540B-0241-8C79-D8947F258F9B}"/>
              </a:ext>
            </a:extLst>
          </p:cNvPr>
          <p:cNvSpPr/>
          <p:nvPr/>
        </p:nvSpPr>
        <p:spPr>
          <a:xfrm>
            <a:off x="1744464" y="4452814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31A4A-497E-6547-AB47-FC27D69B2A40}"/>
              </a:ext>
            </a:extLst>
          </p:cNvPr>
          <p:cNvSpPr txBox="1"/>
          <p:nvPr/>
        </p:nvSpPr>
        <p:spPr>
          <a:xfrm>
            <a:off x="2431276" y="4073640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594B5-2448-4D46-B259-F4D4A6C7D7CF}"/>
              </a:ext>
            </a:extLst>
          </p:cNvPr>
          <p:cNvSpPr/>
          <p:nvPr/>
        </p:nvSpPr>
        <p:spPr>
          <a:xfrm>
            <a:off x="1744464" y="5416108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D385A-4E28-9E44-B106-24BDFC07A4C4}"/>
              </a:ext>
            </a:extLst>
          </p:cNvPr>
          <p:cNvSpPr txBox="1"/>
          <p:nvPr/>
        </p:nvSpPr>
        <p:spPr>
          <a:xfrm>
            <a:off x="2431276" y="503693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87D77-0888-9B44-8D08-7A0839E4AC27}"/>
              </a:ext>
            </a:extLst>
          </p:cNvPr>
          <p:cNvSpPr/>
          <p:nvPr/>
        </p:nvSpPr>
        <p:spPr>
          <a:xfrm>
            <a:off x="5141869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4075B-7BC4-3948-B209-4A2F6CA4F9DC}"/>
              </a:ext>
            </a:extLst>
          </p:cNvPr>
          <p:cNvSpPr txBox="1"/>
          <p:nvPr/>
        </p:nvSpPr>
        <p:spPr>
          <a:xfrm>
            <a:off x="5125542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855D19-037B-C34A-871C-8EAAAF69CB88}"/>
              </a:ext>
            </a:extLst>
          </p:cNvPr>
          <p:cNvSpPr/>
          <p:nvPr/>
        </p:nvSpPr>
        <p:spPr>
          <a:xfrm>
            <a:off x="5141869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161CA-0B9B-4B4E-A692-AF0BCE49813F}"/>
              </a:ext>
            </a:extLst>
          </p:cNvPr>
          <p:cNvSpPr/>
          <p:nvPr/>
        </p:nvSpPr>
        <p:spPr>
          <a:xfrm>
            <a:off x="5141869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E35E6B-AED8-1745-847F-BEA01BD700C6}"/>
              </a:ext>
            </a:extLst>
          </p:cNvPr>
          <p:cNvSpPr/>
          <p:nvPr/>
        </p:nvSpPr>
        <p:spPr>
          <a:xfrm>
            <a:off x="6197265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A3C131-5987-B041-87C9-3ABAA8B3BEC9}"/>
              </a:ext>
            </a:extLst>
          </p:cNvPr>
          <p:cNvSpPr txBox="1"/>
          <p:nvPr/>
        </p:nvSpPr>
        <p:spPr>
          <a:xfrm>
            <a:off x="6180938" y="3056016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4D8AF0-78B7-0448-8D74-9344B73574E1}"/>
              </a:ext>
            </a:extLst>
          </p:cNvPr>
          <p:cNvSpPr/>
          <p:nvPr/>
        </p:nvSpPr>
        <p:spPr>
          <a:xfrm>
            <a:off x="6197265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3B7059-0857-C348-AB86-4A5D8E5E20D6}"/>
              </a:ext>
            </a:extLst>
          </p:cNvPr>
          <p:cNvSpPr/>
          <p:nvPr/>
        </p:nvSpPr>
        <p:spPr>
          <a:xfrm>
            <a:off x="6197265" y="535884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3586A9-5DCD-7948-92B5-41CDA2235C2E}"/>
              </a:ext>
            </a:extLst>
          </p:cNvPr>
          <p:cNvSpPr/>
          <p:nvPr/>
        </p:nvSpPr>
        <p:spPr>
          <a:xfrm>
            <a:off x="7245082" y="3435190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CF90-4BF9-9E4D-A958-662B28FA7A5D}"/>
              </a:ext>
            </a:extLst>
          </p:cNvPr>
          <p:cNvSpPr txBox="1"/>
          <p:nvPr/>
        </p:nvSpPr>
        <p:spPr>
          <a:xfrm>
            <a:off x="7218206" y="3058328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821314-F5A1-B14A-8461-239885F8E966}"/>
              </a:ext>
            </a:extLst>
          </p:cNvPr>
          <p:cNvSpPr/>
          <p:nvPr/>
        </p:nvSpPr>
        <p:spPr>
          <a:xfrm>
            <a:off x="7245082" y="4397018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F5AB159-CF6C-3D4C-AF45-B38D401598C5}"/>
              </a:ext>
            </a:extLst>
          </p:cNvPr>
          <p:cNvCxnSpPr/>
          <p:nvPr/>
        </p:nvCxnSpPr>
        <p:spPr>
          <a:xfrm>
            <a:off x="6084849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8185151-99C0-234B-94C9-99AA8E77C4F0}"/>
              </a:ext>
            </a:extLst>
          </p:cNvPr>
          <p:cNvCxnSpPr/>
          <p:nvPr/>
        </p:nvCxnSpPr>
        <p:spPr>
          <a:xfrm>
            <a:off x="7133268" y="2966224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7E0F49-C058-F443-9C45-75E8F2010311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>
            <a:off x="5552383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69896E-4B37-AD46-922B-E2C827782BDD}"/>
              </a:ext>
            </a:extLst>
          </p:cNvPr>
          <p:cNvCxnSpPr/>
          <p:nvPr/>
        </p:nvCxnSpPr>
        <p:spPr>
          <a:xfrm>
            <a:off x="5525439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D2EB-8FE6-6F46-93CB-B653C70A86A7}"/>
              </a:ext>
            </a:extLst>
          </p:cNvPr>
          <p:cNvCxnSpPr/>
          <p:nvPr/>
        </p:nvCxnSpPr>
        <p:spPr>
          <a:xfrm>
            <a:off x="663632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5A77D81-9EE9-9244-B7B2-99FB8D4D5146}"/>
              </a:ext>
            </a:extLst>
          </p:cNvPr>
          <p:cNvCxnSpPr/>
          <p:nvPr/>
        </p:nvCxnSpPr>
        <p:spPr>
          <a:xfrm>
            <a:off x="6636328" y="5209143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056AFB-4A11-F24C-89A4-2295F5D2337A}"/>
              </a:ext>
            </a:extLst>
          </p:cNvPr>
          <p:cNvCxnSpPr/>
          <p:nvPr/>
        </p:nvCxnSpPr>
        <p:spPr>
          <a:xfrm>
            <a:off x="7653598" y="4247315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D2CDE-55E5-A246-9D26-567D49AD000A}"/>
              </a:ext>
            </a:extLst>
          </p:cNvPr>
          <p:cNvSpPr/>
          <p:nvPr/>
        </p:nvSpPr>
        <p:spPr>
          <a:xfrm>
            <a:off x="8986767" y="3691748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1FC3D-BFD4-E14F-82CA-6D08CA8DD9CB}"/>
              </a:ext>
            </a:extLst>
          </p:cNvPr>
          <p:cNvSpPr txBox="1"/>
          <p:nvPr/>
        </p:nvSpPr>
        <p:spPr>
          <a:xfrm>
            <a:off x="9675137" y="3116184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AC86D-67D4-7F4C-A26B-4ACCBDDA81F7}"/>
              </a:ext>
            </a:extLst>
          </p:cNvPr>
          <p:cNvCxnSpPr>
            <a:cxnSpLocks/>
          </p:cNvCxnSpPr>
          <p:nvPr/>
        </p:nvCxnSpPr>
        <p:spPr>
          <a:xfrm>
            <a:off x="8188664" y="4803081"/>
            <a:ext cx="7326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2600C7-FC93-8D49-B79C-B4B7404C22FF}"/>
              </a:ext>
            </a:extLst>
          </p:cNvPr>
          <p:cNvSpPr/>
          <p:nvPr/>
        </p:nvSpPr>
        <p:spPr>
          <a:xfrm>
            <a:off x="7163307" y="4323126"/>
            <a:ext cx="1007230" cy="1015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B097D0-0CDD-BB49-B8D0-BDD0142D8E25}"/>
              </a:ext>
            </a:extLst>
          </p:cNvPr>
          <p:cNvSpPr txBox="1"/>
          <p:nvPr/>
        </p:nvSpPr>
        <p:spPr>
          <a:xfrm>
            <a:off x="4386008" y="1863075"/>
            <a:ext cx="52645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b="1" dirty="0"/>
              <a:t>자바 스택은 스레드 별로 </a:t>
            </a:r>
            <a:r>
              <a:rPr kumimoji="1" lang="en-US" altLang="ko-KR" sz="1500" b="1" dirty="0"/>
              <a:t>1</a:t>
            </a:r>
            <a:r>
              <a:rPr kumimoji="1" lang="ko-KR" altLang="en-US" sz="1500" b="1" dirty="0"/>
              <a:t>개만 존재</a:t>
            </a:r>
            <a:r>
              <a:rPr kumimoji="1" lang="en-US" altLang="ko-KR" sz="1500" b="1" dirty="0"/>
              <a:t>.</a:t>
            </a:r>
          </a:p>
          <a:p>
            <a:pPr algn="ctr"/>
            <a:r>
              <a:rPr kumimoji="1" lang="ko-KR" altLang="en-US" sz="1500" b="1" dirty="0"/>
              <a:t>스택 프레임은 메서드가 호출될 때마다 생성된다</a:t>
            </a:r>
            <a:r>
              <a:rPr kumimoji="1" lang="en-US" altLang="ko-KR" sz="1500" b="1" dirty="0"/>
              <a:t>.</a:t>
            </a:r>
          </a:p>
          <a:p>
            <a:pPr algn="ctr"/>
            <a:r>
              <a:rPr kumimoji="1" lang="ko-KR" altLang="en-US" sz="1500" b="1" dirty="0"/>
              <a:t>메서드 실행이 끝나면 스택 프레임은 </a:t>
            </a:r>
            <a:r>
              <a:rPr kumimoji="1" lang="en-US" altLang="ko-KR" sz="1500" b="1" dirty="0"/>
              <a:t>pop</a:t>
            </a:r>
            <a:r>
              <a:rPr kumimoji="1" lang="ko-KR" altLang="en-US" sz="1500" b="1" dirty="0"/>
              <a:t> 되어 스택에서 제거</a:t>
            </a:r>
            <a:endParaRPr kumimoji="1" lang="en-US" altLang="ko-KR" sz="15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14E1B7-2955-DB4E-9FAE-43E887F9F8E8}"/>
              </a:ext>
            </a:extLst>
          </p:cNvPr>
          <p:cNvSpPr txBox="1"/>
          <p:nvPr/>
        </p:nvSpPr>
        <p:spPr>
          <a:xfrm>
            <a:off x="1336852" y="7769532"/>
            <a:ext cx="9086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스택 프레임은 메서드가 호출될 때마다 새로 생겨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스택에 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된다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스택 프레임은 </a:t>
            </a:r>
            <a:r>
              <a:rPr kumimoji="1" lang="ko-KR" altLang="en-US" sz="1500" b="1" u="sng" dirty="0" err="1">
                <a:solidFill>
                  <a:schemeClr val="bg2">
                    <a:lumMod val="25000"/>
                  </a:schemeClr>
                </a:solidFill>
              </a:rPr>
              <a:t>지역변수</a:t>
            </a:r>
            <a:r>
              <a:rPr kumimoji="1" lang="ko-KR" altLang="en-US" sz="1500" b="1" dirty="0" err="1">
                <a:solidFill>
                  <a:schemeClr val="bg2">
                    <a:lumMod val="25000"/>
                  </a:schemeClr>
                </a:solidFill>
              </a:rPr>
              <a:t>나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메서드의 매개변수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임시적으로 사용되는 변수나 메서드의 정보가 저장된다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지역변수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매개변수의 특성상 메서드가 끝나면 사라진다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즉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500" b="1" dirty="0">
                <a:solidFill>
                  <a:schemeClr val="bg2">
                    <a:lumMod val="25000"/>
                  </a:schemeClr>
                </a:solidFill>
              </a:rPr>
              <a:t> 금방 사용되고 사라지는 데이터들이다</a:t>
            </a:r>
            <a:r>
              <a:rPr kumimoji="1" lang="en-US" altLang="ko-KR" sz="15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111002-611A-3E46-91C7-25A7547271AF}"/>
              </a:ext>
            </a:extLst>
          </p:cNvPr>
          <p:cNvSpPr/>
          <p:nvPr/>
        </p:nvSpPr>
        <p:spPr>
          <a:xfrm>
            <a:off x="8921301" y="3598741"/>
            <a:ext cx="2526512" cy="2137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257AEA-72B1-B649-9F52-D7858D9F34F0}"/>
              </a:ext>
            </a:extLst>
          </p:cNvPr>
          <p:cNvSpPr txBox="1"/>
          <p:nvPr/>
        </p:nvSpPr>
        <p:spPr>
          <a:xfrm>
            <a:off x="588658" y="631459"/>
            <a:ext cx="526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Native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Method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Stack</a:t>
            </a:r>
            <a:r>
              <a:rPr kumimoji="1" lang="ko-KR" altLang="en-US" sz="2800" b="1" dirty="0"/>
              <a:t> 할당 시기</a:t>
            </a:r>
          </a:p>
        </p:txBody>
      </p:sp>
    </p:spTree>
    <p:extLst>
      <p:ext uri="{BB962C8B-B14F-4D97-AF65-F5344CB8AC3E}">
        <p14:creationId xmlns:p14="http://schemas.microsoft.com/office/powerpoint/2010/main" val="13788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40F369-1EE9-8248-B6A9-4B8DFD9D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116931"/>
            <a:ext cx="9677400" cy="6565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B176E-9E63-8C4F-862E-825A2C999845}"/>
              </a:ext>
            </a:extLst>
          </p:cNvPr>
          <p:cNvSpPr txBox="1"/>
          <p:nvPr/>
        </p:nvSpPr>
        <p:spPr>
          <a:xfrm>
            <a:off x="588658" y="631459"/>
            <a:ext cx="811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2.</a:t>
            </a:r>
            <a:r>
              <a:rPr kumimoji="1" lang="ko-KR" altLang="en-US" sz="2800" b="1" dirty="0"/>
              <a:t> 객체 변수인데</a:t>
            </a:r>
            <a:r>
              <a:rPr kumimoji="1" lang="en-US" altLang="ko-KR" sz="2800" b="1" dirty="0"/>
              <a:t>,</a:t>
            </a:r>
            <a:r>
              <a:rPr kumimoji="1" lang="ko-KR" altLang="en-US" sz="2800" b="1" dirty="0"/>
              <a:t> 멤버 변수일 때 어디에 할당될까</a:t>
            </a:r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83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DBBDC-DED8-5047-82AE-741982DE8F63}"/>
              </a:ext>
            </a:extLst>
          </p:cNvPr>
          <p:cNvSpPr/>
          <p:nvPr/>
        </p:nvSpPr>
        <p:spPr>
          <a:xfrm>
            <a:off x="1075595" y="3720517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EFD7A-F36D-8847-AC25-47E4C9B6DDA5}"/>
              </a:ext>
            </a:extLst>
          </p:cNvPr>
          <p:cNvSpPr txBox="1"/>
          <p:nvPr/>
        </p:nvSpPr>
        <p:spPr>
          <a:xfrm>
            <a:off x="2002729" y="7708078"/>
            <a:ext cx="130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PC Register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FF8DCA-2C53-DC4E-BB63-32B610A71ABF}"/>
              </a:ext>
            </a:extLst>
          </p:cNvPr>
          <p:cNvSpPr/>
          <p:nvPr/>
        </p:nvSpPr>
        <p:spPr>
          <a:xfrm>
            <a:off x="4662571" y="3720517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FBBEE-EB67-EC42-B0F3-EF1C233E6E7B}"/>
              </a:ext>
            </a:extLst>
          </p:cNvPr>
          <p:cNvSpPr txBox="1"/>
          <p:nvPr/>
        </p:nvSpPr>
        <p:spPr>
          <a:xfrm>
            <a:off x="5752609" y="7693839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5BAAB-4C2D-7440-9B28-2EA4A1DB547E}"/>
              </a:ext>
            </a:extLst>
          </p:cNvPr>
          <p:cNvSpPr/>
          <p:nvPr/>
        </p:nvSpPr>
        <p:spPr>
          <a:xfrm>
            <a:off x="8249547" y="3720517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E1783-0DF0-6F42-89BE-20DE75772930}"/>
              </a:ext>
            </a:extLst>
          </p:cNvPr>
          <p:cNvSpPr txBox="1"/>
          <p:nvPr/>
        </p:nvSpPr>
        <p:spPr>
          <a:xfrm>
            <a:off x="8727068" y="7708078"/>
            <a:ext cx="22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Native Method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FF8E67-4611-1D4F-A6E7-5794351B3D75}"/>
              </a:ext>
            </a:extLst>
          </p:cNvPr>
          <p:cNvSpPr/>
          <p:nvPr/>
        </p:nvSpPr>
        <p:spPr>
          <a:xfrm>
            <a:off x="1483207" y="4364577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E70F4-DC12-774B-997F-A81C7072E912}"/>
              </a:ext>
            </a:extLst>
          </p:cNvPr>
          <p:cNvSpPr txBox="1"/>
          <p:nvPr/>
        </p:nvSpPr>
        <p:spPr>
          <a:xfrm>
            <a:off x="2170019" y="3985403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A6FE60-1013-9444-A96D-22686CDF7177}"/>
              </a:ext>
            </a:extLst>
          </p:cNvPr>
          <p:cNvSpPr/>
          <p:nvPr/>
        </p:nvSpPr>
        <p:spPr>
          <a:xfrm>
            <a:off x="1483207" y="5343463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C0888-68E5-5942-8AFC-6EF45A469A88}"/>
              </a:ext>
            </a:extLst>
          </p:cNvPr>
          <p:cNvSpPr txBox="1"/>
          <p:nvPr/>
        </p:nvSpPr>
        <p:spPr>
          <a:xfrm>
            <a:off x="2170019" y="4964289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F6F841-FA6F-8F49-B854-8E870E8223F0}"/>
              </a:ext>
            </a:extLst>
          </p:cNvPr>
          <p:cNvSpPr/>
          <p:nvPr/>
        </p:nvSpPr>
        <p:spPr>
          <a:xfrm>
            <a:off x="1483207" y="6306757"/>
            <a:ext cx="2344082" cy="48599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2F8CF-6DCC-4E41-BAE8-20FF62C70CD5}"/>
              </a:ext>
            </a:extLst>
          </p:cNvPr>
          <p:cNvSpPr txBox="1"/>
          <p:nvPr/>
        </p:nvSpPr>
        <p:spPr>
          <a:xfrm>
            <a:off x="2170019" y="5927583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CF2C0-4E35-8142-B5E0-B933B24555D1}"/>
              </a:ext>
            </a:extLst>
          </p:cNvPr>
          <p:cNvSpPr/>
          <p:nvPr/>
        </p:nvSpPr>
        <p:spPr>
          <a:xfrm>
            <a:off x="4880612" y="4325839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6103E-A05A-3D48-8B34-D513995D2465}"/>
              </a:ext>
            </a:extLst>
          </p:cNvPr>
          <p:cNvSpPr txBox="1"/>
          <p:nvPr/>
        </p:nvSpPr>
        <p:spPr>
          <a:xfrm>
            <a:off x="4864285" y="3946665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1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A574BE-483A-B44E-BEB8-EB270C9560CF}"/>
              </a:ext>
            </a:extLst>
          </p:cNvPr>
          <p:cNvSpPr/>
          <p:nvPr/>
        </p:nvSpPr>
        <p:spPr>
          <a:xfrm>
            <a:off x="4880612" y="5287667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5BBF7-15EA-F447-BB82-EFAD5F159605}"/>
              </a:ext>
            </a:extLst>
          </p:cNvPr>
          <p:cNvSpPr/>
          <p:nvPr/>
        </p:nvSpPr>
        <p:spPr>
          <a:xfrm>
            <a:off x="4880612" y="6249497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26B56C-19E4-EF4D-9AF3-2A85F1AD3B5A}"/>
              </a:ext>
            </a:extLst>
          </p:cNvPr>
          <p:cNvSpPr/>
          <p:nvPr/>
        </p:nvSpPr>
        <p:spPr>
          <a:xfrm>
            <a:off x="5936008" y="4325839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6429-5F62-184F-AAC2-A2FBAF8FD4F9}"/>
              </a:ext>
            </a:extLst>
          </p:cNvPr>
          <p:cNvSpPr txBox="1"/>
          <p:nvPr/>
        </p:nvSpPr>
        <p:spPr>
          <a:xfrm>
            <a:off x="5919681" y="3946665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2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03A836-94E2-0F41-8ECA-2892A9C6F2F8}"/>
              </a:ext>
            </a:extLst>
          </p:cNvPr>
          <p:cNvSpPr/>
          <p:nvPr/>
        </p:nvSpPr>
        <p:spPr>
          <a:xfrm>
            <a:off x="5936008" y="5287667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E93662-A241-664B-9F7B-0E7955B31F0E}"/>
              </a:ext>
            </a:extLst>
          </p:cNvPr>
          <p:cNvSpPr/>
          <p:nvPr/>
        </p:nvSpPr>
        <p:spPr>
          <a:xfrm>
            <a:off x="5936008" y="6249497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B38C1A-E26E-6746-95A1-E8D89E759AD3}"/>
              </a:ext>
            </a:extLst>
          </p:cNvPr>
          <p:cNvSpPr/>
          <p:nvPr/>
        </p:nvSpPr>
        <p:spPr>
          <a:xfrm>
            <a:off x="6983825" y="4325839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CBAC68-AE78-B146-8872-082E0A44DC6D}"/>
              </a:ext>
            </a:extLst>
          </p:cNvPr>
          <p:cNvSpPr txBox="1"/>
          <p:nvPr/>
        </p:nvSpPr>
        <p:spPr>
          <a:xfrm>
            <a:off x="6956949" y="3948977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0AF99B-BB2A-2049-8DA3-B06AD0E55405}"/>
              </a:ext>
            </a:extLst>
          </p:cNvPr>
          <p:cNvSpPr/>
          <p:nvPr/>
        </p:nvSpPr>
        <p:spPr>
          <a:xfrm>
            <a:off x="6983825" y="5287667"/>
            <a:ext cx="821028" cy="8121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F12F7208-6CE2-E942-B046-DBC87723047A}"/>
              </a:ext>
            </a:extLst>
          </p:cNvPr>
          <p:cNvCxnSpPr/>
          <p:nvPr/>
        </p:nvCxnSpPr>
        <p:spPr>
          <a:xfrm>
            <a:off x="5823592" y="3856873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6D00182-7CD4-0546-8925-AF33C7D6178E}"/>
              </a:ext>
            </a:extLst>
          </p:cNvPr>
          <p:cNvCxnSpPr/>
          <p:nvPr/>
        </p:nvCxnSpPr>
        <p:spPr>
          <a:xfrm>
            <a:off x="6872011" y="3856873"/>
            <a:ext cx="0" cy="35795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AC8CC4-DB75-5F42-B433-A6C80A6DB20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291126" y="5137964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692D80-1401-2D4A-8E65-8571C2B6630A}"/>
              </a:ext>
            </a:extLst>
          </p:cNvPr>
          <p:cNvCxnSpPr/>
          <p:nvPr/>
        </p:nvCxnSpPr>
        <p:spPr>
          <a:xfrm>
            <a:off x="5264182" y="6099792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6380F0-AAE0-E142-A608-F9C0B450AA3E}"/>
              </a:ext>
            </a:extLst>
          </p:cNvPr>
          <p:cNvCxnSpPr/>
          <p:nvPr/>
        </p:nvCxnSpPr>
        <p:spPr>
          <a:xfrm>
            <a:off x="6375071" y="5137964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CD0956-E060-E24A-9129-F52E4FA7C4A3}"/>
              </a:ext>
            </a:extLst>
          </p:cNvPr>
          <p:cNvCxnSpPr/>
          <p:nvPr/>
        </p:nvCxnSpPr>
        <p:spPr>
          <a:xfrm>
            <a:off x="6375071" y="6099792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99316D-38E2-E84A-A270-39E715672799}"/>
              </a:ext>
            </a:extLst>
          </p:cNvPr>
          <p:cNvCxnSpPr/>
          <p:nvPr/>
        </p:nvCxnSpPr>
        <p:spPr>
          <a:xfrm>
            <a:off x="7392341" y="5137964"/>
            <a:ext cx="0" cy="1497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4FB15-6D23-7948-9472-3F39ACF85BCC}"/>
              </a:ext>
            </a:extLst>
          </p:cNvPr>
          <p:cNvSpPr/>
          <p:nvPr/>
        </p:nvSpPr>
        <p:spPr>
          <a:xfrm>
            <a:off x="8725510" y="4582397"/>
            <a:ext cx="2344082" cy="19421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0015D0-67F7-1F4A-BA73-62B25DA67826}"/>
              </a:ext>
            </a:extLst>
          </p:cNvPr>
          <p:cNvSpPr txBox="1"/>
          <p:nvPr/>
        </p:nvSpPr>
        <p:spPr>
          <a:xfrm>
            <a:off x="9413880" y="4006833"/>
            <a:ext cx="97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thread 3</a:t>
            </a:r>
            <a:endParaRPr kumimoji="1" lang="ko-KR" altLang="en-US" sz="1600" dirty="0">
              <a:latin typeface="+mj-ea"/>
              <a:ea typeface="+mj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8D567B-9ED9-C840-AB83-0A89E310FA1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804853" y="5693730"/>
            <a:ext cx="92065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629ACF-24E4-E043-A345-C298739264C9}"/>
              </a:ext>
            </a:extLst>
          </p:cNvPr>
          <p:cNvSpPr/>
          <p:nvPr/>
        </p:nvSpPr>
        <p:spPr>
          <a:xfrm>
            <a:off x="1319684" y="3946664"/>
            <a:ext cx="2703501" cy="1017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9E1C5B-DBA2-4844-8D9C-600064408AB5}"/>
              </a:ext>
            </a:extLst>
          </p:cNvPr>
          <p:cNvSpPr txBox="1"/>
          <p:nvPr/>
        </p:nvSpPr>
        <p:spPr>
          <a:xfrm>
            <a:off x="437958" y="2572333"/>
            <a:ext cx="507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/>
              <a:t>각 스레드는 메서드를 실행하고 있고</a:t>
            </a:r>
            <a:r>
              <a:rPr kumimoji="1" lang="en-US" altLang="ko-KR" sz="1500" b="1" dirty="0"/>
              <a:t>,</a:t>
            </a:r>
          </a:p>
          <a:p>
            <a:pPr algn="ctr"/>
            <a:r>
              <a:rPr kumimoji="1" lang="en-US" altLang="ko-KR" sz="1500" b="1" dirty="0"/>
              <a:t>PC </a:t>
            </a:r>
            <a:r>
              <a:rPr kumimoji="1" lang="ko-KR" altLang="en-US" sz="1500" b="1" dirty="0"/>
              <a:t>레지스터는 그 메서드 안에서 바이트 코드 몇 번째 줄을 실행하고 있는지 나타낸다</a:t>
            </a:r>
            <a:r>
              <a:rPr kumimoji="1" lang="en-US" altLang="ko-KR" sz="1500" b="1" dirty="0"/>
              <a:t>.</a:t>
            </a:r>
          </a:p>
          <a:p>
            <a:pPr algn="ctr"/>
            <a:r>
              <a:rPr kumimoji="1" lang="en-US" altLang="ko-KR" sz="1500" b="1" dirty="0">
                <a:solidFill>
                  <a:srgbClr val="FF0000"/>
                </a:solidFill>
              </a:rPr>
              <a:t>-&gt; PC 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레지스터는 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Java Bytecode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의 주소를 갖는다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99406A-7624-3F4F-9099-8E596150C50A}"/>
              </a:ext>
            </a:extLst>
          </p:cNvPr>
          <p:cNvSpPr txBox="1"/>
          <p:nvPr/>
        </p:nvSpPr>
        <p:spPr>
          <a:xfrm>
            <a:off x="588658" y="631459"/>
            <a:ext cx="549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3.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PC Register</a:t>
            </a:r>
            <a:r>
              <a:rPr kumimoji="1" lang="ko-KR" altLang="en-US" sz="2800" b="1" dirty="0"/>
              <a:t>에 저장되는 건 뭘까</a:t>
            </a:r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140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222168" y="3731452"/>
            <a:ext cx="5747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Java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742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Garbage Collector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AA7F03-3AF4-0244-B826-69395E76DF62}"/>
              </a:ext>
            </a:extLst>
          </p:cNvPr>
          <p:cNvSpPr/>
          <p:nvPr/>
        </p:nvSpPr>
        <p:spPr>
          <a:xfrm>
            <a:off x="2299854" y="2477680"/>
            <a:ext cx="7592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000" b="1" u="sng" dirty="0"/>
              <a:t>동적으로 할당한 메모리 영역 </a:t>
            </a:r>
            <a:r>
              <a:rPr kumimoji="1" lang="en-US" altLang="ko-KR" sz="2000" b="1" u="sng" dirty="0"/>
              <a:t>(Heap)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중</a:t>
            </a:r>
            <a:r>
              <a:rPr kumimoji="1" lang="en-US" altLang="ko-KR" sz="2000" b="1" dirty="0"/>
              <a:t>,</a:t>
            </a:r>
          </a:p>
          <a:p>
            <a:pPr algn="ctr"/>
            <a:r>
              <a:rPr kumimoji="1" lang="ko-KR" altLang="en-US" sz="2000" b="1" dirty="0"/>
              <a:t>사용하지 않는 영역을 탐지하여 해제하는 기능</a:t>
            </a:r>
            <a:endParaRPr kumimoji="1" lang="en-US" altLang="ko-KR" sz="2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A416D4-B049-0149-A35B-25438D3CFE7A}"/>
              </a:ext>
            </a:extLst>
          </p:cNvPr>
          <p:cNvSpPr/>
          <p:nvPr/>
        </p:nvSpPr>
        <p:spPr>
          <a:xfrm>
            <a:off x="5074005" y="4129744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E650CC-E14F-C042-BAEC-1F10460074F2}"/>
              </a:ext>
            </a:extLst>
          </p:cNvPr>
          <p:cNvSpPr/>
          <p:nvPr/>
        </p:nvSpPr>
        <p:spPr>
          <a:xfrm>
            <a:off x="2467906" y="739886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D0E4C-99D4-8F44-A847-9AD7FB79C59A}"/>
              </a:ext>
            </a:extLst>
          </p:cNvPr>
          <p:cNvSpPr/>
          <p:nvPr/>
        </p:nvSpPr>
        <p:spPr>
          <a:xfrm>
            <a:off x="2307000" y="5352260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052446-17E4-C548-9DAC-CCB747440D2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50541" y="4944754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60">
            <a:extLst>
              <a:ext uri="{FF2B5EF4-FFF2-40B4-BE49-F238E27FC236}">
                <a16:creationId xmlns:a16="http://schemas.microsoft.com/office/drawing/2014/main" id="{EC9A8FC2-68A7-754B-B27D-161DAAE0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22585"/>
              </p:ext>
            </p:extLst>
          </p:nvPr>
        </p:nvGraphicFramePr>
        <p:xfrm>
          <a:off x="2484336" y="5723543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5EA96C6-1CEA-BE4B-ADB1-B7FC73BF6B8A}"/>
              </a:ext>
            </a:extLst>
          </p:cNvPr>
          <p:cNvSpPr txBox="1"/>
          <p:nvPr/>
        </p:nvSpPr>
        <p:spPr>
          <a:xfrm>
            <a:off x="6543037" y="5365786"/>
            <a:ext cx="1699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4B33AA-9C3B-0C44-9568-099A7F71FB4A}"/>
              </a:ext>
            </a:extLst>
          </p:cNvPr>
          <p:cNvSpPr/>
          <p:nvPr/>
        </p:nvSpPr>
        <p:spPr>
          <a:xfrm>
            <a:off x="5074005" y="739886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CF72D3-4F2A-7F4B-9888-D272B2830860}"/>
              </a:ext>
            </a:extLst>
          </p:cNvPr>
          <p:cNvSpPr/>
          <p:nvPr/>
        </p:nvSpPr>
        <p:spPr>
          <a:xfrm>
            <a:off x="7631189" y="7410872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85DA55-46D5-E34C-A614-DB8327DE579E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6056891" y="6850292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D88ECD8-379A-AC46-AD4C-50A963D8E38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450792" y="6849491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760666D-93A1-904F-A551-93040DC203A5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 flipV="1">
            <a:off x="7039777" y="7806370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E6B8221-7796-3343-B9C2-5C3E7DDBC173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4433678" y="7806370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9D1854-39F9-A342-B031-FCD0A2AD82CB}"/>
              </a:ext>
            </a:extLst>
          </p:cNvPr>
          <p:cNvSpPr/>
          <p:nvPr/>
        </p:nvSpPr>
        <p:spPr>
          <a:xfrm>
            <a:off x="1983361" y="3913422"/>
            <a:ext cx="8225275" cy="466453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4F0E2-F92B-4146-939C-833EDED37799}"/>
              </a:ext>
            </a:extLst>
          </p:cNvPr>
          <p:cNvSpPr txBox="1"/>
          <p:nvPr/>
        </p:nvSpPr>
        <p:spPr>
          <a:xfrm>
            <a:off x="2015093" y="3960296"/>
            <a:ext cx="583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JVM</a:t>
            </a:r>
            <a:endParaRPr kumimoji="1" lang="ko-KR" altLang="en-US" sz="15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B667BC-1FD1-0E47-A145-665F107F3FB3}"/>
              </a:ext>
            </a:extLst>
          </p:cNvPr>
          <p:cNvSpPr/>
          <p:nvPr/>
        </p:nvSpPr>
        <p:spPr>
          <a:xfrm>
            <a:off x="3807005" y="5621300"/>
            <a:ext cx="1636998" cy="118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9F83A7-ED5E-F54E-901A-9D43BD2458D0}"/>
              </a:ext>
            </a:extLst>
          </p:cNvPr>
          <p:cNvSpPr txBox="1"/>
          <p:nvPr/>
        </p:nvSpPr>
        <p:spPr>
          <a:xfrm>
            <a:off x="3606482" y="5340185"/>
            <a:ext cx="880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여기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49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2498</Words>
  <Application>Microsoft Macintosh PowerPoint</Application>
  <PresentationFormat>사용자 지정</PresentationFormat>
  <Paragraphs>711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NanumBarunGothic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69</cp:revision>
  <dcterms:created xsi:type="dcterms:W3CDTF">2021-08-10T06:12:25Z</dcterms:created>
  <dcterms:modified xsi:type="dcterms:W3CDTF">2021-08-12T15:14:09Z</dcterms:modified>
</cp:coreProperties>
</file>