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73" r:id="rId3"/>
    <p:sldId id="274" r:id="rId4"/>
    <p:sldId id="275" r:id="rId5"/>
    <p:sldId id="260" r:id="rId6"/>
    <p:sldId id="263" r:id="rId7"/>
    <p:sldId id="264" r:id="rId8"/>
    <p:sldId id="256" r:id="rId9"/>
    <p:sldId id="265" r:id="rId10"/>
    <p:sldId id="259" r:id="rId11"/>
    <p:sldId id="266" r:id="rId12"/>
    <p:sldId id="268" r:id="rId13"/>
    <p:sldId id="272" r:id="rId14"/>
    <p:sldId id="267" r:id="rId15"/>
    <p:sldId id="270" r:id="rId16"/>
    <p:sldId id="269" r:id="rId17"/>
    <p:sldId id="276" r:id="rId18"/>
    <p:sldId id="277" r:id="rId19"/>
    <p:sldId id="258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A9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222" autoAdjust="0"/>
  </p:normalViewPr>
  <p:slideViewPr>
    <p:cSldViewPr snapToGrid="0">
      <p:cViewPr varScale="1">
        <p:scale>
          <a:sx n="74" d="100"/>
          <a:sy n="74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64BCB-C5C8-4BA3-A4AD-4495C3DEC65D}" type="datetimeFigureOut">
              <a:rPr lang="ko-KR" altLang="en-US" smtClean="0"/>
              <a:t>2020-10-21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B1DB3-C9B2-4B84-95CD-5A9CFE8060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비디오에서는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연속적인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semantic contents</a:t>
            </a:r>
            <a:r>
              <a:rPr lang="ko-KR" altLang="en-US" dirty="0" smtClean="0"/>
              <a:t>와 연관이 있다는 가정이 있는 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만약 시간적인 요소를 고려할 수 있다면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889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비디오에서는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연속적인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semantic contents</a:t>
            </a:r>
            <a:r>
              <a:rPr lang="ko-KR" altLang="en-US" dirty="0" smtClean="0"/>
              <a:t>와 연관이 있다는 가정이 있는 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만약 시간적인 요소를 고려할 수 있다면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799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비디오에서는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연속적인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semantic contents</a:t>
            </a:r>
            <a:r>
              <a:rPr lang="ko-KR" altLang="en-US" dirty="0" smtClean="0"/>
              <a:t>와 연관이 있다는 가정이 있는 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만약 시간적인 요소를 고려할 수 있다면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62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비디오에서는</a:t>
            </a:r>
            <a:r>
              <a:rPr lang="ko-KR" altLang="en-US" baseline="0" dirty="0" smtClean="0"/>
              <a:t> </a:t>
            </a:r>
            <a:r>
              <a:rPr lang="ko-KR" altLang="en-US" dirty="0" smtClean="0"/>
              <a:t>연속적인 </a:t>
            </a:r>
            <a:r>
              <a:rPr lang="en-US" altLang="ko-KR" dirty="0" smtClean="0"/>
              <a:t>frame</a:t>
            </a:r>
            <a:r>
              <a:rPr lang="ko-KR" altLang="en-US" dirty="0" smtClean="0"/>
              <a:t>들이 </a:t>
            </a:r>
            <a:r>
              <a:rPr lang="en-US" altLang="ko-KR" dirty="0" smtClean="0"/>
              <a:t>semantic contents</a:t>
            </a:r>
            <a:r>
              <a:rPr lang="ko-KR" altLang="en-US" dirty="0" smtClean="0"/>
              <a:t>와 연관이 있다는 가정이 있는 건데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그래서 만약 시간적인 요소를 고려할 수 있다면</a:t>
            </a:r>
            <a:r>
              <a:rPr lang="en-US" altLang="ko-KR" dirty="0" smtClean="0"/>
              <a:t>..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375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performing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extraction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we treat the pre-trained network as an arbitrary feature extractor, allowing the input image to propagate forward, stopping at pre-specified layer, and taking the </a:t>
            </a:r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that layer as our features.</a:t>
            </a:r>
          </a:p>
          <a:p>
            <a:endParaRPr lang="en-US" altLang="ko-K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Fine-tuning, on the other hand,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requires that we update the model architecture itself by removing the previous fully-connected layer heads, providing new, freshly initialized ones, and then training the new FC layers to predict our input classes.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89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Skip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connection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forget gate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등을 도입해 이전 스텝의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그래디언트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정보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좀 더 잘 흐르게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만드려는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 Term Short Memory(LSTM)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철학과 본질적으로 유사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 :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Shortcut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path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channel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일치할 경우 단순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연산만 진행하는 블록을 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identity block 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 합니다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Vs. convolution block (conv2d+batch norm)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871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B1DB3-C9B2-4B84-95CD-5A9CFE8060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61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4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3182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21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11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618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32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758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345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6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21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3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A28E9-6477-4458-85F8-E2AA52CA5492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0DF69-8983-40DE-8E8D-D8E63A4530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27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bhavma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ubhavmaity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83178" y="1122363"/>
            <a:ext cx="11225645" cy="2387600"/>
          </a:xfrm>
        </p:spPr>
        <p:txBody>
          <a:bodyPr>
            <a:normAutofit/>
          </a:bodyPr>
          <a:lstStyle/>
          <a:p>
            <a:r>
              <a:rPr lang="en-US" altLang="ko-KR" sz="54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with </a:t>
            </a:r>
            <a:r>
              <a:rPr lang="en-US" altLang="ko-KR" sz="5400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keras</a:t>
            </a:r>
            <a:endParaRPr lang="ko-KR" altLang="en-US" sz="54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639530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ko-KR" altLang="en-US" dirty="0" err="1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딥러닝스터디</a:t>
            </a:r>
            <a:endParaRPr lang="en-US" altLang="ko-KR" dirty="0" smtClean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  <a:p>
            <a:r>
              <a:rPr lang="en-US" altLang="ko-KR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2020-10-21</a:t>
            </a:r>
          </a:p>
          <a:p>
            <a:r>
              <a:rPr lang="ko-KR" altLang="en-US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이 예 림</a:t>
            </a:r>
            <a:endParaRPr lang="ko-KR" altLang="en-US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18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1866" y="1204335"/>
            <a:ext cx="100895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1. Take a 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etwork pre-trained on a dataset.</a:t>
            </a:r>
          </a:p>
          <a:p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Utilize the network to recognize image/object categories it was not trained on.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Advantages?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Train a network with a new dataset &gt; Cost + time loss, Not working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Hundred of parameters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Two steps of transfer learning</a:t>
            </a:r>
          </a:p>
          <a:p>
            <a:pPr marL="800100" lvl="1" indent="-342900">
              <a:buAutoNum type="arabicPeriod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Via feature extraction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Pre-trained network = Feature extractor</a:t>
            </a:r>
          </a:p>
          <a:p>
            <a:pPr lvl="1"/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2.   Via fine-tuning</a:t>
            </a:r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en-US" altLang="ko-KR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무조건 좋을까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</a:t>
            </a:r>
          </a:p>
          <a:p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김도형 선생님의 답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: Feature extraction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어떻게 되는 것에 따라 다르다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 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데이터의 분포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(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특성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)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이 다를 경우</a:t>
            </a:r>
          </a:p>
          <a:p>
            <a:endParaRPr lang="en-US" altLang="ko-KR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Transfer learning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19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pyimagesearch.com/wp-content/uploads/2019/06/fine_tuning_keras_network_surge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758" y="1028699"/>
            <a:ext cx="6349134" cy="539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Transfer learning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2336" y="2922482"/>
            <a:ext cx="1532407" cy="523220"/>
          </a:xfrm>
          <a:prstGeom prst="rect">
            <a:avLst/>
          </a:prstGeom>
          <a:solidFill>
            <a:srgbClr val="FFECA9"/>
          </a:solidFill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“Freeze”</a:t>
            </a:r>
            <a:endParaRPr lang="ko-KR" altLang="en-US" sz="28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0920" y="1028699"/>
            <a:ext cx="1309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VGG16</a:t>
            </a:r>
            <a:endParaRPr lang="ko-KR" altLang="en-US" sz="28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16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09" y="871537"/>
            <a:ext cx="10428234" cy="5352617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Transfer learning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752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9650"/>
            <a:ext cx="12192000" cy="48387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Transfer learning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364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ResNet-50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176" y="944562"/>
            <a:ext cx="10089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2015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ImageNet Large Scale Visual Recognition Challenge(ILSVRC) winner.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Developed by Microsoft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"Deep Residual Learning for Image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Recognition“ (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Kaiming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 et al.,)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&gt;&gt; Residual block (skip connection)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150" name="Picture 6" descr="https://blog.kakaocdn.net/dn/uiYxJ/btqzU9uR8kC/zQi10LVKdbdcwAs1XOhqA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970" y="3736342"/>
            <a:ext cx="5650057" cy="193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blog.kakaocdn.net/dn/cx1l7G/btqzR2RurjQ/uRBKXJoxhDZdBjqI2BqWn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6" y="3096420"/>
            <a:ext cx="5480333" cy="321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29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ResNet-50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7176" y="944562"/>
            <a:ext cx="100895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2015</a:t>
            </a:r>
            <a:r>
              <a:rPr lang="ko-KR" altLang="en-US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ImageNet Large Scale Visual Recognition Challenge(ILSVRC) winner.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Developed by Microsoft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"Deep Residual Learning for Image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Recognition“ (</a:t>
            </a:r>
            <a:r>
              <a:rPr lang="en-US" altLang="ko-KR" dirty="0" err="1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Kaiming</a:t>
            </a:r>
            <a:r>
              <a:rPr lang="en-US" altLang="ko-KR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He et al.,)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Gradient vanishing &gt;&gt; Residual block (skip connection)</a:t>
            </a:r>
            <a:endParaRPr lang="ko-KR" altLang="en-US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pic>
        <p:nvPicPr>
          <p:cNvPr id="6148" name="Picture 4" descr="https://blog.kakaocdn.net/dn/cx1l7G/btqzR2RurjQ/uRBKXJoxhDZdBjqI2BqWn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6" y="3096420"/>
            <a:ext cx="5480333" cy="321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blog.kakaocdn.net/dn/bFPOry/btqzR2En9ry/2DTETgT1BkCrW74hKQCsrk/im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693" y="2912914"/>
            <a:ext cx="4286918" cy="357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22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7362"/>
            <a:ext cx="12192000" cy="2476500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ResNet-50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pic>
        <p:nvPicPr>
          <p:cNvPr id="8196" name="Picture 4" descr="https://blog.kakaocdn.net/dn/zwdXd/btqzVoeJwoE/9oMcs2Qkj5m07pKPHRmeK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3448337"/>
            <a:ext cx="7533621" cy="33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5548747" y="3510683"/>
            <a:ext cx="1381990" cy="2936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818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6589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347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03738" y="476935"/>
            <a:ext cx="68697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051E50"/>
                </a:solidFill>
                <a:effectLst/>
                <a:latin typeface="proxima-nova"/>
              </a:rPr>
              <a:t>Video classification with </a:t>
            </a:r>
            <a:r>
              <a:rPr lang="en-US" altLang="ko-KR" b="1" i="0" dirty="0" err="1" smtClean="0">
                <a:solidFill>
                  <a:srgbClr val="051E50"/>
                </a:solidFill>
                <a:effectLst/>
                <a:latin typeface="proxima-nova"/>
              </a:rPr>
              <a:t>Keras</a:t>
            </a:r>
            <a:r>
              <a:rPr lang="en-US" altLang="ko-KR" b="1" i="0" dirty="0" smtClean="0">
                <a:solidFill>
                  <a:srgbClr val="051E50"/>
                </a:solidFill>
                <a:effectLst/>
                <a:latin typeface="proxima-nova"/>
              </a:rPr>
              <a:t> and rolling prediction averaging</a:t>
            </a:r>
            <a:endParaRPr lang="en-US" altLang="ko-KR" b="1" i="0" dirty="0">
              <a:solidFill>
                <a:srgbClr val="051E50"/>
              </a:solidFill>
              <a:effectLst/>
              <a:latin typeface="proxima-nov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18037" y="1217584"/>
            <a:ext cx="10615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051E50"/>
                </a:solidFill>
                <a:effectLst/>
                <a:latin typeface="proxima-nova"/>
              </a:rPr>
              <a:t>To create this script we’ll take advantage of the </a:t>
            </a:r>
            <a:r>
              <a:rPr lang="en-US" altLang="ko-KR" b="1" i="1" dirty="0" smtClean="0">
                <a:solidFill>
                  <a:srgbClr val="051E50"/>
                </a:solidFill>
                <a:effectLst/>
                <a:latin typeface="proxima-nova"/>
              </a:rPr>
              <a:t>temporal nature of videos</a:t>
            </a:r>
            <a:r>
              <a:rPr lang="en-US" altLang="ko-KR" b="1" i="0" dirty="0" smtClean="0">
                <a:solidFill>
                  <a:srgbClr val="051E50"/>
                </a:solidFill>
                <a:effectLst/>
                <a:latin typeface="proxima-nova"/>
              </a:rPr>
              <a:t>, specifically the assumption that </a:t>
            </a:r>
            <a:r>
              <a:rPr lang="en-US" altLang="ko-KR" b="1" i="1" dirty="0" smtClean="0">
                <a:solidFill>
                  <a:srgbClr val="051E50"/>
                </a:solidFill>
                <a:effectLst/>
                <a:latin typeface="proxima-nova"/>
              </a:rPr>
              <a:t>subsequent frames in a video will have similar semantic contents</a:t>
            </a:r>
            <a:r>
              <a:rPr lang="en-US" altLang="ko-KR" b="1" i="0" dirty="0" smtClean="0">
                <a:solidFill>
                  <a:srgbClr val="051E50"/>
                </a:solidFill>
                <a:effectLst/>
                <a:latin typeface="proxima-nova"/>
              </a:rPr>
              <a:t>.</a:t>
            </a:r>
          </a:p>
          <a:p>
            <a:endParaRPr lang="en-US" altLang="ko-KR" b="0" i="0" dirty="0" smtClean="0">
              <a:solidFill>
                <a:srgbClr val="051E50"/>
              </a:solidFill>
              <a:effectLst/>
              <a:latin typeface="proxima-nova"/>
            </a:endParaRPr>
          </a:p>
          <a:p>
            <a:r>
              <a:rPr lang="en-US" altLang="ko-KR" b="0" i="0" dirty="0" smtClean="0">
                <a:solidFill>
                  <a:srgbClr val="051E50"/>
                </a:solidFill>
                <a:effectLst/>
                <a:latin typeface="proxima-nova"/>
              </a:rPr>
              <a:t>By performing rolling prediction accuracy we’ll be able to “smoothen out” the predictions and avoid “prediction flickering”.</a:t>
            </a:r>
            <a:endParaRPr lang="en-US" altLang="ko-KR" b="0" i="0" dirty="0">
              <a:solidFill>
                <a:srgbClr val="051E50"/>
              </a:solidFill>
              <a:effectLst/>
              <a:latin typeface="proxima-nova"/>
            </a:endParaRPr>
          </a:p>
        </p:txBody>
      </p:sp>
    </p:spTree>
    <p:extLst>
      <p:ext uri="{BB962C8B-B14F-4D97-AF65-F5344CB8AC3E}">
        <p14:creationId xmlns:p14="http://schemas.microsoft.com/office/powerpoint/2010/main" val="245082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085" y="1336431"/>
            <a:ext cx="8303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	A series of individual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= </a:t>
            </a:r>
            <a:r>
              <a:rPr lang="en-US" altLang="ko-KR" sz="2400" i="1" dirty="0" smtClean="0">
                <a:solidFill>
                  <a:schemeClr val="accent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  (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= # of frames)</a:t>
            </a:r>
          </a:p>
          <a:p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8897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595412" y="-2083102"/>
            <a:ext cx="5038291" cy="11430749"/>
          </a:xfrm>
          <a:prstGeom prst="rect">
            <a:avLst/>
          </a:prstGeom>
        </p:spPr>
      </p:pic>
      <p:sp>
        <p:nvSpPr>
          <p:cNvPr id="4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ResNet-50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22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085" y="1336431"/>
            <a:ext cx="830394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	A series of individual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= </a:t>
            </a:r>
            <a:r>
              <a:rPr lang="en-US" altLang="ko-KR" sz="2400" i="1" dirty="0" smtClean="0">
                <a:solidFill>
                  <a:schemeClr val="accent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  (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= # of frames)</a:t>
            </a:r>
          </a:p>
          <a:p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305701" y="2011323"/>
            <a:ext cx="2119078" cy="589207"/>
            <a:chOff x="2830991" y="3710353"/>
            <a:chExt cx="3604846" cy="1002323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2830991" y="3710353"/>
              <a:ext cx="3604846" cy="10023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 flipV="1">
              <a:off x="2830991" y="3710353"/>
              <a:ext cx="3604846" cy="10023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646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085" y="1336431"/>
            <a:ext cx="1132361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	A series of individual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= </a:t>
            </a:r>
            <a:r>
              <a:rPr lang="en-US" altLang="ko-KR" sz="2400" i="1" dirty="0" smtClean="0">
                <a:solidFill>
                  <a:schemeClr val="accent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  (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= # of frames)</a:t>
            </a:r>
          </a:p>
          <a:p>
            <a:endParaRPr lang="en-US" altLang="ko-KR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Subsequent frames are correlated with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semantic contents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&gt; Temporal dimension &gt; video classification results </a:t>
            </a:r>
            <a:r>
              <a:rPr lang="en-US" altLang="ko-KR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improval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				(i.e., LSTM, RNN …)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3725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3085" y="1336431"/>
            <a:ext cx="1132361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?	A series of individual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</a:p>
          <a:p>
            <a:r>
              <a:rPr lang="en-US" altLang="ko-KR" sz="2400" dirty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= </a:t>
            </a:r>
            <a:r>
              <a:rPr lang="en-US" altLang="ko-KR" sz="2400" i="1" dirty="0" smtClean="0">
                <a:solidFill>
                  <a:schemeClr val="accent4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</a:t>
            </a:r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 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  (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N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= # of frames)</a:t>
            </a:r>
          </a:p>
          <a:p>
            <a:endParaRPr lang="en-US" altLang="ko-KR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Subsequent frames are correlated with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semantic contents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.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&gt; Temporal dimension &gt; video classification results </a:t>
            </a:r>
            <a:r>
              <a:rPr lang="en-US" altLang="ko-KR" sz="2400" dirty="0" err="1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improval</a:t>
            </a:r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						(i.e., LSTM, RNN …)</a:t>
            </a:r>
          </a:p>
          <a:p>
            <a:endParaRPr lang="en-US" altLang="ko-KR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</a:t>
            </a: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Rolling prediction averaging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!</a:t>
            </a:r>
          </a:p>
          <a:p>
            <a:r>
              <a:rPr lang="en-US" altLang="ko-KR" sz="2400" dirty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</a:t>
            </a:r>
          </a:p>
          <a:p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		Image classification (CNN) &gt; Video classification (Rolling averaging)</a:t>
            </a:r>
            <a:endParaRPr lang="ko-KR" altLang="en-US" sz="2400" dirty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013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740" y="1028699"/>
            <a:ext cx="758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</a:t>
            </a:r>
          </a:p>
          <a:p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 : Image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Prediction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largest corresponding probability &gt;&gt; The 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740" y="3276068"/>
            <a:ext cx="764645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</a:t>
            </a:r>
          </a:p>
          <a:p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 : Frame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Loop over all frames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Prediction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individually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and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independently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largest corresponding probability &gt;&gt; The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4814693"/>
            <a:ext cx="318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“Prediction flickering”</a:t>
            </a:r>
            <a:endParaRPr lang="ko-KR" altLang="en-US" sz="2400" dirty="0">
              <a:solidFill>
                <a:srgbClr val="CC66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376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275493" y="189279"/>
            <a:ext cx="8411307" cy="839420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Video classification vs. Image classification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740" y="1028699"/>
            <a:ext cx="7588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00B0F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Image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</a:t>
            </a:r>
          </a:p>
          <a:p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 : Image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Prediction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largest corresponding probability &gt;&gt; The label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740" y="3276068"/>
            <a:ext cx="76464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FF0000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Video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classification</a:t>
            </a:r>
          </a:p>
          <a:p>
            <a:endParaRPr lang="en-US" altLang="ko-KR" sz="2400" dirty="0" smtClean="0"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Input : Frame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Loop over all frames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Prediction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individually</a:t>
            </a: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and </a:t>
            </a:r>
            <a:r>
              <a:rPr lang="en-US" altLang="ko-KR" sz="2400" i="1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independently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A list of the last </a:t>
            </a:r>
            <a:r>
              <a:rPr lang="en-US" altLang="ko-KR" sz="2400" i="1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</a:t>
            </a: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predictions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average of the last </a:t>
            </a:r>
            <a:r>
              <a:rPr lang="en-US" altLang="ko-KR" sz="2400" i="1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K</a:t>
            </a: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predictions</a:t>
            </a:r>
          </a:p>
          <a:p>
            <a:pPr marL="457200" indent="-457200">
              <a:buAutoNum type="arabicPeriod"/>
            </a:pPr>
            <a:r>
              <a:rPr lang="en-US" altLang="ko-KR" sz="2400" dirty="0" smtClean="0"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The largest corresponding probability &gt;&gt; The label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68691" y="5313457"/>
            <a:ext cx="230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“</a:t>
            </a:r>
            <a:r>
              <a:rPr lang="en-US" altLang="ko-KR" sz="2400" dirty="0" err="1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Smooting</a:t>
            </a:r>
            <a:r>
              <a:rPr lang="en-US" altLang="ko-KR" sz="2400" dirty="0" smtClean="0">
                <a:solidFill>
                  <a:srgbClr val="CC66FF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rPr>
              <a:t> out”</a:t>
            </a:r>
            <a:endParaRPr lang="ko-KR" altLang="en-US" sz="2400" dirty="0">
              <a:solidFill>
                <a:srgbClr val="CC66FF"/>
              </a:solidFill>
              <a:latin typeface="나눔스퀘어OTF_ac" panose="020B0600000101010101" pitchFamily="34" charset="-127"/>
              <a:ea typeface="나눔스퀘어OTF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52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yimagesearch.com/wp-content/uploads/2019/07/keras_video_classification_sports_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2" y="935796"/>
            <a:ext cx="530542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55868" y="1407405"/>
            <a:ext cx="5087372" cy="4622870"/>
            <a:chOff x="6589613" y="960911"/>
            <a:chExt cx="5087372" cy="4622870"/>
          </a:xfrm>
        </p:grpSpPr>
        <p:sp>
          <p:nvSpPr>
            <p:cNvPr id="4" name="직사각형 3"/>
            <p:cNvSpPr/>
            <p:nvPr/>
          </p:nvSpPr>
          <p:spPr>
            <a:xfrm>
              <a:off x="6589613" y="960912"/>
              <a:ext cx="2460869" cy="462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Swimming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Badminton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Wrestling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Olympic Shooting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Cricket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Football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Tennis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Hockey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Ice Hockey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Kabaddi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WWE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221000" y="960911"/>
              <a:ext cx="2455985" cy="462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Gymnasium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Weight lifting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Volleyball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Table tennis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Baseball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Formula 1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Moto GP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Chess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Boxing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Fencing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err="1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Basketba</a:t>
              </a:r>
              <a:endParaRPr lang="en-US" altLang="ko-KR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506376" y="6408981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https://github.com/anubhavmaity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The sports classification dataset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846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pyimagesearch.com/wp-content/uploads/2019/07/keras_video_classification_sports_datase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22" y="935796"/>
            <a:ext cx="5305425" cy="565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6755868" y="1407405"/>
            <a:ext cx="5087372" cy="4622870"/>
            <a:chOff x="6589613" y="960911"/>
            <a:chExt cx="5087372" cy="4622870"/>
          </a:xfrm>
        </p:grpSpPr>
        <p:sp>
          <p:nvSpPr>
            <p:cNvPr id="4" name="직사각형 3"/>
            <p:cNvSpPr/>
            <p:nvPr/>
          </p:nvSpPr>
          <p:spPr>
            <a:xfrm>
              <a:off x="6589613" y="960912"/>
              <a:ext cx="2460869" cy="462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Swimming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Badminton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Wrestling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Olympic Shooting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Cricket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solidFill>
                    <a:srgbClr val="FF0000"/>
                  </a:solidFill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Football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solidFill>
                    <a:srgbClr val="FF0000"/>
                  </a:solidFill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Tennis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Hockey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Ice Hockey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Kabaddi</a:t>
              </a:r>
            </a:p>
            <a:p>
              <a:pPr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WWE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9221000" y="960911"/>
              <a:ext cx="2455985" cy="46228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Gymnasium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solidFill>
                    <a:srgbClr val="FF0000"/>
                  </a:solidFill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Weight lifting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Volleyball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Table tennis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Baseball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Formula 1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Moto GP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Chess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Boxing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Fencing</a:t>
              </a:r>
            </a:p>
            <a:p>
              <a:pPr>
                <a:lnSpc>
                  <a:spcPct val="150000"/>
                </a:lnSpc>
                <a:buFont typeface="+mj-lt"/>
                <a:buAutoNum type="arabicPeriod" startAt="12"/>
              </a:pPr>
              <a:r>
                <a:rPr lang="en-US" altLang="ko-KR" b="0" i="0" dirty="0" err="1" smtClean="0">
                  <a:effectLst/>
                  <a:latin typeface="나눔스퀘어OTF_ac Bold" panose="020B0600000101010101" pitchFamily="34" charset="-127"/>
                  <a:ea typeface="나눔스퀘어OTF_ac Bold" panose="020B0600000101010101" pitchFamily="34" charset="-127"/>
                </a:rPr>
                <a:t>Basketba</a:t>
              </a:r>
              <a:endParaRPr lang="en-US" altLang="ko-KR" b="0" i="0" dirty="0">
                <a:effectLst/>
                <a:latin typeface="나눔스퀘어OTF_ac Bold" panose="020B0600000101010101" pitchFamily="34" charset="-127"/>
                <a:ea typeface="나눔스퀘어OTF_ac Bold" panose="020B0600000101010101" pitchFamily="34" charset="-127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8506376" y="6408981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smtClean="0">
                <a:hlinkClick r:id="rId3"/>
              </a:rPr>
              <a:t>https://github.com/anubhavmaity</a:t>
            </a:r>
            <a:endParaRPr lang="ko-KR" altLang="en-US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275493" y="189279"/>
            <a:ext cx="8411307" cy="83942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 smtClean="0">
                <a:latin typeface="나눔스퀘어OTF_ac Bold" panose="020B0600000101010101" pitchFamily="34" charset="-127"/>
                <a:ea typeface="나눔스퀘어OTF_ac Bold" panose="020B0600000101010101" pitchFamily="34" charset="-127"/>
              </a:rPr>
              <a:t>The sports classification dataset</a:t>
            </a:r>
            <a:endParaRPr lang="ko-KR" altLang="en-US" sz="3200" dirty="0">
              <a:latin typeface="나눔스퀘어OTF_ac Bold" panose="020B0600000101010101" pitchFamily="34" charset="-127"/>
              <a:ea typeface="나눔스퀘어OTF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13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</TotalTime>
  <Words>514</Words>
  <Application>Microsoft Office PowerPoint</Application>
  <PresentationFormat>와이드스크린</PresentationFormat>
  <Paragraphs>168</Paragraphs>
  <Slides>20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proxima-nova</vt:lpstr>
      <vt:lpstr>나눔스퀘어OTF_ac</vt:lpstr>
      <vt:lpstr>나눔스퀘어OTF_ac Bold</vt:lpstr>
      <vt:lpstr>맑은 고딕</vt:lpstr>
      <vt:lpstr>Arial</vt:lpstr>
      <vt:lpstr>Office 테마</vt:lpstr>
      <vt:lpstr>Video classification with keras</vt:lpstr>
      <vt:lpstr>Video classification vs. Image classification</vt:lpstr>
      <vt:lpstr>Video classification vs. Image classification</vt:lpstr>
      <vt:lpstr>Video classification vs. Image classification</vt:lpstr>
      <vt:lpstr>Video classification vs. Image classification</vt:lpstr>
      <vt:lpstr>Video classification vs. Image classification</vt:lpstr>
      <vt:lpstr>Video classification vs. Image classification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classification with keras</dc:title>
  <dc:creator>VAIV</dc:creator>
  <cp:lastModifiedBy>VAIV</cp:lastModifiedBy>
  <cp:revision>24</cp:revision>
  <dcterms:created xsi:type="dcterms:W3CDTF">2020-10-20T12:31:58Z</dcterms:created>
  <dcterms:modified xsi:type="dcterms:W3CDTF">2020-10-21T10:33:45Z</dcterms:modified>
</cp:coreProperties>
</file>