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8"/>
  </p:notesMasterIdLst>
  <p:sldIdLst>
    <p:sldId id="275" r:id="rId2"/>
    <p:sldId id="272" r:id="rId3"/>
    <p:sldId id="287" r:id="rId4"/>
    <p:sldId id="309" r:id="rId5"/>
    <p:sldId id="313" r:id="rId6"/>
    <p:sldId id="315" r:id="rId7"/>
    <p:sldId id="288" r:id="rId8"/>
    <p:sldId id="317" r:id="rId9"/>
    <p:sldId id="314" r:id="rId10"/>
    <p:sldId id="290" r:id="rId11"/>
    <p:sldId id="310" r:id="rId12"/>
    <p:sldId id="291" r:id="rId13"/>
    <p:sldId id="311" r:id="rId14"/>
    <p:sldId id="282" r:id="rId15"/>
    <p:sldId id="283" r:id="rId16"/>
    <p:sldId id="324" r:id="rId17"/>
    <p:sldId id="284" r:id="rId18"/>
    <p:sldId id="285" r:id="rId19"/>
    <p:sldId id="286" r:id="rId20"/>
    <p:sldId id="294" r:id="rId21"/>
    <p:sldId id="318" r:id="rId22"/>
    <p:sldId id="319" r:id="rId23"/>
    <p:sldId id="295" r:id="rId24"/>
    <p:sldId id="320" r:id="rId25"/>
    <p:sldId id="321" r:id="rId26"/>
    <p:sldId id="322" r:id="rId27"/>
    <p:sldId id="296" r:id="rId28"/>
    <p:sldId id="302" r:id="rId29"/>
    <p:sldId id="325" r:id="rId30"/>
    <p:sldId id="327" r:id="rId31"/>
    <p:sldId id="328" r:id="rId32"/>
    <p:sldId id="329" r:id="rId33"/>
    <p:sldId id="330" r:id="rId34"/>
    <p:sldId id="326" r:id="rId35"/>
    <p:sldId id="332" r:id="rId36"/>
    <p:sldId id="333" r:id="rId37"/>
    <p:sldId id="323" r:id="rId38"/>
    <p:sldId id="334" r:id="rId39"/>
    <p:sldId id="335" r:id="rId40"/>
    <p:sldId id="337" r:id="rId41"/>
    <p:sldId id="342" r:id="rId42"/>
    <p:sldId id="338" r:id="rId43"/>
    <p:sldId id="339" r:id="rId44"/>
    <p:sldId id="340" r:id="rId45"/>
    <p:sldId id="336" r:id="rId46"/>
    <p:sldId id="341" r:id="rId47"/>
    <p:sldId id="344" r:id="rId48"/>
    <p:sldId id="345" r:id="rId49"/>
    <p:sldId id="346" r:id="rId50"/>
    <p:sldId id="350" r:id="rId51"/>
    <p:sldId id="347" r:id="rId52"/>
    <p:sldId id="354" r:id="rId53"/>
    <p:sldId id="349" r:id="rId54"/>
    <p:sldId id="308" r:id="rId55"/>
    <p:sldId id="348" r:id="rId56"/>
    <p:sldId id="356" r:id="rId57"/>
    <p:sldId id="357" r:id="rId58"/>
    <p:sldId id="384" r:id="rId59"/>
    <p:sldId id="362" r:id="rId60"/>
    <p:sldId id="386" r:id="rId61"/>
    <p:sldId id="364" r:id="rId62"/>
    <p:sldId id="385" r:id="rId63"/>
    <p:sldId id="365" r:id="rId64"/>
    <p:sldId id="387" r:id="rId65"/>
    <p:sldId id="367" r:id="rId66"/>
    <p:sldId id="368" r:id="rId67"/>
    <p:sldId id="390" r:id="rId68"/>
    <p:sldId id="370" r:id="rId69"/>
    <p:sldId id="389" r:id="rId70"/>
    <p:sldId id="383" r:id="rId71"/>
    <p:sldId id="391" r:id="rId72"/>
    <p:sldId id="392" r:id="rId73"/>
    <p:sldId id="394" r:id="rId74"/>
    <p:sldId id="306" r:id="rId75"/>
    <p:sldId id="395" r:id="rId76"/>
    <p:sldId id="393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9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2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08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7/22/2018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7/22/2018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7/22/2018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7/22/2018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7/22/2018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emf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duke.edu/~rnau/411arim.htm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FF278-3A5B-44F8-9DCA-4293CA7C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A52E92-473C-4CB8-998E-1DCAAAC10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BFFD1B-D36D-40D0-A49A-3132AB75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8E71AB-0020-4F74-93A4-9D0EA578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5FF79E-1D78-423E-BA08-2C16C5541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4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2E8B3EC-A6EA-4A9A-BD50-A449FD12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1404D07-3084-4BF1-86CD-528694A3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Amtrak Ridership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BB0945-95C9-49F8-B9E6-A34EBFF6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87E7B9-D417-40B8-BA6F-DE7BA6BD7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B4C213-F430-4405-AF10-D51930084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3809617"/>
            <a:ext cx="4972050" cy="263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3238EDDF-C9E2-41DF-AAE5-8E0F2B87C33C}"/>
              </a:ext>
            </a:extLst>
          </p:cNvPr>
          <p:cNvSpPr txBox="1">
            <a:spLocks/>
          </p:cNvSpPr>
          <p:nvPr/>
        </p:nvSpPr>
        <p:spPr>
          <a:xfrm>
            <a:off x="762000" y="1752600"/>
            <a:ext cx="7772400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/>
              <a:t>Level - about 1,800,000 passengers per month</a:t>
            </a:r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r>
              <a:rPr lang="en-US" b="1"/>
              <a:t>Appears to have U-shaped trend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4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Level</a:t>
            </a:r>
            <a:r>
              <a:rPr lang="en-US" dirty="0"/>
              <a:t>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9079329-3AED-4937-A9A0-10ED9AC59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7"/>
          <a:stretch/>
        </p:blipFill>
        <p:spPr>
          <a:xfrm>
            <a:off x="434024" y="1284295"/>
            <a:ext cx="5189851" cy="474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1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Trend</a:t>
            </a:r>
            <a:r>
              <a:rPr lang="en-US" dirty="0"/>
              <a:t>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E6B1A81-D206-4C60-A13A-401B148C6F40}"/>
              </a:ext>
            </a:extLst>
          </p:cNvPr>
          <p:cNvCxnSpPr/>
          <p:nvPr/>
        </p:nvCxnSpPr>
        <p:spPr>
          <a:xfrm>
            <a:off x="1430448" y="2924269"/>
            <a:ext cx="1702051" cy="148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324CA85-364D-4FE3-A5DF-7C92F07D1214}"/>
              </a:ext>
            </a:extLst>
          </p:cNvPr>
          <p:cNvCxnSpPr/>
          <p:nvPr/>
        </p:nvCxnSpPr>
        <p:spPr>
          <a:xfrm flipV="1">
            <a:off x="3268301" y="2534970"/>
            <a:ext cx="2190939" cy="175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3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to 3 years (1997-1999)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/>
              <a:t>Seasonality* appears: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Each year traffic peaks in summer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Noise: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Departure from the general level that is neither trend nor </a:t>
            </a:r>
            <a:r>
              <a:rPr lang="en-US" dirty="0" smtClean="0"/>
              <a:t>seasonality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Put another way, if you add the seasonal, trend and level values, the difference is the “noise” 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dirty="0"/>
              <a:t>* </a:t>
            </a:r>
            <a:r>
              <a:rPr lang="en-US" sz="2000" dirty="0"/>
              <a:t>Don’t confuse the time series term </a:t>
            </a:r>
            <a:r>
              <a:rPr lang="en-US" dirty="0"/>
              <a:t>“</a:t>
            </a:r>
            <a:r>
              <a:rPr lang="en-US" sz="2000" dirty="0"/>
              <a:t>season,” which is the period over which a cyclical pattern repeats (e.g. a year), with the standard English seasons of the year (fall, winter, etc.)</a:t>
            </a:r>
          </a:p>
        </p:txBody>
      </p:sp>
    </p:spTree>
    <p:extLst>
      <p:ext uri="{BB962C8B-B14F-4D97-AF65-F5344CB8AC3E}">
        <p14:creationId xmlns:p14="http://schemas.microsoft.com/office/powerpoint/2010/main" val="300710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4D11CEEC-FA26-4A6F-8495-0972C5118DCA}"/>
                </a:ext>
              </a:extLst>
            </p:cNvPr>
            <p:cNvSpPr/>
            <p:nvPr/>
          </p:nvSpPr>
          <p:spPr>
            <a:xfrm>
              <a:off x="453793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2ACB0B4D-22F3-4F5C-8250-3471DC522CAA}"/>
                </a:ext>
              </a:extLst>
            </p:cNvPr>
            <p:cNvSpPr/>
            <p:nvPr/>
          </p:nvSpPr>
          <p:spPr>
            <a:xfrm>
              <a:off x="2656587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75E2F94F-6FB8-42DE-B256-73C9C45C50FA}"/>
                </a:ext>
              </a:extLst>
            </p:cNvPr>
            <p:cNvSpPr/>
            <p:nvPr/>
          </p:nvSpPr>
          <p:spPr>
            <a:xfrm>
              <a:off x="4924696" y="3882429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452D27B2-1D9E-441F-BDC5-3DD825C7C45E}"/>
                </a:ext>
              </a:extLst>
            </p:cNvPr>
            <p:cNvSpPr/>
            <p:nvPr/>
          </p:nvSpPr>
          <p:spPr>
            <a:xfrm>
              <a:off x="723888" y="2525917"/>
              <a:ext cx="1332368" cy="805758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2286D24-7939-45C7-A62F-4615E026705B}"/>
                </a:ext>
              </a:extLst>
            </p:cNvPr>
            <p:cNvSpPr/>
            <p:nvPr/>
          </p:nvSpPr>
          <p:spPr>
            <a:xfrm>
              <a:off x="3031013" y="1765426"/>
              <a:ext cx="1252396" cy="1099996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Decline </a:t>
            </a:r>
            <a:r>
              <a:rPr lang="en-US" dirty="0"/>
              <a:t>in </a:t>
            </a:r>
            <a:r>
              <a:rPr lang="en-US" dirty="0" smtClean="0"/>
              <a:t>Jan/Feb</a:t>
            </a:r>
            <a:endParaRPr lang="en-US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Increase in </a:t>
            </a:r>
            <a:r>
              <a:rPr lang="en-US" dirty="0" smtClean="0"/>
              <a:t>Mar</a:t>
            </a:r>
            <a:endParaRPr lang="en-US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Sustained increase until Aug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Zoom to 3 years (1997-1999)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7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1_amtrak.R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9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Partitioning</a:t>
            </a:r>
            <a:r>
              <a:rPr lang="en-US" dirty="0"/>
              <a:t>	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14420"/>
            <a:ext cx="7772400" cy="685805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dirty="0"/>
              <a:t>Divide data into training portion and validation </a:t>
            </a:r>
            <a:r>
              <a:rPr lang="en-US" dirty="0" smtClean="0"/>
              <a:t>portion</a:t>
            </a: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dirty="0"/>
              <a:t>Test model on the validation </a:t>
            </a:r>
            <a:r>
              <a:rPr lang="en-US" dirty="0" smtClean="0"/>
              <a:t>portion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4" name="Flowchart: Magnetic Disk 3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Data</a:t>
              </a:r>
              <a:endParaRPr 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Magnetic Disk 18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Test 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30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Partitioning </a:t>
            </a:r>
            <a:r>
              <a:rPr lang="en-US" dirty="0"/>
              <a:t>is not random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111347"/>
            <a:ext cx="7886700" cy="3303491"/>
          </a:xfrm>
        </p:spPr>
        <p:txBody>
          <a:bodyPr>
            <a:normAutofit/>
          </a:bodyPr>
          <a:lstStyle/>
          <a:p>
            <a:r>
              <a:rPr lang="en-US" sz="2000" b="1" dirty="0"/>
              <a:t>Random partitioning would leave holes in the data, which causes problems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Forecasting methods assume regular sequential data</a:t>
            </a:r>
          </a:p>
          <a:p>
            <a:r>
              <a:rPr lang="en-US" sz="2000" b="1" dirty="0" smtClean="0"/>
              <a:t>Instead </a:t>
            </a:r>
            <a:r>
              <a:rPr lang="en-US" sz="2000" b="1" dirty="0"/>
              <a:t>of random selection, divide data into two parts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Train on early data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Validate on later </a:t>
            </a:r>
            <a:r>
              <a:rPr lang="en-US" sz="1600" dirty="0" smtClean="0"/>
              <a:t>data</a:t>
            </a:r>
          </a:p>
          <a:p>
            <a:pPr marL="114300" lvl="1" indent="-114300"/>
            <a:r>
              <a:rPr lang="en-US" sz="2000" b="1" dirty="0"/>
              <a:t>Performance can be assessed against the “naïve benchmark” </a:t>
            </a:r>
            <a:r>
              <a:rPr lang="en-US" sz="2000" b="1" dirty="0" smtClean="0"/>
              <a:t>&amp; historical </a:t>
            </a:r>
            <a:r>
              <a:rPr lang="en-US" sz="2000" b="1" dirty="0"/>
              <a:t>accuracy </a:t>
            </a:r>
            <a:r>
              <a:rPr lang="en-US" sz="1600" dirty="0" smtClean="0"/>
              <a:t> </a:t>
            </a:r>
            <a:r>
              <a:rPr lang="en-US" sz="1600" i="1" dirty="0"/>
              <a:t>naïve forecast </a:t>
            </a:r>
            <a:r>
              <a:rPr lang="en-US" sz="1600" dirty="0"/>
              <a:t>is simply the most recent value in the time series </a:t>
            </a:r>
          </a:p>
          <a:p>
            <a:pPr lvl="1">
              <a:buFont typeface="Wingdings 2" pitchFamily="18" charset="2"/>
              <a:buNone/>
            </a:pPr>
            <a:endParaRPr lang="en-US" sz="16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742950" y="3914753"/>
            <a:ext cx="7562850" cy="1276350"/>
            <a:chOff x="742950" y="4371968"/>
            <a:chExt cx="7562850" cy="1276350"/>
          </a:xfrm>
        </p:grpSpPr>
        <p:sp>
          <p:nvSpPr>
            <p:cNvPr id="2" name="Right Arrow 1"/>
            <p:cNvSpPr/>
            <p:nvPr/>
          </p:nvSpPr>
          <p:spPr>
            <a:xfrm>
              <a:off x="742950" y="4371968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Temporal Data Points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742950" y="5053005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757863" y="5062530"/>
              <a:ext cx="2547937" cy="58578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Validation</a:t>
              </a:r>
              <a:endParaRPr lang="en-US" dirty="0"/>
            </a:p>
          </p:txBody>
        </p:sp>
        <p:sp>
          <p:nvSpPr>
            <p:cNvPr id="3" name="Isosceles Triangle 2"/>
            <p:cNvSpPr/>
            <p:nvPr/>
          </p:nvSpPr>
          <p:spPr>
            <a:xfrm rot="10800000">
              <a:off x="3569494" y="4872037"/>
              <a:ext cx="1400175" cy="27146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785813" y="5743574"/>
            <a:ext cx="7572375" cy="385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Sub-setting data with regard to time is called “out of time” sampling.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9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	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/>
              <a:t>Focus is to predict (not describe/explain)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Four components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Level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Trend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Seasonality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Noise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Partition data by dividing into early/late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6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107931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Forecasting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Method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Method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Method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Workforce Planning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3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9" name="Picture 2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8288" r="3645" b="2832"/>
          <a:stretch/>
        </p:blipFill>
        <p:spPr bwMode="auto">
          <a:xfrm>
            <a:off x="152400" y="2019299"/>
            <a:ext cx="4419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843963" cy="591477"/>
          </a:xfrm>
        </p:spPr>
        <p:txBody>
          <a:bodyPr/>
          <a:lstStyle/>
          <a:p>
            <a:r>
              <a:rPr lang="en-US" sz="3200" dirty="0" smtClean="0"/>
              <a:t>What types of business problems can be forecasted?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4221196" y="3449670"/>
            <a:ext cx="1447800" cy="49854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463" y="1243013"/>
            <a:ext cx="8415337" cy="7143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will </a:t>
            </a:r>
            <a:r>
              <a:rPr lang="en-US" dirty="0">
                <a:solidFill>
                  <a:schemeClr val="bg1"/>
                </a:solidFill>
              </a:rPr>
              <a:t>cover a set of common </a:t>
            </a:r>
            <a:r>
              <a:rPr lang="en-US" dirty="0" smtClean="0">
                <a:solidFill>
                  <a:schemeClr val="bg1"/>
                </a:solidFill>
              </a:rPr>
              <a:t>forecasting tools </a:t>
            </a:r>
            <a:r>
              <a:rPr lang="en-US" dirty="0">
                <a:solidFill>
                  <a:schemeClr val="bg1"/>
                </a:solidFill>
              </a:rPr>
              <a:t>to make </a:t>
            </a:r>
            <a:r>
              <a:rPr lang="en-US" dirty="0" smtClean="0">
                <a:solidFill>
                  <a:schemeClr val="bg1"/>
                </a:solidFill>
              </a:rPr>
              <a:t>predictions.   </a:t>
            </a:r>
            <a:r>
              <a:rPr lang="en-US" dirty="0">
                <a:solidFill>
                  <a:schemeClr val="bg1"/>
                </a:solidFill>
              </a:rPr>
              <a:t>The goal is to create accurate future values and provide ranges of accuracy in real contexts.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29251" y="2128847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Amazon’s Quarterly Revenue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72113" y="3014663"/>
            <a:ext cx="3386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Black is the actual through 2013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Red is the fit and after the dateline, the best fit-forecast.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Blue represents confidence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73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9" name="Picture 2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8288" r="3645" b="2832"/>
          <a:stretch/>
        </p:blipFill>
        <p:spPr bwMode="auto">
          <a:xfrm>
            <a:off x="152400" y="2019299"/>
            <a:ext cx="4419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843963" cy="591477"/>
          </a:xfrm>
        </p:spPr>
        <p:txBody>
          <a:bodyPr/>
          <a:lstStyle/>
          <a:p>
            <a:r>
              <a:rPr lang="en-US" sz="3200" dirty="0" smtClean="0"/>
              <a:t>What types of business problems can be forecasted?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271463" y="1243013"/>
            <a:ext cx="8415337" cy="5000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Besides revenue, where else would a forecast benefit a company?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29188" y="2043107"/>
            <a:ext cx="0" cy="40005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29251" y="2128847"/>
            <a:ext cx="3171825" cy="542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Forecasting has become more widespread in business.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9251" y="2857500"/>
            <a:ext cx="3257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Supply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life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65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1_getRevenueData.R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488853"/>
          </a:xfrm>
        </p:spPr>
        <p:txBody>
          <a:bodyPr/>
          <a:lstStyle/>
          <a:p>
            <a:r>
              <a:rPr lang="en-US" dirty="0" smtClean="0"/>
              <a:t>Let’s grab a time series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meta </a:t>
            </a:r>
            <a:r>
              <a:rPr lang="en-US" dirty="0"/>
              <a:t>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1463" y="1171573"/>
            <a:ext cx="8415337" cy="7143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Based on the stock you chose, what meta data did you observe?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Trend? Level? Seasonal or seemingly random noise?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88" y="2185987"/>
            <a:ext cx="3319462" cy="2638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6350" y="2224090"/>
            <a:ext cx="3300413" cy="26343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152401" y="5414963"/>
            <a:ext cx="8415337" cy="828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orecasting </a:t>
            </a:r>
            <a:r>
              <a:rPr lang="en-US" dirty="0">
                <a:solidFill>
                  <a:schemeClr val="bg1"/>
                </a:solidFill>
              </a:rPr>
              <a:t>starts with using visualizing to understand </a:t>
            </a:r>
            <a:r>
              <a:rPr lang="en-US" u="sng" dirty="0">
                <a:solidFill>
                  <a:schemeClr val="bg1"/>
                </a:solidFill>
              </a:rPr>
              <a:t>“</a:t>
            </a:r>
            <a:r>
              <a:rPr lang="en-US" u="sng" dirty="0" smtClean="0">
                <a:solidFill>
                  <a:schemeClr val="bg1"/>
                </a:solidFill>
              </a:rPr>
              <a:t>metadata”</a:t>
            </a:r>
            <a:r>
              <a:rPr lang="en-US" dirty="0" smtClean="0">
                <a:solidFill>
                  <a:schemeClr val="bg1"/>
                </a:solidFill>
              </a:rPr>
              <a:t>. 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*In many instances we do not know the causal inputs or have data readily available </a:t>
            </a:r>
            <a:r>
              <a:rPr lang="en-US" sz="1200" dirty="0" smtClean="0">
                <a:solidFill>
                  <a:schemeClr val="bg1"/>
                </a:solidFill>
              </a:rPr>
              <a:t>to explain what we observe.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69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meta 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332" y="1128709"/>
            <a:ext cx="8415337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is the meta data for CVS?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5913" y="1557336"/>
            <a:ext cx="5314950" cy="4224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364332" y="5857873"/>
            <a:ext cx="8415337" cy="481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Does the meta data exhibit a discernable pattern?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 you think historical values are a basis for future values? </a:t>
            </a:r>
          </a:p>
        </p:txBody>
      </p:sp>
    </p:spTree>
    <p:extLst>
      <p:ext uri="{BB962C8B-B14F-4D97-AF65-F5344CB8AC3E}">
        <p14:creationId xmlns:p14="http://schemas.microsoft.com/office/powerpoint/2010/main" val="32955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381" y="1552578"/>
            <a:ext cx="5329238" cy="425367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meta 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332" y="1128709"/>
            <a:ext cx="8415337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is the meta data for AMZN?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4332" y="5857873"/>
            <a:ext cx="8415337" cy="481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Does the meta data exhibit a discernable pattern?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 you think historical values are a basis for future values? </a:t>
            </a:r>
          </a:p>
        </p:txBody>
      </p:sp>
    </p:spTree>
    <p:extLst>
      <p:ext uri="{BB962C8B-B14F-4D97-AF65-F5344CB8AC3E}">
        <p14:creationId xmlns:p14="http://schemas.microsoft.com/office/powerpoint/2010/main" val="23182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598078"/>
              </p:ext>
            </p:extLst>
          </p:nvPr>
        </p:nvGraphicFramePr>
        <p:xfrm>
          <a:off x="614363" y="1111250"/>
          <a:ext cx="7915275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Forecasting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Naïve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Break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Workforce Planning Example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74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Common Methods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0026" y="1128709"/>
            <a:ext cx="8815388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will cover 5 common methods to forecasting.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312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Naive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57400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Holt Winters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00488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43576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86661" y="1643058"/>
            <a:ext cx="146304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Modeling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312" y="2619375"/>
            <a:ext cx="1645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Most common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Easy/Fast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Usually not very 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18579" y="2619375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Exponential Smoothing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w/Seasonality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87286" y="2619375"/>
            <a:ext cx="164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with trends/trend reversals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with noisy series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w/Seasonality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”black box”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58816" y="2519363"/>
            <a:ext cx="0" cy="387191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01904" y="2519363"/>
            <a:ext cx="0" cy="387191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44992" y="2519363"/>
            <a:ext cx="0" cy="387191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8080" y="2519363"/>
            <a:ext cx="0" cy="387191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5477" y="2619375"/>
            <a:ext cx="1645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Decomposes into meta-data components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for de-seasoning &amp; investigating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Not really forecasting future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2732" y="2619375"/>
            <a:ext cx="164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Essentially linear regression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Requires additional data manipulation &amp;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Methods of Naïve Forecasting</a:t>
            </a:r>
            <a:endParaRPr lang="en-US" dirty="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73" y="1275276"/>
            <a:ext cx="24492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1275276"/>
            <a:ext cx="244125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56" y="3766063"/>
            <a:ext cx="243156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3685101"/>
            <a:ext cx="239790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60516" y="143827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0515" y="3781422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</a:t>
            </a:r>
          </a:p>
          <a:p>
            <a:r>
              <a:rPr lang="en-US" dirty="0"/>
              <a:t>Naïve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1522" y="143827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1522" y="391992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Drift</a:t>
            </a:r>
          </a:p>
        </p:txBody>
      </p:sp>
    </p:spTree>
    <p:extLst>
      <p:ext uri="{BB962C8B-B14F-4D97-AF65-F5344CB8AC3E}">
        <p14:creationId xmlns:p14="http://schemas.microsoft.com/office/powerpoint/2010/main" val="2024106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- Mean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8" y="1610438"/>
            <a:ext cx="5210937" cy="436876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Takes the mean for the series and repeats as future forecasts.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0783" y="375768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79CF12-30E2-42AE-B34C-9BC94FEB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D84C2A-4276-4290-A121-0469B81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F45EE8-995A-4EDF-98B2-876D4AB98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0F99D124-A478-4855-982C-0F6EAD9A487E}"/>
              </a:ext>
            </a:extLst>
          </p:cNvPr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Forecast future values of a time series</a:t>
            </a:r>
          </a:p>
          <a:p>
            <a:r>
              <a:rPr lang="en-US" dirty="0"/>
              <a:t>Distinction between forecasting (main focus) and describing/explaining</a:t>
            </a:r>
          </a:p>
          <a:p>
            <a:r>
              <a:rPr lang="en-US" dirty="0"/>
              <a:t>Before forecasting understand “periodicity”</a:t>
            </a:r>
          </a:p>
          <a:p>
            <a:r>
              <a:rPr lang="en-US" dirty="0"/>
              <a:t>Four components of time series (meta-data):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Level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Trend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Seasonality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Noise</a:t>
            </a:r>
          </a:p>
          <a:p>
            <a:pPr>
              <a:buFont typeface="Arial" charset="0"/>
              <a:buChar char="•"/>
            </a:pPr>
            <a:r>
              <a:rPr lang="en-US" dirty="0"/>
              <a:t>Time series data is great for enrichment and engineering e.g. “event flags” but can be modeled as a standalone vector due to the meta data </a:t>
            </a:r>
            <a:r>
              <a:rPr lang="en-US" i="1" dirty="0"/>
              <a:t>“inside” </a:t>
            </a:r>
            <a:r>
              <a:rPr lang="en-US" dirty="0"/>
              <a:t>the vector.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CF693E49-70BD-4C3F-A7E3-57DB09D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ideas</a:t>
            </a:r>
          </a:p>
        </p:txBody>
      </p:sp>
    </p:spTree>
    <p:extLst>
      <p:ext uri="{BB962C8B-B14F-4D97-AF65-F5344CB8AC3E}">
        <p14:creationId xmlns:p14="http://schemas.microsoft.com/office/powerpoint/2010/main" val="342936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26" y="1610435"/>
            <a:ext cx="5208799" cy="4366973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- Drift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0782" y="1992574"/>
            <a:ext cx="2861767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smtClean="0"/>
              <a:t>average change in data starting with last value.</a:t>
            </a:r>
            <a:endParaRPr lang="en-US" dirty="0"/>
          </a:p>
          <a:p>
            <a:r>
              <a:rPr lang="en-US" dirty="0"/>
              <a:t>Good if </a:t>
            </a:r>
            <a:r>
              <a:rPr lang="en-US" dirty="0" smtClean="0"/>
              <a:t>trend but no seasonality.  Extends from last point in cycle.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0782" y="3553033"/>
            <a:ext cx="2876055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0783" y="4044289"/>
            <a:ext cx="290463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99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Drift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03959" y="1992574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Now notice the drift now comes from the lower point in the cycle this time.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03959" y="3384144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More accurate than mean with strong trend.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03959" y="426265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Accuracy hurt by seasonality.</a:t>
            </a:r>
            <a:endParaRPr lang="en-US" dirty="0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0" y="1597001"/>
            <a:ext cx="4928406" cy="4698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sosceles Triangle 2"/>
          <p:cNvSpPr/>
          <p:nvPr/>
        </p:nvSpPr>
        <p:spPr>
          <a:xfrm rot="5400000">
            <a:off x="3364174" y="3650777"/>
            <a:ext cx="4599296" cy="5459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0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9493"/>
            <a:ext cx="5380095" cy="451058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– Naïve (true)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last value as future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51727" y="275634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92670" y="3457436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8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3632"/>
            <a:ext cx="5381864" cy="451206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– Naïve Seasonal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smtClean="0"/>
              <a:t>last corresponding seasonal values in a repeating pattern.  Good if no trend.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0783" y="3438733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0783" y="4044289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514721" y="3798725"/>
            <a:ext cx="4900655" cy="2748853"/>
            <a:chOff x="3979942" y="3412955"/>
            <a:chExt cx="4900655" cy="2748853"/>
          </a:xfrm>
        </p:grpSpPr>
        <p:pic>
          <p:nvPicPr>
            <p:cNvPr id="18437" name="Picture 5" descr="Image result for normal distribution curve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665" y="3980582"/>
              <a:ext cx="4638675" cy="218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4217880" y="4089242"/>
              <a:ext cx="0" cy="164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3700923" y="4891063"/>
              <a:ext cx="835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Frequency</a:t>
              </a:r>
              <a:endParaRPr lang="en-US" sz="12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7157" y="5717621"/>
              <a:ext cx="4663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72723" y="5724699"/>
              <a:ext cx="589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Values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6388768" y="3581398"/>
              <a:ext cx="1215191" cy="216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43800" y="3412955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Mu:</a:t>
              </a:r>
            </a:p>
            <a:p>
              <a:r>
                <a:rPr lang="en-US" sz="1200" dirty="0" err="1" smtClean="0"/>
                <a:t>Avg</a:t>
              </a:r>
              <a:r>
                <a:rPr lang="en-US" sz="1200" dirty="0" smtClean="0"/>
                <a:t> of population</a:t>
              </a:r>
              <a:endParaRPr lang="en-US" sz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Shaded Forecast Area?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5705" t="13454" r="5640" b="53169"/>
          <a:stretch/>
        </p:blipFill>
        <p:spPr>
          <a:xfrm>
            <a:off x="423081" y="1296530"/>
            <a:ext cx="2361062" cy="463904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491911" y="1146406"/>
            <a:ext cx="5567422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Independent and identically distributed random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7480" y="1520862"/>
            <a:ext cx="55222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 smtClean="0"/>
              <a:t>Represents Prediction Intervals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 smtClean="0"/>
              <a:t>Assumes a normal distribution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95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Each period increases standard deviation; stretching out the normal distribution.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dirty="0"/>
              <a:t>As time progresses uncertainty increases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834188" y="3384883"/>
            <a:ext cx="4652210" cy="4491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Shaded Forecast Area?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75705" t="13454" r="5640" b="53169"/>
          <a:stretch/>
        </p:blipFill>
        <p:spPr>
          <a:xfrm>
            <a:off x="505063" y="1491917"/>
            <a:ext cx="3890472" cy="4172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277854" y="1403560"/>
            <a:ext cx="362551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 smtClean="0"/>
              <a:t>Laying the normal distribution onto the forecast you get a probability centered at the forecast.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95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2" descr="Image result for normal distribution curve transpar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" t="11922"/>
          <a:stretch/>
        </p:blipFill>
        <p:spPr bwMode="auto">
          <a:xfrm rot="5400000">
            <a:off x="943677" y="3322570"/>
            <a:ext cx="4684298" cy="12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2713704" y="3045541"/>
            <a:ext cx="125362" cy="1253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03872" y="4510547"/>
            <a:ext cx="125362" cy="1253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03872" y="3610896"/>
            <a:ext cx="125362" cy="1253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1" idx="6"/>
          </p:cNvCxnSpPr>
          <p:nvPr/>
        </p:nvCxnSpPr>
        <p:spPr>
          <a:xfrm flipV="1">
            <a:off x="2829234" y="3898232"/>
            <a:ext cx="2957955" cy="67499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</p:cNvCxnSpPr>
          <p:nvPr/>
        </p:nvCxnSpPr>
        <p:spPr>
          <a:xfrm>
            <a:off x="2839066" y="3108222"/>
            <a:ext cx="2960155" cy="5373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Shaded Forecast Area?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75705" t="13454" r="5640" b="53169"/>
          <a:stretch/>
        </p:blipFill>
        <p:spPr>
          <a:xfrm>
            <a:off x="505063" y="1491917"/>
            <a:ext cx="3890472" cy="4172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277854" y="1403560"/>
            <a:ext cx="36255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 smtClean="0"/>
              <a:t>The distribution advances to the next forecast to make the new prediction intervals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95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2" descr="Image result for normal distribution curve transpar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1" t="11922"/>
          <a:stretch/>
        </p:blipFill>
        <p:spPr bwMode="auto">
          <a:xfrm rot="5400000">
            <a:off x="1282570" y="3272439"/>
            <a:ext cx="4969040" cy="12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3158873" y="2636458"/>
            <a:ext cx="125362" cy="1253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149041" y="4691028"/>
            <a:ext cx="125362" cy="1253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149041" y="3466517"/>
            <a:ext cx="125362" cy="1253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1" idx="6"/>
          </p:cNvCxnSpPr>
          <p:nvPr/>
        </p:nvCxnSpPr>
        <p:spPr>
          <a:xfrm flipV="1">
            <a:off x="3274403" y="3545305"/>
            <a:ext cx="2468671" cy="120840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</p:cNvCxnSpPr>
          <p:nvPr/>
        </p:nvCxnSpPr>
        <p:spPr>
          <a:xfrm>
            <a:off x="3284235" y="2699139"/>
            <a:ext cx="2490923" cy="50928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713704" y="3045541"/>
            <a:ext cx="125362" cy="1253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3872" y="4510547"/>
            <a:ext cx="125362" cy="1253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03872" y="3610896"/>
            <a:ext cx="125362" cy="1253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2_NaiveNike.R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174473"/>
              </p:ext>
            </p:extLst>
          </p:nvPr>
        </p:nvGraphicFramePr>
        <p:xfrm>
          <a:off x="614363" y="1111250"/>
          <a:ext cx="7915275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Forecasting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Naïve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Time Series Decomposition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Break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Workforce Planning Example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97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488" y="1654272"/>
            <a:ext cx="3771900" cy="1388966"/>
          </a:xfrm>
        </p:spPr>
        <p:txBody>
          <a:bodyPr/>
          <a:lstStyle/>
          <a:p>
            <a:r>
              <a:rPr lang="en-US" dirty="0" smtClean="0"/>
              <a:t>Decompose a time series into</a:t>
            </a:r>
          </a:p>
          <a:p>
            <a:pPr lvl="1"/>
            <a:r>
              <a:rPr lang="en-US" dirty="0" smtClean="0"/>
              <a:t>Trend</a:t>
            </a:r>
          </a:p>
          <a:p>
            <a:pPr lvl="1"/>
            <a:r>
              <a:rPr lang="en-US" dirty="0" smtClean="0"/>
              <a:t>Seasonal</a:t>
            </a:r>
          </a:p>
          <a:p>
            <a:pPr lvl="1"/>
            <a:r>
              <a:rPr lang="en-US" dirty="0" smtClean="0"/>
              <a:t>Random (noise)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861707" cy="484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24438" y="3206847"/>
            <a:ext cx="3771900" cy="2093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De-Season Data</a:t>
            </a:r>
          </a:p>
          <a:p>
            <a:pPr lvl="1"/>
            <a:r>
              <a:rPr lang="en-US" dirty="0" smtClean="0"/>
              <a:t>Helps understand the underlying characteristics of a time series</a:t>
            </a:r>
          </a:p>
          <a:p>
            <a:r>
              <a:rPr lang="en-US" dirty="0" smtClean="0"/>
              <a:t>Sometimes applying a forecast or model to the random component can improve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5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Data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385DCF-E141-4D39-B06E-9C9C5AF21B3D}"/>
              </a:ext>
            </a:extLst>
          </p:cNvPr>
          <p:cNvSpPr txBox="1"/>
          <p:nvPr/>
        </p:nvSpPr>
        <p:spPr>
          <a:xfrm>
            <a:off x="180644" y="4794235"/>
            <a:ext cx="8963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record is a standalone observation of a phenomena you are trying to predict, classify or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have defined attributes for each data row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Notice time is not interacting between rows </a:t>
            </a:r>
            <a:r>
              <a:rPr lang="en-US" i="1" dirty="0" smtClean="0"/>
              <a:t>(or it had not better be) </a:t>
            </a:r>
            <a:r>
              <a:rPr lang="en-US" dirty="0" smtClean="0"/>
              <a:t>but is present at the observational row.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5" y="2151757"/>
            <a:ext cx="8539841" cy="13716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42912" y="2200275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71775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Observations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57225" y="3857625"/>
            <a:ext cx="81153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7713" y="3924300"/>
            <a:ext cx="2127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Attributes for each observation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13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 smtClean="0"/>
                  <a:t>Y</a:t>
                </a:r>
                <a:r>
                  <a:rPr lang="en-US" sz="4400" baseline="-25000" dirty="0" err="1" smtClean="0"/>
                  <a:t>t</a:t>
                </a:r>
                <a:r>
                  <a:rPr lang="en-US" sz="4400" dirty="0" smtClean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 smtClean="0"/>
                  <a:t>(S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T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E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)</a:t>
                </a:r>
                <a:r>
                  <a:rPr lang="en-US" sz="4400" baseline="-25000" dirty="0" smtClean="0"/>
                  <a:t> </a:t>
                </a:r>
                <a:endParaRPr lang="en-US" sz="4400" baseline="-25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at a specific time period (t) is equal to a mix* of seasonal  values, trend values and whatever is left  at the same time period.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7187" y="3571857"/>
            <a:ext cx="52976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Where (Math-speak version):</a:t>
            </a:r>
          </a:p>
          <a:p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 </a:t>
            </a:r>
            <a:r>
              <a:rPr lang="en-US" sz="2000" dirty="0" smtClean="0"/>
              <a:t>= data at period t</a:t>
            </a:r>
          </a:p>
          <a:p>
            <a:r>
              <a:rPr lang="en-US" sz="2000" dirty="0" smtClean="0"/>
              <a:t>S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seasonal component at period t</a:t>
            </a:r>
          </a:p>
          <a:p>
            <a:r>
              <a:rPr lang="en-US" sz="2000" dirty="0" smtClean="0"/>
              <a:t>T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trend component at period t</a:t>
            </a:r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remainder or residual component at period t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36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 smtClean="0"/>
                  <a:t>Y</a:t>
                </a:r>
                <a:r>
                  <a:rPr lang="en-US" sz="4400" baseline="-25000" dirty="0" err="1" smtClean="0"/>
                  <a:t>t</a:t>
                </a:r>
                <a:r>
                  <a:rPr lang="en-US" sz="4400" dirty="0" smtClean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 smtClean="0"/>
                  <a:t>(S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T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E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)</a:t>
                </a:r>
                <a:r>
                  <a:rPr lang="en-US" sz="4400" baseline="-25000" dirty="0" smtClean="0"/>
                  <a:t> </a:t>
                </a:r>
                <a:endParaRPr lang="en-US" sz="4400" baseline="-25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at a specific time period (t) is equal to a mix* of seasonal  values, trend values and whatever is left  at the same time period.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112" y="3357554"/>
            <a:ext cx="8955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*Mix can either be </a:t>
            </a:r>
          </a:p>
          <a:p>
            <a:r>
              <a:rPr lang="en-US" sz="1600" b="1" dirty="0" smtClean="0"/>
              <a:t>Additive</a:t>
            </a:r>
            <a:r>
              <a:rPr lang="en-US" sz="1600" dirty="0" smtClean="0"/>
              <a:t> – </a:t>
            </a:r>
            <a:r>
              <a:rPr lang="en-US" sz="1600" dirty="0" err="1" smtClean="0"/>
              <a:t>Y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= </a:t>
            </a:r>
            <a:r>
              <a:rPr lang="en-US" sz="1600" dirty="0"/>
              <a:t>Seasonal effect + Trend + Cyclical + </a:t>
            </a:r>
            <a:r>
              <a:rPr lang="en-US" sz="1600" dirty="0" smtClean="0"/>
              <a:t>Residual</a:t>
            </a:r>
          </a:p>
          <a:p>
            <a:r>
              <a:rPr lang="en-US" sz="1600" dirty="0" smtClean="0"/>
              <a:t>An </a:t>
            </a:r>
            <a:r>
              <a:rPr lang="en-US" sz="1600" dirty="0"/>
              <a:t>additive model assumes that the difference between </a:t>
            </a:r>
            <a:r>
              <a:rPr lang="en-US" sz="1600" dirty="0" smtClean="0"/>
              <a:t>each time period is </a:t>
            </a:r>
            <a:r>
              <a:rPr lang="en-US" sz="1600" dirty="0"/>
              <a:t>approximately the </a:t>
            </a:r>
            <a:r>
              <a:rPr lang="en-US" sz="1600" dirty="0" smtClean="0"/>
              <a:t>same</a:t>
            </a:r>
          </a:p>
          <a:p>
            <a:r>
              <a:rPr lang="en-US" sz="1600" dirty="0" smtClean="0"/>
              <a:t> For example, Jan trend is +100, </a:t>
            </a:r>
            <a:r>
              <a:rPr lang="en-US" sz="1600" dirty="0"/>
              <a:t> </a:t>
            </a:r>
            <a:r>
              <a:rPr lang="en-US" sz="1600" dirty="0" smtClean="0"/>
              <a:t>so next Jan trend would add another +100.  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Multiplicative</a:t>
            </a:r>
            <a:r>
              <a:rPr lang="en-US" sz="1600" dirty="0" smtClean="0"/>
              <a:t> - </a:t>
            </a:r>
            <a:r>
              <a:rPr lang="en-US" sz="1600" dirty="0" err="1"/>
              <a:t>Y</a:t>
            </a:r>
            <a:r>
              <a:rPr lang="en-US" sz="1600" baseline="-25000" dirty="0" err="1"/>
              <a:t>t</a:t>
            </a:r>
            <a:r>
              <a:rPr lang="en-US" sz="1600" dirty="0"/>
              <a:t>= Seasonal effect </a:t>
            </a:r>
            <a:r>
              <a:rPr lang="en-US" sz="1600" dirty="0" smtClean="0"/>
              <a:t>X </a:t>
            </a:r>
            <a:r>
              <a:rPr lang="en-US" sz="1600" dirty="0"/>
              <a:t>Trend </a:t>
            </a:r>
            <a:r>
              <a:rPr lang="en-US" sz="1600" dirty="0" smtClean="0"/>
              <a:t>X </a:t>
            </a:r>
            <a:r>
              <a:rPr lang="en-US" sz="1600" dirty="0"/>
              <a:t>Cyclical </a:t>
            </a:r>
            <a:r>
              <a:rPr lang="en-US" sz="1600" dirty="0" smtClean="0"/>
              <a:t>X Residual</a:t>
            </a:r>
          </a:p>
          <a:p>
            <a:r>
              <a:rPr lang="en-US" sz="1600" dirty="0" smtClean="0"/>
              <a:t>A multiplicative model assumes changes are proportional and not constant.</a:t>
            </a:r>
          </a:p>
          <a:p>
            <a:r>
              <a:rPr lang="en-US" sz="1600" dirty="0" smtClean="0"/>
              <a:t>For example Jan season is +100 as part of a 1,000 total (10%).  The next Jan the total is 1500, and the seasonal adjustment would be 150 (10%).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7686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additive models if the seasonality (repeating pattern) is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multiplicative if the seasonality grows larger over time but is still the same proportion of the total</a:t>
            </a:r>
            <a:endParaRPr lang="en-US" dirty="0"/>
          </a:p>
        </p:txBody>
      </p:sp>
      <p:pic>
        <p:nvPicPr>
          <p:cNvPr id="18434" name="Picture 2" descr="Image result for additive time s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2047864"/>
            <a:ext cx="370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multiplica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4" y="2076919"/>
            <a:ext cx="3989386" cy="24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0038" y="1576376"/>
            <a:ext cx="360045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10100" y="1576376"/>
            <a:ext cx="4133849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Multiplicative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09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Adjustment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066" y="1314450"/>
            <a:ext cx="8162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One useful by-product from decomposition is the ability to de-season data.</a:t>
            </a:r>
            <a:endParaRPr lang="en-US" sz="2000" b="1" u="sng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26041" y="2143114"/>
            <a:ext cx="3491918" cy="2450583"/>
            <a:chOff x="2667000" y="2371719"/>
            <a:chExt cx="3491918" cy="2450583"/>
          </a:xfrm>
        </p:grpSpPr>
        <p:sp>
          <p:nvSpPr>
            <p:cNvPr id="8" name="TextBox 7"/>
            <p:cNvSpPr txBox="1"/>
            <p:nvPr/>
          </p:nvSpPr>
          <p:spPr>
            <a:xfrm>
              <a:off x="2824768" y="2671736"/>
              <a:ext cx="31763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/>
                <a:t>Y</a:t>
              </a:r>
              <a:r>
                <a:rPr lang="en-US" sz="4400" baseline="-25000" dirty="0" err="1" smtClean="0"/>
                <a:t>t</a:t>
              </a:r>
              <a:r>
                <a:rPr lang="en-US" sz="4400" dirty="0" smtClean="0"/>
                <a:t> - S</a:t>
              </a:r>
              <a:r>
                <a:rPr lang="en-US" sz="4400" baseline="-25000" dirty="0" smtClean="0"/>
                <a:t>t</a:t>
              </a:r>
              <a:r>
                <a:rPr lang="en-US" sz="4400" dirty="0" smtClean="0"/>
                <a:t>= T</a:t>
              </a:r>
              <a:r>
                <a:rPr lang="en-US" sz="4400" baseline="-25000" dirty="0" smtClean="0"/>
                <a:t>t </a:t>
              </a:r>
              <a:r>
                <a:rPr lang="en-US" sz="4400" dirty="0" smtClean="0"/>
                <a:t>+ E</a:t>
              </a:r>
              <a:r>
                <a:rPr lang="en-US" sz="4400" baseline="-25000" dirty="0" smtClean="0"/>
                <a:t>t </a:t>
              </a:r>
              <a:endParaRPr lang="en-US" sz="4400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056" y="2371719"/>
              <a:ext cx="29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Additive Seasonal Adjustment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95914" y="4052861"/>
              <a:ext cx="32212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/>
                <a:t>Y</a:t>
              </a:r>
              <a:r>
                <a:rPr lang="en-US" sz="4400" baseline="-25000" dirty="0" err="1" smtClean="0"/>
                <a:t>t</a:t>
              </a:r>
              <a:r>
                <a:rPr lang="en-US" sz="4400" dirty="0" smtClean="0"/>
                <a:t> / S</a:t>
              </a:r>
              <a:r>
                <a:rPr lang="en-US" sz="4400" baseline="-25000" dirty="0" smtClean="0"/>
                <a:t>t</a:t>
              </a:r>
              <a:r>
                <a:rPr lang="en-US" sz="4400" dirty="0" smtClean="0"/>
                <a:t>= T</a:t>
              </a:r>
              <a:r>
                <a:rPr lang="en-US" sz="4400" baseline="-25000" dirty="0" smtClean="0"/>
                <a:t>t </a:t>
              </a:r>
              <a:r>
                <a:rPr lang="en-US" sz="4400" dirty="0"/>
                <a:t>*</a:t>
              </a:r>
              <a:r>
                <a:rPr lang="en-US" sz="4400" dirty="0" smtClean="0"/>
                <a:t> E</a:t>
              </a:r>
              <a:r>
                <a:rPr lang="en-US" sz="4400" baseline="-25000" dirty="0" smtClean="0"/>
                <a:t>t </a:t>
              </a:r>
              <a:endParaRPr lang="en-US" sz="440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7000" y="3752844"/>
              <a:ext cx="3491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Multiplicative Seasonal Adjustment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675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01" y="1657350"/>
            <a:ext cx="7972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Separates Trend, Seasonal and Random components of a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Components are combined by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Additive – adding components is appropriate if the seasonal pattern is 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Multiplicative – multiplying components is appropriate if the seasonal pattern changes over time but it proportional to the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TSD can help you understand the data and can be done as part of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component can be forecasted separately to (sometimes) improve accuracy then each forecast can be combined to arrive at a final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De-seasoning data is possible by subtracting (additive TSD) or dividing (multiplicative TSD) it out of the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95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3_TimeSeriesDecompositionAMZN.R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4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542374"/>
              </p:ext>
            </p:extLst>
          </p:nvPr>
        </p:nvGraphicFramePr>
        <p:xfrm>
          <a:off x="614363" y="1111250"/>
          <a:ext cx="7915275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Forecasting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Naïve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Holt Winters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Workforce Planning Example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30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Mean Average – good for population summary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461" y="1643062"/>
            <a:ext cx="2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all values and divide by population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28611" y="2328863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Each record has the same weight.</a:t>
            </a:r>
            <a:endParaRPr lang="en-US" sz="16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19681"/>
              </p:ext>
            </p:extLst>
          </p:nvPr>
        </p:nvGraphicFramePr>
        <p:xfrm>
          <a:off x="789430" y="3054351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47326" y="5514976"/>
            <a:ext cx="1905721" cy="522083"/>
            <a:chOff x="385763" y="5514976"/>
            <a:chExt cx="1905721" cy="522083"/>
          </a:xfrm>
        </p:grpSpPr>
        <p:grpSp>
          <p:nvGrpSpPr>
            <p:cNvPr id="17" name="Group 16"/>
            <p:cNvGrpSpPr/>
            <p:nvPr/>
          </p:nvGrpSpPr>
          <p:grpSpPr>
            <a:xfrm>
              <a:off x="385763" y="5514976"/>
              <a:ext cx="1457450" cy="522083"/>
              <a:chOff x="385763" y="5514976"/>
              <a:chExt cx="1457450" cy="52208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85763" y="5514976"/>
                <a:ext cx="14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 smtClean="0"/>
                  <a:t>10+20+30+40+50</a:t>
                </a:r>
                <a:endParaRPr lang="en-US" sz="1400" u="sng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76469" y="572928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57363" y="559135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=30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43488" y="1757362"/>
            <a:ext cx="170431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mean(riders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 1822.197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3" y="2433637"/>
            <a:ext cx="4924426" cy="376995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214688" y="1971675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93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07" y="1943093"/>
            <a:ext cx="5139442" cy="3944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Centered Moving Average – smooths seasonality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56115"/>
              </p:ext>
            </p:extLst>
          </p:nvPr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all values and divide by population </a:t>
            </a:r>
            <a:r>
              <a:rPr lang="en-US" sz="1600" b="1" i="1" dirty="0" smtClean="0"/>
              <a:t>in the window</a:t>
            </a:r>
            <a:endParaRPr lang="en-US" sz="16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Records in the window have the same weight.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3</a:t>
            </a:r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339673" y="3941925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62129" y="375761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10+20+30</a:t>
            </a:r>
            <a:endParaRPr lang="en-US" sz="14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280324" y="39385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62129" y="465296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30+40+50</a:t>
            </a:r>
            <a:endParaRPr lang="en-US" sz="14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2429" y="430054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711859" y="467218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=40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11859" y="37816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=15</a:t>
            </a:r>
            <a:endParaRPr lang="en-US" dirty="0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1334911" y="4365787"/>
            <a:ext cx="1097280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1334910" y="4694400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Descriptive because it uses values from the future so not good for forecasting.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37904" y="1628776"/>
            <a:ext cx="284404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ma(riders, order =12)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Trailing Moving Average – smooths seasonality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all values and divide by population </a:t>
            </a:r>
            <a:r>
              <a:rPr lang="en-US" sz="1600" b="1" i="1" dirty="0" smtClean="0"/>
              <a:t>in the window</a:t>
            </a:r>
            <a:endParaRPr lang="en-US" sz="16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Records in the window have the same weight.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29" y="431484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10+20+30</a:t>
            </a:r>
            <a:endParaRPr lang="en-US" sz="14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280324" y="4495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62129" y="47529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20+30+40</a:t>
            </a:r>
            <a:endParaRPr lang="en-US" sz="14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7722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=30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11859" y="4338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Uses preceding window values so ok for forecasts but lags for trend and seasonal.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26277" y="1628776"/>
            <a:ext cx="525015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err="1"/>
              <a:t>rollmean</a:t>
            </a:r>
            <a:r>
              <a:rPr lang="en-US" dirty="0"/>
              <a:t>(riders, k = 12, align = 'right'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06" y="2019451"/>
            <a:ext cx="5025297" cy="3795562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5400000">
            <a:off x="1426349" y="3957639"/>
            <a:ext cx="928690" cy="242888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5400000">
            <a:off x="1330246" y="4327582"/>
            <a:ext cx="1097280" cy="219272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7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 Data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385DCF-E141-4D39-B06E-9C9C5AF21B3D}"/>
              </a:ext>
            </a:extLst>
          </p:cNvPr>
          <p:cNvSpPr txBox="1"/>
          <p:nvPr/>
        </p:nvSpPr>
        <p:spPr>
          <a:xfrm>
            <a:off x="2914650" y="2522530"/>
            <a:ext cx="582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</a:t>
            </a:r>
            <a:r>
              <a:rPr lang="en-US" dirty="0" smtClean="0"/>
              <a:t>typically (not always) </a:t>
            </a:r>
            <a:r>
              <a:rPr lang="en-US" dirty="0"/>
              <a:t>in a single vector with each value being in sequence to the next.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may not be present because temporal information is held “within” the vector due to the relatedness of each record.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12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38051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Observations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085975"/>
            <a:ext cx="1381125" cy="30861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995491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61002" y="2738051"/>
            <a:ext cx="74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Attribute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30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Exponential Smoothing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2888" y="1752603"/>
            <a:ext cx="862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Older records in the window have the </a:t>
            </a:r>
            <a:r>
              <a:rPr lang="en-US" sz="2800" b="1" u="sng" dirty="0" smtClean="0"/>
              <a:t>diminishing</a:t>
            </a:r>
            <a:r>
              <a:rPr lang="en-US" sz="2800" u="sng" dirty="0" smtClean="0"/>
              <a:t>  weight</a:t>
            </a:r>
            <a:endParaRPr lang="en-US" sz="2800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Values are weighted so their impact diminishes in the average the farther back.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4267" y="2944296"/>
            <a:ext cx="54738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dirty="0" smtClean="0"/>
              <a:t>α</a:t>
            </a:r>
            <a:r>
              <a:rPr lang="en-US" sz="2400" b="1" dirty="0" smtClean="0"/>
              <a:t> is a parameter between 0 and 1.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 = </a:t>
            </a:r>
            <a:r>
              <a:rPr lang="en-US" dirty="0"/>
              <a:t>more weight is given to observations from the more distant </a:t>
            </a:r>
            <a:r>
              <a:rPr lang="en-US" dirty="0" smtClean="0"/>
              <a:t>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Approaching 1= more weight given to recent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 = all weight given to the most recent (same as a true Naïve forecast)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28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Exponential Smoothing – smooths seasonality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79416"/>
              </p:ext>
            </p:extLst>
          </p:nvPr>
        </p:nvGraphicFramePr>
        <p:xfrm>
          <a:off x="298869" y="2049467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42875" y="4826772"/>
            <a:ext cx="885348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 a forecasting method, ONLY use if no trend or seasonality…you can use it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on the de-seasoned data.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 rot="5400000">
            <a:off x="913198" y="3113476"/>
            <a:ext cx="2014541" cy="302437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466975"/>
            <a:ext cx="5924550" cy="1752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941538" y="4201597"/>
            <a:ext cx="2202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https://www.otexts.org/fpp/7/1</a:t>
            </a:r>
          </a:p>
        </p:txBody>
      </p:sp>
    </p:spTree>
    <p:extLst>
      <p:ext uri="{BB962C8B-B14F-4D97-AF65-F5344CB8AC3E}">
        <p14:creationId xmlns:p14="http://schemas.microsoft.com/office/powerpoint/2010/main" val="25639064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Exponential Smoothing – smooths seasonality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8869" y="2049467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42875" y="4826772"/>
            <a:ext cx="885348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 a forecasting method, ONLY use if no trend or seasonality…you can use it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on the de-seasoned data.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 rot="5400000">
            <a:off x="913198" y="3113476"/>
            <a:ext cx="2014541" cy="302437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87513"/>
              </p:ext>
            </p:extLst>
          </p:nvPr>
        </p:nvGraphicFramePr>
        <p:xfrm>
          <a:off x="2205037" y="3111500"/>
          <a:ext cx="422433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963"/>
                <a:gridCol w="1586606"/>
                <a:gridCol w="168576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alpha 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.2*(1-.2)^4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          0.8192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.2*(1-.2)^3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          2.0480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.2*(1-.2)^2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          3.8400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.2*(1-.2)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          6.4000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               10.0000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246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Holt Winters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116794"/>
            <a:ext cx="865822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HW applies exponential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moothing to level, trend and seasonality individually then combines them.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286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Two  </a:t>
            </a:r>
            <a:r>
              <a:rPr lang="en-US" dirty="0"/>
              <a:t>Popular Forecast KPIs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-734409" y="1998410"/>
            <a:ext cx="2043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RMSE</a:t>
            </a:r>
          </a:p>
          <a:p>
            <a:pPr algn="ctr"/>
            <a:r>
              <a:rPr lang="en-US" sz="1400" dirty="0" smtClean="0"/>
              <a:t>Root </a:t>
            </a:r>
            <a:r>
              <a:rPr lang="en-US" sz="1400" dirty="0"/>
              <a:t>Mean Squared Error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816057" y="4482285"/>
            <a:ext cx="22168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MAPE</a:t>
            </a:r>
            <a:r>
              <a:rPr lang="en-US" dirty="0" smtClean="0"/>
              <a:t> </a:t>
            </a:r>
          </a:p>
          <a:p>
            <a:pPr algn="ctr"/>
            <a:r>
              <a:rPr lang="en-US" sz="1200" dirty="0" smtClean="0"/>
              <a:t>Mean </a:t>
            </a:r>
            <a:r>
              <a:rPr lang="en-US" sz="1200" dirty="0"/>
              <a:t>Absolute Percentage Error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5931682"/>
            <a:ext cx="865822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These are the same evaluation metrics used in continuous supervised learning.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14350" y="3371844"/>
            <a:ext cx="81581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85937"/>
              </p:ext>
            </p:extLst>
          </p:nvPr>
        </p:nvGraphicFramePr>
        <p:xfrm>
          <a:off x="542720" y="1239807"/>
          <a:ext cx="4725498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7"/>
                <a:gridCol w="1738313"/>
                <a:gridCol w="1115899"/>
                <a:gridCol w="11158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Predicted/Forecasted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Squared Errors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Isosceles Triangle 9"/>
          <p:cNvSpPr/>
          <p:nvPr/>
        </p:nvSpPr>
        <p:spPr>
          <a:xfrm rot="5400000">
            <a:off x="4589866" y="2018080"/>
            <a:ext cx="1864517" cy="371475"/>
          </a:xfrm>
          <a:prstGeom prst="triangle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28572" y="129775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6900" y="200260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36+16+9+4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142572" y="2262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6185310" y="2013312"/>
            <a:ext cx="1864517" cy="3714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38296" y="1312037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Root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00975" y="1900207"/>
                <a:ext cx="45719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16.25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75" y="1900207"/>
                <a:ext cx="45719" cy="407547"/>
              </a:xfrm>
              <a:prstGeom prst="rect">
                <a:avLst/>
              </a:prstGeom>
              <a:blipFill rotWithShape="0">
                <a:blip r:embed="rId6"/>
                <a:stretch>
                  <a:fillRect r="-18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843838" y="2414557"/>
            <a:ext cx="70884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=4.03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29494"/>
              </p:ext>
            </p:extLst>
          </p:nvPr>
        </p:nvGraphicFramePr>
        <p:xfrm>
          <a:off x="599873" y="3668724"/>
          <a:ext cx="5809635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848"/>
                <a:gridCol w="1619979"/>
                <a:gridCol w="1039936"/>
                <a:gridCol w="1039936"/>
                <a:gridCol w="10399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Actual Values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Predicted/Forecasted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Errors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Absolute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 % of Forecast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=6/16 or </a:t>
                      </a:r>
                      <a:r>
                        <a:rPr lang="en-US" sz="1200" b="1" dirty="0" smtClean="0"/>
                        <a:t>37%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=4/8 or </a:t>
                      </a:r>
                    </a:p>
                    <a:p>
                      <a:pPr algn="ctr"/>
                      <a:r>
                        <a:rPr lang="en-US" sz="1200" b="1" dirty="0" smtClean="0"/>
                        <a:t>50%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=3/17 or </a:t>
                      </a:r>
                      <a:r>
                        <a:rPr lang="en-US" sz="1200" b="1" dirty="0" smtClean="0"/>
                        <a:t>17%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=2/34 or </a:t>
                      </a:r>
                    </a:p>
                    <a:p>
                      <a:pPr algn="ctr"/>
                      <a:r>
                        <a:rPr lang="en-US" sz="1200" b="1" dirty="0" smtClean="0"/>
                        <a:t>5%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5400000">
            <a:off x="6065059" y="4186243"/>
            <a:ext cx="1257282" cy="371475"/>
          </a:xfrm>
          <a:prstGeom prst="triangle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6980074" y="3755243"/>
            <a:ext cx="19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Mean of Percentages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005644" y="4474380"/>
            <a:ext cx="181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37%+50%+17%+5%</a:t>
            </a:r>
            <a:endParaRPr lang="en-US" sz="1600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7899941" y="47482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672388" y="5286387"/>
            <a:ext cx="798617" cy="33855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=27.7%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78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4_HoltWintersWMT.R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657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Forecasting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Method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Method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Method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Workforce Planning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86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Based Forecasting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1463" y="1495424"/>
            <a:ext cx="7772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 smtClean="0"/>
              <a:t>Ridership Y is a function of time (t) and noise (error = e)</a:t>
            </a:r>
          </a:p>
          <a:p>
            <a:pPr>
              <a:buFont typeface="Wingdings 2" pitchFamily="18" charset="2"/>
              <a:buNone/>
            </a:pPr>
            <a:endParaRPr lang="en-US" b="1" dirty="0" smtClean="0"/>
          </a:p>
          <a:p>
            <a:pPr>
              <a:buFont typeface="Wingdings 2" pitchFamily="18" charset="2"/>
              <a:buNone/>
            </a:pPr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 = B</a:t>
            </a:r>
            <a:r>
              <a:rPr lang="en-US" i="1" baseline="-25000" dirty="0" smtClean="0"/>
              <a:t>0</a:t>
            </a:r>
            <a:r>
              <a:rPr lang="en-US" i="1" dirty="0" smtClean="0"/>
              <a:t> + B</a:t>
            </a:r>
            <a:r>
              <a:rPr lang="en-US" i="1" baseline="-25000" dirty="0" smtClean="0"/>
              <a:t>1</a:t>
            </a:r>
            <a:r>
              <a:rPr lang="en-US" i="1" dirty="0" smtClean="0"/>
              <a:t>*t + e</a:t>
            </a:r>
          </a:p>
          <a:p>
            <a:pPr>
              <a:buFont typeface="Wingdings 2" pitchFamily="18" charset="2"/>
              <a:buNone/>
            </a:pPr>
            <a:endParaRPr lang="en-US" b="1" i="1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Thus we model 3 of the 4 components:</a:t>
            </a:r>
          </a:p>
          <a:p>
            <a:pPr lvl="1"/>
            <a:r>
              <a:rPr lang="en-US" dirty="0" smtClean="0"/>
              <a:t>Level (</a:t>
            </a:r>
            <a:r>
              <a:rPr lang="en-US" i="1" dirty="0" smtClean="0"/>
              <a:t>B</a:t>
            </a:r>
            <a:r>
              <a:rPr lang="en-US" i="1" baseline="-25000" dirty="0" smtClean="0"/>
              <a:t>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Trend* (</a:t>
            </a:r>
            <a:r>
              <a:rPr lang="en-US" i="1" dirty="0" smtClean="0"/>
              <a:t>B</a:t>
            </a:r>
            <a:r>
              <a:rPr lang="en-US" i="1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Noise (</a:t>
            </a:r>
            <a:r>
              <a:rPr lang="en-US" i="1" dirty="0" smtClean="0"/>
              <a:t>e</a:t>
            </a:r>
            <a:r>
              <a:rPr lang="en-US" dirty="0" smtClean="0"/>
              <a:t>)</a:t>
            </a:r>
          </a:p>
        </p:txBody>
      </p:sp>
      <p:pic>
        <p:nvPicPr>
          <p:cNvPr id="22530" name="Picture 2" descr="Image result for amtrak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911" y="2573602"/>
            <a:ext cx="3772477" cy="315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210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Linear Trend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385474"/>
            <a:ext cx="5938837" cy="4986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85912" y="1100048"/>
            <a:ext cx="5929313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 produce linear trend model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ridership.lm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tslm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ridership.ts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~ trend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36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1304925"/>
            <a:ext cx="81534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forecast(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h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nValid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level = 0)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52613"/>
            <a:ext cx="6858000" cy="296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Linear Trend Predictions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85938" y="4810112"/>
            <a:ext cx="4914900" cy="595313"/>
            <a:chOff x="935770" y="5053005"/>
            <a:chExt cx="7370030" cy="595313"/>
          </a:xfrm>
        </p:grpSpPr>
        <p:sp>
          <p:nvSpPr>
            <p:cNvPr id="10" name="Right Arrow 9"/>
            <p:cNvSpPr/>
            <p:nvPr/>
          </p:nvSpPr>
          <p:spPr>
            <a:xfrm>
              <a:off x="935770" y="5053005"/>
              <a:ext cx="735574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6720387" y="5062530"/>
              <a:ext cx="1585413" cy="58578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Validation</a:t>
              </a:r>
              <a:endParaRPr lang="en-US" sz="1400" dirty="0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6696076" y="4800596"/>
            <a:ext cx="1057275" cy="5857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True Unknown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215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2126588" y="5955268"/>
            <a:ext cx="4890826" cy="30777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26587" y="5955268"/>
            <a:ext cx="489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Times Series Data &gt; Forecast Methodology&gt; Future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forecasting?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3807" y="2074745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Time Series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01152" y="2283424"/>
            <a:ext cx="1527537" cy="3618174"/>
            <a:chOff x="3501152" y="3007086"/>
            <a:chExt cx="1527537" cy="1470197"/>
          </a:xfrm>
        </p:grpSpPr>
        <p:sp>
          <p:nvSpPr>
            <p:cNvPr id="16" name="Chevron 15"/>
            <p:cNvSpPr/>
            <p:nvPr/>
          </p:nvSpPr>
          <p:spPr>
            <a:xfrm>
              <a:off x="350115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/>
            <p:nvPr/>
          </p:nvSpPr>
          <p:spPr>
            <a:xfrm>
              <a:off x="4258593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17"/>
            <p:cNvSpPr/>
            <p:nvPr/>
          </p:nvSpPr>
          <p:spPr>
            <a:xfrm>
              <a:off x="387987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0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175" y="3394973"/>
            <a:ext cx="1363200" cy="10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451407" y="2134688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Forecasted Values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73"/>
          <a:stretch/>
        </p:blipFill>
        <p:spPr bwMode="auto">
          <a:xfrm>
            <a:off x="5983885" y="2428875"/>
            <a:ext cx="1757159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4" y="2402720"/>
            <a:ext cx="18669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30" y="4298156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0" y="4309348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1463" y="1243004"/>
            <a:ext cx="8415337" cy="714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Forecasting is the process of applying mathematical tools on time series </a:t>
            </a:r>
            <a:r>
              <a:rPr lang="en-US" dirty="0" smtClean="0"/>
              <a:t>data </a:t>
            </a:r>
            <a:r>
              <a:rPr lang="en-US" dirty="0"/>
              <a:t>to create future time series </a:t>
            </a:r>
            <a:r>
              <a:rPr lang="en-US" dirty="0" smtClean="0"/>
              <a:t>values, doesn’t have to explain the reason for observed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01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 5_Ch17.R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144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Trend – like amazon’s revenue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600075" y="1181100"/>
            <a:ext cx="7772400" cy="42672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 smtClean="0"/>
              <a:t>Appropriate model when increase/decrease in series over time is multiplicative 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Replace Y with log(Y) then fit linear regression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 lvl="1">
              <a:buFont typeface="Wingdings 2" pitchFamily="18" charset="2"/>
              <a:buNone/>
            </a:pPr>
            <a:r>
              <a:rPr lang="en-US" i="1" dirty="0" smtClean="0"/>
              <a:t>log(Y</a:t>
            </a:r>
            <a:r>
              <a:rPr lang="en-US" i="1" baseline="-25000" dirty="0" smtClean="0"/>
              <a:t>i</a:t>
            </a:r>
            <a:r>
              <a:rPr lang="en-US" i="1" dirty="0" smtClean="0"/>
              <a:t>) = B</a:t>
            </a:r>
            <a:r>
              <a:rPr lang="en-US" i="1" baseline="-25000" dirty="0" smtClean="0"/>
              <a:t>0</a:t>
            </a:r>
            <a:r>
              <a:rPr lang="en-US" i="1" dirty="0" smtClean="0"/>
              <a:t> + B</a:t>
            </a:r>
            <a:r>
              <a:rPr lang="en-US" i="1" baseline="-25000" dirty="0" smtClean="0"/>
              <a:t>1</a:t>
            </a:r>
            <a:r>
              <a:rPr lang="en-US" i="1" dirty="0" smtClean="0"/>
              <a:t>t + e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800475" y="628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3" y="2752724"/>
            <a:ext cx="3867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748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795837" y="4138607"/>
            <a:ext cx="4033837" cy="8143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86312" y="2714613"/>
            <a:ext cx="4129087" cy="8143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614363" y="2728913"/>
            <a:ext cx="4386262" cy="800100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Logs – not to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2" y="1882866"/>
            <a:ext cx="2714625" cy="388841"/>
          </a:xfrm>
        </p:spPr>
        <p:txBody>
          <a:bodyPr/>
          <a:lstStyle/>
          <a:p>
            <a:r>
              <a:rPr lang="en-US" dirty="0" smtClean="0"/>
              <a:t>Where  “e” = ~2.718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2132" y="1243003"/>
            <a:ext cx="863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“e” raised what power equals the time series value</a:t>
            </a:r>
            <a:endParaRPr lang="en-US" sz="3200" u="sng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81038" y="2754870"/>
            <a:ext cx="241732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log(2)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0.6931472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581025" y="4124332"/>
            <a:ext cx="4386262" cy="800100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61988" y="4178865"/>
            <a:ext cx="223138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log(13)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2.564949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6451" y="2700325"/>
            <a:ext cx="1963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e^0.693 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2.719</a:t>
            </a:r>
            <a:r>
              <a:rPr lang="en-US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(0.6931472)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1.99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53114" y="4081450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e^2.56949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2.719(2.56949)  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13.05568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4363" y="5486400"/>
            <a:ext cx="82296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Don’t worry, R handles with the log()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905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trend - forecast errors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05800" cy="4114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 smtClean="0"/>
              <a:t>Note that performance measures in standard linear regression software are not in original units </a:t>
            </a:r>
          </a:p>
          <a:p>
            <a:pPr>
              <a:buFont typeface="Wingdings 2" pitchFamily="18" charset="2"/>
              <a:buNone/>
            </a:pPr>
            <a:endParaRPr lang="en-US" b="1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Model forecasts will be in the form log(</a:t>
            </a:r>
            <a:r>
              <a:rPr lang="en-US" b="1" i="1" dirty="0" smtClean="0"/>
              <a:t>Y</a:t>
            </a:r>
            <a:r>
              <a:rPr lang="en-US" b="1" dirty="0" smtClean="0"/>
              <a:t>)</a:t>
            </a:r>
          </a:p>
          <a:p>
            <a:pPr>
              <a:buFont typeface="Wingdings 2" pitchFamily="18" charset="2"/>
              <a:buNone/>
            </a:pPr>
            <a:endParaRPr lang="en-US" b="1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Return to original units by taking exponent of model </a:t>
            </a:r>
            <a:r>
              <a:rPr lang="en-US" b="1" dirty="0" smtClean="0"/>
              <a:t>forecasts using the function </a:t>
            </a:r>
            <a:r>
              <a:rPr lang="en-US" b="1" dirty="0" err="1" smtClean="0"/>
              <a:t>exp</a:t>
            </a:r>
            <a:r>
              <a:rPr lang="en-US" b="1" dirty="0" smtClean="0"/>
              <a:t>()</a:t>
            </a:r>
            <a:endParaRPr lang="en-US" b="1" dirty="0" smtClean="0"/>
          </a:p>
          <a:p>
            <a:pPr>
              <a:buFont typeface="Wingdings 2" pitchFamily="18" charset="2"/>
              <a:buNone/>
            </a:pPr>
            <a:endParaRPr lang="en-US" b="1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Calculate standard deviation of these forecast errors to get RMSE</a:t>
            </a:r>
          </a:p>
        </p:txBody>
      </p:sp>
    </p:spTree>
    <p:extLst>
      <p:ext uri="{BB962C8B-B14F-4D97-AF65-F5344CB8AC3E}">
        <p14:creationId xmlns:p14="http://schemas.microsoft.com/office/powerpoint/2010/main" val="14926101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 5_Ch17.R (AGAIN)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159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Trends Polynomial Trend	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smtClean="0"/>
              <a:t>Add additional predictors as appropriate</a:t>
            </a:r>
          </a:p>
          <a:p>
            <a:pPr>
              <a:buFont typeface="Wingdings 2" pitchFamily="18" charset="2"/>
              <a:buNone/>
            </a:pPr>
            <a:endParaRPr lang="en-US" b="1" smtClean="0"/>
          </a:p>
          <a:p>
            <a:pPr>
              <a:buFont typeface="Wingdings 2" pitchFamily="18" charset="2"/>
              <a:buNone/>
            </a:pPr>
            <a:r>
              <a:rPr lang="en-US" b="1" smtClean="0"/>
              <a:t>For example, for quadratic relationship add a t</a:t>
            </a:r>
            <a:r>
              <a:rPr lang="en-US" b="1" baseline="30000" smtClean="0"/>
              <a:t>2</a:t>
            </a:r>
            <a:r>
              <a:rPr lang="en-US" b="1" smtClean="0"/>
              <a:t> predictor</a:t>
            </a:r>
          </a:p>
          <a:p>
            <a:pPr>
              <a:buFont typeface="Wingdings 2" pitchFamily="18" charset="2"/>
              <a:buNone/>
            </a:pPr>
            <a:endParaRPr lang="en-US" b="1" smtClean="0"/>
          </a:p>
          <a:p>
            <a:pPr>
              <a:buFont typeface="Wingdings 2" pitchFamily="18" charset="2"/>
              <a:buNone/>
            </a:pPr>
            <a:r>
              <a:rPr lang="en-US" b="1" smtClean="0"/>
              <a:t>Fit linear regression using both t and t</a:t>
            </a:r>
            <a:r>
              <a:rPr lang="en-US" b="1" baseline="30000" smtClean="0"/>
              <a:t>2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838133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2833689"/>
            <a:ext cx="7162800" cy="274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8612" y="100965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fit quadratic trend using function I(), which treats an # object "as is".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train.lm.poly.trend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tslm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~ trend + I(trend^2))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train.lm.poly.trend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train.lm.poly.trend.pred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forecast(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train.lm.poly.trend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h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nValid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level = 0)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Quadratic Trend</a:t>
            </a:r>
          </a:p>
        </p:txBody>
      </p:sp>
      <p:sp>
        <p:nvSpPr>
          <p:cNvPr id="2" name="Rectangle 1"/>
          <p:cNvSpPr/>
          <p:nvPr/>
        </p:nvSpPr>
        <p:spPr>
          <a:xfrm>
            <a:off x="557213" y="5743581"/>
            <a:ext cx="80581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Due to time constraints, please review </a:t>
            </a:r>
            <a:r>
              <a:rPr lang="en-US" dirty="0" err="1" smtClean="0"/>
              <a:t>pg</a:t>
            </a:r>
            <a:r>
              <a:rPr lang="en-US" dirty="0" smtClean="0"/>
              <a:t> 408.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034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Seasonality in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4369" y="1214438"/>
            <a:ext cx="7815263" cy="4714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 make dummy variables for seasons…but beware of multi-collinearity!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29816"/>
              </p:ext>
            </p:extLst>
          </p:nvPr>
        </p:nvGraphicFramePr>
        <p:xfrm>
          <a:off x="652462" y="1754183"/>
          <a:ext cx="25134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255"/>
                <a:gridCol w="891985"/>
                <a:gridCol w="7242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50480"/>
              </p:ext>
            </p:extLst>
          </p:nvPr>
        </p:nvGraphicFramePr>
        <p:xfrm>
          <a:off x="609602" y="3382953"/>
          <a:ext cx="75342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784"/>
                <a:gridCol w="941784"/>
                <a:gridCol w="941784"/>
                <a:gridCol w="941784"/>
                <a:gridCol w="941784"/>
                <a:gridCol w="941784"/>
                <a:gridCol w="941784"/>
                <a:gridCol w="9417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 rot="16200000" flipH="1">
            <a:off x="2836067" y="2464592"/>
            <a:ext cx="1014420" cy="628652"/>
          </a:xfrm>
          <a:prstGeom prst="bentConnector3">
            <a:avLst>
              <a:gd name="adj1" fmla="val 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3043238" y="2686046"/>
            <a:ext cx="1628775" cy="60007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3043238" y="3057521"/>
            <a:ext cx="2557462" cy="257179"/>
          </a:xfrm>
          <a:prstGeom prst="bentConnector3">
            <a:avLst>
              <a:gd name="adj1" fmla="val 100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2938" y="6029330"/>
            <a:ext cx="7958137" cy="285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avoid multi-collinearity, there is no Dec.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352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model, Amtrak data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3048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 smtClean="0"/>
              <a:t>Incorporates trend and seasonality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13 predictors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11 monthly dummies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 = trends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30000" dirty="0" smtClean="0"/>
              <a:t>2</a:t>
            </a:r>
            <a:r>
              <a:rPr lang="en-US" dirty="0" smtClean="0"/>
              <a:t>  = quadratic trend ( to get the positive and negative trend slopes)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75" y="5334000"/>
            <a:ext cx="8686799" cy="6463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train.lm.trend.season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tslm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train.ts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~ trend +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I(trend^2) + season)</a:t>
            </a:r>
          </a:p>
        </p:txBody>
      </p:sp>
    </p:spTree>
    <p:extLst>
      <p:ext uri="{BB962C8B-B14F-4D97-AF65-F5344CB8AC3E}">
        <p14:creationId xmlns:p14="http://schemas.microsoft.com/office/powerpoint/2010/main" val="1418929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450" y="365126"/>
            <a:ext cx="8343900" cy="591477"/>
          </a:xfrm>
        </p:spPr>
        <p:txBody>
          <a:bodyPr/>
          <a:lstStyle/>
          <a:p>
            <a:r>
              <a:rPr lang="en-US" dirty="0" smtClean="0"/>
              <a:t>Regression Based Forecasting is great for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43383"/>
              </p:ext>
            </p:extLst>
          </p:nvPr>
        </p:nvGraphicFramePr>
        <p:xfrm>
          <a:off x="338137" y="1625591"/>
          <a:ext cx="833879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153"/>
                <a:gridCol w="1327153"/>
                <a:gridCol w="1020562"/>
                <a:gridCol w="640257"/>
                <a:gridCol w="475615"/>
                <a:gridCol w="514668"/>
                <a:gridCol w="483660"/>
                <a:gridCol w="506222"/>
                <a:gridCol w="1038961"/>
                <a:gridCol w="10045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Promo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Holiday Promo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51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1BF93EB-721E-440E-B1E4-0F3176DD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EABDFEA-2E8D-4355-A525-5076AD5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Vs. Predict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0CA59-1C1D-4B4E-8CB0-3562A01B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FC84E1-D2CB-4F12-96DE-2B79FDACA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BED4843-F5A4-48C6-A2BC-D37A038D93CD}"/>
              </a:ext>
            </a:extLst>
          </p:cNvPr>
          <p:cNvSpPr txBox="1">
            <a:spLocks/>
          </p:cNvSpPr>
          <p:nvPr/>
        </p:nvSpPr>
        <p:spPr>
          <a:xfrm>
            <a:off x="685800" y="1347780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Explanation</a:t>
            </a:r>
            <a:r>
              <a:rPr lang="en-US" dirty="0"/>
              <a:t> is the goal of “time series </a:t>
            </a:r>
            <a:r>
              <a:rPr lang="en-US" b="1" dirty="0"/>
              <a:t>analysis</a:t>
            </a:r>
            <a:r>
              <a:rPr lang="en-US" dirty="0"/>
              <a:t>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based on causal argument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not “black-box</a:t>
            </a:r>
            <a:r>
              <a:rPr lang="en-US" dirty="0" smtClean="0"/>
              <a:t>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Example Explanations: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 “The housing crisis reduced the expected bank revenue over a 2yr period”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“Inclement weather negatively affected holiday shopping at Target.”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Forecasting</a:t>
            </a:r>
            <a:r>
              <a:rPr lang="en-US" dirty="0"/>
              <a:t> (our focus) seeks to </a:t>
            </a:r>
            <a:r>
              <a:rPr lang="en-US" b="1" dirty="0"/>
              <a:t>predict</a:t>
            </a:r>
            <a:r>
              <a:rPr lang="en-US" dirty="0"/>
              <a:t> future </a:t>
            </a:r>
            <a:r>
              <a:rPr lang="en-US" dirty="0" smtClean="0"/>
              <a:t>values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Example </a:t>
            </a:r>
            <a:r>
              <a:rPr lang="en-US" dirty="0" smtClean="0"/>
              <a:t>outcomes:</a:t>
            </a: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 </a:t>
            </a:r>
            <a:r>
              <a:rPr lang="en-US" dirty="0" smtClean="0"/>
              <a:t>“Next quarter bank revenue is forecasted to rise to $</a:t>
            </a:r>
            <a:r>
              <a:rPr lang="en-US" b="1" u="sng" dirty="0" smtClean="0">
                <a:solidFill>
                  <a:schemeClr val="accent6"/>
                </a:solidFill>
              </a:rPr>
              <a:t>XYZ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“Wal-Mart’s 3</a:t>
            </a:r>
            <a:r>
              <a:rPr lang="en-US" baseline="30000" dirty="0" smtClean="0"/>
              <a:t>rd</a:t>
            </a:r>
            <a:r>
              <a:rPr lang="en-US" dirty="0" smtClean="0"/>
              <a:t> quarter revenue will be $</a:t>
            </a:r>
            <a:r>
              <a:rPr lang="en-US" b="1" u="sng" dirty="0" smtClean="0">
                <a:solidFill>
                  <a:schemeClr val="accent6"/>
                </a:solidFill>
              </a:rPr>
              <a:t>130B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600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868362"/>
          </a:xfrm>
        </p:spPr>
        <p:txBody>
          <a:bodyPr/>
          <a:lstStyle/>
          <a:p>
            <a:r>
              <a:rPr lang="en-US" sz="3200" smtClean="0"/>
              <a:t>Summary – Regression Based Forecasting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r>
              <a:rPr lang="en-US" dirty="0" smtClean="0"/>
              <a:t>Can use linear regression for exponential models (use logs) and polynomials (exponentiation)</a:t>
            </a:r>
          </a:p>
          <a:p>
            <a:r>
              <a:rPr lang="en-US" dirty="0" smtClean="0"/>
              <a:t>For seasonality, use categorical variable (make dummies)</a:t>
            </a:r>
          </a:p>
          <a:p>
            <a:r>
              <a:rPr lang="en-US" dirty="0" smtClean="0"/>
              <a:t>For Events, use more dummy </a:t>
            </a:r>
            <a:r>
              <a:rPr lang="en-US" dirty="0" smtClean="0"/>
              <a:t>variables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3178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6_TK_RegressionModel.R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564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Forecasting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Method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Method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Method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Workforce Planning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852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- Stationary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338" y="1257211"/>
            <a:ext cx="8286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B5A"/>
                </a:solidFill>
                <a:latin typeface="Avenir_Next_LT_Pro_Regular"/>
              </a:rPr>
              <a:t>Fitting an ARIMA model requires the series to be </a:t>
            </a:r>
            <a:r>
              <a:rPr lang="en-US" b="1" dirty="0">
                <a:solidFill>
                  <a:srgbClr val="404B5A"/>
                </a:solidFill>
                <a:latin typeface="Avenir_Next_LT_Pro_Regular"/>
              </a:rPr>
              <a:t>stationary</a:t>
            </a:r>
            <a:r>
              <a:rPr lang="en-US" dirty="0">
                <a:solidFill>
                  <a:srgbClr val="404B5A"/>
                </a:solidFill>
                <a:latin typeface="Avenir_Next_LT_Pro_Regular"/>
              </a:rPr>
              <a:t>. A series is said to be stationary when its mean, variance, and </a:t>
            </a:r>
            <a:r>
              <a:rPr lang="en-US" dirty="0" err="1">
                <a:solidFill>
                  <a:srgbClr val="404B5A"/>
                </a:solidFill>
                <a:latin typeface="Avenir_Next_LT_Pro_Regular"/>
              </a:rPr>
              <a:t>autocovariance</a:t>
            </a:r>
            <a:r>
              <a:rPr lang="en-US" dirty="0">
                <a:solidFill>
                  <a:srgbClr val="404B5A"/>
                </a:solidFill>
                <a:latin typeface="Avenir_Next_LT_Pro_Regular"/>
              </a:rPr>
              <a:t> are time invariant.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043112"/>
            <a:ext cx="7134225" cy="35718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4400" y="5472113"/>
            <a:ext cx="7472363" cy="514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More simply non-stationary means the </a:t>
            </a:r>
            <a:r>
              <a:rPr lang="en-US" sz="2000" dirty="0"/>
              <a:t>average </a:t>
            </a:r>
            <a:r>
              <a:rPr lang="en-US" sz="2000" dirty="0" smtClean="0"/>
              <a:t>values change </a:t>
            </a:r>
            <a:r>
              <a:rPr lang="en-US" sz="2000" dirty="0"/>
              <a:t>through time, levels change, etc.</a:t>
            </a:r>
          </a:p>
        </p:txBody>
      </p:sp>
    </p:spTree>
    <p:extLst>
      <p:ext uri="{BB962C8B-B14F-4D97-AF65-F5344CB8AC3E}">
        <p14:creationId xmlns:p14="http://schemas.microsoft.com/office/powerpoint/2010/main" val="34277028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56603"/>
          </a:xfrm>
        </p:spPr>
        <p:txBody>
          <a:bodyPr/>
          <a:lstStyle/>
          <a:p>
            <a:r>
              <a:rPr lang="en-US" dirty="0" smtClean="0"/>
              <a:t>Auto Regressive Integrated Moving </a:t>
            </a:r>
            <a:r>
              <a:rPr lang="en-US" dirty="0" smtClean="0"/>
              <a:t>Averages</a:t>
            </a:r>
            <a:br>
              <a:rPr lang="en-US" dirty="0" smtClean="0"/>
            </a:br>
            <a:r>
              <a:rPr lang="en-US" dirty="0" smtClean="0"/>
              <a:t>ARIMA </a:t>
            </a:r>
            <a:r>
              <a:rPr lang="en-US" dirty="0"/>
              <a:t>Analogy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875" y="1104900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Arima</a:t>
            </a:r>
            <a:r>
              <a:rPr lang="en-US" dirty="0"/>
              <a:t> forecasts using a combination of p, d, q inputs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5617" y="3148755"/>
            <a:ext cx="3257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tire rolls across a bumpy road, one can adjust the tread, air pressure, and diameter to get the smoothest ride.  ARIMA adjust these inputs to get a close fit to the bumpy road.  Think of these inputs as similar to the PDQ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736306" y="2053631"/>
            <a:ext cx="4067175" cy="3917157"/>
            <a:chOff x="3952875" y="2663231"/>
            <a:chExt cx="4067175" cy="3917157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5" y="2663231"/>
              <a:ext cx="4067175" cy="3917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4217193" y="5298280"/>
              <a:ext cx="519113" cy="519113"/>
              <a:chOff x="1000125" y="3476625"/>
              <a:chExt cx="1038225" cy="103822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000125" y="3476625"/>
                <a:ext cx="1038225" cy="1038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28737" y="3805237"/>
                <a:ext cx="381000" cy="381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822155" y="4226524"/>
              <a:ext cx="790572" cy="790572"/>
              <a:chOff x="1000125" y="3476625"/>
              <a:chExt cx="1038225" cy="10382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000125" y="3476625"/>
                <a:ext cx="1038225" cy="1038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28737" y="3805237"/>
                <a:ext cx="381000" cy="381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232797" y="5474491"/>
              <a:ext cx="259556" cy="259556"/>
              <a:chOff x="1000125" y="3476625"/>
              <a:chExt cx="1038225" cy="103822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000125" y="3476625"/>
                <a:ext cx="1038225" cy="1038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328737" y="3805237"/>
                <a:ext cx="381000" cy="381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Arrow Connector 23"/>
            <p:cNvCxnSpPr>
              <a:stCxn id="6" idx="7"/>
              <a:endCxn id="21" idx="2"/>
            </p:cNvCxnSpPr>
            <p:nvPr/>
          </p:nvCxnSpPr>
          <p:spPr>
            <a:xfrm>
              <a:off x="4660284" y="5374302"/>
              <a:ext cx="572513" cy="2299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6"/>
            </p:cNvCxnSpPr>
            <p:nvPr/>
          </p:nvCxnSpPr>
          <p:spPr>
            <a:xfrm flipV="1">
              <a:off x="5492353" y="4766870"/>
              <a:ext cx="329802" cy="8373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23875" y="1474232"/>
            <a:ext cx="32099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is the number of autoregressive terms,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is the number of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nonseasonal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differences,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q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is the number of lagged forecast errors in the prediction equation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3875" y="2423220"/>
            <a:ext cx="3495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Good Reference: </a:t>
            </a:r>
            <a:endParaRPr lang="en-US" sz="1400" dirty="0">
              <a:hlinkClick r:id="rId3"/>
            </a:endParaRPr>
          </a:p>
          <a:p>
            <a:r>
              <a:rPr lang="en-US" sz="1400" dirty="0">
                <a:hlinkClick r:id="rId3"/>
              </a:rPr>
              <a:t>http://people.duke.edu/~rnau/411arim.htm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671512" y="5500687"/>
            <a:ext cx="3186113" cy="6429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Auto.arima</a:t>
            </a:r>
            <a:r>
              <a:rPr lang="en-US" sz="1400" dirty="0" smtClean="0"/>
              <a:t>() will adjust lags and p/d/q to extract more of the auto correlation (information shared between rows)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20107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4395" y="1593914"/>
            <a:ext cx="3067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7_autoArima_AMZN.R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4949339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772525" cy="591477"/>
          </a:xfrm>
        </p:spPr>
        <p:txBody>
          <a:bodyPr/>
          <a:lstStyle/>
          <a:p>
            <a:r>
              <a:rPr lang="en-US" dirty="0" smtClean="0"/>
              <a:t>Before you Embark on Forecasting - Random walks	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200025" y="1111347"/>
            <a:ext cx="8715375" cy="7317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/>
              <a:t>Before forecasting, consider “is the time series predictable or is it a random walk?</a:t>
            </a:r>
          </a:p>
        </p:txBody>
      </p:sp>
      <p:pic>
        <p:nvPicPr>
          <p:cNvPr id="26626" name="Picture 2" descr="Image result for random walk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79" y="2214562"/>
            <a:ext cx="3441584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2557462"/>
            <a:ext cx="5343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When </a:t>
            </a:r>
            <a:r>
              <a:rPr lang="en-US" sz="2400" dirty="0"/>
              <a:t>we do any forecasting first try to do an AR(1) </a:t>
            </a:r>
            <a:r>
              <a:rPr lang="en-US" sz="2400" dirty="0" smtClean="0"/>
              <a:t>model.</a:t>
            </a:r>
          </a:p>
          <a:p>
            <a:endParaRPr lang="en-US" dirty="0"/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that slope = 1 in an AR(1) model (i.e. that the forecast for a period is the most recently-observed value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beta coefficient has a small p-value then the values are predictable and you should do a forecast (not a random walk)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28625" y="1900238"/>
            <a:ext cx="82867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51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F2C3887-5370-461B-9723-FA8FB02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9452733-36AC-40C0-A10C-890FD418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inside the time series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4AF1B6-DEDE-4ECF-96D8-2BA98C5E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3C4817-070D-4782-935E-C73E380E1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523FFBD-8391-4A87-80CE-BABAEAA54264}"/>
              </a:ext>
            </a:extLst>
          </p:cNvPr>
          <p:cNvSpPr txBox="1">
            <a:spLocks/>
          </p:cNvSpPr>
          <p:nvPr/>
        </p:nvSpPr>
        <p:spPr>
          <a:xfrm>
            <a:off x="628650" y="1526263"/>
            <a:ext cx="8129588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 smtClean="0"/>
              <a:t>Level </a:t>
            </a:r>
            <a:r>
              <a:rPr lang="en-US" dirty="0" smtClean="0"/>
              <a:t>– an average of the observations “steady state”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Trend </a:t>
            </a:r>
            <a:r>
              <a:rPr lang="en-US" dirty="0" smtClean="0"/>
              <a:t>– are values increasing, decreasing or stationary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Seasonality </a:t>
            </a:r>
            <a:r>
              <a:rPr lang="en-US" dirty="0" smtClean="0"/>
              <a:t>– is there a repeating pattern in the periodicity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Noise – </a:t>
            </a:r>
            <a:r>
              <a:rPr lang="en-US" dirty="0" smtClean="0"/>
              <a:t>unexplained values or “residuals” from adding “trend”, “seasonality” and “level” together.  Basically its what left, and unaccounted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</a:t>
            </a:r>
            <a:r>
              <a:rPr lang="en-US" dirty="0" smtClean="0"/>
              <a:t>Actual Riders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9878E9-7B9E-4E44-B365-5CC9BC94906B}"/>
              </a:ext>
            </a:extLst>
          </p:cNvPr>
          <p:cNvSpPr txBox="1"/>
          <p:nvPr/>
        </p:nvSpPr>
        <p:spPr>
          <a:xfrm>
            <a:off x="5472569" y="1828798"/>
            <a:ext cx="1470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Level</a:t>
            </a:r>
            <a:r>
              <a:rPr lang="en-US" dirty="0"/>
              <a:t>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Trend?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Seasonality?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9" y="1396638"/>
            <a:ext cx="4955629" cy="4581619"/>
          </a:xfrm>
          <a:prstGeom prst="rect">
            <a:avLst/>
          </a:prstGeom>
        </p:spPr>
      </p:pic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36" y="3090864"/>
            <a:ext cx="2848801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29251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do we observe?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22610</TotalTime>
  <Words>3410</Words>
  <Application>Microsoft Office PowerPoint</Application>
  <PresentationFormat>On-screen Show (4:3)</PresentationFormat>
  <Paragraphs>938</Paragraphs>
  <Slides>76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Arial</vt:lpstr>
      <vt:lpstr>Avenir_Next_LT_Pro_Regular</vt:lpstr>
      <vt:lpstr>Calibri</vt:lpstr>
      <vt:lpstr>Calibri Light</vt:lpstr>
      <vt:lpstr>Cambria Math</vt:lpstr>
      <vt:lpstr>Consolas</vt:lpstr>
      <vt:lpstr>Courier New</vt:lpstr>
      <vt:lpstr>Lucida Console</vt:lpstr>
      <vt:lpstr>Wingdings 2</vt:lpstr>
      <vt:lpstr>Office Theme</vt:lpstr>
      <vt:lpstr>think-cell Slide</vt:lpstr>
      <vt:lpstr>Forecasting</vt:lpstr>
      <vt:lpstr>Agenda</vt:lpstr>
      <vt:lpstr>Main ideas</vt:lpstr>
      <vt:lpstr>Difference between ML Data Setup &amp; Time Series Data</vt:lpstr>
      <vt:lpstr>Difference between ML Data Setup &amp; Time Series Data</vt:lpstr>
      <vt:lpstr>What is forecasting?</vt:lpstr>
      <vt:lpstr>Explain Vs. Predict</vt:lpstr>
      <vt:lpstr>The data inside the time series data</vt:lpstr>
      <vt:lpstr>Amtrak Actual Riders</vt:lpstr>
      <vt:lpstr>Monthly Amtrak Ridership</vt:lpstr>
      <vt:lpstr>Amtrak Actuals</vt:lpstr>
      <vt:lpstr>Amtrak Actuals</vt:lpstr>
      <vt:lpstr>Amtrak Actuals</vt:lpstr>
      <vt:lpstr>Zoom to 3 years (1997-1999)</vt:lpstr>
      <vt:lpstr>PowerPoint Presentation</vt:lpstr>
      <vt:lpstr>Open 1_amtrak.R</vt:lpstr>
      <vt:lpstr>Machine Learning Partitioning </vt:lpstr>
      <vt:lpstr>Time Series Partitioning is not random</vt:lpstr>
      <vt:lpstr>Summary </vt:lpstr>
      <vt:lpstr>What types of business problems can be forecasted?</vt:lpstr>
      <vt:lpstr>What types of business problems can be forecasted?</vt:lpstr>
      <vt:lpstr>Open 1_getRevenueData.R</vt:lpstr>
      <vt:lpstr>Inspecting meta data.</vt:lpstr>
      <vt:lpstr>Inspecting meta data.</vt:lpstr>
      <vt:lpstr>Inspecting meta data.</vt:lpstr>
      <vt:lpstr>Agenda</vt:lpstr>
      <vt:lpstr>5 Common Methods</vt:lpstr>
      <vt:lpstr>4 Methods of Naïve Forecasting</vt:lpstr>
      <vt:lpstr>Naïve Forecast - Mean</vt:lpstr>
      <vt:lpstr>Naïve Forecast - Drift</vt:lpstr>
      <vt:lpstr>Naïve Forecast - Drift</vt:lpstr>
      <vt:lpstr>Naïve Forecast – Naïve (true)</vt:lpstr>
      <vt:lpstr>Naïve Forecast – Naïve Seasonal</vt:lpstr>
      <vt:lpstr>Shaded Forecast Area?</vt:lpstr>
      <vt:lpstr>Shaded Forecast Area?</vt:lpstr>
      <vt:lpstr>Shaded Forecast Area?</vt:lpstr>
      <vt:lpstr>Open 2_NaiveNike.R</vt:lpstr>
      <vt:lpstr>Agenda</vt:lpstr>
      <vt:lpstr>Time Series Decomposition</vt:lpstr>
      <vt:lpstr>Time Series Decomposition</vt:lpstr>
      <vt:lpstr>Time Series Decomposition</vt:lpstr>
      <vt:lpstr>Time Series Decomposition</vt:lpstr>
      <vt:lpstr>Seasonal Adjustment</vt:lpstr>
      <vt:lpstr>Summary – Time Series Decomposition</vt:lpstr>
      <vt:lpstr>Open 3_TimeSeriesDecompositionAMZN.R</vt:lpstr>
      <vt:lpstr>Agenda</vt:lpstr>
      <vt:lpstr>But first averages…</vt:lpstr>
      <vt:lpstr>But first averages…</vt:lpstr>
      <vt:lpstr>But first averages…</vt:lpstr>
      <vt:lpstr>But first averages…</vt:lpstr>
      <vt:lpstr>But first averages…</vt:lpstr>
      <vt:lpstr>But first averages…</vt:lpstr>
      <vt:lpstr>Holt Winters</vt:lpstr>
      <vt:lpstr>Review: Two  Popular Forecast KPIs</vt:lpstr>
      <vt:lpstr>Open 4_HoltWintersWMT.R</vt:lpstr>
      <vt:lpstr>Agenda</vt:lpstr>
      <vt:lpstr>Regression Based Forecasting</vt:lpstr>
      <vt:lpstr>Time Series Linear Trend</vt:lpstr>
      <vt:lpstr>PowerPoint Presentation</vt:lpstr>
      <vt:lpstr>PowerPoint Presentation</vt:lpstr>
      <vt:lpstr>Exponential Trend – like amazon’s revenue</vt:lpstr>
      <vt:lpstr>Natural Logs – not to hard</vt:lpstr>
      <vt:lpstr>Exponential trend - forecast errors</vt:lpstr>
      <vt:lpstr>PowerPoint Presentation</vt:lpstr>
      <vt:lpstr>Other Trends Polynomial Trend </vt:lpstr>
      <vt:lpstr>PowerPoint Presentation</vt:lpstr>
      <vt:lpstr>Handling Seasonality in Regression</vt:lpstr>
      <vt:lpstr>Final model, Amtrak data</vt:lpstr>
      <vt:lpstr>Regression Based Forecasting is great for events</vt:lpstr>
      <vt:lpstr>Summary – Regression Based Forecasting</vt:lpstr>
      <vt:lpstr>Open 6_TK_RegressionModel.R</vt:lpstr>
      <vt:lpstr>Agenda</vt:lpstr>
      <vt:lpstr>ARIMA - Stationary</vt:lpstr>
      <vt:lpstr>Auto Regressive Integrated Moving Averages ARIMA Analogy</vt:lpstr>
      <vt:lpstr>Let’s Practice</vt:lpstr>
      <vt:lpstr>Before you Embark on Forecasting - Random walks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Edward Kwartler</cp:lastModifiedBy>
  <cp:revision>137</cp:revision>
  <dcterms:created xsi:type="dcterms:W3CDTF">2018-05-11T14:06:45Z</dcterms:created>
  <dcterms:modified xsi:type="dcterms:W3CDTF">2018-07-23T04:33:35Z</dcterms:modified>
</cp:coreProperties>
</file>