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sldIdLst>
    <p:sldId id="275" r:id="rId2"/>
    <p:sldId id="272" r:id="rId3"/>
    <p:sldId id="287" r:id="rId4"/>
    <p:sldId id="309" r:id="rId5"/>
    <p:sldId id="313" r:id="rId6"/>
    <p:sldId id="315" r:id="rId7"/>
    <p:sldId id="288" r:id="rId8"/>
    <p:sldId id="317" r:id="rId9"/>
    <p:sldId id="314" r:id="rId10"/>
    <p:sldId id="290" r:id="rId11"/>
    <p:sldId id="310" r:id="rId12"/>
    <p:sldId id="291" r:id="rId13"/>
    <p:sldId id="311" r:id="rId14"/>
    <p:sldId id="282" r:id="rId15"/>
    <p:sldId id="283" r:id="rId16"/>
    <p:sldId id="324" r:id="rId17"/>
    <p:sldId id="284" r:id="rId18"/>
    <p:sldId id="285" r:id="rId19"/>
    <p:sldId id="286" r:id="rId20"/>
    <p:sldId id="294" r:id="rId21"/>
    <p:sldId id="318" r:id="rId22"/>
    <p:sldId id="319" r:id="rId23"/>
    <p:sldId id="295" r:id="rId24"/>
    <p:sldId id="320" r:id="rId25"/>
    <p:sldId id="321" r:id="rId26"/>
    <p:sldId id="322" r:id="rId27"/>
    <p:sldId id="296" r:id="rId28"/>
    <p:sldId id="302" r:id="rId29"/>
    <p:sldId id="325" r:id="rId30"/>
    <p:sldId id="327" r:id="rId31"/>
    <p:sldId id="328" r:id="rId32"/>
    <p:sldId id="329" r:id="rId33"/>
    <p:sldId id="330" r:id="rId34"/>
    <p:sldId id="326" r:id="rId35"/>
    <p:sldId id="332" r:id="rId36"/>
    <p:sldId id="333" r:id="rId37"/>
    <p:sldId id="323" r:id="rId38"/>
    <p:sldId id="334" r:id="rId39"/>
    <p:sldId id="335" r:id="rId40"/>
    <p:sldId id="337" r:id="rId41"/>
    <p:sldId id="342" r:id="rId42"/>
    <p:sldId id="338" r:id="rId43"/>
    <p:sldId id="339" r:id="rId44"/>
    <p:sldId id="340" r:id="rId45"/>
    <p:sldId id="336" r:id="rId46"/>
    <p:sldId id="341" r:id="rId47"/>
    <p:sldId id="344" r:id="rId48"/>
    <p:sldId id="345" r:id="rId49"/>
    <p:sldId id="346" r:id="rId50"/>
    <p:sldId id="350" r:id="rId51"/>
    <p:sldId id="347" r:id="rId52"/>
    <p:sldId id="354" r:id="rId53"/>
    <p:sldId id="349" r:id="rId54"/>
    <p:sldId id="308" r:id="rId55"/>
    <p:sldId id="351" r:id="rId56"/>
    <p:sldId id="352" r:id="rId57"/>
    <p:sldId id="353" r:id="rId58"/>
    <p:sldId id="348" r:id="rId59"/>
    <p:sldId id="356" r:id="rId60"/>
    <p:sldId id="357" r:id="rId61"/>
    <p:sldId id="384" r:id="rId62"/>
    <p:sldId id="362" r:id="rId63"/>
    <p:sldId id="386" r:id="rId64"/>
    <p:sldId id="364" r:id="rId65"/>
    <p:sldId id="385" r:id="rId66"/>
    <p:sldId id="365" r:id="rId67"/>
    <p:sldId id="387" r:id="rId68"/>
    <p:sldId id="367" r:id="rId69"/>
    <p:sldId id="368" r:id="rId70"/>
    <p:sldId id="390" r:id="rId71"/>
    <p:sldId id="370" r:id="rId72"/>
    <p:sldId id="371" r:id="rId73"/>
    <p:sldId id="389" r:id="rId74"/>
    <p:sldId id="383" r:id="rId75"/>
    <p:sldId id="391" r:id="rId76"/>
    <p:sldId id="392" r:id="rId77"/>
    <p:sldId id="372" r:id="rId78"/>
    <p:sldId id="373" r:id="rId79"/>
    <p:sldId id="374" r:id="rId80"/>
    <p:sldId id="394" r:id="rId81"/>
    <p:sldId id="306" r:id="rId82"/>
    <p:sldId id="393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7/22/2018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7/22/2018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uke.edu/~rnau/411arim.htm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2E8B3EC-A6EA-4A9A-BD50-A449FD12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1404D07-3084-4BF1-86CD-528694A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Amtrak Ridership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BB0945-95C9-49F8-B9E6-A34EBFF6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87E7B9-D417-40B8-BA6F-DE7BA6BD7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B4C213-F430-4405-AF10-D5193008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809617"/>
            <a:ext cx="4972050" cy="263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238EDDF-C9E2-41DF-AAE5-8E0F2B87C33C}"/>
              </a:ext>
            </a:extLst>
          </p:cNvPr>
          <p:cNvSpPr txBox="1">
            <a:spLocks/>
          </p:cNvSpPr>
          <p:nvPr/>
        </p:nvSpPr>
        <p:spPr>
          <a:xfrm>
            <a:off x="762000" y="1752600"/>
            <a:ext cx="7772400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r>
              <a:rPr lang="en-US" b="1"/>
              <a:t>Appears to have U-shaped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4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</a:t>
            </a:r>
            <a:r>
              <a:rPr lang="en-US" dirty="0" smtClean="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Put another way, if you add the seasonal, trend and level values, the difference is the “noise” 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Decline </a:t>
            </a:r>
            <a:r>
              <a:rPr lang="en-US" dirty="0"/>
              <a:t>in </a:t>
            </a:r>
            <a:r>
              <a:rPr lang="en-US" dirty="0" smtClean="0"/>
              <a:t>Jan/Feb</a:t>
            </a: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Increase in </a:t>
            </a:r>
            <a:r>
              <a:rPr lang="en-US" dirty="0" smtClean="0"/>
              <a:t>Mar</a:t>
            </a: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Sustained 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to 3 years (1997-1999)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1_amtrak.R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Partitioning</a:t>
            </a:r>
            <a:r>
              <a:rPr lang="en-US" dirty="0"/>
              <a:t>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</a:t>
            </a:r>
            <a:r>
              <a:rPr lang="en-US" dirty="0" smtClean="0"/>
              <a:t>portion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Data</a:t>
              </a:r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Test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Partitioning </a:t>
            </a:r>
            <a:r>
              <a:rPr lang="en-US" dirty="0"/>
              <a:t>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11347"/>
            <a:ext cx="7886700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 smtClean="0"/>
              <a:t>Instead </a:t>
            </a:r>
            <a:r>
              <a:rPr lang="en-US" sz="2000" b="1" dirty="0"/>
              <a:t>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</a:t>
            </a:r>
            <a:r>
              <a:rPr lang="en-US" sz="1600" dirty="0" smtClean="0"/>
              <a:t>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</a:t>
            </a:r>
            <a:r>
              <a:rPr lang="en-US" sz="2000" b="1" dirty="0" smtClean="0"/>
              <a:t>&amp; historical </a:t>
            </a:r>
            <a:r>
              <a:rPr lang="en-US" sz="2000" b="1" dirty="0"/>
              <a:t>accuracy </a:t>
            </a:r>
            <a:r>
              <a:rPr lang="en-US" sz="1600" dirty="0" smtClean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42950" y="3914753"/>
            <a:ext cx="7562850" cy="1276350"/>
            <a:chOff x="742950" y="4371968"/>
            <a:chExt cx="7562850" cy="1276350"/>
          </a:xfrm>
        </p:grpSpPr>
        <p:sp>
          <p:nvSpPr>
            <p:cNvPr id="2" name="Right Arrow 1"/>
            <p:cNvSpPr/>
            <p:nvPr/>
          </p:nvSpPr>
          <p:spPr>
            <a:xfrm>
              <a:off x="742950" y="4371968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Temporal Data Points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0" y="5053005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3" y="5062530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</a:t>
              </a:r>
              <a:endParaRPr lang="en-US" dirty="0"/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3569494" y="4872037"/>
              <a:ext cx="1400175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785813" y="5743574"/>
            <a:ext cx="7572375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Sub-setting data with regard to time is called “out of time” sampling.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07931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Workforce Planning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 smtClean="0"/>
              <a:t>What types of business problems can be forecasted?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</a:t>
            </a:r>
            <a:r>
              <a:rPr lang="en-US" dirty="0">
                <a:solidFill>
                  <a:schemeClr val="bg1"/>
                </a:solidFill>
              </a:rPr>
              <a:t>cover a set of common </a:t>
            </a:r>
            <a:r>
              <a:rPr lang="en-US" dirty="0" smtClean="0">
                <a:solidFill>
                  <a:schemeClr val="bg1"/>
                </a:solidFill>
              </a:rPr>
              <a:t>forecasting tools </a:t>
            </a:r>
            <a:r>
              <a:rPr lang="en-US" dirty="0">
                <a:solidFill>
                  <a:schemeClr val="bg1"/>
                </a:solidFill>
              </a:rPr>
              <a:t>to make </a:t>
            </a:r>
            <a:r>
              <a:rPr lang="en-US" dirty="0" smtClean="0">
                <a:solidFill>
                  <a:schemeClr val="bg1"/>
                </a:solidFill>
              </a:rPr>
              <a:t>predictions.   </a:t>
            </a:r>
            <a:r>
              <a:rPr lang="en-US" dirty="0">
                <a:solidFill>
                  <a:schemeClr val="bg1"/>
                </a:solidFill>
              </a:rPr>
              <a:t>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Amazon’s Quarterly Revenue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Blue represents confidence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 smtClean="0"/>
              <a:t>What types of business problems can be forecasted?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71463" y="1243013"/>
            <a:ext cx="8415337" cy="5000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Besides revenue, where else would a forecast benefit a company?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29188" y="2043107"/>
            <a:ext cx="0" cy="40005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9251" y="2128847"/>
            <a:ext cx="3171825" cy="542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 has become more widespread in business.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9251" y="2857500"/>
            <a:ext cx="3257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1_getRevenueData.R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488853"/>
          </a:xfrm>
        </p:spPr>
        <p:txBody>
          <a:bodyPr/>
          <a:lstStyle/>
          <a:p>
            <a:r>
              <a:rPr lang="en-US" dirty="0" smtClean="0"/>
              <a:t>Let’s grab a time series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meta </a:t>
            </a:r>
            <a:r>
              <a:rPr lang="en-US" dirty="0"/>
              <a:t>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1463" y="117157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Based on the stock you chose, what meta data did you observe?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Trend? Level? Seasonal or seemingly random noise?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8" y="2185987"/>
            <a:ext cx="3319462" cy="2638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6350" y="2224090"/>
            <a:ext cx="3300413" cy="2634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152401" y="5414963"/>
            <a:ext cx="8415337" cy="828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orecasting </a:t>
            </a:r>
            <a:r>
              <a:rPr lang="en-US" dirty="0">
                <a:solidFill>
                  <a:schemeClr val="bg1"/>
                </a:solidFill>
              </a:rPr>
              <a:t>starts with using visualizing to understand </a:t>
            </a:r>
            <a:r>
              <a:rPr lang="en-US" u="sng" dirty="0">
                <a:solidFill>
                  <a:schemeClr val="bg1"/>
                </a:solidFill>
              </a:rPr>
              <a:t>“</a:t>
            </a:r>
            <a:r>
              <a:rPr lang="en-US" u="sng" dirty="0" smtClean="0">
                <a:solidFill>
                  <a:schemeClr val="bg1"/>
                </a:solidFill>
              </a:rPr>
              <a:t>metadata”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*In many instances we do not know the causal inputs or have data readily available </a:t>
            </a:r>
            <a:r>
              <a:rPr lang="en-US" sz="1200" dirty="0" smtClean="0">
                <a:solidFill>
                  <a:schemeClr val="bg1"/>
                </a:solidFill>
              </a:rPr>
              <a:t>to explain what we observe.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6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meta data for CVS?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913" y="1557336"/>
            <a:ext cx="5314950" cy="422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</p:spTree>
    <p:extLst>
      <p:ext uri="{BB962C8B-B14F-4D97-AF65-F5344CB8AC3E}">
        <p14:creationId xmlns:p14="http://schemas.microsoft.com/office/powerpoint/2010/main" val="32955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381" y="1552578"/>
            <a:ext cx="5329238" cy="42536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the meta data for AMZN?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598078"/>
              </p:ext>
            </p:extLst>
          </p:nvPr>
        </p:nvGraphicFramePr>
        <p:xfrm>
          <a:off x="614363" y="1111250"/>
          <a:ext cx="7915275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Break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Workforce Planning Example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4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Common Methods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will cover 5 common methods to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Holt Winters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Modeling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”black box”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87191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Requires additional data manipulation &amp;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Methods of Naïve Forecasting</a:t>
            </a:r>
            <a:endParaRPr lang="en-US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Mean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mean for the series and repeats as future forecasts.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26" y="1610435"/>
            <a:ext cx="5208799" cy="436697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- Drift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2" y="1992574"/>
            <a:ext cx="2861767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smtClean="0"/>
              <a:t>average change in data starting with last value.</a:t>
            </a:r>
            <a:endParaRPr lang="en-US" dirty="0"/>
          </a:p>
          <a:p>
            <a:r>
              <a:rPr lang="en-US" dirty="0"/>
              <a:t>Good if </a:t>
            </a:r>
            <a:r>
              <a:rPr lang="en-US" dirty="0" smtClean="0"/>
              <a:t>trend but no seasonality.  Extends from last point in cycle.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2" y="3553033"/>
            <a:ext cx="287605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90463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9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Now notice the drift now comes from the lower point in the cycle this time.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03959" y="3384144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More accurate than mean with strong trend.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Accuracy hurt by seasonality.</a:t>
            </a:r>
            <a:endParaRPr lang="en-US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(true)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Forecast – Naïve </a:t>
            </a:r>
            <a:r>
              <a:rPr lang="en-US" dirty="0" smtClean="0"/>
              <a:t>Seasonal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smtClean="0"/>
              <a:t>last corresponding seasonal values in a repeating pattern.  Good if no trend.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look accurate?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appropriate?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Frequency</a:t>
              </a:r>
              <a:endParaRPr lang="en-US" sz="12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Values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Mu:</a:t>
              </a:r>
            </a:p>
            <a:p>
              <a:r>
                <a:rPr lang="en-US" sz="1200" dirty="0" err="1" smtClean="0"/>
                <a:t>Avg</a:t>
              </a:r>
              <a:r>
                <a:rPr lang="en-US" sz="1200" dirty="0" smtClean="0"/>
                <a:t> of population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 smtClean="0"/>
              <a:t>Assumes a normal distribution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normal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 smtClean="0"/>
              <a:t>Laying the normal distribution onto the forecast you get a probability centered at the forecast.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 flipV="1">
            <a:off x="2829234" y="3898232"/>
            <a:ext cx="2957955" cy="67499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</p:cNvCxnSpPr>
          <p:nvPr/>
        </p:nvCxnSpPr>
        <p:spPr>
          <a:xfrm>
            <a:off x="2839066" y="3108222"/>
            <a:ext cx="2960155" cy="5373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Forecast Area?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 smtClean="0"/>
              <a:t>The distribution advances to the next forecast to make the new prediction intervals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</a:t>
            </a:r>
            <a:endParaRPr lang="en-US" alt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t="11922"/>
          <a:stretch/>
        </p:blipFill>
        <p:spPr bwMode="auto">
          <a:xfrm rot="5400000">
            <a:off x="1282570" y="3272439"/>
            <a:ext cx="4969040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3158873" y="2636458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49041" y="4691028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49041" y="3466517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1" idx="6"/>
          </p:cNvCxnSpPr>
          <p:nvPr/>
        </p:nvCxnSpPr>
        <p:spPr>
          <a:xfrm flipV="1">
            <a:off x="3274403" y="3545305"/>
            <a:ext cx="2468671" cy="12084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</p:cNvCxnSpPr>
          <p:nvPr/>
        </p:nvCxnSpPr>
        <p:spPr>
          <a:xfrm>
            <a:off x="3284235" y="2699139"/>
            <a:ext cx="2490923" cy="50928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2_NaiveNike.R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174473"/>
              </p:ext>
            </p:extLst>
          </p:nvPr>
        </p:nvGraphicFramePr>
        <p:xfrm>
          <a:off x="614363" y="1111250"/>
          <a:ext cx="7915275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 Series Decomposition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Break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Workforce Planning Example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7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 smtClean="0"/>
              <a:t>Decompose a time series into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Seasonal</a:t>
            </a:r>
          </a:p>
          <a:p>
            <a:pPr lvl="1"/>
            <a:r>
              <a:rPr lang="en-US" dirty="0" smtClean="0"/>
              <a:t>Random (noise)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De-Season Data</a:t>
            </a:r>
          </a:p>
          <a:p>
            <a:pPr lvl="1"/>
            <a:r>
              <a:rPr lang="en-US" dirty="0" smtClean="0"/>
              <a:t>Helps understand the underlying characteristics of a time series</a:t>
            </a:r>
          </a:p>
          <a:p>
            <a:r>
              <a:rPr lang="en-US" dirty="0" smtClean="0"/>
              <a:t>Sometimes applying a forecast or model to the random component can improve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time is not interacting between rows </a:t>
            </a:r>
            <a:r>
              <a:rPr lang="en-US" i="1" dirty="0" smtClean="0"/>
              <a:t>(or it had not better be) </a:t>
            </a:r>
            <a:r>
              <a:rPr lang="en-US" dirty="0" smtClean="0"/>
              <a:t>but is present at the observational row.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Attributes for each observation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</a:t>
            </a:r>
            <a:r>
              <a:rPr lang="en-US" sz="2000" dirty="0" smtClean="0"/>
              <a:t>= data at period t</a:t>
            </a:r>
          </a:p>
          <a:p>
            <a:r>
              <a:rPr lang="en-US" sz="2000" dirty="0" smtClean="0"/>
              <a:t>S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seasonal component at period t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trend component at period t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remainder or residual component at period 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 smtClean="0"/>
                  <a:t>Y</a:t>
                </a:r>
                <a:r>
                  <a:rPr lang="en-US" sz="4400" baseline="-25000" dirty="0" err="1" smtClean="0"/>
                  <a:t>t</a:t>
                </a:r>
                <a:r>
                  <a:rPr lang="en-US" sz="4400" dirty="0" smtClean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 smtClean="0"/>
                  <a:t>(S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T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, E</a:t>
                </a:r>
                <a:r>
                  <a:rPr lang="en-US" sz="4400" baseline="-25000" dirty="0" smtClean="0"/>
                  <a:t>t</a:t>
                </a:r>
                <a:r>
                  <a:rPr lang="en-US" sz="4400" dirty="0" smtClean="0"/>
                  <a:t>)</a:t>
                </a:r>
                <a:r>
                  <a:rPr lang="en-US" sz="4400" baseline="-25000" dirty="0" smtClean="0"/>
                  <a:t> </a:t>
                </a:r>
                <a:endParaRPr lang="en-US" sz="4400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at a specific time period (t) is equal to a mix* of seasonal  values, trend values and whatever is left  at the same time period.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*Mix can either be </a:t>
            </a:r>
          </a:p>
          <a:p>
            <a:r>
              <a:rPr lang="en-US" sz="1600" b="1" dirty="0" smtClean="0"/>
              <a:t>Additive</a:t>
            </a:r>
            <a:r>
              <a:rPr lang="en-US" sz="1600" dirty="0" smtClean="0"/>
              <a:t> – 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= </a:t>
            </a:r>
            <a:r>
              <a:rPr lang="en-US" sz="1600" dirty="0"/>
              <a:t>Seasonal effect + Trend + Cyclical + </a:t>
            </a:r>
            <a:r>
              <a:rPr lang="en-US" sz="1600" dirty="0" smtClean="0"/>
              <a:t>Residual</a:t>
            </a:r>
          </a:p>
          <a:p>
            <a:r>
              <a:rPr lang="en-US" sz="1600" dirty="0" smtClean="0"/>
              <a:t>An </a:t>
            </a:r>
            <a:r>
              <a:rPr lang="en-US" sz="1600" dirty="0"/>
              <a:t>additive model assumes that the difference between </a:t>
            </a:r>
            <a:r>
              <a:rPr lang="en-US" sz="1600" dirty="0" smtClean="0"/>
              <a:t>each time period is </a:t>
            </a:r>
            <a:r>
              <a:rPr lang="en-US" sz="1600" dirty="0"/>
              <a:t>approximately the </a:t>
            </a:r>
            <a:r>
              <a:rPr lang="en-US" sz="1600" dirty="0" smtClean="0"/>
              <a:t>same</a:t>
            </a:r>
          </a:p>
          <a:p>
            <a:r>
              <a:rPr lang="en-US" sz="1600" dirty="0" smtClean="0"/>
              <a:t> For example, Jan trend is +100, </a:t>
            </a:r>
            <a:r>
              <a:rPr lang="en-US" sz="1600" dirty="0"/>
              <a:t> </a:t>
            </a:r>
            <a:r>
              <a:rPr lang="en-US" sz="1600" dirty="0" smtClean="0"/>
              <a:t>so next Jan trend would add another +100. 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Multiplicative</a:t>
            </a:r>
            <a:r>
              <a:rPr lang="en-US" sz="1600" dirty="0" smtClean="0"/>
              <a:t> -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</a:t>
            </a:r>
            <a:r>
              <a:rPr lang="en-US" sz="1600" dirty="0" smtClean="0"/>
              <a:t>X </a:t>
            </a:r>
            <a:r>
              <a:rPr lang="en-US" sz="1600" dirty="0"/>
              <a:t>Trend </a:t>
            </a:r>
            <a:r>
              <a:rPr lang="en-US" sz="1600" dirty="0" smtClean="0"/>
              <a:t>X </a:t>
            </a:r>
            <a:r>
              <a:rPr lang="en-US" sz="1600" dirty="0"/>
              <a:t>Cyclical </a:t>
            </a:r>
            <a:r>
              <a:rPr lang="en-US" sz="1600" dirty="0" smtClean="0"/>
              <a:t>X Residual</a:t>
            </a:r>
          </a:p>
          <a:p>
            <a:r>
              <a:rPr lang="en-US" sz="1600" dirty="0" smtClean="0"/>
              <a:t>A multiplicative model assumes changes are proportional and not constant.</a:t>
            </a:r>
          </a:p>
          <a:p>
            <a:r>
              <a:rPr lang="en-US" sz="1600" dirty="0" smtClean="0"/>
              <a:t>For example Jan season is +100 as part of a 1,000 total (10%).  The next Jan the total is 1500, and the seasonal adjustment would be 150 (10%).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multiplicative if the seasonality grows larger over time but is still the same proportion of the total</a:t>
            </a:r>
            <a:endParaRPr lang="en-US" dirty="0"/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Multiplicative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Adjustment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6" y="1314450"/>
            <a:ext cx="8162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One useful by-product from decomposition is the ability to de-season data.</a:t>
            </a:r>
            <a:endParaRPr lang="en-US" sz="2000" b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26041" y="2143114"/>
            <a:ext cx="3491918" cy="2450583"/>
            <a:chOff x="2667000" y="2371719"/>
            <a:chExt cx="3491918" cy="2450583"/>
          </a:xfrm>
        </p:grpSpPr>
        <p:sp>
          <p:nvSpPr>
            <p:cNvPr id="8" name="TextBox 7"/>
            <p:cNvSpPr txBox="1"/>
            <p:nvPr/>
          </p:nvSpPr>
          <p:spPr>
            <a:xfrm>
              <a:off x="2824768" y="2671736"/>
              <a:ext cx="31763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/>
                <a:t>Y</a:t>
              </a:r>
              <a:r>
                <a:rPr lang="en-US" sz="4400" baseline="-25000" dirty="0" err="1" smtClean="0"/>
                <a:t>t</a:t>
              </a:r>
              <a:r>
                <a:rPr lang="en-US" sz="4400" dirty="0" smtClean="0"/>
                <a:t> - S</a:t>
              </a:r>
              <a:r>
                <a:rPr lang="en-US" sz="4400" baseline="-25000" dirty="0" smtClean="0"/>
                <a:t>t</a:t>
              </a:r>
              <a:r>
                <a:rPr lang="en-US" sz="4400" dirty="0" smtClean="0"/>
                <a:t>= T</a:t>
              </a:r>
              <a:r>
                <a:rPr lang="en-US" sz="4400" baseline="-25000" dirty="0" smtClean="0"/>
                <a:t>t </a:t>
              </a:r>
              <a:r>
                <a:rPr lang="en-US" sz="4400" dirty="0" smtClean="0"/>
                <a:t>+ E</a:t>
              </a:r>
              <a:r>
                <a:rPr lang="en-US" sz="4400" baseline="-25000" dirty="0" smtClean="0"/>
                <a:t>t </a:t>
              </a:r>
              <a:endParaRPr lang="en-US" sz="4400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056" y="2371719"/>
              <a:ext cx="29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Additive Seasonal Adjustment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95914" y="4052861"/>
              <a:ext cx="3221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/>
                <a:t>Y</a:t>
              </a:r>
              <a:r>
                <a:rPr lang="en-US" sz="4400" baseline="-25000" dirty="0" err="1" smtClean="0"/>
                <a:t>t</a:t>
              </a:r>
              <a:r>
                <a:rPr lang="en-US" sz="4400" dirty="0" smtClean="0"/>
                <a:t> / S</a:t>
              </a:r>
              <a:r>
                <a:rPr lang="en-US" sz="4400" baseline="-25000" dirty="0" smtClean="0"/>
                <a:t>t</a:t>
              </a:r>
              <a:r>
                <a:rPr lang="en-US" sz="4400" dirty="0" smtClean="0"/>
                <a:t>= T</a:t>
              </a:r>
              <a:r>
                <a:rPr lang="en-US" sz="4400" baseline="-25000" dirty="0" smtClean="0"/>
                <a:t>t </a:t>
              </a:r>
              <a:r>
                <a:rPr lang="en-US" sz="4400" dirty="0"/>
                <a:t>*</a:t>
              </a:r>
              <a:r>
                <a:rPr lang="en-US" sz="4400" dirty="0" smtClean="0"/>
                <a:t> E</a:t>
              </a:r>
              <a:r>
                <a:rPr lang="en-US" sz="4400" baseline="-25000" dirty="0" smtClean="0"/>
                <a:t>t </a:t>
              </a:r>
              <a:endParaRPr lang="en-US" sz="44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752844"/>
              <a:ext cx="349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Multiplicative Seasonal Adjustment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75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Time Series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De-seasoning data is possible by subtracting (additive TSD) or dividing (multiplicative TSD) it out of the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3_TimeSeriesDecompositionAMZN.R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42374"/>
              </p:ext>
            </p:extLst>
          </p:nvPr>
        </p:nvGraphicFramePr>
        <p:xfrm>
          <a:off x="614363" y="1111250"/>
          <a:ext cx="7915275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 Forecasting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Series Decomposition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Holt Winters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Workforce Planning Example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30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Mean Average – good for population summary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Each record has the same weight.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10+20+30+40+50</a:t>
                </a:r>
                <a:endParaRPr lang="en-US" sz="1400" u="sn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=30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Centered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30+40+50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Descriptive because it uses values from the future so not good for forecasting.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Trailing Moving Average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all values and divide by population </a:t>
            </a:r>
            <a:r>
              <a:rPr lang="en-US" sz="1600" b="1" i="1" dirty="0" smtClean="0"/>
              <a:t>in the window</a:t>
            </a:r>
            <a:endParaRPr lang="en-US" sz="1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Records in the window have the same weight.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10+20+30</a:t>
            </a:r>
            <a:endParaRPr lang="en-US" sz="14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20+30+40</a:t>
            </a:r>
            <a:endParaRPr lang="en-US" sz="1400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=30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Uses preceding window values so ok for forecasts but lags for trend and seasonal.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</a:t>
            </a:r>
            <a:r>
              <a:rPr lang="en-US" dirty="0" smtClean="0"/>
              <a:t>typically (not always) </a:t>
            </a:r>
            <a:r>
              <a:rPr lang="en-US" dirty="0"/>
              <a:t>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38051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Observations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Attribute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Older records in the window have the </a:t>
            </a:r>
            <a:r>
              <a:rPr lang="en-US" sz="2800" b="1" u="sng" dirty="0" smtClean="0"/>
              <a:t>diminishing</a:t>
            </a:r>
            <a:r>
              <a:rPr lang="en-US" sz="2800" u="sng" dirty="0" smtClean="0"/>
              <a:t>  weight</a:t>
            </a:r>
            <a:endParaRPr lang="en-US" sz="28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Values are weighted so their impact diminishes in the average the farther back.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 smtClean="0"/>
              <a:t>α</a:t>
            </a:r>
            <a:r>
              <a:rPr lang="en-US" sz="2400" b="1" dirty="0" smtClean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 = </a:t>
            </a:r>
            <a:r>
              <a:rPr lang="en-US" dirty="0"/>
              <a:t>more weight is given to observations from the more distant </a:t>
            </a:r>
            <a:r>
              <a:rPr lang="en-US" dirty="0" smtClean="0"/>
              <a:t>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= all weight given to the most recent (same as a true Naïve forecast)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79416"/>
              </p:ext>
            </p:extLst>
          </p:nvPr>
        </p:nvGraphicFramePr>
        <p:xfrm>
          <a:off x="298869" y="2049467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2875" y="4826772"/>
            <a:ext cx="885348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 a forecasting method, ONLY use if no trend or seasonality…you can use it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on the de-seasoned data.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rot="5400000">
            <a:off x="913198" y="3113476"/>
            <a:ext cx="2014541" cy="302437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466975"/>
            <a:ext cx="5924550" cy="1752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41538" y="4201597"/>
            <a:ext cx="2202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https://www.otexts.org/fpp/7/1</a:t>
            </a:r>
          </a:p>
        </p:txBody>
      </p:sp>
    </p:spTree>
    <p:extLst>
      <p:ext uri="{BB962C8B-B14F-4D97-AF65-F5344CB8AC3E}">
        <p14:creationId xmlns:p14="http://schemas.microsoft.com/office/powerpoint/2010/main" val="2563906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averages…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Exponential Smoothing – smooths seasonality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2049467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/>
                <a:gridCol w="6179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2875" y="4826772"/>
            <a:ext cx="885348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 a forecasting method, ONLY use if no trend or seasonality…you can use it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on the de-seasoned data.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rot="5400000">
            <a:off x="913198" y="3113476"/>
            <a:ext cx="2014541" cy="302437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87513"/>
              </p:ext>
            </p:extLst>
          </p:nvPr>
        </p:nvGraphicFramePr>
        <p:xfrm>
          <a:off x="2205037" y="3111500"/>
          <a:ext cx="422433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963"/>
                <a:gridCol w="1586606"/>
                <a:gridCol w="168576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alpha 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.2*(1-.2)^4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0.8192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.2*(1-.2)^3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2.0480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.2*(1-.2)^2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3.8400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.2*(1-.2)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             6.4000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               10.0000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46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Holt Winters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HW applies exponential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moothing to level, trend and seasonality individually then combines them.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28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Two  </a:t>
            </a:r>
            <a:r>
              <a:rPr lang="en-US" dirty="0"/>
              <a:t>Popular Forecast KPIs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5" y="1502807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MAPE-</a:t>
            </a:r>
            <a:r>
              <a:rPr lang="en-US" dirty="0"/>
              <a:t> Mean Absolute Percentage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 manually calculate RMSE, work the acronym backwards.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82690"/>
              </p:ext>
            </p:extLst>
          </p:nvPr>
        </p:nvGraphicFramePr>
        <p:xfrm>
          <a:off x="3114484" y="2397125"/>
          <a:ext cx="2915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19"/>
                <a:gridCol w="17383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Predicted/Forecasted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14350" y="2085975"/>
            <a:ext cx="81581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7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 manually calculate RMSE, work the acronym backwards.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19596"/>
              </p:ext>
            </p:extLst>
          </p:nvPr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/>
                <a:gridCol w="1738313"/>
                <a:gridCol w="1115899"/>
                <a:gridCol w="11158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Predicted/Forecasted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Squared Errors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8572" y="28003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36+16+9+4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29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the same units being measured, tells you +/- the prediction error.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/>
                <a:gridCol w="1738313"/>
                <a:gridCol w="1115899"/>
                <a:gridCol w="11158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Predicted/Forecasted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Squared Errors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8572" y="24550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36+16+9+4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6185310" y="3170630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8296" y="2469355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Root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16.25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blipFill rotWithShape="0">
                <a:blip r:embed="rId6"/>
                <a:stretch>
                  <a:fillRect r="-18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43838" y="3571875"/>
            <a:ext cx="70884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=4.03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31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375" y="1174191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MAPE-</a:t>
            </a:r>
            <a:r>
              <a:rPr lang="en-US" dirty="0"/>
              <a:t> Mean Absolute Percentage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 manually calculate RMSE, work the acronym backwards.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36848"/>
              </p:ext>
            </p:extLst>
          </p:nvPr>
        </p:nvGraphicFramePr>
        <p:xfrm>
          <a:off x="314113" y="2354262"/>
          <a:ext cx="544375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4"/>
                <a:gridCol w="1619979"/>
                <a:gridCol w="1039936"/>
                <a:gridCol w="1039936"/>
                <a:gridCol w="1039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Predicted/Forecasted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 % of Forecast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=6/16 or </a:t>
                      </a:r>
                      <a:r>
                        <a:rPr lang="en-US" b="1" dirty="0" smtClean="0"/>
                        <a:t>37%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=4/8 or </a:t>
                      </a:r>
                    </a:p>
                    <a:p>
                      <a:pPr algn="ctr"/>
                      <a:r>
                        <a:rPr lang="en-US" b="1" dirty="0" smtClean="0"/>
                        <a:t>50%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=3/17 or </a:t>
                      </a:r>
                      <a:r>
                        <a:rPr lang="en-US" b="1" dirty="0" smtClean="0"/>
                        <a:t>17%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=2/34 or </a:t>
                      </a:r>
                    </a:p>
                    <a:p>
                      <a:pPr algn="ctr"/>
                      <a:r>
                        <a:rPr lang="en-US" b="1" dirty="0" smtClean="0"/>
                        <a:t>5%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5400000">
            <a:off x="5761442" y="3175398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0074" y="2440781"/>
            <a:ext cx="216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of Percentages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5644" y="315991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37%+50%+17%+5%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899941" y="343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72388" y="3971925"/>
            <a:ext cx="87395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=27.7%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95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4_HoltWintersWMT.R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Workforce Planning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</a:t>
            </a:r>
            <a:r>
              <a:rPr lang="en-US" dirty="0" smtClean="0"/>
              <a:t>data </a:t>
            </a:r>
            <a:r>
              <a:rPr lang="en-US" dirty="0"/>
              <a:t>to create future time series </a:t>
            </a:r>
            <a:r>
              <a:rPr lang="en-US" dirty="0" smtClean="0"/>
              <a:t>values, doesn’t have to explain the reason for observed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Based Forecasting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1463" y="1495424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Ridership Y is a function of time (t) and noise (error = e)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 + B</a:t>
            </a:r>
            <a:r>
              <a:rPr lang="en-US" i="1" baseline="-25000" dirty="0" smtClean="0"/>
              <a:t>1</a:t>
            </a:r>
            <a:r>
              <a:rPr lang="en-US" i="1" dirty="0" smtClean="0"/>
              <a:t>*t + e</a:t>
            </a:r>
          </a:p>
          <a:p>
            <a:pPr>
              <a:buFont typeface="Wingdings 2" pitchFamily="18" charset="2"/>
              <a:buNone/>
            </a:pPr>
            <a:endParaRPr lang="en-US" b="1" i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Thus we model 3 of the 4 components:</a:t>
            </a:r>
          </a:p>
          <a:p>
            <a:pPr lvl="1"/>
            <a:r>
              <a:rPr lang="en-US" dirty="0" smtClean="0"/>
              <a:t>Level (</a:t>
            </a:r>
            <a:r>
              <a:rPr lang="en-US" i="1" dirty="0" smtClean="0"/>
              <a:t>B</a:t>
            </a:r>
            <a:r>
              <a:rPr lang="en-US" i="1" baseline="-25000" dirty="0" smtClean="0"/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Trend* (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Noise (</a:t>
            </a:r>
            <a:r>
              <a:rPr lang="en-US" i="1" dirty="0" smtClean="0"/>
              <a:t>e</a:t>
            </a:r>
            <a:r>
              <a:rPr lang="en-US" dirty="0" smtClean="0"/>
              <a:t>)</a:t>
            </a:r>
          </a:p>
        </p:txBody>
      </p:sp>
      <p:pic>
        <p:nvPicPr>
          <p:cNvPr id="22530" name="Picture 2" descr="Image result for amtrak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11" y="2573602"/>
            <a:ext cx="3772477" cy="315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210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Linear Trend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85474"/>
            <a:ext cx="5938837" cy="4986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85912" y="1100048"/>
            <a:ext cx="5929313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produce linear trend model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ridership.lm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tslm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ridership.ts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~ 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36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304925"/>
            <a:ext cx="81534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forecast(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level = 0)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52613"/>
            <a:ext cx="6858000" cy="296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Linear Trend Predictions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85938" y="4810112"/>
            <a:ext cx="4914900" cy="595313"/>
            <a:chOff x="935770" y="5053005"/>
            <a:chExt cx="7370030" cy="595313"/>
          </a:xfrm>
        </p:grpSpPr>
        <p:sp>
          <p:nvSpPr>
            <p:cNvPr id="10" name="Right Arrow 9"/>
            <p:cNvSpPr/>
            <p:nvPr/>
          </p:nvSpPr>
          <p:spPr>
            <a:xfrm>
              <a:off x="935770" y="5053005"/>
              <a:ext cx="735574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720387" y="5062530"/>
              <a:ext cx="1585413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Validation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2151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5_Ch17.R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144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Trend – like amazon’s revenue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00075" y="1181100"/>
            <a:ext cx="7772400" cy="4267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Appropriate model when increase/decrease in series over time is multiplicative 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Replace Y with log(Y) then fit linear regression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log(Y</a:t>
            </a:r>
            <a:r>
              <a:rPr lang="en-US" i="1" baseline="-25000" dirty="0" smtClean="0"/>
              <a:t>i</a:t>
            </a:r>
            <a:r>
              <a:rPr lang="en-US" i="1" dirty="0" smtClean="0"/>
              <a:t>) = B</a:t>
            </a:r>
            <a:r>
              <a:rPr lang="en-US" i="1" baseline="-25000" dirty="0" smtClean="0"/>
              <a:t>0</a:t>
            </a:r>
            <a:r>
              <a:rPr lang="en-US" i="1" dirty="0" smtClean="0"/>
              <a:t> + B</a:t>
            </a:r>
            <a:r>
              <a:rPr lang="en-US" i="1" baseline="-25000" dirty="0" smtClean="0"/>
              <a:t>1</a:t>
            </a:r>
            <a:r>
              <a:rPr lang="en-US" i="1" dirty="0" smtClean="0"/>
              <a:t>t + 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00475" y="628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3" y="2752724"/>
            <a:ext cx="3867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48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795837" y="4138607"/>
            <a:ext cx="4033837" cy="8143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86312" y="2714613"/>
            <a:ext cx="4129087" cy="8143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614363" y="2728913"/>
            <a:ext cx="4386262" cy="800100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Logs – not to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2" y="1882866"/>
            <a:ext cx="2714625" cy="388841"/>
          </a:xfrm>
        </p:spPr>
        <p:txBody>
          <a:bodyPr/>
          <a:lstStyle/>
          <a:p>
            <a:r>
              <a:rPr lang="en-US" dirty="0" smtClean="0"/>
              <a:t>Where  “e” = ~2.718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132" y="1243003"/>
            <a:ext cx="863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“e” raised what power equals the time series value</a:t>
            </a:r>
            <a:endParaRPr lang="en-US" sz="3200" u="sng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1038" y="2754870"/>
            <a:ext cx="241732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log(2)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0.6931472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581025" y="4124332"/>
            <a:ext cx="4386262" cy="800100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61988" y="4178865"/>
            <a:ext cx="22313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log(13)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2.564949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6451" y="2700325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e^0.693 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2.719</a:t>
            </a:r>
            <a:r>
              <a:rPr lang="en-US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(0.6931472)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1.99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3114" y="408145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e^2.56949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2.719(2.56949) 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13.05568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363" y="5486400"/>
            <a:ext cx="82296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worry, R handles with the log()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905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trend - forecast errors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05800" cy="4114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smtClean="0"/>
              <a:t>Note that performance measures in standard linear regression software are not in original units 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Model forecasts will be in the form log(</a:t>
            </a:r>
            <a:r>
              <a:rPr lang="en-US" b="1" i="1" smtClean="0"/>
              <a:t>Y</a:t>
            </a:r>
            <a:r>
              <a:rPr lang="en-US" b="1" smtClean="0"/>
              <a:t>)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Return to original units by taking exponent of model forecasts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Calculate standard deviation of these forecast errors to get RMSE</a:t>
            </a:r>
          </a:p>
        </p:txBody>
      </p:sp>
    </p:spTree>
    <p:extLst>
      <p:ext uri="{BB962C8B-B14F-4D97-AF65-F5344CB8AC3E}">
        <p14:creationId xmlns:p14="http://schemas.microsoft.com/office/powerpoint/2010/main" val="14926101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 5_Ch17.R (AGAIN)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159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Trends Polynomial Trend	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smtClean="0"/>
              <a:t>Add additional predictors as appropriate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For example, for quadratic relationship add a t</a:t>
            </a:r>
            <a:r>
              <a:rPr lang="en-US" b="1" baseline="30000" smtClean="0"/>
              <a:t>2</a:t>
            </a:r>
            <a:r>
              <a:rPr lang="en-US" b="1" smtClean="0"/>
              <a:t> predictor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Fit linear regression using both t and t</a:t>
            </a:r>
            <a:r>
              <a:rPr lang="en-US" b="1" baseline="30000" smtClean="0"/>
              <a:t>2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838133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833689"/>
            <a:ext cx="7162800" cy="274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8612" y="100965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fit quadratic trend using function I(), which treats an # object "as is".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tslm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 trend + I(trend^2))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train.lm.poly.trend.pred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forecast(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train.lm.poly.trend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level = 0)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Quadratic Trend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557213" y="5743581"/>
            <a:ext cx="80581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 to time constraints, please review </a:t>
            </a:r>
            <a:r>
              <a:rPr lang="en-US" dirty="0" err="1" smtClean="0"/>
              <a:t>pg</a:t>
            </a:r>
            <a:r>
              <a:rPr lang="en-US" dirty="0" smtClean="0"/>
              <a:t> 408.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0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</a:t>
            </a:r>
            <a:r>
              <a:rPr lang="en-US" dirty="0" smtClean="0"/>
              <a:t>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“Inclement weather negatively affected holiday shopping at Target.”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(our focus) seeks to </a:t>
            </a:r>
            <a:r>
              <a:rPr lang="en-US" b="1" dirty="0"/>
              <a:t>predict</a:t>
            </a:r>
            <a:r>
              <a:rPr lang="en-US" dirty="0"/>
              <a:t> future </a:t>
            </a:r>
            <a:r>
              <a:rPr lang="en-US" dirty="0" smtClean="0"/>
              <a:t>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</a:t>
            </a:r>
            <a:r>
              <a:rPr lang="en-US" dirty="0" smtClean="0"/>
              <a:t>outcomes: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smtClean="0"/>
              <a:t>“Next quarter bank revenue is forecasted to rise to $</a:t>
            </a:r>
            <a:r>
              <a:rPr lang="en-US" b="1" u="sng" dirty="0" smtClean="0">
                <a:solidFill>
                  <a:schemeClr val="accent6"/>
                </a:solidFill>
              </a:rPr>
              <a:t>XYZ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“Wal-Mart’s 3</a:t>
            </a:r>
            <a:r>
              <a:rPr lang="en-US" baseline="30000" dirty="0" smtClean="0"/>
              <a:t>rd</a:t>
            </a:r>
            <a:r>
              <a:rPr lang="en-US" dirty="0" smtClean="0"/>
              <a:t> quarter revenue will be $</a:t>
            </a:r>
            <a:r>
              <a:rPr lang="en-US" b="1" u="sng" dirty="0" smtClean="0">
                <a:solidFill>
                  <a:schemeClr val="accent6"/>
                </a:solidFill>
              </a:rPr>
              <a:t>130B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Seasonality in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369" y="1214438"/>
            <a:ext cx="7815263" cy="4714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make dummy variables for seasons…but beware of multi-collinearity!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29816"/>
              </p:ext>
            </p:extLst>
          </p:nvPr>
        </p:nvGraphicFramePr>
        <p:xfrm>
          <a:off x="652462" y="1754183"/>
          <a:ext cx="25134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891985"/>
                <a:gridCol w="724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50480"/>
              </p:ext>
            </p:extLst>
          </p:nvPr>
        </p:nvGraphicFramePr>
        <p:xfrm>
          <a:off x="609602" y="3382953"/>
          <a:ext cx="75342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84"/>
                <a:gridCol w="941784"/>
                <a:gridCol w="941784"/>
                <a:gridCol w="941784"/>
                <a:gridCol w="941784"/>
                <a:gridCol w="941784"/>
                <a:gridCol w="941784"/>
                <a:gridCol w="9417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6200000" flipH="1">
            <a:off x="2836067" y="2464592"/>
            <a:ext cx="1014420" cy="628652"/>
          </a:xfrm>
          <a:prstGeom prst="bentConnector3">
            <a:avLst>
              <a:gd name="adj1" fmla="val 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043238" y="2686046"/>
            <a:ext cx="1628775" cy="60007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3043238" y="3057521"/>
            <a:ext cx="2557462" cy="257179"/>
          </a:xfrm>
          <a:prstGeom prst="bentConnector3">
            <a:avLst>
              <a:gd name="adj1" fmla="val 100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2938" y="6029330"/>
            <a:ext cx="7958137" cy="285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avoid multi-collinearity, there is no Dec.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35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model, Amtrak data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3048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Incorporates trend and seasonality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13 predictors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11 monthly dummies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 = trends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30000" dirty="0" smtClean="0"/>
              <a:t>2</a:t>
            </a:r>
            <a:r>
              <a:rPr lang="en-US" dirty="0" smtClean="0"/>
              <a:t>  = quadratic trend ( to get the positive and negative trend slopes)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75" y="5334000"/>
            <a:ext cx="8686799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train.lm.trend.season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tslm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train.ts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~ trend +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I(trend^2) + season)</a:t>
            </a:r>
          </a:p>
        </p:txBody>
      </p:sp>
    </p:spTree>
    <p:extLst>
      <p:ext uri="{BB962C8B-B14F-4D97-AF65-F5344CB8AC3E}">
        <p14:creationId xmlns:p14="http://schemas.microsoft.com/office/powerpoint/2010/main" val="1418929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477000" cy="868362"/>
          </a:xfrm>
        </p:spPr>
        <p:txBody>
          <a:bodyPr/>
          <a:lstStyle/>
          <a:p>
            <a:r>
              <a:rPr lang="en-US" sz="3600" dirty="0" smtClean="0"/>
              <a:t>Output of full model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2" y="1052512"/>
            <a:ext cx="56896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57213" y="5743581"/>
            <a:ext cx="80581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Due to time constraints, please review </a:t>
            </a:r>
            <a:r>
              <a:rPr lang="en-US" dirty="0" err="1" smtClean="0"/>
              <a:t>pg</a:t>
            </a:r>
            <a:r>
              <a:rPr lang="en-US" dirty="0" smtClean="0"/>
              <a:t> 410-12.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96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450" y="365126"/>
            <a:ext cx="8343900" cy="591477"/>
          </a:xfrm>
        </p:spPr>
        <p:txBody>
          <a:bodyPr/>
          <a:lstStyle/>
          <a:p>
            <a:r>
              <a:rPr lang="en-US" dirty="0" smtClean="0"/>
              <a:t>Regression Based Forecasting is great for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43383"/>
              </p:ext>
            </p:extLst>
          </p:nvPr>
        </p:nvGraphicFramePr>
        <p:xfrm>
          <a:off x="338137" y="1625591"/>
          <a:ext cx="833879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3"/>
                <a:gridCol w="1327153"/>
                <a:gridCol w="1020562"/>
                <a:gridCol w="640257"/>
                <a:gridCol w="475615"/>
                <a:gridCol w="514668"/>
                <a:gridCol w="483660"/>
                <a:gridCol w="506222"/>
                <a:gridCol w="1038961"/>
                <a:gridCol w="10045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Promo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Holiday Promo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13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868362"/>
          </a:xfrm>
        </p:spPr>
        <p:txBody>
          <a:bodyPr/>
          <a:lstStyle/>
          <a:p>
            <a:r>
              <a:rPr lang="en-US" sz="3200" smtClean="0"/>
              <a:t>Summary – Regression Based Forecasting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r>
              <a:rPr lang="en-US" dirty="0" smtClean="0"/>
              <a:t>Can use linear regression for exponential models (use logs) and polynomials (exponentiation)</a:t>
            </a:r>
          </a:p>
          <a:p>
            <a:r>
              <a:rPr lang="en-US" dirty="0" smtClean="0"/>
              <a:t>For seasonality, use categorical variable (make dummies)</a:t>
            </a:r>
          </a:p>
          <a:p>
            <a:r>
              <a:rPr lang="en-US" dirty="0" smtClean="0"/>
              <a:t>For Events, use more dummy variables</a:t>
            </a:r>
          </a:p>
          <a:p>
            <a:r>
              <a:rPr lang="en-US" dirty="0" smtClean="0"/>
              <a:t>Incorporate autocorrelation by modeling it, then using those error forecasts in the main model</a:t>
            </a:r>
          </a:p>
        </p:txBody>
      </p:sp>
    </p:spTree>
    <p:extLst>
      <p:ext uri="{BB962C8B-B14F-4D97-AF65-F5344CB8AC3E}">
        <p14:creationId xmlns:p14="http://schemas.microsoft.com/office/powerpoint/2010/main" val="5273178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6_TK_RegressionModel.R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564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Workforce Planning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5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Autocorrelation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 smtClean="0"/>
              <a:t>Unlike cross-sectional data, time-series values are typically correlated with nearby values (“autocorrelation”)</a:t>
            </a:r>
          </a:p>
          <a:p>
            <a:pPr>
              <a:buFont typeface="Wingdings 2" pitchFamily="18" charset="2"/>
              <a:buNone/>
            </a:pPr>
            <a:endParaRPr lang="en-US" b="1" dirty="0" smtClean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Ordinary regression does not account for this</a:t>
            </a:r>
          </a:p>
        </p:txBody>
      </p:sp>
    </p:spTree>
    <p:extLst>
      <p:ext uri="{BB962C8B-B14F-4D97-AF65-F5344CB8AC3E}">
        <p14:creationId xmlns:p14="http://schemas.microsoft.com/office/powerpoint/2010/main" val="8751344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autocorrelation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smtClean="0"/>
              <a:t>Create “lagged” series 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Copy of the original series, offset by one or more timer periods</a:t>
            </a:r>
          </a:p>
          <a:p>
            <a:pPr>
              <a:buFont typeface="Wingdings 2" pitchFamily="18" charset="2"/>
              <a:buNone/>
            </a:pPr>
            <a:endParaRPr lang="en-US" b="1" smtClean="0"/>
          </a:p>
          <a:p>
            <a:pPr>
              <a:buFont typeface="Wingdings 2" pitchFamily="18" charset="2"/>
              <a:buNone/>
            </a:pPr>
            <a:r>
              <a:rPr lang="en-US" b="1" smtClean="0"/>
              <a:t>Compute correlation between original series and lagged series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Lag-1, lag-2, etc.</a:t>
            </a:r>
          </a:p>
        </p:txBody>
      </p:sp>
    </p:spTree>
    <p:extLst>
      <p:ext uri="{BB962C8B-B14F-4D97-AF65-F5344CB8AC3E}">
        <p14:creationId xmlns:p14="http://schemas.microsoft.com/office/powerpoint/2010/main" val="4265823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Amtrak – original series and Lag-1, Lag-2</a:t>
            </a:r>
          </a:p>
        </p:txBody>
      </p:sp>
      <p:pic>
        <p:nvPicPr>
          <p:cNvPr id="27651" name="Picture 2" descr="Amtrak-Lagg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33575"/>
            <a:ext cx="51816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9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inside the time series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 smtClean="0"/>
              <a:t>Level </a:t>
            </a:r>
            <a:r>
              <a:rPr lang="en-US" dirty="0" smtClean="0"/>
              <a:t>– an average of the observations “steady state”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Trend </a:t>
            </a:r>
            <a:r>
              <a:rPr lang="en-US" dirty="0" smtClean="0"/>
              <a:t>– are values increasing, decreasing or stationary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Seasonality </a:t>
            </a:r>
            <a:r>
              <a:rPr lang="en-US" dirty="0" smtClean="0"/>
              <a:t>– is there a repeating pattern in the periodicity</a:t>
            </a: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Noise – </a:t>
            </a:r>
            <a:r>
              <a:rPr lang="en-US" dirty="0" smtClean="0"/>
              <a:t>unexplained values or “residuals” from adding “trend”, “seasonality” and “level” together.  Basically its what left, and unaccounted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- Stationary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338" y="1257211"/>
            <a:ext cx="828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B5A"/>
                </a:solidFill>
                <a:latin typeface="Avenir_Next_LT_Pro_Regular"/>
              </a:rPr>
              <a:t>Fitting an ARIMA model requires the series to be </a:t>
            </a:r>
            <a:r>
              <a:rPr lang="en-US" b="1" dirty="0">
                <a:solidFill>
                  <a:srgbClr val="404B5A"/>
                </a:solidFill>
                <a:latin typeface="Avenir_Next_LT_Pro_Regular"/>
              </a:rPr>
              <a:t>stationary</a:t>
            </a:r>
            <a:r>
              <a:rPr lang="en-US" dirty="0">
                <a:solidFill>
                  <a:srgbClr val="404B5A"/>
                </a:solidFill>
                <a:latin typeface="Avenir_Next_LT_Pro_Regular"/>
              </a:rPr>
              <a:t>. A series is said to be stationary when its mean, variance, and </a:t>
            </a:r>
            <a:r>
              <a:rPr lang="en-US" dirty="0" err="1">
                <a:solidFill>
                  <a:srgbClr val="404B5A"/>
                </a:solidFill>
                <a:latin typeface="Avenir_Next_LT_Pro_Regular"/>
              </a:rPr>
              <a:t>autocovariance</a:t>
            </a:r>
            <a:r>
              <a:rPr lang="en-US" dirty="0">
                <a:solidFill>
                  <a:srgbClr val="404B5A"/>
                </a:solidFill>
                <a:latin typeface="Avenir_Next_LT_Pro_Regular"/>
              </a:rPr>
              <a:t> are time invariant.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043112"/>
            <a:ext cx="7134225" cy="3571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5472113"/>
            <a:ext cx="7472363" cy="514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More simply non-stationary means the </a:t>
            </a:r>
            <a:r>
              <a:rPr lang="en-US" sz="2000" dirty="0"/>
              <a:t>average </a:t>
            </a:r>
            <a:r>
              <a:rPr lang="en-US" sz="2000" dirty="0" smtClean="0"/>
              <a:t>values change </a:t>
            </a:r>
            <a:r>
              <a:rPr lang="en-US" sz="2000" dirty="0"/>
              <a:t>through time, levels change, etc.</a:t>
            </a:r>
          </a:p>
        </p:txBody>
      </p:sp>
    </p:spTree>
    <p:extLst>
      <p:ext uri="{BB962C8B-B14F-4D97-AF65-F5344CB8AC3E}">
        <p14:creationId xmlns:p14="http://schemas.microsoft.com/office/powerpoint/2010/main" val="34277028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Analogy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11049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Arima</a:t>
            </a:r>
            <a:r>
              <a:rPr lang="en-US" dirty="0"/>
              <a:t> forecasts using a combination of p, d, q inputs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617" y="3148755"/>
            <a:ext cx="325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tire rolls across a bumpy road, one can adjust the tread, air pressure, and diameter to get the smoothest ride.  ARIMA adjust these inputs to get a close fit to the bumpy road.  Think of these inputs as similar to the PDQ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36306" y="2053631"/>
            <a:ext cx="4067175" cy="3917157"/>
            <a:chOff x="3952875" y="2663231"/>
            <a:chExt cx="4067175" cy="391715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663231"/>
              <a:ext cx="4067175" cy="3917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4217193" y="5298280"/>
              <a:ext cx="519113" cy="519113"/>
              <a:chOff x="1000125" y="3476625"/>
              <a:chExt cx="1038225" cy="103822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822155" y="4226524"/>
              <a:ext cx="790572" cy="790572"/>
              <a:chOff x="1000125" y="3476625"/>
              <a:chExt cx="1038225" cy="10382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2797" y="5474491"/>
              <a:ext cx="259556" cy="259556"/>
              <a:chOff x="1000125" y="3476625"/>
              <a:chExt cx="1038225" cy="103822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000125" y="3476625"/>
                <a:ext cx="1038225" cy="1038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28737" y="3805237"/>
                <a:ext cx="381000" cy="381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>
              <a:stCxn id="6" idx="7"/>
              <a:endCxn id="21" idx="2"/>
            </p:cNvCxnSpPr>
            <p:nvPr/>
          </p:nvCxnSpPr>
          <p:spPr>
            <a:xfrm>
              <a:off x="4660284" y="5374302"/>
              <a:ext cx="572513" cy="229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6"/>
            </p:cNvCxnSpPr>
            <p:nvPr/>
          </p:nvCxnSpPr>
          <p:spPr>
            <a:xfrm flipV="1">
              <a:off x="5492353" y="4766870"/>
              <a:ext cx="329802" cy="837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23875" y="1474232"/>
            <a:ext cx="32099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autoregressive terms,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nonseasonal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differences,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q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the number of lagged forecast errors in the prediction equation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3875" y="2423220"/>
            <a:ext cx="3495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Good Reference: </a:t>
            </a:r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http://people.duke.edu/~rnau/411arim.htm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71512" y="5500687"/>
            <a:ext cx="3186113" cy="642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Auto.arima</a:t>
            </a:r>
            <a:r>
              <a:rPr lang="en-US" sz="1400" dirty="0" smtClean="0"/>
              <a:t>() will adjust lags and p/d/q to extract more of the auto correlation (information shared between rows)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20107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772525" cy="591477"/>
          </a:xfrm>
        </p:spPr>
        <p:txBody>
          <a:bodyPr/>
          <a:lstStyle/>
          <a:p>
            <a:r>
              <a:rPr lang="en-US" dirty="0" smtClean="0"/>
              <a:t>Before you Embark on Forecasting - Random walks	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200025" y="1111347"/>
            <a:ext cx="8715375" cy="7317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Before forecasting, consider “is the time series predictable or is it a random walk?</a:t>
            </a:r>
          </a:p>
        </p:txBody>
      </p:sp>
      <p:pic>
        <p:nvPicPr>
          <p:cNvPr id="26626" name="Picture 2" descr="Image result for random walk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79" y="2214562"/>
            <a:ext cx="3441584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557462"/>
            <a:ext cx="5343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When </a:t>
            </a:r>
            <a:r>
              <a:rPr lang="en-US" sz="2400" dirty="0"/>
              <a:t>we do any forecasting first try to do an AR(1) </a:t>
            </a:r>
            <a:r>
              <a:rPr lang="en-US" sz="2400" dirty="0" smtClean="0"/>
              <a:t>model.</a:t>
            </a:r>
          </a:p>
          <a:p>
            <a:endParaRPr lang="en-US" dirty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that slope = 1 in an AR(1) model (i.e. that the forecast for a period is the most recently-observed value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beta coefficient has a small p-value then the values are predictable and you should do a forecast (not a random walk)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8625" y="1900238"/>
            <a:ext cx="82867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1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</a:t>
            </a:r>
            <a:r>
              <a:rPr lang="en-US" dirty="0" smtClean="0"/>
              <a:t>Actual Riders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 smtClean="0"/>
              <a:t>Level</a:t>
            </a:r>
            <a:r>
              <a:rPr lang="en-US" dirty="0"/>
              <a:t>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we observe?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22488</TotalTime>
  <Words>3573</Words>
  <Application>Microsoft Office PowerPoint</Application>
  <PresentationFormat>On-screen Show (4:3)</PresentationFormat>
  <Paragraphs>987</Paragraphs>
  <Slides>82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Arial</vt:lpstr>
      <vt:lpstr>Avenir_Next_LT_Pro_Regular</vt:lpstr>
      <vt:lpstr>Calibri</vt:lpstr>
      <vt:lpstr>Calibri Light</vt:lpstr>
      <vt:lpstr>Cambria Math</vt:lpstr>
      <vt:lpstr>Consolas</vt:lpstr>
      <vt:lpstr>Courier New</vt:lpstr>
      <vt:lpstr>Lucida Console</vt:lpstr>
      <vt:lpstr>Wingdings 2</vt:lpstr>
      <vt:lpstr>Office Theme</vt:lpstr>
      <vt:lpstr>think-cell Slide</vt:lpstr>
      <vt:lpstr>Forecasting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Monthly Amtrak Ridership</vt:lpstr>
      <vt:lpstr>Amtrak Actuals</vt:lpstr>
      <vt:lpstr>Amtrak Actuals</vt:lpstr>
      <vt:lpstr>Amtrak Actuals</vt:lpstr>
      <vt:lpstr>Zoom to 3 years (1997-1999)</vt:lpstr>
      <vt:lpstr>PowerPoint Presentation</vt:lpstr>
      <vt:lpstr>Open 1_amtrak.R</vt:lpstr>
      <vt:lpstr>Machine Learning Partitioning </vt:lpstr>
      <vt:lpstr>Time Series Partitioning is not random</vt:lpstr>
      <vt:lpstr>Summary </vt:lpstr>
      <vt:lpstr>What types of business problems can be forecasted?</vt:lpstr>
      <vt:lpstr>What types of business problems can be forecasted?</vt:lpstr>
      <vt:lpstr>Open 1_getRevenueData.R</vt:lpstr>
      <vt:lpstr>Inspecting meta data.</vt:lpstr>
      <vt:lpstr>Inspecting meta data.</vt:lpstr>
      <vt:lpstr>Inspecting meta data.</vt:lpstr>
      <vt:lpstr>Agenda</vt:lpstr>
      <vt:lpstr>5 Common Methods</vt:lpstr>
      <vt:lpstr>4 Methods of Naïve Forecasting</vt:lpstr>
      <vt:lpstr>Naïve Forecast - Mean</vt:lpstr>
      <vt:lpstr>Naïve Forecast - Drift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Shaded Forecast Area?</vt:lpstr>
      <vt:lpstr>Open 2_NaiveNike.R</vt:lpstr>
      <vt:lpstr>Agenda</vt:lpstr>
      <vt:lpstr>Time Series Decomposition</vt:lpstr>
      <vt:lpstr>Time Series Decomposition</vt:lpstr>
      <vt:lpstr>Time Series Decomposition</vt:lpstr>
      <vt:lpstr>Time Series Decomposition</vt:lpstr>
      <vt:lpstr>Seasonal Adjustment</vt:lpstr>
      <vt:lpstr>Summary – Time Series Decomposition</vt:lpstr>
      <vt:lpstr>Open 3_TimeSeriesDecompositionAMZN.R</vt:lpstr>
      <vt:lpstr>Agenda</vt:lpstr>
      <vt:lpstr>But first averages…</vt:lpstr>
      <vt:lpstr>But first averages…</vt:lpstr>
      <vt:lpstr>But first averages…</vt:lpstr>
      <vt:lpstr>But first averages…</vt:lpstr>
      <vt:lpstr>But first averages…</vt:lpstr>
      <vt:lpstr>But first averages…</vt:lpstr>
      <vt:lpstr>Holt Winters</vt:lpstr>
      <vt:lpstr>Review: Two  Popular Forecast KPIs</vt:lpstr>
      <vt:lpstr>RMSE</vt:lpstr>
      <vt:lpstr>RMSE</vt:lpstr>
      <vt:lpstr>MAPE</vt:lpstr>
      <vt:lpstr>Open 4_HoltWintersWMT.R</vt:lpstr>
      <vt:lpstr>Agenda</vt:lpstr>
      <vt:lpstr>Regression Based Forecasting</vt:lpstr>
      <vt:lpstr>Time Series Linear Trend</vt:lpstr>
      <vt:lpstr>PowerPoint Presentation</vt:lpstr>
      <vt:lpstr>PowerPoint Presentation</vt:lpstr>
      <vt:lpstr>Exponential Trend – like amazon’s revenue</vt:lpstr>
      <vt:lpstr>Natural Logs – not to hard</vt:lpstr>
      <vt:lpstr>Exponential trend - forecast errors</vt:lpstr>
      <vt:lpstr>PowerPoint Presentation</vt:lpstr>
      <vt:lpstr>Other Trends Polynomial Trend </vt:lpstr>
      <vt:lpstr>PowerPoint Presentation</vt:lpstr>
      <vt:lpstr>Handling Seasonality in Regression</vt:lpstr>
      <vt:lpstr>Final model, Amtrak data</vt:lpstr>
      <vt:lpstr>Output of full model</vt:lpstr>
      <vt:lpstr>Regression Based Forecasting is great for events</vt:lpstr>
      <vt:lpstr>Summary – Regression Based Forecasting</vt:lpstr>
      <vt:lpstr>Open 6_TK_RegressionModel.R</vt:lpstr>
      <vt:lpstr>Agenda</vt:lpstr>
      <vt:lpstr>Autocorrelation</vt:lpstr>
      <vt:lpstr>Computing autocorrelation</vt:lpstr>
      <vt:lpstr>Amtrak – original series and Lag-1, Lag-2</vt:lpstr>
      <vt:lpstr>ARIMA - Stationary</vt:lpstr>
      <vt:lpstr>ARIMA Analogy</vt:lpstr>
      <vt:lpstr>Before you Embark on Forecasting - Random walks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133</cp:revision>
  <dcterms:created xsi:type="dcterms:W3CDTF">2018-05-11T14:06:45Z</dcterms:created>
  <dcterms:modified xsi:type="dcterms:W3CDTF">2018-07-23T02:27:30Z</dcterms:modified>
</cp:coreProperties>
</file>