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1" r:id="rId6"/>
    <p:sldId id="302" r:id="rId7"/>
    <p:sldId id="305" r:id="rId8"/>
    <p:sldId id="304" r:id="rId9"/>
    <p:sldId id="306" r:id="rId10"/>
    <p:sldId id="30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19" autoAdjust="0"/>
  </p:normalViewPr>
  <p:slideViewPr>
    <p:cSldViewPr snapToGrid="0">
      <p:cViewPr varScale="1">
        <p:scale>
          <a:sx n="78" d="100"/>
          <a:sy n="78" d="100"/>
        </p:scale>
        <p:origin x="2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lendingclub.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97654" y="1263807"/>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349480"/>
            <a:ext cx="3214307" cy="2027447"/>
          </a:xfrm>
        </p:spPr>
        <p:txBody>
          <a:bodyPr anchor="b">
            <a:normAutofit/>
          </a:bodyPr>
          <a:lstStyle/>
          <a:p>
            <a:r>
              <a:rPr lang="en-US" sz="4400" dirty="0">
                <a:solidFill>
                  <a:schemeClr val="tx1"/>
                </a:solidFill>
              </a:rPr>
              <a:t>Credit Risk Capstone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Ken </a:t>
            </a:r>
            <a:r>
              <a:rPr lang="en-US" sz="1600" dirty="0" err="1"/>
              <a:t>zeng</a:t>
            </a:r>
            <a:endParaRPr lang="en-US" sz="1600" dirty="0"/>
          </a:p>
          <a:p>
            <a:pPr>
              <a:lnSpc>
                <a:spcPct val="100000"/>
              </a:lnSpc>
            </a:pPr>
            <a:r>
              <a:rPr lang="en-US" sz="1600" dirty="0"/>
              <a:t>General assembly </a:t>
            </a:r>
            <a:r>
              <a:rPr lang="en-US" sz="1600" dirty="0" err="1"/>
              <a:t>dsi</a:t>
            </a:r>
            <a:r>
              <a:rPr lang="en-US" sz="1600" dirty="0"/>
              <a:t> 13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D768-2282-42A1-9528-E2D8389680EE}"/>
              </a:ext>
            </a:extLst>
          </p:cNvPr>
          <p:cNvSpPr>
            <a:spLocks noGrp="1"/>
          </p:cNvSpPr>
          <p:nvPr>
            <p:ph type="title"/>
          </p:nvPr>
        </p:nvSpPr>
        <p:spPr>
          <a:xfrm>
            <a:off x="1136923" y="1289957"/>
            <a:ext cx="10058400" cy="3686390"/>
          </a:xfrm>
        </p:spPr>
        <p:txBody>
          <a:bodyPr>
            <a:normAutofit fontScale="90000"/>
          </a:bodyPr>
          <a:lstStyle/>
          <a:p>
            <a:pPr>
              <a:lnSpc>
                <a:spcPct val="150000"/>
              </a:lnSpc>
            </a:pPr>
            <a:r>
              <a:rPr lang="en-US" sz="3400" dirty="0">
                <a:latin typeface="Arial" panose="020B0604020202020204" pitchFamily="34" charset="0"/>
                <a:cs typeface="Arial" panose="020B0604020202020204" pitchFamily="34" charset="0"/>
              </a:rPr>
              <a:t>This capstone project aims to use credit modeling to predict a borrower's default risk, which is targeted towards lenders to provide better visibility when deciding whether to extend a loan to the borrower or not.</a:t>
            </a:r>
            <a:endParaRPr lang="en-SG" sz="3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00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480E-9B3C-4267-A825-C519DD706722}"/>
              </a:ext>
            </a:extLst>
          </p:cNvPr>
          <p:cNvSpPr>
            <a:spLocks noGrp="1"/>
          </p:cNvSpPr>
          <p:nvPr>
            <p:ph type="ctrTitle"/>
          </p:nvPr>
        </p:nvSpPr>
        <p:spPr>
          <a:xfrm>
            <a:off x="1200150" y="244929"/>
            <a:ext cx="9991708" cy="4790113"/>
          </a:xfrm>
        </p:spPr>
        <p:txBody>
          <a:bodyPr>
            <a:normAutofit/>
          </a:bodyPr>
          <a:lstStyle/>
          <a:p>
            <a:pPr>
              <a:lnSpc>
                <a:spcPct val="150000"/>
              </a:lnSpc>
            </a:pPr>
            <a:r>
              <a:rPr lang="en-US" sz="1600" dirty="0">
                <a:latin typeface="Arial" panose="020B0604020202020204" pitchFamily="34" charset="0"/>
                <a:cs typeface="Arial" panose="020B0604020202020204" pitchFamily="34" charset="0"/>
              </a:rPr>
              <a:t>1.What will you actually be doing? Using Machine Learning to model credit default risk.</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2.Who is your audience? Management of credit institutions.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3.Why will they care? To improve their business bottom line by reducing loan default rates.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4.What is your success metric? Model performance will be guided by true positive rate sensitivity.</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5.How will you know if you are actually solving the problem in a useful way? By contrasting it against baseline.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6.What is your data source? From </a:t>
            </a:r>
            <a:r>
              <a:rPr lang="en-US" sz="1600" u="sng" dirty="0">
                <a:latin typeface="Arial" panose="020B0604020202020204" pitchFamily="34" charset="0"/>
                <a:cs typeface="Arial" panose="020B0604020202020204" pitchFamily="34" charset="0"/>
                <a:hlinkClick r:id="rId2"/>
              </a:rPr>
              <a:t>https://www.lendingclub.com/</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7.What format is your data in? Year 2007 with format in csv.</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8.How much cleaning and munging will be required? </a:t>
            </a:r>
            <a:r>
              <a:rPr lang="en-US" sz="1600">
                <a:latin typeface="Arial" panose="020B0604020202020204" pitchFamily="34" charset="0"/>
                <a:cs typeface="Arial" panose="020B0604020202020204" pitchFamily="34" charset="0"/>
              </a:rPr>
              <a:t>Moderate and </a:t>
            </a:r>
            <a:r>
              <a:rPr lang="en-US" sz="1600" dirty="0">
                <a:latin typeface="Arial" panose="020B0604020202020204" pitchFamily="34" charset="0"/>
                <a:cs typeface="Arial" panose="020B0604020202020204" pitchFamily="34" charset="0"/>
              </a:rPr>
              <a:t>not excessive.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9.What are potential challenges or obstacles and how will you mitigate them? The data is more than a decade old, this can be mitigated by using more recent data set in subsequent modeling.</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10.Is this a reasonable project given the time constraints that you have? Yes, it’s reasonable and achievable.</a:t>
            </a:r>
            <a:br>
              <a:rPr lang="en-US" dirty="0"/>
            </a:br>
            <a:endParaRPr lang="en-SG" sz="2800" dirty="0"/>
          </a:p>
        </p:txBody>
      </p:sp>
    </p:spTree>
    <p:extLst>
      <p:ext uri="{BB962C8B-B14F-4D97-AF65-F5344CB8AC3E}">
        <p14:creationId xmlns:p14="http://schemas.microsoft.com/office/powerpoint/2010/main" val="86841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2FDB16C-7221-4EE7-93B0-7F5FD11F57FE}"/>
              </a:ext>
            </a:extLst>
          </p:cNvPr>
          <p:cNvGraphicFramePr>
            <a:graphicFrameLocks noGrp="1"/>
          </p:cNvGraphicFramePr>
          <p:nvPr>
            <p:ph idx="1"/>
            <p:extLst>
              <p:ext uri="{D42A27DB-BD31-4B8C-83A1-F6EECF244321}">
                <p14:modId xmlns:p14="http://schemas.microsoft.com/office/powerpoint/2010/main" val="1197500005"/>
              </p:ext>
            </p:extLst>
          </p:nvPr>
        </p:nvGraphicFramePr>
        <p:xfrm>
          <a:off x="1096963" y="2108200"/>
          <a:ext cx="10058400" cy="3708400"/>
        </p:xfrm>
        <a:graphic>
          <a:graphicData uri="http://schemas.openxmlformats.org/drawingml/2006/table">
            <a:tbl>
              <a:tblPr firstRow="1" bandRow="1">
                <a:tableStyleId>{5C22544A-7EE6-4342-B048-85BDC9FD1C3A}</a:tableStyleId>
              </a:tblPr>
              <a:tblGrid>
                <a:gridCol w="7589837">
                  <a:extLst>
                    <a:ext uri="{9D8B030D-6E8A-4147-A177-3AD203B41FA5}">
                      <a16:colId xmlns:a16="http://schemas.microsoft.com/office/drawing/2014/main" val="2430316600"/>
                    </a:ext>
                  </a:extLst>
                </a:gridCol>
                <a:gridCol w="2468563">
                  <a:extLst>
                    <a:ext uri="{9D8B030D-6E8A-4147-A177-3AD203B41FA5}">
                      <a16:colId xmlns:a16="http://schemas.microsoft.com/office/drawing/2014/main" val="4139987776"/>
                    </a:ext>
                  </a:extLst>
                </a:gridCol>
              </a:tblGrid>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0.86245</a:t>
                      </a:r>
                      <a:endParaRPr lang="en-SG" dirty="0"/>
                    </a:p>
                  </a:txBody>
                  <a:tcPr/>
                </a:tc>
                <a:extLst>
                  <a:ext uri="{0D108BD9-81ED-4DB2-BD59-A6C34878D82A}">
                    <a16:rowId xmlns:a16="http://schemas.microsoft.com/office/drawing/2014/main" val="416824897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0.14143</a:t>
                      </a:r>
                      <a:endParaRPr lang="en-SG" dirty="0"/>
                    </a:p>
                  </a:txBody>
                  <a:tcPr/>
                </a:tc>
                <a:extLst>
                  <a:ext uri="{0D108BD9-81ED-4DB2-BD59-A6C34878D82A}">
                    <a16:rowId xmlns:a16="http://schemas.microsoft.com/office/drawing/2014/main" val="278088159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0.85857</a:t>
                      </a:r>
                      <a:endParaRPr lang="en-SG" dirty="0"/>
                    </a:p>
                  </a:txBody>
                  <a:tcPr/>
                </a:tc>
                <a:extLst>
                  <a:ext uri="{0D108BD9-81ED-4DB2-BD59-A6C34878D82A}">
                    <a16:rowId xmlns:a16="http://schemas.microsoft.com/office/drawing/2014/main" val="310059409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0.13755</a:t>
                      </a:r>
                      <a:endParaRPr lang="en-SG" dirty="0"/>
                    </a:p>
                  </a:txBody>
                  <a:tcPr/>
                </a:tc>
                <a:extLst>
                  <a:ext uri="{0D108BD9-81ED-4DB2-BD59-A6C34878D82A}">
                    <a16:rowId xmlns:a16="http://schemas.microsoft.com/office/drawing/2014/main" val="2547237506"/>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LogisticRegression_class_weight_balanced_f1_score: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0.86156</a:t>
                      </a:r>
                      <a:endParaRPr lang="en-SG" dirty="0"/>
                    </a:p>
                  </a:txBody>
                  <a:tcPr/>
                </a:tc>
                <a:extLst>
                  <a:ext uri="{0D108BD9-81ED-4DB2-BD59-A6C34878D82A}">
                    <a16:rowId xmlns:a16="http://schemas.microsoft.com/office/drawing/2014/main" val="153124712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0.86227</a:t>
                      </a:r>
                      <a:endParaRPr lang="en-SG" dirty="0"/>
                    </a:p>
                  </a:txBody>
                  <a:tcPr/>
                </a:tc>
                <a:extLst>
                  <a:ext uri="{0D108BD9-81ED-4DB2-BD59-A6C34878D82A}">
                    <a16:rowId xmlns:a16="http://schemas.microsoft.com/office/drawing/2014/main" val="163168420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0.14143</a:t>
                      </a:r>
                      <a:endParaRPr lang="en-SG" dirty="0"/>
                    </a:p>
                  </a:txBody>
                  <a:tcPr/>
                </a:tc>
                <a:extLst>
                  <a:ext uri="{0D108BD9-81ED-4DB2-BD59-A6C34878D82A}">
                    <a16:rowId xmlns:a16="http://schemas.microsoft.com/office/drawing/2014/main" val="3326011006"/>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0.85857</a:t>
                      </a:r>
                      <a:endParaRPr lang="en-SG" dirty="0"/>
                    </a:p>
                  </a:txBody>
                  <a:tcPr/>
                </a:tc>
                <a:extLst>
                  <a:ext uri="{0D108BD9-81ED-4DB2-BD59-A6C34878D82A}">
                    <a16:rowId xmlns:a16="http://schemas.microsoft.com/office/drawing/2014/main" val="149519881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0.13773</a:t>
                      </a:r>
                      <a:endParaRPr lang="en-SG" dirty="0"/>
                    </a:p>
                  </a:txBody>
                  <a:tcPr/>
                </a:tc>
                <a:extLst>
                  <a:ext uri="{0D108BD9-81ED-4DB2-BD59-A6C34878D82A}">
                    <a16:rowId xmlns:a16="http://schemas.microsoft.com/office/drawing/2014/main" val="1629077795"/>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LogisticRegression_class_weight_f1_score: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0.86146</a:t>
                      </a:r>
                      <a:endParaRPr lang="en-SG" dirty="0"/>
                    </a:p>
                  </a:txBody>
                  <a:tcPr/>
                </a:tc>
                <a:extLst>
                  <a:ext uri="{0D108BD9-81ED-4DB2-BD59-A6C34878D82A}">
                    <a16:rowId xmlns:a16="http://schemas.microsoft.com/office/drawing/2014/main" val="4149696105"/>
                  </a:ext>
                </a:extLst>
              </a:tr>
            </a:tbl>
          </a:graphicData>
        </a:graphic>
      </p:graphicFrame>
      <p:sp>
        <p:nvSpPr>
          <p:cNvPr id="7" name="Rectangle 2">
            <a:extLst>
              <a:ext uri="{FF2B5EF4-FFF2-40B4-BE49-F238E27FC236}">
                <a16:creationId xmlns:a16="http://schemas.microsoft.com/office/drawing/2014/main" id="{96AA2507-00F3-4EE7-9631-5C1A00CF5982}"/>
              </a:ext>
            </a:extLst>
          </p:cNvPr>
          <p:cNvSpPr>
            <a:spLocks noGrp="1" noChangeArrowheads="1"/>
          </p:cNvSpPr>
          <p:nvPr>
            <p:ph type="title"/>
          </p:nvPr>
        </p:nvSpPr>
        <p:spPr bwMode="auto">
          <a:xfrm>
            <a:off x="1096963" y="765811"/>
            <a:ext cx="8596905"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lnSpc>
                <a:spcPct val="100000"/>
              </a:lnSpc>
              <a:spcAft>
                <a:spcPct val="0"/>
              </a:spcAft>
            </a:pPr>
            <a: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Logistic Regression vs </a:t>
            </a:r>
            <a:r>
              <a:rPr lang="en-SG" sz="3200" dirty="0">
                <a:latin typeface="Arial" panose="020B0604020202020204" pitchFamily="34" charset="0"/>
                <a:cs typeface="Arial" panose="020B0604020202020204" pitchFamily="34" charset="0"/>
              </a:rPr>
              <a:t>baseline score of 0.86508</a:t>
            </a: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786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2C2066-49DA-4BDE-9929-9814E759F8A8}"/>
              </a:ext>
            </a:extLst>
          </p:cNvPr>
          <p:cNvGraphicFramePr>
            <a:graphicFrameLocks noGrp="1"/>
          </p:cNvGraphicFramePr>
          <p:nvPr>
            <p:ph idx="1"/>
            <p:extLst>
              <p:ext uri="{D42A27DB-BD31-4B8C-83A1-F6EECF244321}">
                <p14:modId xmlns:p14="http://schemas.microsoft.com/office/powerpoint/2010/main" val="1398854376"/>
              </p:ext>
            </p:extLst>
          </p:nvPr>
        </p:nvGraphicFramePr>
        <p:xfrm>
          <a:off x="1096963" y="2306982"/>
          <a:ext cx="10058400" cy="1854200"/>
        </p:xfrm>
        <a:graphic>
          <a:graphicData uri="http://schemas.openxmlformats.org/drawingml/2006/table">
            <a:tbl>
              <a:tblPr firstRow="1" bandRow="1">
                <a:tableStyleId>{5C22544A-7EE6-4342-B048-85BDC9FD1C3A}</a:tableStyleId>
              </a:tblPr>
              <a:tblGrid>
                <a:gridCol w="7026501">
                  <a:extLst>
                    <a:ext uri="{9D8B030D-6E8A-4147-A177-3AD203B41FA5}">
                      <a16:colId xmlns:a16="http://schemas.microsoft.com/office/drawing/2014/main" val="2797519740"/>
                    </a:ext>
                  </a:extLst>
                </a:gridCol>
                <a:gridCol w="3031899">
                  <a:extLst>
                    <a:ext uri="{9D8B030D-6E8A-4147-A177-3AD203B41FA5}">
                      <a16:colId xmlns:a16="http://schemas.microsoft.com/office/drawing/2014/main" val="3129003398"/>
                    </a:ext>
                  </a:extLst>
                </a:gridCol>
              </a:tblGrid>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0.86339</a:t>
                      </a:r>
                      <a:endParaRPr lang="en-SG" dirty="0"/>
                    </a:p>
                  </a:txBody>
                  <a:tcPr/>
                </a:tc>
                <a:extLst>
                  <a:ext uri="{0D108BD9-81ED-4DB2-BD59-A6C34878D82A}">
                    <a16:rowId xmlns:a16="http://schemas.microsoft.com/office/drawing/2014/main" val="177373365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0.14054 </a:t>
                      </a:r>
                      <a:endParaRPr lang="en-SG" dirty="0"/>
                    </a:p>
                  </a:txBody>
                  <a:tcPr/>
                </a:tc>
                <a:extLst>
                  <a:ext uri="{0D108BD9-81ED-4DB2-BD59-A6C34878D82A}">
                    <a16:rowId xmlns:a16="http://schemas.microsoft.com/office/drawing/2014/main" val="233498602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0.85946</a:t>
                      </a:r>
                      <a:endParaRPr lang="en-SG" dirty="0"/>
                    </a:p>
                  </a:txBody>
                  <a:tcPr/>
                </a:tc>
                <a:extLst>
                  <a:ext uri="{0D108BD9-81ED-4DB2-BD59-A6C34878D82A}">
                    <a16:rowId xmlns:a16="http://schemas.microsoft.com/office/drawing/2014/main" val="381039037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0.13661</a:t>
                      </a:r>
                      <a:endParaRPr lang="en-SG" dirty="0"/>
                    </a:p>
                  </a:txBody>
                  <a:tcPr/>
                </a:tc>
                <a:extLst>
                  <a:ext uri="{0D108BD9-81ED-4DB2-BD59-A6C34878D82A}">
                    <a16:rowId xmlns:a16="http://schemas.microsoft.com/office/drawing/2014/main" val="3225921975"/>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cross_val_f1_score: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0.86203</a:t>
                      </a:r>
                      <a:r>
                        <a:rPr kumimoji="0" lang="en-US" altLang="en-US" sz="1400" b="0" i="0" u="none" strike="noStrike" cap="none" normalizeH="0" baseline="0" dirty="0">
                          <a:ln>
                            <a:noFill/>
                          </a:ln>
                          <a:solidFill>
                            <a:schemeClr val="tx1"/>
                          </a:solidFill>
                          <a:effectLst/>
                        </a:rPr>
                        <a:t> </a:t>
                      </a:r>
                      <a:endParaRPr lang="en-SG" dirty="0"/>
                    </a:p>
                  </a:txBody>
                  <a:tcPr/>
                </a:tc>
                <a:extLst>
                  <a:ext uri="{0D108BD9-81ED-4DB2-BD59-A6C34878D82A}">
                    <a16:rowId xmlns:a16="http://schemas.microsoft.com/office/drawing/2014/main" val="2692320853"/>
                  </a:ext>
                </a:extLst>
              </a:tr>
            </a:tbl>
          </a:graphicData>
        </a:graphic>
      </p:graphicFrame>
      <p:sp>
        <p:nvSpPr>
          <p:cNvPr id="6" name="Rectangle 1">
            <a:extLst>
              <a:ext uri="{FF2B5EF4-FFF2-40B4-BE49-F238E27FC236}">
                <a16:creationId xmlns:a16="http://schemas.microsoft.com/office/drawing/2014/main" id="{A7DD00DF-FBC5-42E9-B15B-4EC4A1B10A3D}"/>
              </a:ext>
            </a:extLst>
          </p:cNvPr>
          <p:cNvSpPr>
            <a:spLocks noGrp="1" noChangeArrowheads="1"/>
          </p:cNvSpPr>
          <p:nvPr>
            <p:ph type="title"/>
          </p:nvPr>
        </p:nvSpPr>
        <p:spPr bwMode="auto">
          <a:xfrm>
            <a:off x="1096963" y="696836"/>
            <a:ext cx="8016618"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lnSpc>
                <a:spcPct val="100000"/>
              </a:lnSpc>
              <a:spcAft>
                <a:spcPct val="0"/>
              </a:spcAft>
            </a:pPr>
            <a:r>
              <a:rPr lang="en-SG" sz="3200" dirty="0">
                <a:latin typeface="Arial" panose="020B0604020202020204" pitchFamily="34" charset="0"/>
                <a:cs typeface="Arial" panose="020B0604020202020204" pitchFamily="34" charset="0"/>
              </a:rPr>
              <a:t>Cross-Validation </a:t>
            </a:r>
            <a:r>
              <a:rPr lang="en-US" altLang="en-US" sz="3200" dirty="0">
                <a:solidFill>
                  <a:schemeClr val="tx1"/>
                </a:solidFill>
                <a:latin typeface="Arial" panose="020B0604020202020204" pitchFamily="34" charset="0"/>
                <a:cs typeface="Arial" panose="020B0604020202020204" pitchFamily="34" charset="0"/>
              </a:rPr>
              <a:t>vs </a:t>
            </a:r>
            <a:r>
              <a:rPr lang="en-SG" sz="3200" dirty="0">
                <a:latin typeface="Arial" panose="020B0604020202020204" pitchFamily="34" charset="0"/>
                <a:cs typeface="Arial" panose="020B0604020202020204" pitchFamily="34" charset="0"/>
              </a:rPr>
              <a:t>baseline score of 0.86508</a:t>
            </a:r>
            <a:br>
              <a:rPr lang="en-SG" b="1" dirty="0"/>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893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CE8-B1A3-4143-A18F-B8D21399B2AF}"/>
              </a:ext>
            </a:extLst>
          </p:cNvPr>
          <p:cNvSpPr>
            <a:spLocks noGrp="1"/>
          </p:cNvSpPr>
          <p:nvPr>
            <p:ph type="title"/>
          </p:nvPr>
        </p:nvSpPr>
        <p:spPr/>
        <p:txBody>
          <a:bodyPr>
            <a:normAutofit/>
          </a:bodyPr>
          <a:lstStyle/>
          <a:p>
            <a:r>
              <a:rPr lang="en-SG" sz="3200" dirty="0">
                <a:latin typeface="Arial" panose="020B0604020202020204" pitchFamily="34" charset="0"/>
                <a:cs typeface="Arial" panose="020B0604020202020204" pitchFamily="34" charset="0"/>
              </a:rPr>
              <a:t>Random Forest Classifier </a:t>
            </a:r>
            <a:r>
              <a:rPr lang="en-US" altLang="en-US" sz="3200" dirty="0">
                <a:solidFill>
                  <a:schemeClr val="tx1"/>
                </a:solidFill>
                <a:latin typeface="Arial" panose="020B0604020202020204" pitchFamily="34" charset="0"/>
                <a:cs typeface="Arial" panose="020B0604020202020204" pitchFamily="34" charset="0"/>
              </a:rPr>
              <a:t>vs </a:t>
            </a:r>
            <a:r>
              <a:rPr lang="en-SG" sz="3200" dirty="0">
                <a:latin typeface="Arial" panose="020B0604020202020204" pitchFamily="34" charset="0"/>
                <a:cs typeface="Arial" panose="020B0604020202020204" pitchFamily="34" charset="0"/>
              </a:rPr>
              <a:t>baseline score of 0.86508</a:t>
            </a:r>
            <a:br>
              <a:rPr lang="en-SG" sz="3200" dirty="0">
                <a:latin typeface="Arial" panose="020B0604020202020204" pitchFamily="34" charset="0"/>
                <a:cs typeface="Arial" panose="020B0604020202020204" pitchFamily="34" charset="0"/>
              </a:rPr>
            </a:br>
            <a:endParaRPr lang="en-SG" sz="3200" dirty="0"/>
          </a:p>
        </p:txBody>
      </p:sp>
      <p:graphicFrame>
        <p:nvGraphicFramePr>
          <p:cNvPr id="4" name="Table 4">
            <a:extLst>
              <a:ext uri="{FF2B5EF4-FFF2-40B4-BE49-F238E27FC236}">
                <a16:creationId xmlns:a16="http://schemas.microsoft.com/office/drawing/2014/main" id="{9D7E7DBB-BAD0-45E8-92C7-7C78353426C5}"/>
              </a:ext>
            </a:extLst>
          </p:cNvPr>
          <p:cNvGraphicFramePr>
            <a:graphicFrameLocks noGrp="1"/>
          </p:cNvGraphicFramePr>
          <p:nvPr>
            <p:ph idx="1"/>
            <p:extLst>
              <p:ext uri="{D42A27DB-BD31-4B8C-83A1-F6EECF244321}">
                <p14:modId xmlns:p14="http://schemas.microsoft.com/office/powerpoint/2010/main" val="3006395416"/>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8692016">
                  <a:extLst>
                    <a:ext uri="{9D8B030D-6E8A-4147-A177-3AD203B41FA5}">
                      <a16:colId xmlns:a16="http://schemas.microsoft.com/office/drawing/2014/main" val="1163339487"/>
                    </a:ext>
                  </a:extLst>
                </a:gridCol>
                <a:gridCol w="1366384">
                  <a:extLst>
                    <a:ext uri="{9D8B030D-6E8A-4147-A177-3AD203B41FA5}">
                      <a16:colId xmlns:a16="http://schemas.microsoft.com/office/drawing/2014/main" val="285888781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0.86708</a:t>
                      </a:r>
                      <a:endParaRPr kumimoji="0" lang="en-US" altLang="en-US" sz="4000" b="0" i="0" u="none" strike="noStrike" cap="none" normalizeH="0" baseline="0" dirty="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2612172542"/>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0.13676</a:t>
                      </a:r>
                      <a:endParaRPr lang="en-SG" dirty="0"/>
                    </a:p>
                  </a:txBody>
                  <a:tcPr/>
                </a:tc>
                <a:extLst>
                  <a:ext uri="{0D108BD9-81ED-4DB2-BD59-A6C34878D82A}">
                    <a16:rowId xmlns:a16="http://schemas.microsoft.com/office/drawing/2014/main" val="2103373457"/>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0.86324</a:t>
                      </a:r>
                      <a:endParaRPr lang="en-SG" dirty="0"/>
                    </a:p>
                  </a:txBody>
                  <a:tcPr/>
                </a:tc>
                <a:extLst>
                  <a:ext uri="{0D108BD9-81ED-4DB2-BD59-A6C34878D82A}">
                    <a16:rowId xmlns:a16="http://schemas.microsoft.com/office/drawing/2014/main" val="347510849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0.13292</a:t>
                      </a:r>
                      <a:endParaRPr lang="en-SG" dirty="0"/>
                    </a:p>
                  </a:txBody>
                  <a:tcPr/>
                </a:tc>
                <a:extLst>
                  <a:ext uri="{0D108BD9-81ED-4DB2-BD59-A6C34878D82A}">
                    <a16:rowId xmlns:a16="http://schemas.microsoft.com/office/drawing/2014/main" val="814665758"/>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RandomForest_f1_score: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0.86386</a:t>
                      </a:r>
                      <a:r>
                        <a:rPr kumimoji="0" lang="en-US" altLang="en-US" sz="1400" b="0" i="0" u="none" strike="noStrike" cap="none" normalizeH="0" baseline="0" dirty="0">
                          <a:ln>
                            <a:noFill/>
                          </a:ln>
                          <a:solidFill>
                            <a:schemeClr val="tx1"/>
                          </a:solidFill>
                          <a:effectLst/>
                        </a:rPr>
                        <a:t> </a:t>
                      </a:r>
                      <a:endParaRPr lang="en-SG" dirty="0"/>
                    </a:p>
                  </a:txBody>
                  <a:tcPr/>
                </a:tc>
                <a:extLst>
                  <a:ext uri="{0D108BD9-81ED-4DB2-BD59-A6C34878D82A}">
                    <a16:rowId xmlns:a16="http://schemas.microsoft.com/office/drawing/2014/main" val="3339953715"/>
                  </a:ext>
                </a:extLst>
              </a:tr>
            </a:tbl>
          </a:graphicData>
        </a:graphic>
      </p:graphicFrame>
      <p:sp>
        <p:nvSpPr>
          <p:cNvPr id="6" name="Rectangle 1">
            <a:extLst>
              <a:ext uri="{FF2B5EF4-FFF2-40B4-BE49-F238E27FC236}">
                <a16:creationId xmlns:a16="http://schemas.microsoft.com/office/drawing/2014/main" id="{3B64372F-E10E-4DC1-B73D-7978A5E59FB8}"/>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37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A94F-90A0-4813-8281-624000C79607}"/>
              </a:ext>
            </a:extLst>
          </p:cNvPr>
          <p:cNvSpPr>
            <a:spLocks noGrp="1"/>
          </p:cNvSpPr>
          <p:nvPr>
            <p:ph type="title"/>
          </p:nvPr>
        </p:nvSpPr>
        <p:spPr/>
        <p:txBody>
          <a:bodyPr>
            <a:normAutofit/>
          </a:bodyPr>
          <a:lstStyle/>
          <a:p>
            <a:r>
              <a:rPr lang="en-SG" sz="3200" dirty="0">
                <a:latin typeface="Arial" panose="020B0604020202020204" pitchFamily="34" charset="0"/>
                <a:cs typeface="Arial" panose="020B0604020202020204" pitchFamily="34" charset="0"/>
              </a:rPr>
              <a:t>Conclusion and Recommendation</a:t>
            </a:r>
          </a:p>
        </p:txBody>
      </p:sp>
      <p:sp>
        <p:nvSpPr>
          <p:cNvPr id="3" name="Content Placeholder 2">
            <a:extLst>
              <a:ext uri="{FF2B5EF4-FFF2-40B4-BE49-F238E27FC236}">
                <a16:creationId xmlns:a16="http://schemas.microsoft.com/office/drawing/2014/main" id="{95D4DB0A-5B96-414E-993F-C0049B394CD8}"/>
              </a:ext>
            </a:extLst>
          </p:cNvPr>
          <p:cNvSpPr>
            <a:spLocks noGrp="1"/>
          </p:cNvSpPr>
          <p:nvPr>
            <p:ph idx="1"/>
          </p:nvPr>
        </p:nvSpPr>
        <p:spPr>
          <a:xfrm>
            <a:off x="1097280" y="2222502"/>
            <a:ext cx="10058400" cy="3012440"/>
          </a:xfrm>
        </p:spPr>
        <p:txBody>
          <a:bodyPr>
            <a:normAutofit/>
          </a:bodyPr>
          <a:lstStyle/>
          <a:p>
            <a:pPr>
              <a:buFont typeface="Arial" panose="020B0604020202020204" pitchFamily="34" charset="0"/>
              <a:buChar char="•"/>
            </a:pPr>
            <a:r>
              <a:rPr lang="en-SG" sz="2000" dirty="0">
                <a:latin typeface="Arial" panose="020B0604020202020204" pitchFamily="34" charset="0"/>
                <a:cs typeface="Arial" panose="020B0604020202020204" pitchFamily="34" charset="0"/>
              </a:rPr>
              <a:t>Random Forest Classifier Sensitivity(</a:t>
            </a:r>
            <a:r>
              <a:rPr lang="en-US" altLang="en-US" sz="2000" dirty="0">
                <a:solidFill>
                  <a:srgbClr val="000000"/>
                </a:solidFill>
                <a:latin typeface="Arial Unicode MS"/>
                <a:ea typeface="Courier New" panose="02070309020205020404" pitchFamily="49" charset="0"/>
              </a:rPr>
              <a:t>0.86708) is the best among the models and </a:t>
            </a:r>
            <a:r>
              <a:rPr lang="en-US" altLang="en-US" sz="2000" dirty="0">
                <a:solidFill>
                  <a:schemeClr val="tx1"/>
                </a:solidFill>
                <a:latin typeface="Arial" panose="020B0604020202020204" pitchFamily="34" charset="0"/>
                <a:ea typeface="Courier New" panose="02070309020205020404" pitchFamily="49" charset="0"/>
                <a:cs typeface="Arial" panose="020B0604020202020204" pitchFamily="34" charset="0"/>
              </a:rPr>
              <a:t>managed to marginally outperform the </a:t>
            </a:r>
            <a:r>
              <a:rPr lang="en-SG" sz="2000" dirty="0">
                <a:latin typeface="Arial" panose="020B0604020202020204" pitchFamily="34" charset="0"/>
                <a:cs typeface="Arial" panose="020B0604020202020204" pitchFamily="34" charset="0"/>
              </a:rPr>
              <a:t>baseline(0.86508), therefore this is our recommended model</a:t>
            </a:r>
          </a:p>
          <a:p>
            <a:pPr>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SG" sz="2000" dirty="0">
                <a:latin typeface="Arial" panose="020B0604020202020204" pitchFamily="34" charset="0"/>
                <a:cs typeface="Arial" panose="020B0604020202020204" pitchFamily="34" charset="0"/>
              </a:rPr>
              <a:t>Improvements can be made to the model with a more recent and a larger data set as well as </a:t>
            </a:r>
            <a:r>
              <a:rPr lang="en-US" sz="2000" dirty="0"/>
              <a:t>grid-searching hyper-parameters and introducing Recurrent Neural Networks</a:t>
            </a: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03772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{794630B3-5655-4BB9-960B-22B68BBA63E6}tf22712842</Template>
  <TotalTime>0</TotalTime>
  <Words>547</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 Unicode MS</vt:lpstr>
      <vt:lpstr>Arial</vt:lpstr>
      <vt:lpstr>Bookman Old Style</vt:lpstr>
      <vt:lpstr>Calibri</vt:lpstr>
      <vt:lpstr>Franklin Gothic Book</vt:lpstr>
      <vt:lpstr>1_RetrospectVTI</vt:lpstr>
      <vt:lpstr>Credit Risk Capstone Project</vt:lpstr>
      <vt:lpstr>This capstone project aims to use credit modeling to predict a borrower's default risk, which is targeted towards lenders to provide better visibility when deciding whether to extend a loan to the borrower or not.</vt:lpstr>
      <vt:lpstr>1.What will you actually be doing? Using Machine Learning to model credit default risk. 2.Who is your audience? Management of credit institutions. 3.Why will they care? To improve their business bottom line by reducing loan default rates. 4.What is your success metric? Model performance will be guided by true positive rate sensitivity. 5.How will you know if you are actually solving the problem in a useful way? By contrasting it against baseline. 6.What is your data source? From https://www.lendingclub.com/ 7.What format is your data in? Year 2007 with format in csv. 8.How much cleaning and munging will be required? Moderate and not excessive. 9.What are potential challenges or obstacles and how will you mitigate them? The data is more than a decade old, this can be mitigated by using more recent data set in subsequent modeling. 10.Is this a reasonable project given the time constraints that you have? Yes, it’s reasonable and achievable. </vt:lpstr>
      <vt:lpstr>Logistic Regression vs baseline score of 0.86508</vt:lpstr>
      <vt:lpstr>Cross-Validation vs baseline score of 0.86508 </vt:lpstr>
      <vt:lpstr>Random Forest Classifier vs baseline score of 0.86508 </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2020-04-13T13:00:29Z</dcterms:created>
  <dcterms:modified xsi:type="dcterms:W3CDTF">2020-04-20T05:03:52Z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