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9" r:id="rId6"/>
    <p:sldId id="310" r:id="rId7"/>
    <p:sldId id="311" r:id="rId8"/>
    <p:sldId id="305" r:id="rId9"/>
    <p:sldId id="304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97654" y="1263807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2349480"/>
            <a:ext cx="3214307" cy="202744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Credit Risk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Ken </a:t>
            </a:r>
            <a:r>
              <a:rPr lang="en-US" sz="1600" dirty="0" err="1"/>
              <a:t>zeng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General assembly </a:t>
            </a:r>
            <a:r>
              <a:rPr lang="en-US" sz="1600" dirty="0" err="1"/>
              <a:t>dsi</a:t>
            </a:r>
            <a:r>
              <a:rPr lang="en-US" sz="1600" dirty="0"/>
              <a:t> 13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D37-05C3-4DD2-AFB2-2E13030E7C4F}"/>
              </a:ext>
            </a:extLst>
          </p:cNvPr>
          <p:cNvSpPr txBox="1">
            <a:spLocks/>
          </p:cNvSpPr>
          <p:nvPr/>
        </p:nvSpPr>
        <p:spPr>
          <a:xfrm>
            <a:off x="1066800" y="1071842"/>
            <a:ext cx="10058400" cy="36343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capstone project aims to use credit modeling to predict a borrower's default risk, which is targeted towards lenders to provide better visibility when deciding whether to extend a loan to the borrower or not.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performance will be guided by F1 score. This 2007 financial lending csv data set consisted a total of 42,535 loans. It is important for lenders to decrease credit default risk as much as possible. Can we predict if a borrower will default by using loan and borrower statistics? Logistic Regression, Cross Validation and Random Forest Classifier were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depolyed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answer this issue.</a:t>
            </a:r>
          </a:p>
          <a:p>
            <a:pPr>
              <a:lnSpc>
                <a:spcPct val="150000"/>
              </a:lnSpc>
            </a:pP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0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7741-AA72-4105-8C5F-824DE4B7E78A}"/>
              </a:ext>
            </a:extLst>
          </p:cNvPr>
          <p:cNvSpPr txBox="1">
            <a:spLocks/>
          </p:cNvSpPr>
          <p:nvPr/>
        </p:nvSpPr>
        <p:spPr>
          <a:xfrm>
            <a:off x="1066800" y="747997"/>
            <a:ext cx="10058400" cy="4763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Many Americans will need to borrow money at some point in their lives, whether to pay for school, a car or a home. Unfortunately, not everyone pays back their loans. Defaulting on a loan is detrimental to both borrowers and lenders. In efforts to curtail this activity, I developed a model that aimed to outperform the existing process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LendingClub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uses to approve loans.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of the consequences from defaulting on loans include: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1.Lower credit score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2.Seizure of assets like home, car, or bank accounts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3.Cancellation, revocation or non-renewal of professional licenses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4.Withholding of state and federal tax refunds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5.Lenders will lose some or all of their investments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4D23-D4B5-4DF5-99BC-290FAC349F64}"/>
              </a:ext>
            </a:extLst>
          </p:cNvPr>
          <p:cNvSpPr txBox="1">
            <a:spLocks/>
          </p:cNvSpPr>
          <p:nvPr/>
        </p:nvSpPr>
        <p:spPr>
          <a:xfrm>
            <a:off x="974311" y="774859"/>
            <a:ext cx="9991708" cy="45727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1.Who is your audience? Management of credit institutions.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2.Why will they care? To improve their business bottom line by reducing loan default rates.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3.How will you know if you are actually solving the problem in a useful way? By lowering default rates.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4.What is your data source? From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https://www.lendingclub.com/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5.What format is your data in? Year 2007 with format in csv.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6.How much cleaning and munging will be required? Moderate and not excessive.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7.What are potential challenges or obstacles and how will you mitigate them? The data is more than a decade old, this can be mitigated by using more recent data set in subsequent modeling.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8.Is this a reasonable project given the time constraints that you have? Yes, it’s reasonable and achievable.</a:t>
            </a:r>
            <a:br>
              <a:rPr lang="en-US" sz="1800" dirty="0"/>
            </a:b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2447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FDB16C-7221-4EE7-93B0-7F5FD11F5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274086"/>
              </p:ext>
            </p:extLst>
          </p:nvPr>
        </p:nvGraphicFramePr>
        <p:xfrm>
          <a:off x="1096963" y="2108200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9837">
                  <a:extLst>
                    <a:ext uri="{9D8B030D-6E8A-4147-A177-3AD203B41FA5}">
                      <a16:colId xmlns:a16="http://schemas.microsoft.com/office/drawing/2014/main" val="2430316600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val="4139987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0.99949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0.99362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8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0.00638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0.00051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2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0.99922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4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0.99924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0.99420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1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0.00580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9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</a:t>
                      </a: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Arial Unicode MS"/>
                          <a:ea typeface="Courier New" panose="02070309020205020404" pitchFamily="49" charset="0"/>
                        </a:rPr>
                        <a:t>.00076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961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6AA2507-00F3-4EE7-9631-5C1A00CF5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367099"/>
            <a:ext cx="3561873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b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518D4-3BB7-44AB-90FF-AA77B16F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2C2066-49DA-4BDE-9929-9814E759F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6190"/>
              </p:ext>
            </p:extLst>
          </p:nvPr>
        </p:nvGraphicFramePr>
        <p:xfrm>
          <a:off x="1096963" y="2399251"/>
          <a:ext cx="10058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501">
                  <a:extLst>
                    <a:ext uri="{9D8B030D-6E8A-4147-A177-3AD203B41FA5}">
                      <a16:colId xmlns:a16="http://schemas.microsoft.com/office/drawing/2014/main" val="2797519740"/>
                    </a:ext>
                  </a:extLst>
                </a:gridCol>
                <a:gridCol w="3031899">
                  <a:extLst>
                    <a:ext uri="{9D8B030D-6E8A-4147-A177-3AD203B41FA5}">
                      <a16:colId xmlns:a16="http://schemas.microsoft.com/office/drawing/2014/main" val="3129003398"/>
                    </a:ext>
                  </a:extLst>
                </a:gridCol>
              </a:tblGrid>
              <a:tr h="27857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0.99924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3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0.99420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8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0.00580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</a:t>
                      </a: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Arial Unicode MS"/>
                          <a:ea typeface="Courier New" panose="02070309020205020404" pitchFamily="49" charset="0"/>
                        </a:rPr>
                        <a:t>00076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2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208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7DD00DF-FBC5-42E9-B15B-4EC4A1B10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696836"/>
            <a:ext cx="2981585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Cross-Validation </a:t>
            </a:r>
            <a:br>
              <a:rPr lang="en-SG" b="1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3AC0B-6E78-4A7F-9D5A-0FC8C514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54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DE38B1-52F3-469C-ACB2-CF7D299D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E8-B1A3-4143-A18F-B8D2139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b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7E7DBB-BAD0-45E8-92C7-7C7835342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710718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016">
                  <a:extLst>
                    <a:ext uri="{9D8B030D-6E8A-4147-A177-3AD203B41FA5}">
                      <a16:colId xmlns:a16="http://schemas.microsoft.com/office/drawing/2014/main" val="1163339487"/>
                    </a:ext>
                  </a:extLst>
                </a:gridCol>
                <a:gridCol w="1366384">
                  <a:extLst>
                    <a:ext uri="{9D8B030D-6E8A-4147-A177-3AD203B41FA5}">
                      <a16:colId xmlns:a16="http://schemas.microsoft.com/office/drawing/2014/main" val="285888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0.52693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0.48704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0.51296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0.47307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0.64749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537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B64372F-E10E-4DC1-B73D-7978A5E5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7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A94F-90A0-4813-8281-624000C7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DB0A-5B96-414E-993F-C0049B39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923" y="2189845"/>
            <a:ext cx="10058400" cy="31904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LogisticRegression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class weight balanced f1 score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0.99933) is the best among the models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therefore this is our recommended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Improvements can be made to the model with a more recent and larger data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lang="en-US" sz="2000" dirty="0"/>
              <a:t>grid-searching hyper-parameters and Recurrent Neural Networks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377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{794630B3-5655-4BB9-960B-22B68BBA63E6}tf22712842</Template>
  <TotalTime>0</TotalTime>
  <Words>681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Bookman Old Style</vt:lpstr>
      <vt:lpstr>Calibri</vt:lpstr>
      <vt:lpstr>Franklin Gothic Book</vt:lpstr>
      <vt:lpstr>1_RetrospectVTI</vt:lpstr>
      <vt:lpstr>Credit Risk Capstone Project</vt:lpstr>
      <vt:lpstr>PowerPoint Presentation</vt:lpstr>
      <vt:lpstr>PowerPoint Presentation</vt:lpstr>
      <vt:lpstr>PowerPoint Presentation</vt:lpstr>
      <vt:lpstr>Logistic Regression </vt:lpstr>
      <vt:lpstr>Cross-Validation  </vt:lpstr>
      <vt:lpstr>Random Forest Classifier 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2020-04-13T13:00:29Z</dcterms:created>
  <dcterms:modified xsi:type="dcterms:W3CDTF">2020-04-29T13:02:53Z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