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4.jpg" ContentType="image/jp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85" r:id="rId4"/>
    <p:sldId id="312" r:id="rId5"/>
    <p:sldId id="314" r:id="rId6"/>
    <p:sldId id="313" r:id="rId7"/>
    <p:sldId id="315" r:id="rId8"/>
    <p:sldId id="290" r:id="rId9"/>
    <p:sldId id="301" r:id="rId10"/>
    <p:sldId id="297" r:id="rId11"/>
    <p:sldId id="300" r:id="rId12"/>
    <p:sldId id="299" r:id="rId13"/>
    <p:sldId id="311" r:id="rId14"/>
    <p:sldId id="316" r:id="rId15"/>
    <p:sldId id="305" r:id="rId16"/>
    <p:sldId id="291" r:id="rId17"/>
    <p:sldId id="296" r:id="rId18"/>
    <p:sldId id="274" r:id="rId19"/>
    <p:sldId id="317" r:id="rId20"/>
    <p:sldId id="304" r:id="rId21"/>
    <p:sldId id="303" r:id="rId22"/>
    <p:sldId id="264" r:id="rId23"/>
    <p:sldId id="307" r:id="rId24"/>
    <p:sldId id="318" r:id="rId25"/>
    <p:sldId id="302" r:id="rId26"/>
    <p:sldId id="319" r:id="rId27"/>
    <p:sldId id="308" r:id="rId28"/>
    <p:sldId id="320" r:id="rId29"/>
    <p:sldId id="292" r:id="rId30"/>
    <p:sldId id="289" r:id="rId31"/>
    <p:sldId id="275" r:id="rId3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FFFF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86328" autoAdjust="0"/>
  </p:normalViewPr>
  <p:slideViewPr>
    <p:cSldViewPr snapToGrid="0">
      <p:cViewPr>
        <p:scale>
          <a:sx n="24" d="100"/>
          <a:sy n="24" d="100"/>
        </p:scale>
        <p:origin x="2308" y="7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640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E3A44-92C2-49D6-ABE5-C39ED1B4DFF5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5EABB-D250-46E3-A957-D2CABB7496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82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4E221-8E51-45F6-9F99-81FC706288C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468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4E221-8E51-45F6-9F99-81FC706288C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858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4E221-8E51-45F6-9F99-81FC706288C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891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4E221-8E51-45F6-9F99-81FC706288C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269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4E221-8E51-45F6-9F99-81FC706288C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015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4E221-8E51-45F6-9F99-81FC706288CF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650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4E221-8E51-45F6-9F99-81FC706288CF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7774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Réaction 0 : 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formation du </a:t>
            </a:r>
            <a:r>
              <a:rPr lang="fr-FR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carbamylphosphate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à partir du NH3, du CO</a:t>
            </a:r>
            <a:r>
              <a:rPr lang="fr-FR" baseline="-25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H2O et de deux</a:t>
            </a:r>
            <a:r>
              <a:rPr lang="fr-FR" spc="-26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molécules</a:t>
            </a:r>
            <a:r>
              <a:rPr lang="fr-FR" spc="-2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d’ATP</a:t>
            </a:r>
            <a:r>
              <a:rPr lang="fr-FR" spc="-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catalysée</a:t>
            </a:r>
            <a:r>
              <a:rPr lang="fr-FR" spc="-1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</a:t>
            </a:r>
            <a:r>
              <a:rPr lang="fr-FR" spc="-1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l’enzyme</a:t>
            </a:r>
            <a:r>
              <a:rPr lang="fr-FR" spc="-2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carbamylphosphate</a:t>
            </a:r>
            <a:r>
              <a:rPr lang="fr-FR" spc="-1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synthétase-I (CPS-I).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4E221-8E51-45F6-9F99-81FC706288CF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014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2875" marR="109855">
              <a:spcAft>
                <a:spcPts val="0"/>
              </a:spcAft>
            </a:pPr>
            <a:r>
              <a:rPr lang="fr-FR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Réaction</a:t>
            </a:r>
            <a:r>
              <a:rPr lang="fr-FR" b="1" spc="-1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b="1" spc="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fr-FR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r>
              <a:rPr lang="fr-FR" b="1" spc="-2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transfère</a:t>
            </a:r>
            <a:r>
              <a:rPr lang="fr-FR" spc="-2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</a:t>
            </a:r>
            <a:r>
              <a:rPr lang="fr-FR" spc="-1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groupe</a:t>
            </a:r>
            <a:r>
              <a:rPr lang="fr-FR" spc="-2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carbonyle</a:t>
            </a:r>
            <a:r>
              <a:rPr lang="fr-FR" spc="-2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</a:t>
            </a:r>
            <a:r>
              <a:rPr lang="fr-FR" spc="-3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carbamylphosphate</a:t>
            </a:r>
            <a:r>
              <a:rPr lang="fr-FR" spc="-2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sur</a:t>
            </a:r>
            <a:r>
              <a:rPr lang="fr-FR" spc="-2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l'</a:t>
            </a:r>
            <a:r>
              <a:rPr lang="fr-FR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ornithine</a:t>
            </a:r>
            <a:r>
              <a:rPr lang="fr-FR" spc="-2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pour</a:t>
            </a:r>
            <a:r>
              <a:rPr lang="fr-FR" spc="-2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former</a:t>
            </a:r>
            <a:r>
              <a:rPr lang="fr-FR" spc="-26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</a:t>
            </a:r>
            <a:r>
              <a:rPr lang="fr-FR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citrulline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avec libération le phosphate, catalysée par l'enzyme </a:t>
            </a:r>
            <a:r>
              <a:rPr lang="fr-FR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ornithine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transcarbamylase</a:t>
            </a:r>
            <a:r>
              <a:rPr lang="fr-FR" spc="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(OTC)</a:t>
            </a:r>
            <a:r>
              <a:rPr lang="fr-FR" spc="-1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</a:t>
            </a:r>
            <a:r>
              <a:rPr lang="fr-FR" spc="1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l’</a:t>
            </a:r>
            <a:r>
              <a:rPr lang="fr-FR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ornithine-carbamyl</a:t>
            </a:r>
            <a:r>
              <a:rPr lang="fr-FR" spc="-1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transférase.</a:t>
            </a:r>
          </a:p>
          <a:p>
            <a:pPr marL="1412875">
              <a:spcAft>
                <a:spcPts val="0"/>
              </a:spcAft>
            </a:pP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-La</a:t>
            </a:r>
            <a:r>
              <a:rPr lang="fr-FR" spc="-2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citrulline</a:t>
            </a:r>
            <a:r>
              <a:rPr lang="fr-FR" spc="-2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passe</a:t>
            </a:r>
            <a:r>
              <a:rPr lang="fr-FR" spc="-2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fr-FR" spc="-2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</a:t>
            </a:r>
            <a:r>
              <a:rPr lang="fr-FR" spc="-2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mitochondrie</a:t>
            </a:r>
            <a:r>
              <a:rPr lang="fr-FR" spc="-1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vers</a:t>
            </a:r>
            <a:r>
              <a:rPr lang="fr-FR" spc="-2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</a:t>
            </a:r>
            <a:r>
              <a:rPr lang="fr-FR" spc="-2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cytosol</a:t>
            </a:r>
            <a:r>
              <a:rPr lang="fr-FR" spc="-2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contre</a:t>
            </a:r>
            <a:r>
              <a:rPr lang="fr-FR" spc="-2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une</a:t>
            </a:r>
            <a:r>
              <a:rPr lang="fr-FR" spc="-2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rentrée</a:t>
            </a:r>
            <a:r>
              <a:rPr lang="fr-FR" spc="-1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fr-FR" spc="-2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l’</a:t>
            </a:r>
            <a:r>
              <a:rPr lang="fr-FR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ornithine</a:t>
            </a:r>
            <a:r>
              <a:rPr lang="fr-FR" spc="-2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</a:t>
            </a:r>
            <a:r>
              <a:rPr lang="fr-FR" spc="-2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</a:t>
            </a:r>
            <a:r>
              <a:rPr lang="fr-FR" spc="-26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transporteur</a:t>
            </a:r>
            <a:r>
              <a:rPr lang="fr-FR" spc="-1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citrulline</a:t>
            </a:r>
            <a:r>
              <a:rPr lang="fr-FR" spc="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fr-FR" spc="1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ornithine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4E221-8E51-45F6-9F99-81FC706288CF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6803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4E221-8E51-45F6-9F99-81FC706288CF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59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Réaction 2 : introduit le second atome d’azote dans le cycle par condensation de la </a:t>
            </a:r>
            <a:r>
              <a:rPr lang="fr-FR" dirty="0" err="1" smtClean="0"/>
              <a:t>citrulline</a:t>
            </a:r>
            <a:r>
              <a:rPr lang="fr-FR" dirty="0" smtClean="0"/>
              <a:t> et l’</a:t>
            </a:r>
            <a:r>
              <a:rPr lang="fr-FR" dirty="0" err="1" smtClean="0"/>
              <a:t>aspartate</a:t>
            </a:r>
            <a:r>
              <a:rPr lang="fr-FR" dirty="0" smtClean="0"/>
              <a:t> pour former l’</a:t>
            </a:r>
            <a:r>
              <a:rPr lang="fr-FR" dirty="0" err="1" smtClean="0"/>
              <a:t>arginosuccinate</a:t>
            </a:r>
            <a:r>
              <a:rPr lang="fr-FR" dirty="0" smtClean="0"/>
              <a:t> catalysée par </a:t>
            </a:r>
            <a:r>
              <a:rPr lang="fr-FR" dirty="0" err="1" smtClean="0"/>
              <a:t>arginosuccinate</a:t>
            </a:r>
            <a:r>
              <a:rPr lang="fr-FR" dirty="0" smtClean="0"/>
              <a:t> synthétase </a:t>
            </a:r>
            <a:r>
              <a:rPr lang="fr-FR" dirty="0" err="1" smtClean="0"/>
              <a:t>cytosolique</a:t>
            </a:r>
            <a:r>
              <a:rPr lang="fr-FR" dirty="0" smtClean="0"/>
              <a:t> (ASS) consommant une molécule d’ATP.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4E221-8E51-45F6-9F99-81FC706288CF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867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4E221-8E51-45F6-9F99-81FC706288C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194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Réaction 4 : scission de l'</a:t>
            </a:r>
            <a:r>
              <a:rPr lang="fr-FR" dirty="0" err="1" smtClean="0"/>
              <a:t>arginosuccinate</a:t>
            </a:r>
            <a:r>
              <a:rPr lang="fr-FR" dirty="0" smtClean="0"/>
              <a:t> en arginine et fumarate catalysée par l'</a:t>
            </a:r>
            <a:r>
              <a:rPr lang="fr-FR" dirty="0" err="1" smtClean="0"/>
              <a:t>arginosuccinate</a:t>
            </a:r>
            <a:r>
              <a:rPr lang="fr-FR" dirty="0" smtClean="0"/>
              <a:t> lyase </a:t>
            </a:r>
            <a:r>
              <a:rPr lang="fr-FR" dirty="0" err="1" smtClean="0"/>
              <a:t>cytosolique</a:t>
            </a:r>
            <a:r>
              <a:rPr lang="fr-FR" dirty="0" smtClean="0"/>
              <a:t> (ASL)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-Le fumarate est converti en glucose et CO2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4E221-8E51-45F6-9F99-81FC706288CF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1669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Réaction 5 : clivage hydrolytique (en présence d’H2O) de l’arginine en urée et </a:t>
            </a:r>
            <a:r>
              <a:rPr lang="fr-FR" dirty="0" err="1" smtClean="0"/>
              <a:t>ornithine</a:t>
            </a:r>
            <a:r>
              <a:rPr lang="fr-FR" dirty="0" smtClean="0"/>
              <a:t> par l'arginase </a:t>
            </a:r>
            <a:r>
              <a:rPr lang="fr-FR" dirty="0" err="1" smtClean="0"/>
              <a:t>cytosolique</a:t>
            </a:r>
            <a:r>
              <a:rPr lang="fr-FR" dirty="0" smtClean="0"/>
              <a:t>.</a:t>
            </a:r>
          </a:p>
          <a:p>
            <a:r>
              <a:rPr lang="fr-FR" dirty="0" smtClean="0"/>
              <a:t>- L'</a:t>
            </a:r>
            <a:r>
              <a:rPr lang="fr-FR" dirty="0" err="1" smtClean="0"/>
              <a:t>ornithine</a:t>
            </a:r>
            <a:r>
              <a:rPr lang="fr-FR" dirty="0" smtClean="0"/>
              <a:t> libérée est transportée vers la mitochondrie par le transporteur </a:t>
            </a:r>
            <a:r>
              <a:rPr lang="fr-FR" dirty="0" err="1" smtClean="0"/>
              <a:t>citrulline</a:t>
            </a:r>
            <a:r>
              <a:rPr lang="fr-FR" dirty="0" smtClean="0"/>
              <a:t> – </a:t>
            </a:r>
            <a:r>
              <a:rPr lang="fr-FR" dirty="0" err="1" smtClean="0"/>
              <a:t>ornithine</a:t>
            </a:r>
            <a:r>
              <a:rPr lang="fr-FR" dirty="0" smtClean="0"/>
              <a:t> et entre dans un nouveau cycle pour réagir avec le </a:t>
            </a:r>
            <a:r>
              <a:rPr lang="fr-FR" dirty="0" err="1" smtClean="0"/>
              <a:t>carbamylphosphate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4E221-8E51-45F6-9F99-81FC706288CF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5472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4E221-8E51-45F6-9F99-81FC706288CF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8990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4E221-8E51-45F6-9F99-81FC706288CF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5108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4E221-8E51-45F6-9F99-81FC706288CF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77449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4E221-8E51-45F6-9F99-81FC706288CF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3386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4E221-8E51-45F6-9F99-81FC706288CF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6622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4E221-8E51-45F6-9F99-81FC706288CF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3869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4E221-8E51-45F6-9F99-81FC706288CF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6874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4E221-8E51-45F6-9F99-81FC706288CF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132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4E221-8E51-45F6-9F99-81FC706288C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3323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4E221-8E51-45F6-9F99-81FC706288CF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941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4E221-8E51-45F6-9F99-81FC706288C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38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4E221-8E51-45F6-9F99-81FC706288C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505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4E221-8E51-45F6-9F99-81FC706288C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724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4E221-8E51-45F6-9F99-81FC706288C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1082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4E221-8E51-45F6-9F99-81FC706288C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444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4E221-8E51-45F6-9F99-81FC706288C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7707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B04A-4A0C-4998-809D-BE19BF1E3DA5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E79A-FE6C-406A-B297-C69AACF19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7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B04A-4A0C-4998-809D-BE19BF1E3DA5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E79A-FE6C-406A-B297-C69AACF19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30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B04A-4A0C-4998-809D-BE19BF1E3DA5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E79A-FE6C-406A-B297-C69AACF19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141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B04A-4A0C-4998-809D-BE19BF1E3DA5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E79A-FE6C-406A-B297-C69AACF19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26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B04A-4A0C-4998-809D-BE19BF1E3DA5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E79A-FE6C-406A-B297-C69AACF19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79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B04A-4A0C-4998-809D-BE19BF1E3DA5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E79A-FE6C-406A-B297-C69AACF19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857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B04A-4A0C-4998-809D-BE19BF1E3DA5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E79A-FE6C-406A-B297-C69AACF19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4042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B04A-4A0C-4998-809D-BE19BF1E3DA5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E79A-FE6C-406A-B297-C69AACF19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578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B04A-4A0C-4998-809D-BE19BF1E3DA5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E79A-FE6C-406A-B297-C69AACF19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34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B04A-4A0C-4998-809D-BE19BF1E3DA5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E79A-FE6C-406A-B297-C69AACF19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33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B04A-4A0C-4998-809D-BE19BF1E3DA5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E79A-FE6C-406A-B297-C69AACF19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232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1B04A-4A0C-4998-809D-BE19BF1E3DA5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CE79A-FE6C-406A-B297-C69AACF19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629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 txBox="1">
            <a:spLocks/>
          </p:cNvSpPr>
          <p:nvPr/>
        </p:nvSpPr>
        <p:spPr>
          <a:xfrm>
            <a:off x="8760482" y="5521530"/>
            <a:ext cx="2049425" cy="595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Présenté par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Dr A. HANAFI</a:t>
            </a: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5642260" y="6335984"/>
            <a:ext cx="1607732" cy="244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200" b="1" dirty="0" smtClean="0">
                <a:latin typeface="Roboto"/>
              </a:rPr>
              <a:t> Juillet 2024</a:t>
            </a:r>
            <a:endParaRPr lang="fr-FR" sz="1200" b="1" dirty="0">
              <a:latin typeface="Roboto"/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772709" y="5467726"/>
            <a:ext cx="2942421" cy="857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Encadré par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M.BOUABDELLAH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2633161" y="1003108"/>
            <a:ext cx="7054515" cy="18713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" sz="5400" b="1" dirty="0" smtClean="0">
                <a:solidFill>
                  <a:schemeClr val="accent5">
                    <a:lumMod val="50000"/>
                  </a:schemeClr>
                </a:solidFill>
                <a:latin typeface="Roboto"/>
              </a:rPr>
              <a:t>CYCLE DE L’UREE</a:t>
            </a:r>
            <a:endParaRPr lang="fr-FR" sz="5400" b="1" dirty="0" smtClean="0">
              <a:solidFill>
                <a:schemeClr val="accent5">
                  <a:lumMod val="50000"/>
                </a:schemeClr>
              </a:solidFill>
              <a:latin typeface="Roboto"/>
            </a:endParaRPr>
          </a:p>
          <a:p>
            <a:pPr algn="ctr"/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262" y="36420"/>
            <a:ext cx="1982634" cy="966688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71"/>
            <a:ext cx="1772709" cy="125625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4" t="56071" r="25938" b="29167"/>
          <a:stretch/>
        </p:blipFill>
        <p:spPr>
          <a:xfrm>
            <a:off x="3826970" y="2369286"/>
            <a:ext cx="4933512" cy="293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7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6422064"/>
            <a:ext cx="12192000" cy="446567"/>
            <a:chOff x="0" y="6422064"/>
            <a:chExt cx="12192000" cy="446567"/>
          </a:xfrm>
        </p:grpSpPr>
        <p:sp>
          <p:nvSpPr>
            <p:cNvPr id="7" name="Rectangle 6"/>
            <p:cNvSpPr/>
            <p:nvPr/>
          </p:nvSpPr>
          <p:spPr>
            <a:xfrm>
              <a:off x="0" y="6613451"/>
              <a:ext cx="5337544" cy="2445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Parallélogramme 5"/>
            <p:cNvSpPr/>
            <p:nvPr/>
          </p:nvSpPr>
          <p:spPr>
            <a:xfrm>
              <a:off x="4763386" y="6422064"/>
              <a:ext cx="7428614" cy="446567"/>
            </a:xfrm>
            <a:custGeom>
              <a:avLst/>
              <a:gdLst>
                <a:gd name="connsiteX0" fmla="*/ 0 w 7060019"/>
                <a:gd name="connsiteY0" fmla="*/ 1041991 h 1041991"/>
                <a:gd name="connsiteX1" fmla="*/ 260498 w 7060019"/>
                <a:gd name="connsiteY1" fmla="*/ 0 h 1041991"/>
                <a:gd name="connsiteX2" fmla="*/ 7060019 w 7060019"/>
                <a:gd name="connsiteY2" fmla="*/ 0 h 1041991"/>
                <a:gd name="connsiteX3" fmla="*/ 6799521 w 7060019"/>
                <a:gd name="connsiteY3" fmla="*/ 1041991 h 1041991"/>
                <a:gd name="connsiteX4" fmla="*/ 0 w 7060019"/>
                <a:gd name="connsiteY4" fmla="*/ 1041991 h 1041991"/>
                <a:gd name="connsiteX0" fmla="*/ 0 w 6836735"/>
                <a:gd name="connsiteY0" fmla="*/ 1041991 h 1041991"/>
                <a:gd name="connsiteX1" fmla="*/ 260498 w 6836735"/>
                <a:gd name="connsiteY1" fmla="*/ 0 h 1041991"/>
                <a:gd name="connsiteX2" fmla="*/ 6836735 w 6836735"/>
                <a:gd name="connsiteY2" fmla="*/ 0 h 1041991"/>
                <a:gd name="connsiteX3" fmla="*/ 6799521 w 6836735"/>
                <a:gd name="connsiteY3" fmla="*/ 1041991 h 1041991"/>
                <a:gd name="connsiteX4" fmla="*/ 0 w 6836735"/>
                <a:gd name="connsiteY4" fmla="*/ 1041991 h 1041991"/>
                <a:gd name="connsiteX0" fmla="*/ 0 w 6815470"/>
                <a:gd name="connsiteY0" fmla="*/ 1041991 h 1041991"/>
                <a:gd name="connsiteX1" fmla="*/ 260498 w 6815470"/>
                <a:gd name="connsiteY1" fmla="*/ 0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983512 w 6815470"/>
                <a:gd name="connsiteY1" fmla="*/ 1063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590108 w 6815470"/>
                <a:gd name="connsiteY1" fmla="*/ 6146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707066 w 6815470"/>
                <a:gd name="connsiteY1" fmla="*/ 6146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67404"/>
                <a:gd name="connsiteX1" fmla="*/ 707066 w 6815470"/>
                <a:gd name="connsiteY1" fmla="*/ 61463 h 1067404"/>
                <a:gd name="connsiteX2" fmla="*/ 6815470 w 6815470"/>
                <a:gd name="connsiteY2" fmla="*/ 0 h 1067404"/>
                <a:gd name="connsiteX3" fmla="*/ 6809276 w 6815470"/>
                <a:gd name="connsiteY3" fmla="*/ 1067404 h 1067404"/>
                <a:gd name="connsiteX4" fmla="*/ 0 w 6815470"/>
                <a:gd name="connsiteY4" fmla="*/ 1041991 h 106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5470" h="1067404">
                  <a:moveTo>
                    <a:pt x="0" y="1041991"/>
                  </a:moveTo>
                  <a:lnTo>
                    <a:pt x="707066" y="61463"/>
                  </a:lnTo>
                  <a:lnTo>
                    <a:pt x="6815470" y="0"/>
                  </a:lnTo>
                  <a:cubicBezTo>
                    <a:pt x="6813405" y="355801"/>
                    <a:pt x="6811341" y="711603"/>
                    <a:pt x="6809276" y="1067404"/>
                  </a:cubicBezTo>
                  <a:lnTo>
                    <a:pt x="0" y="1041991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4000">
                  <a:srgbClr val="002060"/>
                </a:gs>
                <a:gs pos="83000">
                  <a:srgbClr val="002060"/>
                </a:gs>
                <a:gs pos="100000">
                  <a:srgbClr val="002060"/>
                </a:gs>
              </a:gsLst>
              <a:lin ang="5400000" scaled="1"/>
            </a:gra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Triangle rectangle 14"/>
          <p:cNvSpPr/>
          <p:nvPr/>
        </p:nvSpPr>
        <p:spPr>
          <a:xfrm rot="5400000">
            <a:off x="47846" y="-47847"/>
            <a:ext cx="744280" cy="839973"/>
          </a:xfrm>
          <a:prstGeom prst="rtTriangle">
            <a:avLst/>
          </a:prstGeom>
          <a:gradFill flip="none" rotWithShape="1">
            <a:gsLst>
              <a:gs pos="0">
                <a:schemeClr val="bg1"/>
              </a:gs>
              <a:gs pos="74000">
                <a:srgbClr val="002060"/>
              </a:gs>
              <a:gs pos="83000">
                <a:srgbClr val="002060"/>
              </a:gs>
              <a:gs pos="100000">
                <a:srgbClr val="002060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11734800" y="649929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Roboto"/>
              </a:rPr>
              <a:t>09</a:t>
            </a:r>
            <a:endParaRPr lang="fr-FR" sz="1400" b="1" dirty="0">
              <a:solidFill>
                <a:schemeClr val="bg1"/>
              </a:solidFill>
              <a:latin typeface="Robot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1851" y="511278"/>
            <a:ext cx="104985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i="0" dirty="0" smtClean="0">
                <a:solidFill>
                  <a:srgbClr val="002060"/>
                </a:solidFill>
                <a:effectLst/>
                <a:latin typeface="Roboto"/>
                <a:cs typeface="Arial" panose="020B0604020202020204" pitchFamily="34" charset="0"/>
              </a:rPr>
              <a:t>Exemple</a:t>
            </a:r>
            <a:r>
              <a:rPr lang="fr-FR" sz="20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 les transaminases les plus souvent dosées en biochimie pour évaluer l’état hépatique sont l’</a:t>
            </a:r>
            <a:r>
              <a:rPr lang="fr-FR" sz="20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ALAT </a:t>
            </a:r>
            <a:r>
              <a:rPr lang="fr-FR" sz="20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 l’</a:t>
            </a:r>
            <a:r>
              <a:rPr lang="fr-FR" sz="20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ASAT</a:t>
            </a:r>
            <a:r>
              <a:rPr lang="fr-FR" sz="20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5.jpeg"/>
          <p:cNvPicPr/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65" t="1264" r="990" b="2778"/>
          <a:stretch/>
        </p:blipFill>
        <p:spPr>
          <a:xfrm>
            <a:off x="641851" y="1525632"/>
            <a:ext cx="10894828" cy="447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80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6422064"/>
            <a:ext cx="12192000" cy="446567"/>
            <a:chOff x="0" y="6422064"/>
            <a:chExt cx="12192000" cy="446567"/>
          </a:xfrm>
        </p:grpSpPr>
        <p:sp>
          <p:nvSpPr>
            <p:cNvPr id="7" name="Rectangle 6"/>
            <p:cNvSpPr/>
            <p:nvPr/>
          </p:nvSpPr>
          <p:spPr>
            <a:xfrm>
              <a:off x="0" y="6613451"/>
              <a:ext cx="5337544" cy="2445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Parallélogramme 5"/>
            <p:cNvSpPr/>
            <p:nvPr/>
          </p:nvSpPr>
          <p:spPr>
            <a:xfrm>
              <a:off x="4763386" y="6422064"/>
              <a:ext cx="7428614" cy="446567"/>
            </a:xfrm>
            <a:custGeom>
              <a:avLst/>
              <a:gdLst>
                <a:gd name="connsiteX0" fmla="*/ 0 w 7060019"/>
                <a:gd name="connsiteY0" fmla="*/ 1041991 h 1041991"/>
                <a:gd name="connsiteX1" fmla="*/ 260498 w 7060019"/>
                <a:gd name="connsiteY1" fmla="*/ 0 h 1041991"/>
                <a:gd name="connsiteX2" fmla="*/ 7060019 w 7060019"/>
                <a:gd name="connsiteY2" fmla="*/ 0 h 1041991"/>
                <a:gd name="connsiteX3" fmla="*/ 6799521 w 7060019"/>
                <a:gd name="connsiteY3" fmla="*/ 1041991 h 1041991"/>
                <a:gd name="connsiteX4" fmla="*/ 0 w 7060019"/>
                <a:gd name="connsiteY4" fmla="*/ 1041991 h 1041991"/>
                <a:gd name="connsiteX0" fmla="*/ 0 w 6836735"/>
                <a:gd name="connsiteY0" fmla="*/ 1041991 h 1041991"/>
                <a:gd name="connsiteX1" fmla="*/ 260498 w 6836735"/>
                <a:gd name="connsiteY1" fmla="*/ 0 h 1041991"/>
                <a:gd name="connsiteX2" fmla="*/ 6836735 w 6836735"/>
                <a:gd name="connsiteY2" fmla="*/ 0 h 1041991"/>
                <a:gd name="connsiteX3" fmla="*/ 6799521 w 6836735"/>
                <a:gd name="connsiteY3" fmla="*/ 1041991 h 1041991"/>
                <a:gd name="connsiteX4" fmla="*/ 0 w 6836735"/>
                <a:gd name="connsiteY4" fmla="*/ 1041991 h 1041991"/>
                <a:gd name="connsiteX0" fmla="*/ 0 w 6815470"/>
                <a:gd name="connsiteY0" fmla="*/ 1041991 h 1041991"/>
                <a:gd name="connsiteX1" fmla="*/ 260498 w 6815470"/>
                <a:gd name="connsiteY1" fmla="*/ 0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983512 w 6815470"/>
                <a:gd name="connsiteY1" fmla="*/ 1063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590108 w 6815470"/>
                <a:gd name="connsiteY1" fmla="*/ 6146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707066 w 6815470"/>
                <a:gd name="connsiteY1" fmla="*/ 6146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67404"/>
                <a:gd name="connsiteX1" fmla="*/ 707066 w 6815470"/>
                <a:gd name="connsiteY1" fmla="*/ 61463 h 1067404"/>
                <a:gd name="connsiteX2" fmla="*/ 6815470 w 6815470"/>
                <a:gd name="connsiteY2" fmla="*/ 0 h 1067404"/>
                <a:gd name="connsiteX3" fmla="*/ 6809276 w 6815470"/>
                <a:gd name="connsiteY3" fmla="*/ 1067404 h 1067404"/>
                <a:gd name="connsiteX4" fmla="*/ 0 w 6815470"/>
                <a:gd name="connsiteY4" fmla="*/ 1041991 h 106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5470" h="1067404">
                  <a:moveTo>
                    <a:pt x="0" y="1041991"/>
                  </a:moveTo>
                  <a:lnTo>
                    <a:pt x="707066" y="61463"/>
                  </a:lnTo>
                  <a:lnTo>
                    <a:pt x="6815470" y="0"/>
                  </a:lnTo>
                  <a:cubicBezTo>
                    <a:pt x="6813405" y="355801"/>
                    <a:pt x="6811341" y="711603"/>
                    <a:pt x="6809276" y="1067404"/>
                  </a:cubicBezTo>
                  <a:lnTo>
                    <a:pt x="0" y="1041991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4000">
                  <a:srgbClr val="002060"/>
                </a:gs>
                <a:gs pos="83000">
                  <a:srgbClr val="002060"/>
                </a:gs>
                <a:gs pos="100000">
                  <a:srgbClr val="002060"/>
                </a:gs>
              </a:gsLst>
              <a:lin ang="5400000" scaled="1"/>
            </a:gra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Triangle rectangle 14"/>
          <p:cNvSpPr/>
          <p:nvPr/>
        </p:nvSpPr>
        <p:spPr>
          <a:xfrm rot="5400000">
            <a:off x="47846" y="-47847"/>
            <a:ext cx="744280" cy="839973"/>
          </a:xfrm>
          <a:prstGeom prst="rtTriangle">
            <a:avLst/>
          </a:prstGeom>
          <a:gradFill flip="none" rotWithShape="1">
            <a:gsLst>
              <a:gs pos="0">
                <a:schemeClr val="bg1"/>
              </a:gs>
              <a:gs pos="74000">
                <a:srgbClr val="002060"/>
              </a:gs>
              <a:gs pos="83000">
                <a:srgbClr val="002060"/>
              </a:gs>
              <a:gs pos="100000">
                <a:srgbClr val="002060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11734800" y="649929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Roboto"/>
              </a:rPr>
              <a:t>10</a:t>
            </a:r>
            <a:endParaRPr lang="fr-FR" sz="1400" b="1" dirty="0">
              <a:solidFill>
                <a:schemeClr val="bg1"/>
              </a:solidFill>
              <a:latin typeface="Robot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36320" y="1192989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  </a:t>
            </a:r>
          </a:p>
          <a:p>
            <a:pPr marL="342900" indent="-342900">
              <a:buAutoNum type="alphaUcPeriod" startAt="2"/>
            </a:pPr>
            <a:r>
              <a:rPr lang="fr-FR" b="1" dirty="0" smtClean="0">
                <a:solidFill>
                  <a:srgbClr val="002060"/>
                </a:solidFill>
                <a:latin typeface="Roboto"/>
              </a:rPr>
              <a:t>Désamination oxydative du glutamate :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880360" y="295919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510" y="3329510"/>
            <a:ext cx="6911183" cy="302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036320" y="2293871"/>
            <a:ext cx="103792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73990" lvl="0">
              <a:lnSpc>
                <a:spcPct val="150000"/>
              </a:lnSpc>
              <a:spcBef>
                <a:spcPts val="400"/>
              </a:spcBef>
              <a:spcAft>
                <a:spcPts val="75"/>
              </a:spcAft>
              <a:buSzPts val="1100"/>
              <a:tabLst>
                <a:tab pos="1435735" algn="l"/>
              </a:tabLst>
            </a:pPr>
            <a:r>
              <a:rPr lang="fr-FR" spc="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C’est la libération du groupement NH3 à partir du glutamate sous l’action de la Glutamate déshydrogénase avec formation de l’acide α </a:t>
            </a:r>
            <a:r>
              <a:rPr lang="fr-FR" spc="0" dirty="0" err="1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cétoglutarique</a:t>
            </a:r>
            <a:r>
              <a:rPr lang="fr-FR" spc="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(réaction réversible).</a:t>
            </a:r>
            <a:endParaRPr lang="fr-FR" spc="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66510" y="387269"/>
            <a:ext cx="84918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002060"/>
                </a:solidFill>
                <a:latin typeface="Roboto"/>
              </a:rPr>
              <a:t>I. Vue d’ensemble sur le cycle de l’urée: Formation </a:t>
            </a:r>
            <a:r>
              <a:rPr lang="fr-FR" b="1" dirty="0" smtClean="0">
                <a:solidFill>
                  <a:srgbClr val="00B0F0"/>
                </a:solidFill>
                <a:latin typeface="Roboto"/>
              </a:rPr>
              <a:t>NH3</a:t>
            </a:r>
            <a:endParaRPr lang="fr-FR" b="1" dirty="0">
              <a:solidFill>
                <a:srgbClr val="00B0F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85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6422064"/>
            <a:ext cx="12192000" cy="446567"/>
            <a:chOff x="0" y="6422064"/>
            <a:chExt cx="12192000" cy="446567"/>
          </a:xfrm>
        </p:grpSpPr>
        <p:sp>
          <p:nvSpPr>
            <p:cNvPr id="7" name="Rectangle 6"/>
            <p:cNvSpPr/>
            <p:nvPr/>
          </p:nvSpPr>
          <p:spPr>
            <a:xfrm>
              <a:off x="0" y="6613451"/>
              <a:ext cx="5337544" cy="2445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Parallélogramme 5"/>
            <p:cNvSpPr/>
            <p:nvPr/>
          </p:nvSpPr>
          <p:spPr>
            <a:xfrm>
              <a:off x="4763386" y="6422064"/>
              <a:ext cx="7428614" cy="446567"/>
            </a:xfrm>
            <a:custGeom>
              <a:avLst/>
              <a:gdLst>
                <a:gd name="connsiteX0" fmla="*/ 0 w 7060019"/>
                <a:gd name="connsiteY0" fmla="*/ 1041991 h 1041991"/>
                <a:gd name="connsiteX1" fmla="*/ 260498 w 7060019"/>
                <a:gd name="connsiteY1" fmla="*/ 0 h 1041991"/>
                <a:gd name="connsiteX2" fmla="*/ 7060019 w 7060019"/>
                <a:gd name="connsiteY2" fmla="*/ 0 h 1041991"/>
                <a:gd name="connsiteX3" fmla="*/ 6799521 w 7060019"/>
                <a:gd name="connsiteY3" fmla="*/ 1041991 h 1041991"/>
                <a:gd name="connsiteX4" fmla="*/ 0 w 7060019"/>
                <a:gd name="connsiteY4" fmla="*/ 1041991 h 1041991"/>
                <a:gd name="connsiteX0" fmla="*/ 0 w 6836735"/>
                <a:gd name="connsiteY0" fmla="*/ 1041991 h 1041991"/>
                <a:gd name="connsiteX1" fmla="*/ 260498 w 6836735"/>
                <a:gd name="connsiteY1" fmla="*/ 0 h 1041991"/>
                <a:gd name="connsiteX2" fmla="*/ 6836735 w 6836735"/>
                <a:gd name="connsiteY2" fmla="*/ 0 h 1041991"/>
                <a:gd name="connsiteX3" fmla="*/ 6799521 w 6836735"/>
                <a:gd name="connsiteY3" fmla="*/ 1041991 h 1041991"/>
                <a:gd name="connsiteX4" fmla="*/ 0 w 6836735"/>
                <a:gd name="connsiteY4" fmla="*/ 1041991 h 1041991"/>
                <a:gd name="connsiteX0" fmla="*/ 0 w 6815470"/>
                <a:gd name="connsiteY0" fmla="*/ 1041991 h 1041991"/>
                <a:gd name="connsiteX1" fmla="*/ 260498 w 6815470"/>
                <a:gd name="connsiteY1" fmla="*/ 0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983512 w 6815470"/>
                <a:gd name="connsiteY1" fmla="*/ 1063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590108 w 6815470"/>
                <a:gd name="connsiteY1" fmla="*/ 6146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707066 w 6815470"/>
                <a:gd name="connsiteY1" fmla="*/ 6146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67404"/>
                <a:gd name="connsiteX1" fmla="*/ 707066 w 6815470"/>
                <a:gd name="connsiteY1" fmla="*/ 61463 h 1067404"/>
                <a:gd name="connsiteX2" fmla="*/ 6815470 w 6815470"/>
                <a:gd name="connsiteY2" fmla="*/ 0 h 1067404"/>
                <a:gd name="connsiteX3" fmla="*/ 6809276 w 6815470"/>
                <a:gd name="connsiteY3" fmla="*/ 1067404 h 1067404"/>
                <a:gd name="connsiteX4" fmla="*/ 0 w 6815470"/>
                <a:gd name="connsiteY4" fmla="*/ 1041991 h 106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5470" h="1067404">
                  <a:moveTo>
                    <a:pt x="0" y="1041991"/>
                  </a:moveTo>
                  <a:lnTo>
                    <a:pt x="707066" y="61463"/>
                  </a:lnTo>
                  <a:lnTo>
                    <a:pt x="6815470" y="0"/>
                  </a:lnTo>
                  <a:cubicBezTo>
                    <a:pt x="6813405" y="355801"/>
                    <a:pt x="6811341" y="711603"/>
                    <a:pt x="6809276" y="1067404"/>
                  </a:cubicBezTo>
                  <a:lnTo>
                    <a:pt x="0" y="1041991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4000">
                  <a:srgbClr val="002060"/>
                </a:gs>
                <a:gs pos="83000">
                  <a:srgbClr val="002060"/>
                </a:gs>
                <a:gs pos="100000">
                  <a:srgbClr val="002060"/>
                </a:gs>
              </a:gsLst>
              <a:lin ang="5400000" scaled="1"/>
            </a:gra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Triangle rectangle 14"/>
          <p:cNvSpPr/>
          <p:nvPr/>
        </p:nvSpPr>
        <p:spPr>
          <a:xfrm rot="5400000">
            <a:off x="47846" y="-47847"/>
            <a:ext cx="744280" cy="839973"/>
          </a:xfrm>
          <a:prstGeom prst="rtTriangle">
            <a:avLst/>
          </a:prstGeom>
          <a:gradFill flip="none" rotWithShape="1">
            <a:gsLst>
              <a:gs pos="0">
                <a:schemeClr val="bg1"/>
              </a:gs>
              <a:gs pos="74000">
                <a:srgbClr val="002060"/>
              </a:gs>
              <a:gs pos="83000">
                <a:srgbClr val="002060"/>
              </a:gs>
              <a:gs pos="100000">
                <a:srgbClr val="002060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11734800" y="649929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Roboto"/>
              </a:rPr>
              <a:t>11</a:t>
            </a:r>
            <a:endParaRPr lang="fr-FR" sz="1400" b="1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6151" name="image7.jpe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" t="2760" r="1141" b="3627"/>
          <a:stretch/>
        </p:blipFill>
        <p:spPr bwMode="auto">
          <a:xfrm>
            <a:off x="3135086" y="2112997"/>
            <a:ext cx="6863156" cy="380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234268" y="1282023"/>
            <a:ext cx="10664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C</a:t>
            </a:r>
            <a:r>
              <a:rPr lang="fr-FR" sz="2400" dirty="0" smtClean="0"/>
              <a:t>oncerne 2 acides aminés (</a:t>
            </a:r>
            <a:r>
              <a:rPr lang="fr-FR" sz="2400" dirty="0" err="1" smtClean="0"/>
              <a:t>glutamine;aspargine</a:t>
            </a:r>
            <a:r>
              <a:rPr lang="fr-FR" sz="2400" dirty="0" smtClean="0"/>
              <a:t>) contiennent une fonction amide portée par leur chaine latérale.</a:t>
            </a:r>
            <a:endParaRPr lang="fr-FR" sz="2400" dirty="0"/>
          </a:p>
        </p:txBody>
      </p:sp>
      <p:sp>
        <p:nvSpPr>
          <p:cNvPr id="12" name="Rectangle 11"/>
          <p:cNvSpPr/>
          <p:nvPr/>
        </p:nvSpPr>
        <p:spPr>
          <a:xfrm>
            <a:off x="1601813" y="859986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err="1">
                <a:solidFill>
                  <a:srgbClr val="002060"/>
                </a:solidFill>
                <a:latin typeface="Roboto"/>
              </a:rPr>
              <a:t>C.Désamidation</a:t>
            </a:r>
            <a:r>
              <a:rPr lang="fr-FR" b="1" dirty="0">
                <a:solidFill>
                  <a:srgbClr val="002060"/>
                </a:solidFill>
                <a:latin typeface="Roboto"/>
              </a:rPr>
              <a:t> :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34267" y="322108"/>
            <a:ext cx="94511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002060"/>
                </a:solidFill>
                <a:latin typeface="Roboto"/>
              </a:rPr>
              <a:t>I. Vue d’ensemble sur le cycle de l’urée: Formation </a:t>
            </a:r>
            <a:r>
              <a:rPr lang="fr-FR" b="1" dirty="0" smtClean="0">
                <a:solidFill>
                  <a:srgbClr val="00B0F0"/>
                </a:solidFill>
                <a:latin typeface="Roboto"/>
              </a:rPr>
              <a:t>NH3</a:t>
            </a:r>
            <a:endParaRPr lang="fr-FR" b="1" dirty="0">
              <a:solidFill>
                <a:srgbClr val="00B0F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9279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6422064"/>
            <a:ext cx="12192000" cy="446567"/>
            <a:chOff x="0" y="6422064"/>
            <a:chExt cx="12192000" cy="446567"/>
          </a:xfrm>
        </p:grpSpPr>
        <p:sp>
          <p:nvSpPr>
            <p:cNvPr id="7" name="Rectangle 6"/>
            <p:cNvSpPr/>
            <p:nvPr/>
          </p:nvSpPr>
          <p:spPr>
            <a:xfrm>
              <a:off x="0" y="6613451"/>
              <a:ext cx="5337544" cy="2445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Parallélogramme 5"/>
            <p:cNvSpPr/>
            <p:nvPr/>
          </p:nvSpPr>
          <p:spPr>
            <a:xfrm>
              <a:off x="4763386" y="6422064"/>
              <a:ext cx="7428614" cy="446567"/>
            </a:xfrm>
            <a:custGeom>
              <a:avLst/>
              <a:gdLst>
                <a:gd name="connsiteX0" fmla="*/ 0 w 7060019"/>
                <a:gd name="connsiteY0" fmla="*/ 1041991 h 1041991"/>
                <a:gd name="connsiteX1" fmla="*/ 260498 w 7060019"/>
                <a:gd name="connsiteY1" fmla="*/ 0 h 1041991"/>
                <a:gd name="connsiteX2" fmla="*/ 7060019 w 7060019"/>
                <a:gd name="connsiteY2" fmla="*/ 0 h 1041991"/>
                <a:gd name="connsiteX3" fmla="*/ 6799521 w 7060019"/>
                <a:gd name="connsiteY3" fmla="*/ 1041991 h 1041991"/>
                <a:gd name="connsiteX4" fmla="*/ 0 w 7060019"/>
                <a:gd name="connsiteY4" fmla="*/ 1041991 h 1041991"/>
                <a:gd name="connsiteX0" fmla="*/ 0 w 6836735"/>
                <a:gd name="connsiteY0" fmla="*/ 1041991 h 1041991"/>
                <a:gd name="connsiteX1" fmla="*/ 260498 w 6836735"/>
                <a:gd name="connsiteY1" fmla="*/ 0 h 1041991"/>
                <a:gd name="connsiteX2" fmla="*/ 6836735 w 6836735"/>
                <a:gd name="connsiteY2" fmla="*/ 0 h 1041991"/>
                <a:gd name="connsiteX3" fmla="*/ 6799521 w 6836735"/>
                <a:gd name="connsiteY3" fmla="*/ 1041991 h 1041991"/>
                <a:gd name="connsiteX4" fmla="*/ 0 w 6836735"/>
                <a:gd name="connsiteY4" fmla="*/ 1041991 h 1041991"/>
                <a:gd name="connsiteX0" fmla="*/ 0 w 6815470"/>
                <a:gd name="connsiteY0" fmla="*/ 1041991 h 1041991"/>
                <a:gd name="connsiteX1" fmla="*/ 260498 w 6815470"/>
                <a:gd name="connsiteY1" fmla="*/ 0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983512 w 6815470"/>
                <a:gd name="connsiteY1" fmla="*/ 1063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590108 w 6815470"/>
                <a:gd name="connsiteY1" fmla="*/ 6146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707066 w 6815470"/>
                <a:gd name="connsiteY1" fmla="*/ 6146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67404"/>
                <a:gd name="connsiteX1" fmla="*/ 707066 w 6815470"/>
                <a:gd name="connsiteY1" fmla="*/ 61463 h 1067404"/>
                <a:gd name="connsiteX2" fmla="*/ 6815470 w 6815470"/>
                <a:gd name="connsiteY2" fmla="*/ 0 h 1067404"/>
                <a:gd name="connsiteX3" fmla="*/ 6809276 w 6815470"/>
                <a:gd name="connsiteY3" fmla="*/ 1067404 h 1067404"/>
                <a:gd name="connsiteX4" fmla="*/ 0 w 6815470"/>
                <a:gd name="connsiteY4" fmla="*/ 1041991 h 106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5470" h="1067404">
                  <a:moveTo>
                    <a:pt x="0" y="1041991"/>
                  </a:moveTo>
                  <a:lnTo>
                    <a:pt x="707066" y="61463"/>
                  </a:lnTo>
                  <a:lnTo>
                    <a:pt x="6815470" y="0"/>
                  </a:lnTo>
                  <a:cubicBezTo>
                    <a:pt x="6813405" y="355801"/>
                    <a:pt x="6811341" y="711603"/>
                    <a:pt x="6809276" y="1067404"/>
                  </a:cubicBezTo>
                  <a:lnTo>
                    <a:pt x="0" y="1041991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4000">
                  <a:srgbClr val="002060"/>
                </a:gs>
                <a:gs pos="83000">
                  <a:srgbClr val="002060"/>
                </a:gs>
                <a:gs pos="100000">
                  <a:srgbClr val="002060"/>
                </a:gs>
              </a:gsLst>
              <a:lin ang="5400000" scaled="1"/>
            </a:gra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Triangle rectangle 14"/>
          <p:cNvSpPr/>
          <p:nvPr/>
        </p:nvSpPr>
        <p:spPr>
          <a:xfrm rot="5400000">
            <a:off x="47846" y="-47847"/>
            <a:ext cx="744280" cy="839973"/>
          </a:xfrm>
          <a:prstGeom prst="rtTriangle">
            <a:avLst/>
          </a:prstGeom>
          <a:gradFill flip="none" rotWithShape="1">
            <a:gsLst>
              <a:gs pos="0">
                <a:schemeClr val="bg1"/>
              </a:gs>
              <a:gs pos="74000">
                <a:srgbClr val="002060"/>
              </a:gs>
              <a:gs pos="83000">
                <a:srgbClr val="002060"/>
              </a:gs>
              <a:gs pos="100000">
                <a:srgbClr val="002060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11734800" y="649929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Roboto"/>
              </a:rPr>
              <a:t>12</a:t>
            </a:r>
            <a:endParaRPr lang="fr-FR" sz="1400" b="1" dirty="0">
              <a:solidFill>
                <a:schemeClr val="bg1"/>
              </a:solidFill>
              <a:latin typeface="Roboto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214822" y="1184988"/>
            <a:ext cx="3480100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Du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b="1" dirty="0" smtClean="0">
                <a:solidFill>
                  <a:srgbClr val="C00000"/>
                </a:solidFill>
              </a:rPr>
              <a:t>muscle et de l’intestin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19" name="Virage 18"/>
          <p:cNvSpPr/>
          <p:nvPr/>
        </p:nvSpPr>
        <p:spPr>
          <a:xfrm rot="10800000" flipH="1">
            <a:off x="765109" y="1549570"/>
            <a:ext cx="485193" cy="917362"/>
          </a:xfrm>
          <a:prstGeom prst="bentArrow">
            <a:avLst>
              <a:gd name="adj1" fmla="val 25000"/>
              <a:gd name="adj2" fmla="val 33937"/>
              <a:gd name="adj3" fmla="val 25000"/>
              <a:gd name="adj4" fmla="val 517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295085" y="2097600"/>
            <a:ext cx="160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Alanine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4" name="Flèche courbée vers la droite 23"/>
          <p:cNvSpPr/>
          <p:nvPr/>
        </p:nvSpPr>
        <p:spPr>
          <a:xfrm>
            <a:off x="3122953" y="2257750"/>
            <a:ext cx="571969" cy="820487"/>
          </a:xfrm>
          <a:prstGeom prst="curvedRightArrow">
            <a:avLst>
              <a:gd name="adj1" fmla="val 25000"/>
              <a:gd name="adj2" fmla="val 50000"/>
              <a:gd name="adj3" fmla="val 445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5" name="Flèche courbée vers la gauche 24"/>
          <p:cNvSpPr/>
          <p:nvPr/>
        </p:nvSpPr>
        <p:spPr>
          <a:xfrm>
            <a:off x="2490029" y="2257750"/>
            <a:ext cx="661538" cy="82048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292288" y="2708905"/>
            <a:ext cx="105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pyruvate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2792184" y="1977391"/>
            <a:ext cx="68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4">
                    <a:lumMod val="75000"/>
                  </a:schemeClr>
                </a:solidFill>
              </a:rPr>
              <a:t>ALAT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3900663" y="2097600"/>
            <a:ext cx="163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r>
              <a:rPr lang="fr-FR" dirty="0" smtClean="0"/>
              <a:t> </a:t>
            </a:r>
            <a:r>
              <a:rPr lang="fr-FR" dirty="0" err="1" smtClean="0"/>
              <a:t>cétoglutarate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3936300" y="2756580"/>
            <a:ext cx="181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glutamate</a:t>
            </a:r>
            <a:endParaRPr lang="fr-FR" dirty="0"/>
          </a:p>
        </p:txBody>
      </p:sp>
      <p:sp>
        <p:nvSpPr>
          <p:cNvPr id="33" name="Flèche courbée vers la gauche 32"/>
          <p:cNvSpPr/>
          <p:nvPr/>
        </p:nvSpPr>
        <p:spPr>
          <a:xfrm rot="10800000">
            <a:off x="6344441" y="2162056"/>
            <a:ext cx="550881" cy="82048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Flèche courbée vers la droite 33"/>
          <p:cNvSpPr/>
          <p:nvPr/>
        </p:nvSpPr>
        <p:spPr>
          <a:xfrm rot="10800000">
            <a:off x="6026391" y="3785362"/>
            <a:ext cx="571969" cy="820487"/>
          </a:xfrm>
          <a:prstGeom prst="curvedRightArrow">
            <a:avLst>
              <a:gd name="adj1" fmla="val 25000"/>
              <a:gd name="adj2" fmla="val 50000"/>
              <a:gd name="adj3" fmla="val 445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 flipH="1">
            <a:off x="6077035" y="1977394"/>
            <a:ext cx="651741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4">
                    <a:lumMod val="75000"/>
                  </a:schemeClr>
                </a:solidFill>
              </a:rPr>
              <a:t>ASAT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6930296" y="2097600"/>
            <a:ext cx="10916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</a:rPr>
              <a:t>Aspartate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6930296" y="2708905"/>
            <a:ext cx="147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Oxaloacetate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1292288" y="3674157"/>
            <a:ext cx="119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A. aminés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1292288" y="4285462"/>
            <a:ext cx="1607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A. </a:t>
            </a:r>
            <a:r>
              <a:rPr lang="el-GR" dirty="0" smtClean="0"/>
              <a:t>α</a:t>
            </a:r>
            <a:r>
              <a:rPr lang="fr-FR" dirty="0" smtClean="0"/>
              <a:t> cétonique</a:t>
            </a:r>
            <a:endParaRPr lang="fr-FR" dirty="0"/>
          </a:p>
        </p:txBody>
      </p:sp>
      <p:sp>
        <p:nvSpPr>
          <p:cNvPr id="43" name="Flèche courbée vers la gauche 42"/>
          <p:cNvSpPr/>
          <p:nvPr/>
        </p:nvSpPr>
        <p:spPr>
          <a:xfrm>
            <a:off x="2899950" y="3808105"/>
            <a:ext cx="647248" cy="82048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4" name="Flèche courbée vers la droite 43"/>
          <p:cNvSpPr/>
          <p:nvPr/>
        </p:nvSpPr>
        <p:spPr>
          <a:xfrm>
            <a:off x="3548683" y="3785362"/>
            <a:ext cx="571969" cy="869432"/>
          </a:xfrm>
          <a:prstGeom prst="curvedRightArrow">
            <a:avLst>
              <a:gd name="adj1" fmla="val 25000"/>
              <a:gd name="adj2" fmla="val 50000"/>
              <a:gd name="adj3" fmla="val 445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352953" y="3505003"/>
            <a:ext cx="81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4">
                    <a:lumMod val="75000"/>
                  </a:schemeClr>
                </a:solidFill>
              </a:rPr>
              <a:t>AT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4250096" y="4285462"/>
            <a:ext cx="15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glutamate</a:t>
            </a:r>
            <a:endParaRPr lang="fr-FR" dirty="0"/>
          </a:p>
        </p:txBody>
      </p:sp>
      <p:sp>
        <p:nvSpPr>
          <p:cNvPr id="49" name="Flèche courbée vers la droite 48"/>
          <p:cNvSpPr/>
          <p:nvPr/>
        </p:nvSpPr>
        <p:spPr>
          <a:xfrm rot="10800000">
            <a:off x="5762163" y="2162056"/>
            <a:ext cx="571969" cy="820487"/>
          </a:xfrm>
          <a:prstGeom prst="curvedRightArrow">
            <a:avLst>
              <a:gd name="adj1" fmla="val 25000"/>
              <a:gd name="adj2" fmla="val 50000"/>
              <a:gd name="adj3" fmla="val 445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0" name="Flèche courbée vers la gauche 49"/>
          <p:cNvSpPr/>
          <p:nvPr/>
        </p:nvSpPr>
        <p:spPr>
          <a:xfrm rot="10800000">
            <a:off x="6598360" y="3785362"/>
            <a:ext cx="550881" cy="82048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282604" y="3500571"/>
            <a:ext cx="70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4">
                    <a:lumMod val="75000"/>
                  </a:schemeClr>
                </a:solidFill>
              </a:rPr>
              <a:t>ASAT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7220678" y="3738745"/>
            <a:ext cx="1263866" cy="381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</a:rPr>
              <a:t>Aspartate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0" y="69804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Votre texte ici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0" y="69804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Votre texte ici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9615315" y="2836739"/>
            <a:ext cx="1263866" cy="381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rgbClr val="FF0000"/>
                </a:solidFill>
              </a:rPr>
              <a:t>Aspartate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7220677" y="4285462"/>
            <a:ext cx="144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Oxaloacetate</a:t>
            </a:r>
            <a:endParaRPr lang="fr-FR" dirty="0"/>
          </a:p>
        </p:txBody>
      </p:sp>
      <p:sp>
        <p:nvSpPr>
          <p:cNvPr id="59" name="ZoneTexte 58"/>
          <p:cNvSpPr txBox="1"/>
          <p:nvPr/>
        </p:nvSpPr>
        <p:spPr>
          <a:xfrm>
            <a:off x="9190372" y="1191599"/>
            <a:ext cx="278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C00FF"/>
                </a:solidFill>
              </a:rPr>
              <a:t>Uréogenèse hépatique</a:t>
            </a:r>
            <a:endParaRPr lang="fr-FR" dirty="0">
              <a:solidFill>
                <a:srgbClr val="CC00FF"/>
              </a:solidFill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9190372" y="1967988"/>
            <a:ext cx="2250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4">
                    <a:lumMod val="75000"/>
                  </a:schemeClr>
                </a:solidFill>
              </a:rPr>
              <a:t>Elimination du 4/5 de l’azote total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4281837" y="4901973"/>
            <a:ext cx="108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4281837" y="4956535"/>
            <a:ext cx="15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glutamate</a:t>
            </a:r>
            <a:endParaRPr lang="fr-FR" dirty="0"/>
          </a:p>
        </p:txBody>
      </p:sp>
      <p:sp>
        <p:nvSpPr>
          <p:cNvPr id="66" name="Flèche droite à entaille 65"/>
          <p:cNvSpPr/>
          <p:nvPr/>
        </p:nvSpPr>
        <p:spPr>
          <a:xfrm rot="16200000" flipH="1" flipV="1">
            <a:off x="3574394" y="3985459"/>
            <a:ext cx="1960654" cy="142219"/>
          </a:xfrm>
          <a:prstGeom prst="notchedRightArrow">
            <a:avLst/>
          </a:prstGeom>
          <a:ln w="76200">
            <a:solidFill>
              <a:srgbClr val="CC00FF"/>
            </a:solidFill>
            <a:prstDash val="lgDash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7" name="Flèche droite à entaille 66"/>
          <p:cNvSpPr/>
          <p:nvPr/>
        </p:nvSpPr>
        <p:spPr>
          <a:xfrm rot="19489503">
            <a:off x="8350771" y="3473442"/>
            <a:ext cx="1429200" cy="158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Flèche droite à entaille 67"/>
          <p:cNvSpPr/>
          <p:nvPr/>
        </p:nvSpPr>
        <p:spPr>
          <a:xfrm rot="1548671">
            <a:off x="8293106" y="2614600"/>
            <a:ext cx="1429200" cy="158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Flèche droite à entaille 68"/>
          <p:cNvSpPr/>
          <p:nvPr/>
        </p:nvSpPr>
        <p:spPr>
          <a:xfrm rot="16200000" flipH="1" flipV="1">
            <a:off x="4864477" y="4746512"/>
            <a:ext cx="438731" cy="142033"/>
          </a:xfrm>
          <a:prstGeom prst="notchedRightArrow">
            <a:avLst/>
          </a:prstGeom>
          <a:ln w="76200">
            <a:solidFill>
              <a:srgbClr val="CC00FF"/>
            </a:solidFill>
            <a:prstDash val="lgDash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4240161" y="3689669"/>
            <a:ext cx="163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r>
              <a:rPr lang="fr-FR" dirty="0" smtClean="0"/>
              <a:t> </a:t>
            </a:r>
            <a:r>
              <a:rPr lang="fr-FR" dirty="0" err="1" smtClean="0"/>
              <a:t>cétoglutarate</a:t>
            </a:r>
            <a:endParaRPr lang="fr-FR" dirty="0"/>
          </a:p>
        </p:txBody>
      </p:sp>
      <p:sp>
        <p:nvSpPr>
          <p:cNvPr id="71" name="ZoneTexte 70"/>
          <p:cNvSpPr txBox="1"/>
          <p:nvPr/>
        </p:nvSpPr>
        <p:spPr>
          <a:xfrm>
            <a:off x="4282037" y="5400326"/>
            <a:ext cx="163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r>
              <a:rPr lang="fr-FR" dirty="0" smtClean="0"/>
              <a:t> </a:t>
            </a:r>
            <a:r>
              <a:rPr lang="fr-FR" dirty="0" err="1" smtClean="0"/>
              <a:t>cétoglutarate</a:t>
            </a:r>
            <a:endParaRPr lang="fr-FR" dirty="0"/>
          </a:p>
        </p:txBody>
      </p:sp>
      <p:sp>
        <p:nvSpPr>
          <p:cNvPr id="72" name="Flèche courbée vers la gauche 71"/>
          <p:cNvSpPr/>
          <p:nvPr/>
        </p:nvSpPr>
        <p:spPr>
          <a:xfrm>
            <a:off x="5924291" y="4949171"/>
            <a:ext cx="647248" cy="82048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3" name="Flèche courbée vers le bas 72"/>
          <p:cNvSpPr/>
          <p:nvPr/>
        </p:nvSpPr>
        <p:spPr>
          <a:xfrm>
            <a:off x="6547862" y="4847771"/>
            <a:ext cx="651875" cy="509978"/>
          </a:xfrm>
          <a:prstGeom prst="curvedDownArrow">
            <a:avLst>
              <a:gd name="adj1" fmla="val 18236"/>
              <a:gd name="adj2" fmla="val 43708"/>
              <a:gd name="adj3" fmla="val 649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5983780" y="4587203"/>
            <a:ext cx="911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accent4">
                    <a:lumMod val="75000"/>
                  </a:schemeClr>
                </a:solidFill>
              </a:rPr>
              <a:t>GluDH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6930296" y="5400326"/>
            <a:ext cx="95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NH3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8" name="Virage 77"/>
          <p:cNvSpPr/>
          <p:nvPr/>
        </p:nvSpPr>
        <p:spPr>
          <a:xfrm rot="16200000" flipV="1">
            <a:off x="7885598" y="3411566"/>
            <a:ext cx="1872489" cy="2620079"/>
          </a:xfrm>
          <a:prstGeom prst="bentArrow">
            <a:avLst>
              <a:gd name="adj1" fmla="val 10252"/>
              <a:gd name="adj2" fmla="val 9633"/>
              <a:gd name="adj3" fmla="val 25000"/>
              <a:gd name="adj4" fmla="val 411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9668079" y="3352619"/>
            <a:ext cx="95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NH3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79" name="Virage 78"/>
          <p:cNvSpPr/>
          <p:nvPr/>
        </p:nvSpPr>
        <p:spPr>
          <a:xfrm rot="16200000">
            <a:off x="9732973" y="5298435"/>
            <a:ext cx="813816" cy="868680"/>
          </a:xfrm>
          <a:prstGeom prst="bentArrow">
            <a:avLst>
              <a:gd name="adj1" fmla="val 13965"/>
              <a:gd name="adj2" fmla="val 25000"/>
              <a:gd name="adj3" fmla="val 25000"/>
              <a:gd name="adj4" fmla="val 266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0" name="ZoneTexte 79"/>
          <p:cNvSpPr txBox="1"/>
          <p:nvPr/>
        </p:nvSpPr>
        <p:spPr>
          <a:xfrm>
            <a:off x="10533623" y="5751303"/>
            <a:ext cx="1429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NH3 issu de l’intestin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90" name="Connecteur en angle 89"/>
          <p:cNvCxnSpPr/>
          <p:nvPr/>
        </p:nvCxnSpPr>
        <p:spPr>
          <a:xfrm>
            <a:off x="10742888" y="3027640"/>
            <a:ext cx="485146" cy="3249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en angle 94"/>
          <p:cNvCxnSpPr/>
          <p:nvPr/>
        </p:nvCxnSpPr>
        <p:spPr>
          <a:xfrm rot="10800000" flipV="1">
            <a:off x="10742888" y="3352619"/>
            <a:ext cx="369330" cy="208472"/>
          </a:xfrm>
          <a:prstGeom prst="bentConnector3">
            <a:avLst>
              <a:gd name="adj1" fmla="val 345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ZoneTexte 108"/>
          <p:cNvSpPr txBox="1"/>
          <p:nvPr/>
        </p:nvSpPr>
        <p:spPr>
          <a:xfrm>
            <a:off x="11255389" y="3167952"/>
            <a:ext cx="71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Urée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10" name="ZoneTexte 109"/>
          <p:cNvSpPr txBox="1"/>
          <p:nvPr/>
        </p:nvSpPr>
        <p:spPr>
          <a:xfrm>
            <a:off x="2137570" y="5705136"/>
            <a:ext cx="57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Foie</a:t>
            </a:r>
            <a:endParaRPr lang="fr-FR" b="1" dirty="0"/>
          </a:p>
        </p:txBody>
      </p:sp>
      <p:pic>
        <p:nvPicPr>
          <p:cNvPr id="114" name="Image 113"/>
          <p:cNvPicPr>
            <a:picLocks noChangeAspect="1"/>
          </p:cNvPicPr>
          <p:nvPr/>
        </p:nvPicPr>
        <p:blipFill rotWithShape="1">
          <a:blip r:embed="rId3"/>
          <a:srcRect l="23485" t="47651" r="54848" b="26190"/>
          <a:stretch/>
        </p:blipFill>
        <p:spPr>
          <a:xfrm>
            <a:off x="1638797" y="4758221"/>
            <a:ext cx="1546171" cy="1050037"/>
          </a:xfrm>
          <a:prstGeom prst="rect">
            <a:avLst/>
          </a:prstGeom>
        </p:spPr>
      </p:pic>
      <p:sp>
        <p:nvSpPr>
          <p:cNvPr id="115" name="Rectangle 114"/>
          <p:cNvSpPr/>
          <p:nvPr/>
        </p:nvSpPr>
        <p:spPr>
          <a:xfrm>
            <a:off x="1415802" y="102126"/>
            <a:ext cx="87160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002060"/>
                </a:solidFill>
                <a:latin typeface="Roboto"/>
              </a:rPr>
              <a:t>I. Vue d’ensemble sur le cycle de l’urée: Formation </a:t>
            </a:r>
            <a:r>
              <a:rPr lang="fr-FR" b="1" dirty="0" smtClean="0">
                <a:solidFill>
                  <a:srgbClr val="00B0F0"/>
                </a:solidFill>
                <a:latin typeface="Roboto"/>
              </a:rPr>
              <a:t>NH3</a:t>
            </a:r>
            <a:endParaRPr lang="fr-FR" b="1" dirty="0">
              <a:solidFill>
                <a:srgbClr val="00B0F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91119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6422064"/>
            <a:ext cx="12192000" cy="446567"/>
            <a:chOff x="0" y="6422064"/>
            <a:chExt cx="12192000" cy="446567"/>
          </a:xfrm>
        </p:grpSpPr>
        <p:sp>
          <p:nvSpPr>
            <p:cNvPr id="7" name="Rectangle 6"/>
            <p:cNvSpPr/>
            <p:nvPr/>
          </p:nvSpPr>
          <p:spPr>
            <a:xfrm>
              <a:off x="0" y="6613451"/>
              <a:ext cx="5337544" cy="2445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Parallélogramme 5"/>
            <p:cNvSpPr/>
            <p:nvPr/>
          </p:nvSpPr>
          <p:spPr>
            <a:xfrm>
              <a:off x="4763386" y="6422064"/>
              <a:ext cx="7428614" cy="446567"/>
            </a:xfrm>
            <a:custGeom>
              <a:avLst/>
              <a:gdLst>
                <a:gd name="connsiteX0" fmla="*/ 0 w 7060019"/>
                <a:gd name="connsiteY0" fmla="*/ 1041991 h 1041991"/>
                <a:gd name="connsiteX1" fmla="*/ 260498 w 7060019"/>
                <a:gd name="connsiteY1" fmla="*/ 0 h 1041991"/>
                <a:gd name="connsiteX2" fmla="*/ 7060019 w 7060019"/>
                <a:gd name="connsiteY2" fmla="*/ 0 h 1041991"/>
                <a:gd name="connsiteX3" fmla="*/ 6799521 w 7060019"/>
                <a:gd name="connsiteY3" fmla="*/ 1041991 h 1041991"/>
                <a:gd name="connsiteX4" fmla="*/ 0 w 7060019"/>
                <a:gd name="connsiteY4" fmla="*/ 1041991 h 1041991"/>
                <a:gd name="connsiteX0" fmla="*/ 0 w 6836735"/>
                <a:gd name="connsiteY0" fmla="*/ 1041991 h 1041991"/>
                <a:gd name="connsiteX1" fmla="*/ 260498 w 6836735"/>
                <a:gd name="connsiteY1" fmla="*/ 0 h 1041991"/>
                <a:gd name="connsiteX2" fmla="*/ 6836735 w 6836735"/>
                <a:gd name="connsiteY2" fmla="*/ 0 h 1041991"/>
                <a:gd name="connsiteX3" fmla="*/ 6799521 w 6836735"/>
                <a:gd name="connsiteY3" fmla="*/ 1041991 h 1041991"/>
                <a:gd name="connsiteX4" fmla="*/ 0 w 6836735"/>
                <a:gd name="connsiteY4" fmla="*/ 1041991 h 1041991"/>
                <a:gd name="connsiteX0" fmla="*/ 0 w 6815470"/>
                <a:gd name="connsiteY0" fmla="*/ 1041991 h 1041991"/>
                <a:gd name="connsiteX1" fmla="*/ 260498 w 6815470"/>
                <a:gd name="connsiteY1" fmla="*/ 0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983512 w 6815470"/>
                <a:gd name="connsiteY1" fmla="*/ 1063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590108 w 6815470"/>
                <a:gd name="connsiteY1" fmla="*/ 6146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707066 w 6815470"/>
                <a:gd name="connsiteY1" fmla="*/ 6146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67404"/>
                <a:gd name="connsiteX1" fmla="*/ 707066 w 6815470"/>
                <a:gd name="connsiteY1" fmla="*/ 61463 h 1067404"/>
                <a:gd name="connsiteX2" fmla="*/ 6815470 w 6815470"/>
                <a:gd name="connsiteY2" fmla="*/ 0 h 1067404"/>
                <a:gd name="connsiteX3" fmla="*/ 6809276 w 6815470"/>
                <a:gd name="connsiteY3" fmla="*/ 1067404 h 1067404"/>
                <a:gd name="connsiteX4" fmla="*/ 0 w 6815470"/>
                <a:gd name="connsiteY4" fmla="*/ 1041991 h 106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5470" h="1067404">
                  <a:moveTo>
                    <a:pt x="0" y="1041991"/>
                  </a:moveTo>
                  <a:lnTo>
                    <a:pt x="707066" y="61463"/>
                  </a:lnTo>
                  <a:lnTo>
                    <a:pt x="6815470" y="0"/>
                  </a:lnTo>
                  <a:cubicBezTo>
                    <a:pt x="6813405" y="355801"/>
                    <a:pt x="6811341" y="711603"/>
                    <a:pt x="6809276" y="1067404"/>
                  </a:cubicBezTo>
                  <a:lnTo>
                    <a:pt x="0" y="1041991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4000">
                  <a:srgbClr val="002060"/>
                </a:gs>
                <a:gs pos="83000">
                  <a:srgbClr val="002060"/>
                </a:gs>
                <a:gs pos="100000">
                  <a:srgbClr val="002060"/>
                </a:gs>
              </a:gsLst>
              <a:lin ang="5400000" scaled="1"/>
            </a:gra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Triangle rectangle 14"/>
          <p:cNvSpPr/>
          <p:nvPr/>
        </p:nvSpPr>
        <p:spPr>
          <a:xfrm rot="5400000">
            <a:off x="47846" y="-47847"/>
            <a:ext cx="744280" cy="839973"/>
          </a:xfrm>
          <a:prstGeom prst="rtTriangle">
            <a:avLst/>
          </a:prstGeom>
          <a:gradFill flip="none" rotWithShape="1">
            <a:gsLst>
              <a:gs pos="0">
                <a:schemeClr val="bg1"/>
              </a:gs>
              <a:gs pos="74000">
                <a:srgbClr val="002060"/>
              </a:gs>
              <a:gs pos="83000">
                <a:srgbClr val="002060"/>
              </a:gs>
              <a:gs pos="100000">
                <a:srgbClr val="002060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11734800" y="649929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Roboto"/>
              </a:rPr>
              <a:t>13</a:t>
            </a:r>
            <a:endParaRPr lang="fr-FR" sz="1400" b="1" dirty="0">
              <a:solidFill>
                <a:schemeClr val="bg1"/>
              </a:solidFill>
              <a:latin typeface="Roboto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63161" y="150546"/>
            <a:ext cx="3414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rgbClr val="002060"/>
                </a:solidFill>
                <a:latin typeface="Roboto"/>
              </a:rPr>
              <a:t>PLAN </a:t>
            </a:r>
            <a:endParaRPr lang="fr-FR" b="1" dirty="0">
              <a:solidFill>
                <a:srgbClr val="002060"/>
              </a:solidFill>
              <a:latin typeface="Robot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4360" y="1225321"/>
            <a:ext cx="1129284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563" algn="just"/>
            <a:r>
              <a:rPr lang="fr-FR" sz="3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indent="182563" algn="just">
              <a:tabLst>
                <a:tab pos="625475" algn="l"/>
              </a:tabLst>
            </a:pPr>
            <a:r>
              <a:rPr lang="fr-FR" sz="24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  Vue d’ensemble sur le cycle de l’urée: Formation NH3</a:t>
            </a:r>
          </a:p>
          <a:p>
            <a:pPr marL="365125" indent="168275" algn="just">
              <a:tabLst>
                <a:tab pos="625475" algn="l"/>
              </a:tabLst>
            </a:pPr>
            <a:r>
              <a:rPr lang="fr-FR" sz="36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Les différentes étapes du cycle de l’urée:</a:t>
            </a:r>
          </a:p>
          <a:p>
            <a:pPr indent="1431925" algn="just"/>
            <a:r>
              <a:rPr lang="fr-FR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fr-FR" sz="3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mitochondriale</a:t>
            </a:r>
          </a:p>
          <a:p>
            <a:pPr indent="1431925" algn="just"/>
            <a:r>
              <a:rPr lang="fr-FR" sz="3200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Phase </a:t>
            </a:r>
            <a:r>
              <a:rPr lang="fr-FR" sz="3200" dirty="0" err="1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cytosolique</a:t>
            </a:r>
            <a:endParaRPr lang="fr-FR" sz="3200" dirty="0" smtClean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125" indent="168275" algn="just">
              <a:tabLst>
                <a:tab pos="625475" algn="l"/>
              </a:tabLst>
            </a:pPr>
            <a:r>
              <a:rPr lang="fr-FR" sz="3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 </a:t>
            </a:r>
            <a:r>
              <a:rPr lang="fr-FR" sz="3200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Bilan énergétique</a:t>
            </a:r>
          </a:p>
          <a:p>
            <a:pPr marL="365125" indent="168275" algn="just">
              <a:tabLst>
                <a:tab pos="625475" algn="l"/>
              </a:tabLst>
            </a:pPr>
            <a:r>
              <a:rPr lang="fr-FR" sz="3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  </a:t>
            </a:r>
            <a:r>
              <a:rPr lang="fr-FR" sz="3200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Régulation du cycle de 'urée</a:t>
            </a:r>
          </a:p>
          <a:p>
            <a:pPr marL="625475" indent="457200" algn="just">
              <a:buAutoNum type="romanUcPeriod" startAt="5"/>
              <a:tabLst>
                <a:tab pos="533400" algn="l"/>
              </a:tabLst>
            </a:pPr>
            <a:r>
              <a:rPr lang="fr-FR" sz="3200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Anomalies du cycle de l’urée: </a:t>
            </a:r>
            <a:r>
              <a:rPr lang="fr-FR" sz="3200" dirty="0" err="1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Hyperammoniémies</a:t>
            </a:r>
            <a:endParaRPr lang="fr-FR" sz="3200" dirty="0" smtClean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182563" algn="just"/>
            <a:r>
              <a:rPr lang="fr-FR" sz="3200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  <a:endParaRPr lang="fr-FR" sz="3200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70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6422064"/>
            <a:ext cx="12192000" cy="446567"/>
            <a:chOff x="0" y="6422064"/>
            <a:chExt cx="12192000" cy="446567"/>
          </a:xfrm>
        </p:grpSpPr>
        <p:sp>
          <p:nvSpPr>
            <p:cNvPr id="7" name="Rectangle 6"/>
            <p:cNvSpPr/>
            <p:nvPr/>
          </p:nvSpPr>
          <p:spPr>
            <a:xfrm>
              <a:off x="0" y="6613451"/>
              <a:ext cx="5337544" cy="2445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Parallélogramme 5"/>
            <p:cNvSpPr/>
            <p:nvPr/>
          </p:nvSpPr>
          <p:spPr>
            <a:xfrm>
              <a:off x="4763386" y="6422064"/>
              <a:ext cx="7428614" cy="446567"/>
            </a:xfrm>
            <a:custGeom>
              <a:avLst/>
              <a:gdLst>
                <a:gd name="connsiteX0" fmla="*/ 0 w 7060019"/>
                <a:gd name="connsiteY0" fmla="*/ 1041991 h 1041991"/>
                <a:gd name="connsiteX1" fmla="*/ 260498 w 7060019"/>
                <a:gd name="connsiteY1" fmla="*/ 0 h 1041991"/>
                <a:gd name="connsiteX2" fmla="*/ 7060019 w 7060019"/>
                <a:gd name="connsiteY2" fmla="*/ 0 h 1041991"/>
                <a:gd name="connsiteX3" fmla="*/ 6799521 w 7060019"/>
                <a:gd name="connsiteY3" fmla="*/ 1041991 h 1041991"/>
                <a:gd name="connsiteX4" fmla="*/ 0 w 7060019"/>
                <a:gd name="connsiteY4" fmla="*/ 1041991 h 1041991"/>
                <a:gd name="connsiteX0" fmla="*/ 0 w 6836735"/>
                <a:gd name="connsiteY0" fmla="*/ 1041991 h 1041991"/>
                <a:gd name="connsiteX1" fmla="*/ 260498 w 6836735"/>
                <a:gd name="connsiteY1" fmla="*/ 0 h 1041991"/>
                <a:gd name="connsiteX2" fmla="*/ 6836735 w 6836735"/>
                <a:gd name="connsiteY2" fmla="*/ 0 h 1041991"/>
                <a:gd name="connsiteX3" fmla="*/ 6799521 w 6836735"/>
                <a:gd name="connsiteY3" fmla="*/ 1041991 h 1041991"/>
                <a:gd name="connsiteX4" fmla="*/ 0 w 6836735"/>
                <a:gd name="connsiteY4" fmla="*/ 1041991 h 1041991"/>
                <a:gd name="connsiteX0" fmla="*/ 0 w 6815470"/>
                <a:gd name="connsiteY0" fmla="*/ 1041991 h 1041991"/>
                <a:gd name="connsiteX1" fmla="*/ 260498 w 6815470"/>
                <a:gd name="connsiteY1" fmla="*/ 0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983512 w 6815470"/>
                <a:gd name="connsiteY1" fmla="*/ 1063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590108 w 6815470"/>
                <a:gd name="connsiteY1" fmla="*/ 6146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707066 w 6815470"/>
                <a:gd name="connsiteY1" fmla="*/ 6146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67404"/>
                <a:gd name="connsiteX1" fmla="*/ 707066 w 6815470"/>
                <a:gd name="connsiteY1" fmla="*/ 61463 h 1067404"/>
                <a:gd name="connsiteX2" fmla="*/ 6815470 w 6815470"/>
                <a:gd name="connsiteY2" fmla="*/ 0 h 1067404"/>
                <a:gd name="connsiteX3" fmla="*/ 6809276 w 6815470"/>
                <a:gd name="connsiteY3" fmla="*/ 1067404 h 1067404"/>
                <a:gd name="connsiteX4" fmla="*/ 0 w 6815470"/>
                <a:gd name="connsiteY4" fmla="*/ 1041991 h 106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5470" h="1067404">
                  <a:moveTo>
                    <a:pt x="0" y="1041991"/>
                  </a:moveTo>
                  <a:lnTo>
                    <a:pt x="707066" y="61463"/>
                  </a:lnTo>
                  <a:lnTo>
                    <a:pt x="6815470" y="0"/>
                  </a:lnTo>
                  <a:cubicBezTo>
                    <a:pt x="6813405" y="355801"/>
                    <a:pt x="6811341" y="711603"/>
                    <a:pt x="6809276" y="1067404"/>
                  </a:cubicBezTo>
                  <a:lnTo>
                    <a:pt x="0" y="1041991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4000">
                  <a:srgbClr val="002060"/>
                </a:gs>
                <a:gs pos="83000">
                  <a:srgbClr val="002060"/>
                </a:gs>
                <a:gs pos="100000">
                  <a:srgbClr val="002060"/>
                </a:gs>
              </a:gsLst>
              <a:lin ang="5400000" scaled="1"/>
            </a:gra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Triangle rectangle 14"/>
          <p:cNvSpPr/>
          <p:nvPr/>
        </p:nvSpPr>
        <p:spPr>
          <a:xfrm rot="5400000">
            <a:off x="47846" y="-47847"/>
            <a:ext cx="744280" cy="839973"/>
          </a:xfrm>
          <a:prstGeom prst="rtTriangle">
            <a:avLst/>
          </a:prstGeom>
          <a:gradFill flip="none" rotWithShape="1">
            <a:gsLst>
              <a:gs pos="0">
                <a:schemeClr val="bg1"/>
              </a:gs>
              <a:gs pos="74000">
                <a:srgbClr val="002060"/>
              </a:gs>
              <a:gs pos="83000">
                <a:srgbClr val="002060"/>
              </a:gs>
              <a:gs pos="100000">
                <a:srgbClr val="002060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11734800" y="649929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Roboto"/>
              </a:rPr>
              <a:t>14</a:t>
            </a:r>
            <a:endParaRPr lang="fr-FR" sz="1400" b="1" dirty="0">
              <a:solidFill>
                <a:schemeClr val="bg1"/>
              </a:solidFill>
              <a:latin typeface="Roboto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382023" y="1337245"/>
            <a:ext cx="99066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 smtClean="0"/>
              <a:t>Le cycle de l’urée se déroule au niveau de foie.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 smtClean="0"/>
              <a:t>Le cycle fait intervenir l’arginine et 3 acides aminés non </a:t>
            </a:r>
            <a:r>
              <a:rPr lang="fr-FR" sz="2400" dirty="0" err="1" smtClean="0"/>
              <a:t>proteinogènes</a:t>
            </a:r>
            <a:r>
              <a:rPr lang="fr-FR" sz="2400" dirty="0" smtClean="0"/>
              <a:t>: </a:t>
            </a:r>
            <a:r>
              <a:rPr lang="fr-FR" sz="2400" dirty="0" err="1" smtClean="0">
                <a:solidFill>
                  <a:schemeClr val="accent2">
                    <a:lumMod val="75000"/>
                  </a:schemeClr>
                </a:solidFill>
              </a:rPr>
              <a:t>Ornithine</a:t>
            </a:r>
            <a:r>
              <a:rPr lang="fr-FR" sz="2400" dirty="0" smtClean="0"/>
              <a:t>, </a:t>
            </a:r>
            <a:r>
              <a:rPr lang="fr-FR" sz="2400" dirty="0" err="1" smtClean="0">
                <a:solidFill>
                  <a:schemeClr val="accent2">
                    <a:lumMod val="75000"/>
                  </a:schemeClr>
                </a:solidFill>
              </a:rPr>
              <a:t>Citrulline</a:t>
            </a:r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400" dirty="0" smtClean="0"/>
              <a:t>et </a:t>
            </a:r>
            <a:r>
              <a:rPr lang="fr-FR" sz="2400" dirty="0" err="1" smtClean="0">
                <a:solidFill>
                  <a:schemeClr val="accent2">
                    <a:lumMod val="75000"/>
                  </a:schemeClr>
                </a:solidFill>
              </a:rPr>
              <a:t>argininosuccinate</a:t>
            </a:r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 smtClean="0"/>
              <a:t>Le cycle de l’urée est consommateur d’énergie sous forme d’ATP.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 smtClean="0"/>
              <a:t> L’</a:t>
            </a:r>
            <a:r>
              <a:rPr lang="fr-FR" sz="2400" dirty="0" err="1" smtClean="0"/>
              <a:t>uree</a:t>
            </a:r>
            <a:r>
              <a:rPr lang="fr-FR" sz="2400" dirty="0" smtClean="0"/>
              <a:t> n’a aucune </a:t>
            </a:r>
            <a:r>
              <a:rPr lang="fr-FR" sz="2400" dirty="0" err="1" smtClean="0"/>
              <a:t>fnction</a:t>
            </a:r>
            <a:r>
              <a:rPr lang="fr-FR" sz="2400" dirty="0" smtClean="0"/>
              <a:t> physiologique, diffuse rapidement dans le sang et éliminer rapidement avec les urines.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sz="2400" dirty="0"/>
          </a:p>
        </p:txBody>
      </p:sp>
      <p:sp>
        <p:nvSpPr>
          <p:cNvPr id="4" name="Rectangle 3"/>
          <p:cNvSpPr/>
          <p:nvPr/>
        </p:nvSpPr>
        <p:spPr>
          <a:xfrm>
            <a:off x="839973" y="222346"/>
            <a:ext cx="847028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5" indent="168275" algn="just">
              <a:tabLst>
                <a:tab pos="625475" algn="l"/>
              </a:tabLst>
            </a:pPr>
            <a:r>
              <a:rPr lang="fr-FR" sz="2800" b="1" dirty="0" smtClean="0">
                <a:solidFill>
                  <a:schemeClr val="accent5">
                    <a:lumMod val="50000"/>
                  </a:schemeClr>
                </a:solidFill>
                <a:latin typeface="Roboto"/>
                <a:cs typeface="Arial" panose="020B0604020202020204" pitchFamily="34" charset="0"/>
              </a:rPr>
              <a:t>II.  Les différentes étapes du cycle de l’urée:</a:t>
            </a:r>
          </a:p>
          <a:p>
            <a:pPr indent="1431925" algn="just"/>
            <a:r>
              <a:rPr lang="fr-FR" sz="2400" dirty="0" smtClean="0">
                <a:solidFill>
                  <a:srgbClr val="002060"/>
                </a:solidFill>
                <a:latin typeface="Roboto"/>
                <a:cs typeface="Arial" panose="020B0604020202020204" pitchFamily="34" charset="0"/>
              </a:rPr>
              <a:t>1. Phase mitochondriale</a:t>
            </a:r>
            <a:endParaRPr lang="fr-FR" sz="2400" dirty="0" smtClean="0">
              <a:solidFill>
                <a:srgbClr val="002060"/>
              </a:solidFill>
              <a:latin typeface="Robot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4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6422064"/>
            <a:ext cx="12192000" cy="446567"/>
            <a:chOff x="0" y="6422064"/>
            <a:chExt cx="12192000" cy="446567"/>
          </a:xfrm>
        </p:grpSpPr>
        <p:sp>
          <p:nvSpPr>
            <p:cNvPr id="7" name="Rectangle 6"/>
            <p:cNvSpPr/>
            <p:nvPr/>
          </p:nvSpPr>
          <p:spPr>
            <a:xfrm>
              <a:off x="0" y="6613451"/>
              <a:ext cx="5337544" cy="2445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Parallélogramme 5"/>
            <p:cNvSpPr/>
            <p:nvPr/>
          </p:nvSpPr>
          <p:spPr>
            <a:xfrm>
              <a:off x="4763386" y="6422064"/>
              <a:ext cx="7428614" cy="446567"/>
            </a:xfrm>
            <a:custGeom>
              <a:avLst/>
              <a:gdLst>
                <a:gd name="connsiteX0" fmla="*/ 0 w 7060019"/>
                <a:gd name="connsiteY0" fmla="*/ 1041991 h 1041991"/>
                <a:gd name="connsiteX1" fmla="*/ 260498 w 7060019"/>
                <a:gd name="connsiteY1" fmla="*/ 0 h 1041991"/>
                <a:gd name="connsiteX2" fmla="*/ 7060019 w 7060019"/>
                <a:gd name="connsiteY2" fmla="*/ 0 h 1041991"/>
                <a:gd name="connsiteX3" fmla="*/ 6799521 w 7060019"/>
                <a:gd name="connsiteY3" fmla="*/ 1041991 h 1041991"/>
                <a:gd name="connsiteX4" fmla="*/ 0 w 7060019"/>
                <a:gd name="connsiteY4" fmla="*/ 1041991 h 1041991"/>
                <a:gd name="connsiteX0" fmla="*/ 0 w 6836735"/>
                <a:gd name="connsiteY0" fmla="*/ 1041991 h 1041991"/>
                <a:gd name="connsiteX1" fmla="*/ 260498 w 6836735"/>
                <a:gd name="connsiteY1" fmla="*/ 0 h 1041991"/>
                <a:gd name="connsiteX2" fmla="*/ 6836735 w 6836735"/>
                <a:gd name="connsiteY2" fmla="*/ 0 h 1041991"/>
                <a:gd name="connsiteX3" fmla="*/ 6799521 w 6836735"/>
                <a:gd name="connsiteY3" fmla="*/ 1041991 h 1041991"/>
                <a:gd name="connsiteX4" fmla="*/ 0 w 6836735"/>
                <a:gd name="connsiteY4" fmla="*/ 1041991 h 1041991"/>
                <a:gd name="connsiteX0" fmla="*/ 0 w 6815470"/>
                <a:gd name="connsiteY0" fmla="*/ 1041991 h 1041991"/>
                <a:gd name="connsiteX1" fmla="*/ 260498 w 6815470"/>
                <a:gd name="connsiteY1" fmla="*/ 0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983512 w 6815470"/>
                <a:gd name="connsiteY1" fmla="*/ 1063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590108 w 6815470"/>
                <a:gd name="connsiteY1" fmla="*/ 6146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707066 w 6815470"/>
                <a:gd name="connsiteY1" fmla="*/ 6146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67404"/>
                <a:gd name="connsiteX1" fmla="*/ 707066 w 6815470"/>
                <a:gd name="connsiteY1" fmla="*/ 61463 h 1067404"/>
                <a:gd name="connsiteX2" fmla="*/ 6815470 w 6815470"/>
                <a:gd name="connsiteY2" fmla="*/ 0 h 1067404"/>
                <a:gd name="connsiteX3" fmla="*/ 6809276 w 6815470"/>
                <a:gd name="connsiteY3" fmla="*/ 1067404 h 1067404"/>
                <a:gd name="connsiteX4" fmla="*/ 0 w 6815470"/>
                <a:gd name="connsiteY4" fmla="*/ 1041991 h 106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5470" h="1067404">
                  <a:moveTo>
                    <a:pt x="0" y="1041991"/>
                  </a:moveTo>
                  <a:lnTo>
                    <a:pt x="707066" y="61463"/>
                  </a:lnTo>
                  <a:lnTo>
                    <a:pt x="6815470" y="0"/>
                  </a:lnTo>
                  <a:cubicBezTo>
                    <a:pt x="6813405" y="355801"/>
                    <a:pt x="6811341" y="711603"/>
                    <a:pt x="6809276" y="1067404"/>
                  </a:cubicBezTo>
                  <a:lnTo>
                    <a:pt x="0" y="1041991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4000">
                  <a:srgbClr val="002060"/>
                </a:gs>
                <a:gs pos="83000">
                  <a:srgbClr val="002060"/>
                </a:gs>
                <a:gs pos="100000">
                  <a:srgbClr val="002060"/>
                </a:gs>
              </a:gsLst>
              <a:lin ang="5400000" scaled="1"/>
            </a:gra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Triangle rectangle 14"/>
          <p:cNvSpPr/>
          <p:nvPr/>
        </p:nvSpPr>
        <p:spPr>
          <a:xfrm rot="5400000">
            <a:off x="47846" y="-47847"/>
            <a:ext cx="744280" cy="839973"/>
          </a:xfrm>
          <a:prstGeom prst="rtTriangle">
            <a:avLst/>
          </a:prstGeom>
          <a:gradFill flip="none" rotWithShape="1">
            <a:gsLst>
              <a:gs pos="0">
                <a:schemeClr val="bg1"/>
              </a:gs>
              <a:gs pos="74000">
                <a:srgbClr val="002060"/>
              </a:gs>
              <a:gs pos="83000">
                <a:srgbClr val="002060"/>
              </a:gs>
              <a:gs pos="100000">
                <a:srgbClr val="002060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11734800" y="649929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Roboto"/>
              </a:rPr>
              <a:t>15</a:t>
            </a:r>
            <a:endParaRPr lang="fr-FR" sz="1400" b="1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3" t="14106" r="11270" b="34008"/>
          <a:stretch/>
        </p:blipFill>
        <p:spPr>
          <a:xfrm>
            <a:off x="3183592" y="641196"/>
            <a:ext cx="7988902" cy="5780868"/>
          </a:xfrm>
          <a:prstGeom prst="rect">
            <a:avLst/>
          </a:prstGeom>
        </p:spPr>
      </p:pic>
      <p:sp>
        <p:nvSpPr>
          <p:cNvPr id="10" name="Ellipse 9"/>
          <p:cNvSpPr/>
          <p:nvPr/>
        </p:nvSpPr>
        <p:spPr>
          <a:xfrm>
            <a:off x="6348547" y="2738340"/>
            <a:ext cx="3910150" cy="1123406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839973" y="43740"/>
            <a:ext cx="6096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5125" indent="168275" algn="just">
              <a:tabLst>
                <a:tab pos="625475" algn="l"/>
              </a:tabLst>
            </a:pPr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  <a:latin typeface="Roboto"/>
                <a:cs typeface="Arial" panose="020B0604020202020204" pitchFamily="34" charset="0"/>
              </a:rPr>
              <a:t>II.  Les différentes étapes du cycle de l’urée:</a:t>
            </a:r>
          </a:p>
          <a:p>
            <a:pPr indent="1431925" algn="just"/>
            <a:r>
              <a:rPr lang="fr-FR" sz="1600" dirty="0" smtClean="0">
                <a:solidFill>
                  <a:srgbClr val="002060"/>
                </a:solidFill>
                <a:latin typeface="Roboto"/>
                <a:cs typeface="Arial" panose="020B0604020202020204" pitchFamily="34" charset="0"/>
              </a:rPr>
              <a:t>1. Phase mitochondriale</a:t>
            </a:r>
            <a:endParaRPr lang="fr-FR" sz="1600" dirty="0" smtClean="0">
              <a:solidFill>
                <a:srgbClr val="002060"/>
              </a:solidFill>
              <a:latin typeface="Robot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47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6422064"/>
            <a:ext cx="12192000" cy="446567"/>
            <a:chOff x="0" y="6422064"/>
            <a:chExt cx="12192000" cy="446567"/>
          </a:xfrm>
        </p:grpSpPr>
        <p:sp>
          <p:nvSpPr>
            <p:cNvPr id="7" name="Rectangle 6"/>
            <p:cNvSpPr/>
            <p:nvPr/>
          </p:nvSpPr>
          <p:spPr>
            <a:xfrm>
              <a:off x="0" y="6613451"/>
              <a:ext cx="5337544" cy="2445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Parallélogramme 5"/>
            <p:cNvSpPr/>
            <p:nvPr/>
          </p:nvSpPr>
          <p:spPr>
            <a:xfrm>
              <a:off x="4763386" y="6422064"/>
              <a:ext cx="7428614" cy="446567"/>
            </a:xfrm>
            <a:custGeom>
              <a:avLst/>
              <a:gdLst>
                <a:gd name="connsiteX0" fmla="*/ 0 w 7060019"/>
                <a:gd name="connsiteY0" fmla="*/ 1041991 h 1041991"/>
                <a:gd name="connsiteX1" fmla="*/ 260498 w 7060019"/>
                <a:gd name="connsiteY1" fmla="*/ 0 h 1041991"/>
                <a:gd name="connsiteX2" fmla="*/ 7060019 w 7060019"/>
                <a:gd name="connsiteY2" fmla="*/ 0 h 1041991"/>
                <a:gd name="connsiteX3" fmla="*/ 6799521 w 7060019"/>
                <a:gd name="connsiteY3" fmla="*/ 1041991 h 1041991"/>
                <a:gd name="connsiteX4" fmla="*/ 0 w 7060019"/>
                <a:gd name="connsiteY4" fmla="*/ 1041991 h 1041991"/>
                <a:gd name="connsiteX0" fmla="*/ 0 w 6836735"/>
                <a:gd name="connsiteY0" fmla="*/ 1041991 h 1041991"/>
                <a:gd name="connsiteX1" fmla="*/ 260498 w 6836735"/>
                <a:gd name="connsiteY1" fmla="*/ 0 h 1041991"/>
                <a:gd name="connsiteX2" fmla="*/ 6836735 w 6836735"/>
                <a:gd name="connsiteY2" fmla="*/ 0 h 1041991"/>
                <a:gd name="connsiteX3" fmla="*/ 6799521 w 6836735"/>
                <a:gd name="connsiteY3" fmla="*/ 1041991 h 1041991"/>
                <a:gd name="connsiteX4" fmla="*/ 0 w 6836735"/>
                <a:gd name="connsiteY4" fmla="*/ 1041991 h 1041991"/>
                <a:gd name="connsiteX0" fmla="*/ 0 w 6815470"/>
                <a:gd name="connsiteY0" fmla="*/ 1041991 h 1041991"/>
                <a:gd name="connsiteX1" fmla="*/ 260498 w 6815470"/>
                <a:gd name="connsiteY1" fmla="*/ 0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983512 w 6815470"/>
                <a:gd name="connsiteY1" fmla="*/ 1063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590108 w 6815470"/>
                <a:gd name="connsiteY1" fmla="*/ 6146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707066 w 6815470"/>
                <a:gd name="connsiteY1" fmla="*/ 6146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67404"/>
                <a:gd name="connsiteX1" fmla="*/ 707066 w 6815470"/>
                <a:gd name="connsiteY1" fmla="*/ 61463 h 1067404"/>
                <a:gd name="connsiteX2" fmla="*/ 6815470 w 6815470"/>
                <a:gd name="connsiteY2" fmla="*/ 0 h 1067404"/>
                <a:gd name="connsiteX3" fmla="*/ 6809276 w 6815470"/>
                <a:gd name="connsiteY3" fmla="*/ 1067404 h 1067404"/>
                <a:gd name="connsiteX4" fmla="*/ 0 w 6815470"/>
                <a:gd name="connsiteY4" fmla="*/ 1041991 h 106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5470" h="1067404">
                  <a:moveTo>
                    <a:pt x="0" y="1041991"/>
                  </a:moveTo>
                  <a:lnTo>
                    <a:pt x="707066" y="61463"/>
                  </a:lnTo>
                  <a:lnTo>
                    <a:pt x="6815470" y="0"/>
                  </a:lnTo>
                  <a:cubicBezTo>
                    <a:pt x="6813405" y="355801"/>
                    <a:pt x="6811341" y="711603"/>
                    <a:pt x="6809276" y="1067404"/>
                  </a:cubicBezTo>
                  <a:lnTo>
                    <a:pt x="0" y="1041991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4000">
                  <a:srgbClr val="002060"/>
                </a:gs>
                <a:gs pos="83000">
                  <a:srgbClr val="002060"/>
                </a:gs>
                <a:gs pos="100000">
                  <a:srgbClr val="002060"/>
                </a:gs>
              </a:gsLst>
              <a:lin ang="5400000" scaled="1"/>
            </a:gra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Triangle rectangle 14"/>
          <p:cNvSpPr/>
          <p:nvPr/>
        </p:nvSpPr>
        <p:spPr>
          <a:xfrm rot="5400000">
            <a:off x="47846" y="-47847"/>
            <a:ext cx="744280" cy="839973"/>
          </a:xfrm>
          <a:prstGeom prst="rtTriangle">
            <a:avLst/>
          </a:prstGeom>
          <a:gradFill flip="none" rotWithShape="1">
            <a:gsLst>
              <a:gs pos="0">
                <a:schemeClr val="bg1"/>
              </a:gs>
              <a:gs pos="74000">
                <a:srgbClr val="002060"/>
              </a:gs>
              <a:gs pos="83000">
                <a:srgbClr val="002060"/>
              </a:gs>
              <a:gs pos="100000">
                <a:srgbClr val="002060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11734800" y="649929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Roboto"/>
              </a:rPr>
              <a:t>16</a:t>
            </a:r>
            <a:endParaRPr lang="fr-FR" sz="1400" b="1" dirty="0">
              <a:solidFill>
                <a:schemeClr val="bg1"/>
              </a:solidFill>
              <a:latin typeface="Roboto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566040" y="1388691"/>
            <a:ext cx="78041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Etape préliminaire: Formation du </a:t>
            </a:r>
            <a:r>
              <a:rPr lang="fr-FR" sz="28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carbamoyl</a:t>
            </a:r>
            <a:r>
              <a:rPr lang="fr-FR" sz="28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phosphatte</a:t>
            </a:r>
            <a:r>
              <a:rPr lang="fr-FR" sz="28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Dans la mitochondrie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Consommation 2 ATP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Irréversible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Siège de régulation du cycle de l’urée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Activité par N-</a:t>
            </a:r>
            <a:r>
              <a:rPr lang="fr-FR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acetylglutamate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Enzyme : </a:t>
            </a:r>
            <a:r>
              <a:rPr lang="fr-FR" sz="28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Carbamyl</a:t>
            </a:r>
            <a:r>
              <a:rPr lang="fr-FR" sz="28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phosphate synthétase I mitochondriale </a:t>
            </a:r>
            <a:endParaRPr lang="fr-FR" sz="28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90591" y="461559"/>
            <a:ext cx="6096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5125" indent="168275" algn="just">
              <a:tabLst>
                <a:tab pos="625475" algn="l"/>
              </a:tabLst>
            </a:pPr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  <a:latin typeface="Roboto"/>
                <a:cs typeface="Arial" panose="020B0604020202020204" pitchFamily="34" charset="0"/>
              </a:rPr>
              <a:t>II.  Les différentes étapes du cycle de l’urée:</a:t>
            </a:r>
          </a:p>
          <a:p>
            <a:pPr indent="1431925" algn="just"/>
            <a:r>
              <a:rPr lang="fr-FR" sz="1600" dirty="0" smtClean="0">
                <a:solidFill>
                  <a:srgbClr val="002060"/>
                </a:solidFill>
                <a:latin typeface="Roboto"/>
                <a:cs typeface="Arial" panose="020B0604020202020204" pitchFamily="34" charset="0"/>
              </a:rPr>
              <a:t>1. Phase mitochondriale</a:t>
            </a:r>
            <a:endParaRPr lang="fr-FR" sz="1600" dirty="0" smtClean="0">
              <a:solidFill>
                <a:srgbClr val="002060"/>
              </a:solidFill>
              <a:latin typeface="Roboto"/>
              <a:cs typeface="Arial" panose="020B0604020202020204" pitchFamily="34" charset="0"/>
            </a:endParaRPr>
          </a:p>
        </p:txBody>
      </p:sp>
      <p:grpSp>
        <p:nvGrpSpPr>
          <p:cNvPr id="32" name="Groupe 31"/>
          <p:cNvGrpSpPr/>
          <p:nvPr/>
        </p:nvGrpSpPr>
        <p:grpSpPr>
          <a:xfrm>
            <a:off x="8156749" y="461559"/>
            <a:ext cx="3147954" cy="5344952"/>
            <a:chOff x="8156749" y="461559"/>
            <a:chExt cx="3147954" cy="5344952"/>
          </a:xfrm>
        </p:grpSpPr>
        <p:pic>
          <p:nvPicPr>
            <p:cNvPr id="31" name="Picture 8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1" r="77844" b="50598"/>
            <a:stretch/>
          </p:blipFill>
          <p:spPr bwMode="auto">
            <a:xfrm>
              <a:off x="8156749" y="461559"/>
              <a:ext cx="2921000" cy="5344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riangle rectangle 29"/>
            <p:cNvSpPr/>
            <p:nvPr/>
          </p:nvSpPr>
          <p:spPr>
            <a:xfrm rot="16200000">
              <a:off x="10239740" y="4741548"/>
              <a:ext cx="895004" cy="123492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37771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6422064"/>
            <a:ext cx="12192000" cy="446567"/>
            <a:chOff x="0" y="6422064"/>
            <a:chExt cx="12192000" cy="446567"/>
          </a:xfrm>
        </p:grpSpPr>
        <p:sp>
          <p:nvSpPr>
            <p:cNvPr id="7" name="Rectangle 6"/>
            <p:cNvSpPr/>
            <p:nvPr/>
          </p:nvSpPr>
          <p:spPr>
            <a:xfrm>
              <a:off x="0" y="6613451"/>
              <a:ext cx="5337544" cy="2445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Parallélogramme 5"/>
            <p:cNvSpPr/>
            <p:nvPr/>
          </p:nvSpPr>
          <p:spPr>
            <a:xfrm>
              <a:off x="4763386" y="6422064"/>
              <a:ext cx="7428614" cy="446567"/>
            </a:xfrm>
            <a:custGeom>
              <a:avLst/>
              <a:gdLst>
                <a:gd name="connsiteX0" fmla="*/ 0 w 7060019"/>
                <a:gd name="connsiteY0" fmla="*/ 1041991 h 1041991"/>
                <a:gd name="connsiteX1" fmla="*/ 260498 w 7060019"/>
                <a:gd name="connsiteY1" fmla="*/ 0 h 1041991"/>
                <a:gd name="connsiteX2" fmla="*/ 7060019 w 7060019"/>
                <a:gd name="connsiteY2" fmla="*/ 0 h 1041991"/>
                <a:gd name="connsiteX3" fmla="*/ 6799521 w 7060019"/>
                <a:gd name="connsiteY3" fmla="*/ 1041991 h 1041991"/>
                <a:gd name="connsiteX4" fmla="*/ 0 w 7060019"/>
                <a:gd name="connsiteY4" fmla="*/ 1041991 h 1041991"/>
                <a:gd name="connsiteX0" fmla="*/ 0 w 6836735"/>
                <a:gd name="connsiteY0" fmla="*/ 1041991 h 1041991"/>
                <a:gd name="connsiteX1" fmla="*/ 260498 w 6836735"/>
                <a:gd name="connsiteY1" fmla="*/ 0 h 1041991"/>
                <a:gd name="connsiteX2" fmla="*/ 6836735 w 6836735"/>
                <a:gd name="connsiteY2" fmla="*/ 0 h 1041991"/>
                <a:gd name="connsiteX3" fmla="*/ 6799521 w 6836735"/>
                <a:gd name="connsiteY3" fmla="*/ 1041991 h 1041991"/>
                <a:gd name="connsiteX4" fmla="*/ 0 w 6836735"/>
                <a:gd name="connsiteY4" fmla="*/ 1041991 h 1041991"/>
                <a:gd name="connsiteX0" fmla="*/ 0 w 6815470"/>
                <a:gd name="connsiteY0" fmla="*/ 1041991 h 1041991"/>
                <a:gd name="connsiteX1" fmla="*/ 260498 w 6815470"/>
                <a:gd name="connsiteY1" fmla="*/ 0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983512 w 6815470"/>
                <a:gd name="connsiteY1" fmla="*/ 1063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590108 w 6815470"/>
                <a:gd name="connsiteY1" fmla="*/ 6146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707066 w 6815470"/>
                <a:gd name="connsiteY1" fmla="*/ 6146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67404"/>
                <a:gd name="connsiteX1" fmla="*/ 707066 w 6815470"/>
                <a:gd name="connsiteY1" fmla="*/ 61463 h 1067404"/>
                <a:gd name="connsiteX2" fmla="*/ 6815470 w 6815470"/>
                <a:gd name="connsiteY2" fmla="*/ 0 h 1067404"/>
                <a:gd name="connsiteX3" fmla="*/ 6809276 w 6815470"/>
                <a:gd name="connsiteY3" fmla="*/ 1067404 h 1067404"/>
                <a:gd name="connsiteX4" fmla="*/ 0 w 6815470"/>
                <a:gd name="connsiteY4" fmla="*/ 1041991 h 106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5470" h="1067404">
                  <a:moveTo>
                    <a:pt x="0" y="1041991"/>
                  </a:moveTo>
                  <a:lnTo>
                    <a:pt x="707066" y="61463"/>
                  </a:lnTo>
                  <a:lnTo>
                    <a:pt x="6815470" y="0"/>
                  </a:lnTo>
                  <a:cubicBezTo>
                    <a:pt x="6813405" y="355801"/>
                    <a:pt x="6811341" y="711603"/>
                    <a:pt x="6809276" y="1067404"/>
                  </a:cubicBezTo>
                  <a:lnTo>
                    <a:pt x="0" y="1041991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4000">
                  <a:srgbClr val="002060"/>
                </a:gs>
                <a:gs pos="83000">
                  <a:srgbClr val="002060"/>
                </a:gs>
                <a:gs pos="100000">
                  <a:srgbClr val="002060"/>
                </a:gs>
              </a:gsLst>
              <a:lin ang="5400000" scaled="1"/>
            </a:gra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Triangle rectangle 14"/>
          <p:cNvSpPr/>
          <p:nvPr/>
        </p:nvSpPr>
        <p:spPr>
          <a:xfrm rot="5400000">
            <a:off x="47846" y="-47847"/>
            <a:ext cx="744280" cy="839973"/>
          </a:xfrm>
          <a:prstGeom prst="rtTriangle">
            <a:avLst/>
          </a:prstGeom>
          <a:gradFill flip="none" rotWithShape="1">
            <a:gsLst>
              <a:gs pos="0">
                <a:schemeClr val="bg1"/>
              </a:gs>
              <a:gs pos="74000">
                <a:srgbClr val="002060"/>
              </a:gs>
              <a:gs pos="83000">
                <a:srgbClr val="002060"/>
              </a:gs>
              <a:gs pos="100000">
                <a:srgbClr val="002060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11734800" y="649929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Roboto"/>
              </a:rPr>
              <a:t>17</a:t>
            </a:r>
            <a:endParaRPr lang="fr-FR" sz="1400" b="1" dirty="0">
              <a:solidFill>
                <a:schemeClr val="bg1"/>
              </a:solidFill>
              <a:latin typeface="Roboto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19986" y="1369012"/>
            <a:ext cx="61304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Reaction</a:t>
            </a:r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1: Transfert du </a:t>
            </a:r>
            <a:r>
              <a:rPr lang="fr-FR" sz="24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carbamoyl</a:t>
            </a:r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vers l’</a:t>
            </a:r>
            <a:r>
              <a:rPr lang="fr-FR" sz="24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ornithine</a:t>
            </a:r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pour former la </a:t>
            </a:r>
            <a:r>
              <a:rPr lang="fr-FR" sz="24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citrulline</a:t>
            </a:r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fr-FR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400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EnzymE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24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Ornithine</a:t>
            </a:r>
            <a:r>
              <a:rPr lang="fr-FR" sz="24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transcarbamamoyl</a:t>
            </a:r>
            <a:r>
              <a:rPr lang="fr-FR" sz="24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mitchondiraile</a:t>
            </a:r>
            <a:r>
              <a:rPr lang="fr-FR" sz="24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Dans mitochondrie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fr-F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citrulline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former quitte la mitochondrie vers le cytoplasme </a:t>
            </a:r>
            <a:r>
              <a:rPr lang="fr-F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grace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un à transporteur </a:t>
            </a:r>
            <a:r>
              <a:rPr lang="fr-F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spépifique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e 18"/>
          <p:cNvGrpSpPr/>
          <p:nvPr/>
        </p:nvGrpSpPr>
        <p:grpSpPr>
          <a:xfrm>
            <a:off x="6429676" y="969818"/>
            <a:ext cx="5305124" cy="5073501"/>
            <a:chOff x="6429676" y="969818"/>
            <a:chExt cx="5305124" cy="5073501"/>
          </a:xfrm>
        </p:grpSpPr>
        <p:grpSp>
          <p:nvGrpSpPr>
            <p:cNvPr id="12" name="Groupe 11"/>
            <p:cNvGrpSpPr/>
            <p:nvPr/>
          </p:nvGrpSpPr>
          <p:grpSpPr>
            <a:xfrm>
              <a:off x="6429676" y="969818"/>
              <a:ext cx="4938538" cy="4694757"/>
              <a:chOff x="8864592" y="969818"/>
              <a:chExt cx="2559463" cy="4694757"/>
            </a:xfrm>
          </p:grpSpPr>
          <p:pic>
            <p:nvPicPr>
              <p:cNvPr id="13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07" t="26813" r="63325" b="17174"/>
              <a:stretch/>
            </p:blipFill>
            <p:spPr bwMode="auto">
              <a:xfrm>
                <a:off x="8864592" y="969818"/>
                <a:ext cx="2559463" cy="46947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Rectangle 10"/>
              <p:cNvSpPr/>
              <p:nvPr/>
            </p:nvSpPr>
            <p:spPr>
              <a:xfrm>
                <a:off x="8864592" y="969818"/>
                <a:ext cx="1607694" cy="10418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10824519" y="969818"/>
              <a:ext cx="910281" cy="20205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997514" y="4022802"/>
              <a:ext cx="737286" cy="20205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586652" y="334198"/>
            <a:ext cx="827111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5" indent="168275" algn="just">
              <a:tabLst>
                <a:tab pos="625475" algn="l"/>
              </a:tabLst>
            </a:pPr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  <a:latin typeface="Roboto"/>
                <a:cs typeface="Arial" panose="020B0604020202020204" pitchFamily="34" charset="0"/>
              </a:rPr>
              <a:t>II.  Les différentes étapes du cycle de l’urée:</a:t>
            </a:r>
          </a:p>
          <a:p>
            <a:pPr indent="1431925" algn="just"/>
            <a:r>
              <a:rPr lang="fr-FR" sz="1600" dirty="0" smtClean="0">
                <a:solidFill>
                  <a:srgbClr val="002060"/>
                </a:solidFill>
                <a:latin typeface="Roboto"/>
                <a:cs typeface="Arial" panose="020B0604020202020204" pitchFamily="34" charset="0"/>
              </a:rPr>
              <a:t>1. Phase mitochondriale</a:t>
            </a:r>
            <a:endParaRPr lang="fr-FR" sz="1600" dirty="0" smtClean="0">
              <a:solidFill>
                <a:srgbClr val="002060"/>
              </a:solidFill>
              <a:latin typeface="Robot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80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6422064"/>
            <a:ext cx="12192000" cy="446567"/>
            <a:chOff x="0" y="6422064"/>
            <a:chExt cx="12192000" cy="446567"/>
          </a:xfrm>
        </p:grpSpPr>
        <p:sp>
          <p:nvSpPr>
            <p:cNvPr id="7" name="Rectangle 6"/>
            <p:cNvSpPr/>
            <p:nvPr/>
          </p:nvSpPr>
          <p:spPr>
            <a:xfrm>
              <a:off x="0" y="6613451"/>
              <a:ext cx="5337544" cy="2445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Parallélogramme 5"/>
            <p:cNvSpPr/>
            <p:nvPr/>
          </p:nvSpPr>
          <p:spPr>
            <a:xfrm>
              <a:off x="4763386" y="6422064"/>
              <a:ext cx="7428614" cy="446567"/>
            </a:xfrm>
            <a:custGeom>
              <a:avLst/>
              <a:gdLst>
                <a:gd name="connsiteX0" fmla="*/ 0 w 7060019"/>
                <a:gd name="connsiteY0" fmla="*/ 1041991 h 1041991"/>
                <a:gd name="connsiteX1" fmla="*/ 260498 w 7060019"/>
                <a:gd name="connsiteY1" fmla="*/ 0 h 1041991"/>
                <a:gd name="connsiteX2" fmla="*/ 7060019 w 7060019"/>
                <a:gd name="connsiteY2" fmla="*/ 0 h 1041991"/>
                <a:gd name="connsiteX3" fmla="*/ 6799521 w 7060019"/>
                <a:gd name="connsiteY3" fmla="*/ 1041991 h 1041991"/>
                <a:gd name="connsiteX4" fmla="*/ 0 w 7060019"/>
                <a:gd name="connsiteY4" fmla="*/ 1041991 h 1041991"/>
                <a:gd name="connsiteX0" fmla="*/ 0 w 6836735"/>
                <a:gd name="connsiteY0" fmla="*/ 1041991 h 1041991"/>
                <a:gd name="connsiteX1" fmla="*/ 260498 w 6836735"/>
                <a:gd name="connsiteY1" fmla="*/ 0 h 1041991"/>
                <a:gd name="connsiteX2" fmla="*/ 6836735 w 6836735"/>
                <a:gd name="connsiteY2" fmla="*/ 0 h 1041991"/>
                <a:gd name="connsiteX3" fmla="*/ 6799521 w 6836735"/>
                <a:gd name="connsiteY3" fmla="*/ 1041991 h 1041991"/>
                <a:gd name="connsiteX4" fmla="*/ 0 w 6836735"/>
                <a:gd name="connsiteY4" fmla="*/ 1041991 h 1041991"/>
                <a:gd name="connsiteX0" fmla="*/ 0 w 6815470"/>
                <a:gd name="connsiteY0" fmla="*/ 1041991 h 1041991"/>
                <a:gd name="connsiteX1" fmla="*/ 260498 w 6815470"/>
                <a:gd name="connsiteY1" fmla="*/ 0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983512 w 6815470"/>
                <a:gd name="connsiteY1" fmla="*/ 1063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590108 w 6815470"/>
                <a:gd name="connsiteY1" fmla="*/ 6146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707066 w 6815470"/>
                <a:gd name="connsiteY1" fmla="*/ 6146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67404"/>
                <a:gd name="connsiteX1" fmla="*/ 707066 w 6815470"/>
                <a:gd name="connsiteY1" fmla="*/ 61463 h 1067404"/>
                <a:gd name="connsiteX2" fmla="*/ 6815470 w 6815470"/>
                <a:gd name="connsiteY2" fmla="*/ 0 h 1067404"/>
                <a:gd name="connsiteX3" fmla="*/ 6809276 w 6815470"/>
                <a:gd name="connsiteY3" fmla="*/ 1067404 h 1067404"/>
                <a:gd name="connsiteX4" fmla="*/ 0 w 6815470"/>
                <a:gd name="connsiteY4" fmla="*/ 1041991 h 106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5470" h="1067404">
                  <a:moveTo>
                    <a:pt x="0" y="1041991"/>
                  </a:moveTo>
                  <a:lnTo>
                    <a:pt x="707066" y="61463"/>
                  </a:lnTo>
                  <a:lnTo>
                    <a:pt x="6815470" y="0"/>
                  </a:lnTo>
                  <a:cubicBezTo>
                    <a:pt x="6813405" y="355801"/>
                    <a:pt x="6811341" y="711603"/>
                    <a:pt x="6809276" y="1067404"/>
                  </a:cubicBezTo>
                  <a:lnTo>
                    <a:pt x="0" y="1041991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4000">
                  <a:srgbClr val="002060"/>
                </a:gs>
                <a:gs pos="83000">
                  <a:srgbClr val="002060"/>
                </a:gs>
                <a:gs pos="100000">
                  <a:srgbClr val="002060"/>
                </a:gs>
              </a:gsLst>
              <a:lin ang="5400000" scaled="1"/>
            </a:gra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Triangle rectangle 14"/>
          <p:cNvSpPr/>
          <p:nvPr/>
        </p:nvSpPr>
        <p:spPr>
          <a:xfrm rot="5400000">
            <a:off x="47846" y="-47847"/>
            <a:ext cx="744280" cy="839973"/>
          </a:xfrm>
          <a:prstGeom prst="rtTriangle">
            <a:avLst/>
          </a:prstGeom>
          <a:gradFill flip="none" rotWithShape="1">
            <a:gsLst>
              <a:gs pos="0">
                <a:schemeClr val="bg1"/>
              </a:gs>
              <a:gs pos="74000">
                <a:srgbClr val="002060"/>
              </a:gs>
              <a:gs pos="83000">
                <a:srgbClr val="002060"/>
              </a:gs>
              <a:gs pos="100000">
                <a:srgbClr val="002060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11734800" y="649929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Roboto"/>
              </a:rPr>
              <a:t>18</a:t>
            </a:r>
            <a:endParaRPr lang="fr-FR" sz="1400" b="1" dirty="0">
              <a:solidFill>
                <a:schemeClr val="bg1"/>
              </a:solidFill>
              <a:latin typeface="Roboto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63161" y="150546"/>
            <a:ext cx="3414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rgbClr val="002060"/>
                </a:solidFill>
                <a:latin typeface="Roboto"/>
              </a:rPr>
              <a:t>PLAN </a:t>
            </a:r>
            <a:endParaRPr lang="fr-FR" b="1" dirty="0">
              <a:solidFill>
                <a:srgbClr val="002060"/>
              </a:solidFill>
              <a:latin typeface="Robot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4360" y="1225321"/>
            <a:ext cx="1129284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563" algn="just"/>
            <a:r>
              <a:rPr lang="fr-FR" sz="3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indent="182563" algn="just">
              <a:tabLst>
                <a:tab pos="625475" algn="l"/>
              </a:tabLst>
            </a:pPr>
            <a:r>
              <a:rPr lang="fr-FR" sz="24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  Vue d’ensemble sur le cycle de l’urée: Formation NH3</a:t>
            </a:r>
          </a:p>
          <a:p>
            <a:pPr marL="365125" indent="168275" algn="just">
              <a:tabLst>
                <a:tab pos="625475" algn="l"/>
              </a:tabLst>
            </a:pPr>
            <a:r>
              <a:rPr lang="fr-FR" sz="36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Les différentes étapes du cycle de l’urée:</a:t>
            </a:r>
          </a:p>
          <a:p>
            <a:pPr indent="1431925" algn="just"/>
            <a:r>
              <a:rPr lang="fr-FR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Phase mitochondriale</a:t>
            </a:r>
          </a:p>
          <a:p>
            <a:pPr indent="1431925" algn="just"/>
            <a:r>
              <a:rPr lang="fr-FR" sz="3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Phase </a:t>
            </a:r>
            <a:r>
              <a:rPr lang="fr-FR" sz="3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cytosolique</a:t>
            </a:r>
            <a:endParaRPr lang="fr-FR" sz="3200" b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125" indent="168275" algn="just">
              <a:tabLst>
                <a:tab pos="625475" algn="l"/>
              </a:tabLst>
            </a:pPr>
            <a:r>
              <a:rPr lang="fr-FR" sz="3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 </a:t>
            </a:r>
            <a:r>
              <a:rPr lang="fr-FR" sz="3200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Bilan énergétique</a:t>
            </a:r>
          </a:p>
          <a:p>
            <a:pPr marL="365125" indent="168275" algn="just">
              <a:tabLst>
                <a:tab pos="625475" algn="l"/>
              </a:tabLst>
            </a:pPr>
            <a:r>
              <a:rPr lang="fr-FR" sz="3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  </a:t>
            </a:r>
            <a:r>
              <a:rPr lang="fr-FR" sz="3200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Régulation du cycle de 'urée</a:t>
            </a:r>
          </a:p>
          <a:p>
            <a:pPr marL="625475" indent="457200" algn="just">
              <a:buAutoNum type="romanUcPeriod" startAt="5"/>
              <a:tabLst>
                <a:tab pos="533400" algn="l"/>
              </a:tabLst>
            </a:pPr>
            <a:r>
              <a:rPr lang="fr-FR" sz="3200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Anomalies du cycle de l’urée: </a:t>
            </a:r>
            <a:r>
              <a:rPr lang="fr-FR" sz="3200" dirty="0" err="1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Hyperammoniémies</a:t>
            </a:r>
            <a:endParaRPr lang="fr-FR" sz="3200" dirty="0" smtClean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182563" algn="just"/>
            <a:r>
              <a:rPr lang="fr-FR" sz="3200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  <a:endParaRPr lang="fr-FR" sz="3200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2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6422064"/>
            <a:ext cx="12192000" cy="446567"/>
            <a:chOff x="0" y="6422064"/>
            <a:chExt cx="12192000" cy="446567"/>
          </a:xfrm>
        </p:grpSpPr>
        <p:sp>
          <p:nvSpPr>
            <p:cNvPr id="7" name="Rectangle 6"/>
            <p:cNvSpPr/>
            <p:nvPr/>
          </p:nvSpPr>
          <p:spPr>
            <a:xfrm>
              <a:off x="0" y="6613451"/>
              <a:ext cx="5337544" cy="2445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Parallélogramme 5"/>
            <p:cNvSpPr/>
            <p:nvPr/>
          </p:nvSpPr>
          <p:spPr>
            <a:xfrm>
              <a:off x="4763386" y="6422064"/>
              <a:ext cx="7428614" cy="446567"/>
            </a:xfrm>
            <a:custGeom>
              <a:avLst/>
              <a:gdLst>
                <a:gd name="connsiteX0" fmla="*/ 0 w 7060019"/>
                <a:gd name="connsiteY0" fmla="*/ 1041991 h 1041991"/>
                <a:gd name="connsiteX1" fmla="*/ 260498 w 7060019"/>
                <a:gd name="connsiteY1" fmla="*/ 0 h 1041991"/>
                <a:gd name="connsiteX2" fmla="*/ 7060019 w 7060019"/>
                <a:gd name="connsiteY2" fmla="*/ 0 h 1041991"/>
                <a:gd name="connsiteX3" fmla="*/ 6799521 w 7060019"/>
                <a:gd name="connsiteY3" fmla="*/ 1041991 h 1041991"/>
                <a:gd name="connsiteX4" fmla="*/ 0 w 7060019"/>
                <a:gd name="connsiteY4" fmla="*/ 1041991 h 1041991"/>
                <a:gd name="connsiteX0" fmla="*/ 0 w 6836735"/>
                <a:gd name="connsiteY0" fmla="*/ 1041991 h 1041991"/>
                <a:gd name="connsiteX1" fmla="*/ 260498 w 6836735"/>
                <a:gd name="connsiteY1" fmla="*/ 0 h 1041991"/>
                <a:gd name="connsiteX2" fmla="*/ 6836735 w 6836735"/>
                <a:gd name="connsiteY2" fmla="*/ 0 h 1041991"/>
                <a:gd name="connsiteX3" fmla="*/ 6799521 w 6836735"/>
                <a:gd name="connsiteY3" fmla="*/ 1041991 h 1041991"/>
                <a:gd name="connsiteX4" fmla="*/ 0 w 6836735"/>
                <a:gd name="connsiteY4" fmla="*/ 1041991 h 1041991"/>
                <a:gd name="connsiteX0" fmla="*/ 0 w 6815470"/>
                <a:gd name="connsiteY0" fmla="*/ 1041991 h 1041991"/>
                <a:gd name="connsiteX1" fmla="*/ 260498 w 6815470"/>
                <a:gd name="connsiteY1" fmla="*/ 0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983512 w 6815470"/>
                <a:gd name="connsiteY1" fmla="*/ 1063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590108 w 6815470"/>
                <a:gd name="connsiteY1" fmla="*/ 6146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707066 w 6815470"/>
                <a:gd name="connsiteY1" fmla="*/ 6146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67404"/>
                <a:gd name="connsiteX1" fmla="*/ 707066 w 6815470"/>
                <a:gd name="connsiteY1" fmla="*/ 61463 h 1067404"/>
                <a:gd name="connsiteX2" fmla="*/ 6815470 w 6815470"/>
                <a:gd name="connsiteY2" fmla="*/ 0 h 1067404"/>
                <a:gd name="connsiteX3" fmla="*/ 6809276 w 6815470"/>
                <a:gd name="connsiteY3" fmla="*/ 1067404 h 1067404"/>
                <a:gd name="connsiteX4" fmla="*/ 0 w 6815470"/>
                <a:gd name="connsiteY4" fmla="*/ 1041991 h 106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5470" h="1067404">
                  <a:moveTo>
                    <a:pt x="0" y="1041991"/>
                  </a:moveTo>
                  <a:lnTo>
                    <a:pt x="707066" y="61463"/>
                  </a:lnTo>
                  <a:lnTo>
                    <a:pt x="6815470" y="0"/>
                  </a:lnTo>
                  <a:cubicBezTo>
                    <a:pt x="6813405" y="355801"/>
                    <a:pt x="6811341" y="711603"/>
                    <a:pt x="6809276" y="1067404"/>
                  </a:cubicBezTo>
                  <a:lnTo>
                    <a:pt x="0" y="1041991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4000">
                  <a:srgbClr val="002060"/>
                </a:gs>
                <a:gs pos="83000">
                  <a:srgbClr val="002060"/>
                </a:gs>
                <a:gs pos="100000">
                  <a:srgbClr val="002060"/>
                </a:gs>
              </a:gsLst>
              <a:lin ang="5400000" scaled="1"/>
            </a:gra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Triangle rectangle 14"/>
          <p:cNvSpPr/>
          <p:nvPr/>
        </p:nvSpPr>
        <p:spPr>
          <a:xfrm rot="5400000">
            <a:off x="47846" y="-47847"/>
            <a:ext cx="744280" cy="839973"/>
          </a:xfrm>
          <a:prstGeom prst="rtTriangle">
            <a:avLst/>
          </a:prstGeom>
          <a:gradFill flip="none" rotWithShape="1">
            <a:gsLst>
              <a:gs pos="0">
                <a:schemeClr val="bg1"/>
              </a:gs>
              <a:gs pos="74000">
                <a:srgbClr val="002060"/>
              </a:gs>
              <a:gs pos="83000">
                <a:srgbClr val="002060"/>
              </a:gs>
              <a:gs pos="100000">
                <a:srgbClr val="002060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11734800" y="649929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Roboto"/>
              </a:rPr>
              <a:t>01</a:t>
            </a:r>
            <a:endParaRPr lang="fr-FR" sz="1400" b="1" dirty="0">
              <a:solidFill>
                <a:schemeClr val="bg1"/>
              </a:solidFill>
              <a:latin typeface="Roboto"/>
            </a:endParaRPr>
          </a:p>
        </p:txBody>
      </p:sp>
      <p:grpSp>
        <p:nvGrpSpPr>
          <p:cNvPr id="13" name="Google Shape;474;p27"/>
          <p:cNvGrpSpPr/>
          <p:nvPr/>
        </p:nvGrpSpPr>
        <p:grpSpPr>
          <a:xfrm>
            <a:off x="991759" y="4225567"/>
            <a:ext cx="2642008" cy="1420767"/>
            <a:chOff x="743825" y="3169175"/>
            <a:chExt cx="1981506" cy="1065575"/>
          </a:xfrm>
        </p:grpSpPr>
        <p:sp>
          <p:nvSpPr>
            <p:cNvPr id="14" name="Google Shape;475;p27"/>
            <p:cNvSpPr txBox="1"/>
            <p:nvPr/>
          </p:nvSpPr>
          <p:spPr>
            <a:xfrm>
              <a:off x="743831" y="3169175"/>
              <a:ext cx="1981500" cy="44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endParaRPr sz="2667" b="1" dirty="0">
                <a:solidFill>
                  <a:schemeClr val="dk1"/>
                </a:solidFill>
                <a:latin typeface="+mj-lt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17" name="Google Shape;476;p27"/>
            <p:cNvSpPr txBox="1"/>
            <p:nvPr/>
          </p:nvSpPr>
          <p:spPr>
            <a:xfrm>
              <a:off x="743825" y="3527050"/>
              <a:ext cx="1981500" cy="70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endParaRPr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952740" y="1334998"/>
            <a:ext cx="10647389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342265" indent="-342900" algn="just">
              <a:lnSpc>
                <a:spcPct val="200000"/>
              </a:lnSpc>
              <a:spcBef>
                <a:spcPts val="575"/>
              </a:spcBef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lang="fr-FR" sz="24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Connaitre la formation l’ammoniac </a:t>
            </a:r>
          </a:p>
          <a:p>
            <a:pPr marL="355600" marR="342265" indent="-342900" algn="just">
              <a:lnSpc>
                <a:spcPct val="200000"/>
              </a:lnSpc>
              <a:spcBef>
                <a:spcPts val="575"/>
              </a:spcBef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lang="fr-FR" sz="24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Expliquer les étapes biochimiques du cycle de l'urée</a:t>
            </a:r>
          </a:p>
          <a:p>
            <a:pPr marL="355600" marR="342265" indent="-342900" algn="just">
              <a:lnSpc>
                <a:spcPct val="200000"/>
              </a:lnSpc>
              <a:spcBef>
                <a:spcPts val="575"/>
              </a:spcBef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lang="fr-FR" sz="24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Expliquer</a:t>
            </a:r>
            <a:r>
              <a:rPr lang="fr-FR" sz="2400" dirty="0" smtClean="0"/>
              <a:t> </a:t>
            </a:r>
            <a:r>
              <a:rPr lang="fr-FR" sz="24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fr-FR" sz="24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égulation du cycle de l’urée</a:t>
            </a:r>
          </a:p>
          <a:p>
            <a:pPr marL="355600" indent="-342900" algn="just">
              <a:lnSpc>
                <a:spcPct val="200000"/>
              </a:lnSpc>
              <a:spcBef>
                <a:spcPts val="580"/>
              </a:spcBef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lang="fr-FR" sz="24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Citer quelques pathologies de </a:t>
            </a:r>
            <a:r>
              <a:rPr lang="fr-FR" sz="24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 </a:t>
            </a:r>
            <a:r>
              <a:rPr lang="fr-FR" sz="24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</a:t>
            </a:r>
          </a:p>
        </p:txBody>
      </p:sp>
      <p:sp>
        <p:nvSpPr>
          <p:cNvPr id="5" name="Rectangle 4"/>
          <p:cNvSpPr/>
          <p:nvPr/>
        </p:nvSpPr>
        <p:spPr>
          <a:xfrm>
            <a:off x="5269711" y="372139"/>
            <a:ext cx="21804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dirty="0">
                <a:solidFill>
                  <a:srgbClr val="002060"/>
                </a:solidFill>
                <a:latin typeface="Roboto"/>
              </a:rPr>
              <a:t>Objectifs</a:t>
            </a:r>
          </a:p>
        </p:txBody>
      </p:sp>
    </p:spTree>
    <p:extLst>
      <p:ext uri="{BB962C8B-B14F-4D97-AF65-F5344CB8AC3E}">
        <p14:creationId xmlns:p14="http://schemas.microsoft.com/office/powerpoint/2010/main" val="280422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6422064"/>
            <a:ext cx="12192000" cy="446567"/>
            <a:chOff x="0" y="6422064"/>
            <a:chExt cx="12192000" cy="446567"/>
          </a:xfrm>
        </p:grpSpPr>
        <p:sp>
          <p:nvSpPr>
            <p:cNvPr id="7" name="Rectangle 6"/>
            <p:cNvSpPr/>
            <p:nvPr/>
          </p:nvSpPr>
          <p:spPr>
            <a:xfrm>
              <a:off x="0" y="6613451"/>
              <a:ext cx="5337544" cy="2445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Parallélogramme 5"/>
            <p:cNvSpPr/>
            <p:nvPr/>
          </p:nvSpPr>
          <p:spPr>
            <a:xfrm>
              <a:off x="4763386" y="6422064"/>
              <a:ext cx="7428614" cy="446567"/>
            </a:xfrm>
            <a:custGeom>
              <a:avLst/>
              <a:gdLst>
                <a:gd name="connsiteX0" fmla="*/ 0 w 7060019"/>
                <a:gd name="connsiteY0" fmla="*/ 1041991 h 1041991"/>
                <a:gd name="connsiteX1" fmla="*/ 260498 w 7060019"/>
                <a:gd name="connsiteY1" fmla="*/ 0 h 1041991"/>
                <a:gd name="connsiteX2" fmla="*/ 7060019 w 7060019"/>
                <a:gd name="connsiteY2" fmla="*/ 0 h 1041991"/>
                <a:gd name="connsiteX3" fmla="*/ 6799521 w 7060019"/>
                <a:gd name="connsiteY3" fmla="*/ 1041991 h 1041991"/>
                <a:gd name="connsiteX4" fmla="*/ 0 w 7060019"/>
                <a:gd name="connsiteY4" fmla="*/ 1041991 h 1041991"/>
                <a:gd name="connsiteX0" fmla="*/ 0 w 6836735"/>
                <a:gd name="connsiteY0" fmla="*/ 1041991 h 1041991"/>
                <a:gd name="connsiteX1" fmla="*/ 260498 w 6836735"/>
                <a:gd name="connsiteY1" fmla="*/ 0 h 1041991"/>
                <a:gd name="connsiteX2" fmla="*/ 6836735 w 6836735"/>
                <a:gd name="connsiteY2" fmla="*/ 0 h 1041991"/>
                <a:gd name="connsiteX3" fmla="*/ 6799521 w 6836735"/>
                <a:gd name="connsiteY3" fmla="*/ 1041991 h 1041991"/>
                <a:gd name="connsiteX4" fmla="*/ 0 w 6836735"/>
                <a:gd name="connsiteY4" fmla="*/ 1041991 h 1041991"/>
                <a:gd name="connsiteX0" fmla="*/ 0 w 6815470"/>
                <a:gd name="connsiteY0" fmla="*/ 1041991 h 1041991"/>
                <a:gd name="connsiteX1" fmla="*/ 260498 w 6815470"/>
                <a:gd name="connsiteY1" fmla="*/ 0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983512 w 6815470"/>
                <a:gd name="connsiteY1" fmla="*/ 1063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590108 w 6815470"/>
                <a:gd name="connsiteY1" fmla="*/ 6146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707066 w 6815470"/>
                <a:gd name="connsiteY1" fmla="*/ 6146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67404"/>
                <a:gd name="connsiteX1" fmla="*/ 707066 w 6815470"/>
                <a:gd name="connsiteY1" fmla="*/ 61463 h 1067404"/>
                <a:gd name="connsiteX2" fmla="*/ 6815470 w 6815470"/>
                <a:gd name="connsiteY2" fmla="*/ 0 h 1067404"/>
                <a:gd name="connsiteX3" fmla="*/ 6809276 w 6815470"/>
                <a:gd name="connsiteY3" fmla="*/ 1067404 h 1067404"/>
                <a:gd name="connsiteX4" fmla="*/ 0 w 6815470"/>
                <a:gd name="connsiteY4" fmla="*/ 1041991 h 106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5470" h="1067404">
                  <a:moveTo>
                    <a:pt x="0" y="1041991"/>
                  </a:moveTo>
                  <a:lnTo>
                    <a:pt x="707066" y="61463"/>
                  </a:lnTo>
                  <a:lnTo>
                    <a:pt x="6815470" y="0"/>
                  </a:lnTo>
                  <a:cubicBezTo>
                    <a:pt x="6813405" y="355801"/>
                    <a:pt x="6811341" y="711603"/>
                    <a:pt x="6809276" y="1067404"/>
                  </a:cubicBezTo>
                  <a:lnTo>
                    <a:pt x="0" y="1041991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4000">
                  <a:srgbClr val="002060"/>
                </a:gs>
                <a:gs pos="83000">
                  <a:srgbClr val="002060"/>
                </a:gs>
                <a:gs pos="100000">
                  <a:srgbClr val="002060"/>
                </a:gs>
              </a:gsLst>
              <a:lin ang="5400000" scaled="1"/>
            </a:gra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Triangle rectangle 14"/>
          <p:cNvSpPr/>
          <p:nvPr/>
        </p:nvSpPr>
        <p:spPr>
          <a:xfrm rot="5400000">
            <a:off x="47846" y="-47847"/>
            <a:ext cx="744280" cy="839973"/>
          </a:xfrm>
          <a:prstGeom prst="rtTriangle">
            <a:avLst/>
          </a:prstGeom>
          <a:gradFill flip="none" rotWithShape="1">
            <a:gsLst>
              <a:gs pos="0">
                <a:schemeClr val="bg1"/>
              </a:gs>
              <a:gs pos="74000">
                <a:srgbClr val="002060"/>
              </a:gs>
              <a:gs pos="83000">
                <a:srgbClr val="002060"/>
              </a:gs>
              <a:gs pos="100000">
                <a:srgbClr val="002060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11734800" y="649929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Roboto"/>
              </a:rPr>
              <a:t>19</a:t>
            </a:r>
            <a:endParaRPr lang="fr-FR" sz="1400" b="1" dirty="0">
              <a:solidFill>
                <a:schemeClr val="bg1"/>
              </a:solidFill>
              <a:latin typeface="Roboto"/>
            </a:endParaRPr>
          </a:p>
        </p:txBody>
      </p:sp>
      <p:grpSp>
        <p:nvGrpSpPr>
          <p:cNvPr id="10" name="Groupe 9"/>
          <p:cNvGrpSpPr/>
          <p:nvPr/>
        </p:nvGrpSpPr>
        <p:grpSpPr>
          <a:xfrm>
            <a:off x="4763386" y="1210962"/>
            <a:ext cx="6971414" cy="4640470"/>
            <a:chOff x="5585255" y="910899"/>
            <a:chExt cx="6378145" cy="4749932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 rotWithShape="1">
            <a:blip r:embed="rId3"/>
            <a:srcRect l="4456" t="610"/>
            <a:stretch/>
          </p:blipFill>
          <p:spPr>
            <a:xfrm>
              <a:off x="6524368" y="910899"/>
              <a:ext cx="5439032" cy="4749932"/>
            </a:xfrm>
            <a:prstGeom prst="rect">
              <a:avLst/>
            </a:prstGeom>
          </p:spPr>
        </p:pic>
        <p:sp>
          <p:nvSpPr>
            <p:cNvPr id="8" name="Ellipse 7"/>
            <p:cNvSpPr/>
            <p:nvPr/>
          </p:nvSpPr>
          <p:spPr>
            <a:xfrm>
              <a:off x="5585255" y="2174790"/>
              <a:ext cx="1136821" cy="5189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ZoneTexte 10"/>
          <p:cNvSpPr txBox="1"/>
          <p:nvPr/>
        </p:nvSpPr>
        <p:spPr>
          <a:xfrm>
            <a:off x="399718" y="1582104"/>
            <a:ext cx="495604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Reaction</a:t>
            </a:r>
            <a:r>
              <a:rPr lang="fr-FR" sz="28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2: Condensation de la </a:t>
            </a:r>
            <a:r>
              <a:rPr lang="fr-FR" sz="28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citrullline</a:t>
            </a:r>
            <a:r>
              <a:rPr lang="fr-FR" sz="28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avec l’</a:t>
            </a:r>
            <a:r>
              <a:rPr lang="fr-FR" sz="28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aspartate</a:t>
            </a:r>
            <a:r>
              <a:rPr lang="fr-FR" sz="28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pour former l’</a:t>
            </a:r>
            <a:r>
              <a:rPr lang="fr-FR" sz="28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arginosuccinate</a:t>
            </a:r>
            <a:r>
              <a:rPr lang="fr-FR" sz="28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fr-FR" sz="28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Enzyme : </a:t>
            </a:r>
            <a:r>
              <a:rPr lang="fr-FR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</a:t>
            </a:r>
            <a:r>
              <a:rPr lang="fr-FR" sz="28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arginosuccinate</a:t>
            </a:r>
            <a:r>
              <a:rPr lang="fr-FR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synthétase </a:t>
            </a:r>
            <a:r>
              <a:rPr lang="fr-FR" sz="28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cytosolique</a:t>
            </a:r>
            <a:r>
              <a:rPr lang="fr-FR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Dans le cytoplasme </a:t>
            </a:r>
          </a:p>
          <a:p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Consomme un ATP </a:t>
            </a:r>
          </a:p>
          <a:p>
            <a:endParaRPr lang="fr-FR" sz="28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800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8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9986" y="285803"/>
            <a:ext cx="6096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5125" indent="168275" algn="just">
              <a:tabLst>
                <a:tab pos="625475" algn="l"/>
              </a:tabLst>
            </a:pPr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  <a:latin typeface="Roboto"/>
                <a:cs typeface="Arial" panose="020B0604020202020204" pitchFamily="34" charset="0"/>
              </a:rPr>
              <a:t>II.  Les différentes étapes du cycle de l’urée:</a:t>
            </a:r>
          </a:p>
          <a:p>
            <a:pPr indent="1431925" algn="just"/>
            <a:r>
              <a:rPr lang="fr-FR" sz="1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Phase </a:t>
            </a:r>
            <a:r>
              <a:rPr lang="fr-FR" sz="16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cytosolique</a:t>
            </a:r>
            <a:endParaRPr lang="fr-FR" sz="1600" b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86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6422064"/>
            <a:ext cx="12192000" cy="446567"/>
            <a:chOff x="0" y="6422064"/>
            <a:chExt cx="12192000" cy="446567"/>
          </a:xfrm>
        </p:grpSpPr>
        <p:sp>
          <p:nvSpPr>
            <p:cNvPr id="7" name="Rectangle 6"/>
            <p:cNvSpPr/>
            <p:nvPr/>
          </p:nvSpPr>
          <p:spPr>
            <a:xfrm>
              <a:off x="0" y="6613451"/>
              <a:ext cx="5337544" cy="2445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Parallélogramme 5"/>
            <p:cNvSpPr/>
            <p:nvPr/>
          </p:nvSpPr>
          <p:spPr>
            <a:xfrm>
              <a:off x="4763386" y="6422064"/>
              <a:ext cx="7428614" cy="446567"/>
            </a:xfrm>
            <a:custGeom>
              <a:avLst/>
              <a:gdLst>
                <a:gd name="connsiteX0" fmla="*/ 0 w 7060019"/>
                <a:gd name="connsiteY0" fmla="*/ 1041991 h 1041991"/>
                <a:gd name="connsiteX1" fmla="*/ 260498 w 7060019"/>
                <a:gd name="connsiteY1" fmla="*/ 0 h 1041991"/>
                <a:gd name="connsiteX2" fmla="*/ 7060019 w 7060019"/>
                <a:gd name="connsiteY2" fmla="*/ 0 h 1041991"/>
                <a:gd name="connsiteX3" fmla="*/ 6799521 w 7060019"/>
                <a:gd name="connsiteY3" fmla="*/ 1041991 h 1041991"/>
                <a:gd name="connsiteX4" fmla="*/ 0 w 7060019"/>
                <a:gd name="connsiteY4" fmla="*/ 1041991 h 1041991"/>
                <a:gd name="connsiteX0" fmla="*/ 0 w 6836735"/>
                <a:gd name="connsiteY0" fmla="*/ 1041991 h 1041991"/>
                <a:gd name="connsiteX1" fmla="*/ 260498 w 6836735"/>
                <a:gd name="connsiteY1" fmla="*/ 0 h 1041991"/>
                <a:gd name="connsiteX2" fmla="*/ 6836735 w 6836735"/>
                <a:gd name="connsiteY2" fmla="*/ 0 h 1041991"/>
                <a:gd name="connsiteX3" fmla="*/ 6799521 w 6836735"/>
                <a:gd name="connsiteY3" fmla="*/ 1041991 h 1041991"/>
                <a:gd name="connsiteX4" fmla="*/ 0 w 6836735"/>
                <a:gd name="connsiteY4" fmla="*/ 1041991 h 1041991"/>
                <a:gd name="connsiteX0" fmla="*/ 0 w 6815470"/>
                <a:gd name="connsiteY0" fmla="*/ 1041991 h 1041991"/>
                <a:gd name="connsiteX1" fmla="*/ 260498 w 6815470"/>
                <a:gd name="connsiteY1" fmla="*/ 0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983512 w 6815470"/>
                <a:gd name="connsiteY1" fmla="*/ 1063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590108 w 6815470"/>
                <a:gd name="connsiteY1" fmla="*/ 6146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707066 w 6815470"/>
                <a:gd name="connsiteY1" fmla="*/ 6146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67404"/>
                <a:gd name="connsiteX1" fmla="*/ 707066 w 6815470"/>
                <a:gd name="connsiteY1" fmla="*/ 61463 h 1067404"/>
                <a:gd name="connsiteX2" fmla="*/ 6815470 w 6815470"/>
                <a:gd name="connsiteY2" fmla="*/ 0 h 1067404"/>
                <a:gd name="connsiteX3" fmla="*/ 6809276 w 6815470"/>
                <a:gd name="connsiteY3" fmla="*/ 1067404 h 1067404"/>
                <a:gd name="connsiteX4" fmla="*/ 0 w 6815470"/>
                <a:gd name="connsiteY4" fmla="*/ 1041991 h 106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5470" h="1067404">
                  <a:moveTo>
                    <a:pt x="0" y="1041991"/>
                  </a:moveTo>
                  <a:lnTo>
                    <a:pt x="707066" y="61463"/>
                  </a:lnTo>
                  <a:lnTo>
                    <a:pt x="6815470" y="0"/>
                  </a:lnTo>
                  <a:cubicBezTo>
                    <a:pt x="6813405" y="355801"/>
                    <a:pt x="6811341" y="711603"/>
                    <a:pt x="6809276" y="1067404"/>
                  </a:cubicBezTo>
                  <a:lnTo>
                    <a:pt x="0" y="1041991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4000">
                  <a:srgbClr val="002060"/>
                </a:gs>
                <a:gs pos="83000">
                  <a:srgbClr val="002060"/>
                </a:gs>
                <a:gs pos="100000">
                  <a:srgbClr val="002060"/>
                </a:gs>
              </a:gsLst>
              <a:lin ang="5400000" scaled="1"/>
            </a:gra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Triangle rectangle 14"/>
          <p:cNvSpPr/>
          <p:nvPr/>
        </p:nvSpPr>
        <p:spPr>
          <a:xfrm rot="5400000">
            <a:off x="47846" y="-47847"/>
            <a:ext cx="744280" cy="839973"/>
          </a:xfrm>
          <a:prstGeom prst="rtTriangle">
            <a:avLst/>
          </a:prstGeom>
          <a:gradFill flip="none" rotWithShape="1">
            <a:gsLst>
              <a:gs pos="0">
                <a:schemeClr val="bg1"/>
              </a:gs>
              <a:gs pos="74000">
                <a:srgbClr val="002060"/>
              </a:gs>
              <a:gs pos="83000">
                <a:srgbClr val="002060"/>
              </a:gs>
              <a:gs pos="100000">
                <a:srgbClr val="002060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11734800" y="649929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Roboto"/>
              </a:rPr>
              <a:t>20</a:t>
            </a:r>
            <a:endParaRPr lang="fr-FR" sz="1400" b="1" dirty="0">
              <a:solidFill>
                <a:schemeClr val="bg1"/>
              </a:solidFill>
              <a:latin typeface="Roboto"/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7315199" y="372139"/>
            <a:ext cx="4648201" cy="5616229"/>
            <a:chOff x="8480103" y="895828"/>
            <a:chExt cx="3483297" cy="5039559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407" t="14643" b="16442"/>
            <a:stretch/>
          </p:blipFill>
          <p:spPr bwMode="auto">
            <a:xfrm>
              <a:off x="8906256" y="895828"/>
              <a:ext cx="3057144" cy="5039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8625202" y="1737360"/>
              <a:ext cx="93268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480103" y="5321807"/>
              <a:ext cx="904051" cy="613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" name="ZoneTexte 13"/>
          <p:cNvSpPr txBox="1"/>
          <p:nvPr/>
        </p:nvSpPr>
        <p:spPr>
          <a:xfrm>
            <a:off x="419986" y="2148651"/>
            <a:ext cx="78432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Réaction 3 : coupure de l’</a:t>
            </a:r>
            <a:r>
              <a:rPr lang="fr-FR" sz="28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argininosuccinate</a:t>
            </a:r>
            <a:r>
              <a:rPr lang="fr-FR" sz="28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arginine et fumarate </a:t>
            </a:r>
          </a:p>
          <a:p>
            <a:endParaRPr lang="fr-FR" sz="28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800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Enzyme </a:t>
            </a:r>
            <a:r>
              <a:rPr lang="fr-FR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28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argininosuccinate</a:t>
            </a:r>
            <a:r>
              <a:rPr lang="fr-FR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Lyase </a:t>
            </a:r>
            <a:r>
              <a:rPr lang="fr-FR" sz="28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cytosolique</a:t>
            </a:r>
            <a:r>
              <a:rPr lang="fr-FR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39973" y="501171"/>
            <a:ext cx="6096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5125" indent="168275" algn="just">
              <a:tabLst>
                <a:tab pos="625475" algn="l"/>
              </a:tabLst>
            </a:pPr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  <a:latin typeface="Roboto"/>
                <a:cs typeface="Arial" panose="020B0604020202020204" pitchFamily="34" charset="0"/>
              </a:rPr>
              <a:t>II.  Les différentes étapes du cycle de l’urée:</a:t>
            </a:r>
          </a:p>
          <a:p>
            <a:pPr indent="1431925" algn="just"/>
            <a:r>
              <a:rPr lang="fr-FR" sz="1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Phase </a:t>
            </a:r>
            <a:r>
              <a:rPr lang="fr-FR" sz="16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cytosolique</a:t>
            </a:r>
            <a:endParaRPr lang="fr-FR" sz="1600" b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88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6422064"/>
            <a:ext cx="12192000" cy="446567"/>
            <a:chOff x="0" y="6422064"/>
            <a:chExt cx="12192000" cy="446567"/>
          </a:xfrm>
        </p:grpSpPr>
        <p:sp>
          <p:nvSpPr>
            <p:cNvPr id="7" name="Rectangle 6"/>
            <p:cNvSpPr/>
            <p:nvPr/>
          </p:nvSpPr>
          <p:spPr>
            <a:xfrm>
              <a:off x="0" y="6613451"/>
              <a:ext cx="5337544" cy="2445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Parallélogramme 5"/>
            <p:cNvSpPr/>
            <p:nvPr/>
          </p:nvSpPr>
          <p:spPr>
            <a:xfrm>
              <a:off x="4763386" y="6422064"/>
              <a:ext cx="7428614" cy="446567"/>
            </a:xfrm>
            <a:custGeom>
              <a:avLst/>
              <a:gdLst>
                <a:gd name="connsiteX0" fmla="*/ 0 w 7060019"/>
                <a:gd name="connsiteY0" fmla="*/ 1041991 h 1041991"/>
                <a:gd name="connsiteX1" fmla="*/ 260498 w 7060019"/>
                <a:gd name="connsiteY1" fmla="*/ 0 h 1041991"/>
                <a:gd name="connsiteX2" fmla="*/ 7060019 w 7060019"/>
                <a:gd name="connsiteY2" fmla="*/ 0 h 1041991"/>
                <a:gd name="connsiteX3" fmla="*/ 6799521 w 7060019"/>
                <a:gd name="connsiteY3" fmla="*/ 1041991 h 1041991"/>
                <a:gd name="connsiteX4" fmla="*/ 0 w 7060019"/>
                <a:gd name="connsiteY4" fmla="*/ 1041991 h 1041991"/>
                <a:gd name="connsiteX0" fmla="*/ 0 w 6836735"/>
                <a:gd name="connsiteY0" fmla="*/ 1041991 h 1041991"/>
                <a:gd name="connsiteX1" fmla="*/ 260498 w 6836735"/>
                <a:gd name="connsiteY1" fmla="*/ 0 h 1041991"/>
                <a:gd name="connsiteX2" fmla="*/ 6836735 w 6836735"/>
                <a:gd name="connsiteY2" fmla="*/ 0 h 1041991"/>
                <a:gd name="connsiteX3" fmla="*/ 6799521 w 6836735"/>
                <a:gd name="connsiteY3" fmla="*/ 1041991 h 1041991"/>
                <a:gd name="connsiteX4" fmla="*/ 0 w 6836735"/>
                <a:gd name="connsiteY4" fmla="*/ 1041991 h 1041991"/>
                <a:gd name="connsiteX0" fmla="*/ 0 w 6815470"/>
                <a:gd name="connsiteY0" fmla="*/ 1041991 h 1041991"/>
                <a:gd name="connsiteX1" fmla="*/ 260498 w 6815470"/>
                <a:gd name="connsiteY1" fmla="*/ 0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983512 w 6815470"/>
                <a:gd name="connsiteY1" fmla="*/ 1063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590108 w 6815470"/>
                <a:gd name="connsiteY1" fmla="*/ 6146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707066 w 6815470"/>
                <a:gd name="connsiteY1" fmla="*/ 6146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67404"/>
                <a:gd name="connsiteX1" fmla="*/ 707066 w 6815470"/>
                <a:gd name="connsiteY1" fmla="*/ 61463 h 1067404"/>
                <a:gd name="connsiteX2" fmla="*/ 6815470 w 6815470"/>
                <a:gd name="connsiteY2" fmla="*/ 0 h 1067404"/>
                <a:gd name="connsiteX3" fmla="*/ 6809276 w 6815470"/>
                <a:gd name="connsiteY3" fmla="*/ 1067404 h 1067404"/>
                <a:gd name="connsiteX4" fmla="*/ 0 w 6815470"/>
                <a:gd name="connsiteY4" fmla="*/ 1041991 h 106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5470" h="1067404">
                  <a:moveTo>
                    <a:pt x="0" y="1041991"/>
                  </a:moveTo>
                  <a:lnTo>
                    <a:pt x="707066" y="61463"/>
                  </a:lnTo>
                  <a:lnTo>
                    <a:pt x="6815470" y="0"/>
                  </a:lnTo>
                  <a:cubicBezTo>
                    <a:pt x="6813405" y="355801"/>
                    <a:pt x="6811341" y="711603"/>
                    <a:pt x="6809276" y="1067404"/>
                  </a:cubicBezTo>
                  <a:lnTo>
                    <a:pt x="0" y="1041991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4000">
                  <a:srgbClr val="002060"/>
                </a:gs>
                <a:gs pos="83000">
                  <a:srgbClr val="002060"/>
                </a:gs>
                <a:gs pos="100000">
                  <a:srgbClr val="002060"/>
                </a:gs>
              </a:gsLst>
              <a:lin ang="5400000" scaled="1"/>
            </a:gra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Triangle rectangle 14"/>
          <p:cNvSpPr/>
          <p:nvPr/>
        </p:nvSpPr>
        <p:spPr>
          <a:xfrm rot="5400000">
            <a:off x="47846" y="-47847"/>
            <a:ext cx="744280" cy="839973"/>
          </a:xfrm>
          <a:prstGeom prst="rtTriangle">
            <a:avLst/>
          </a:prstGeom>
          <a:gradFill flip="none" rotWithShape="1">
            <a:gsLst>
              <a:gs pos="0">
                <a:schemeClr val="bg1"/>
              </a:gs>
              <a:gs pos="74000">
                <a:srgbClr val="002060"/>
              </a:gs>
              <a:gs pos="83000">
                <a:srgbClr val="002060"/>
              </a:gs>
              <a:gs pos="100000">
                <a:srgbClr val="002060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11734800" y="649929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Roboto"/>
              </a:rPr>
              <a:t>21</a:t>
            </a:r>
            <a:endParaRPr lang="fr-FR" sz="1400" b="1" dirty="0">
              <a:solidFill>
                <a:schemeClr val="bg1"/>
              </a:solidFill>
              <a:latin typeface="Roboto"/>
            </a:endParaRPr>
          </a:p>
        </p:txBody>
      </p:sp>
      <p:grpSp>
        <p:nvGrpSpPr>
          <p:cNvPr id="18" name="Groupe 17"/>
          <p:cNvGrpSpPr/>
          <p:nvPr/>
        </p:nvGrpSpPr>
        <p:grpSpPr>
          <a:xfrm>
            <a:off x="5010912" y="310896"/>
            <a:ext cx="6723888" cy="5734776"/>
            <a:chOff x="5010912" y="310896"/>
            <a:chExt cx="6723888" cy="5734776"/>
          </a:xfrm>
        </p:grpSpPr>
        <p:pic>
          <p:nvPicPr>
            <p:cNvPr id="1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840" t="8142" b="46590"/>
            <a:stretch/>
          </p:blipFill>
          <p:spPr bwMode="auto">
            <a:xfrm>
              <a:off x="5337544" y="531660"/>
              <a:ext cx="6248068" cy="5393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10314432" y="3686621"/>
              <a:ext cx="1420368" cy="2238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144000" y="4590288"/>
              <a:ext cx="2441612" cy="1455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10912" y="310896"/>
              <a:ext cx="1115568" cy="11338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" name="ZoneTexte 19"/>
          <p:cNvSpPr txBox="1"/>
          <p:nvPr/>
        </p:nvSpPr>
        <p:spPr>
          <a:xfrm>
            <a:off x="537250" y="1444752"/>
            <a:ext cx="43244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Réaction 4:  </a:t>
            </a:r>
            <a:r>
              <a:rPr lang="fr-FR" sz="28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hydrolyse de l’arginine en urée et en </a:t>
            </a:r>
            <a:r>
              <a:rPr lang="fr-FR" sz="28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ornithine</a:t>
            </a:r>
            <a:r>
              <a:rPr lang="fr-FR" sz="28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fr-F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Enzyme : </a:t>
            </a:r>
            <a:r>
              <a:rPr lang="fr-FR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arginase </a:t>
            </a:r>
            <a:r>
              <a:rPr lang="fr-FR" sz="28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cytosolique</a:t>
            </a:r>
            <a:endParaRPr lang="fr-FR" sz="280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Dans le cytoplasme </a:t>
            </a:r>
          </a:p>
          <a:p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67841" y="478962"/>
            <a:ext cx="6096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5125" indent="168275" algn="just">
              <a:tabLst>
                <a:tab pos="625475" algn="l"/>
              </a:tabLst>
            </a:pPr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  <a:latin typeface="Roboto"/>
                <a:cs typeface="Arial" panose="020B0604020202020204" pitchFamily="34" charset="0"/>
              </a:rPr>
              <a:t>II.  Les différentes étapes du cycle de l’urée:</a:t>
            </a:r>
          </a:p>
          <a:p>
            <a:pPr indent="1431925" algn="just"/>
            <a:r>
              <a:rPr lang="fr-FR" sz="1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Phase </a:t>
            </a:r>
            <a:r>
              <a:rPr lang="fr-FR" sz="16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cytosolique</a:t>
            </a:r>
            <a:endParaRPr lang="fr-FR" sz="1600" b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1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6422064"/>
            <a:ext cx="12192000" cy="446567"/>
            <a:chOff x="0" y="6422064"/>
            <a:chExt cx="12192000" cy="446567"/>
          </a:xfrm>
        </p:grpSpPr>
        <p:sp>
          <p:nvSpPr>
            <p:cNvPr id="7" name="Rectangle 6"/>
            <p:cNvSpPr/>
            <p:nvPr/>
          </p:nvSpPr>
          <p:spPr>
            <a:xfrm>
              <a:off x="0" y="6613451"/>
              <a:ext cx="5337544" cy="2445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Parallélogramme 5"/>
            <p:cNvSpPr/>
            <p:nvPr/>
          </p:nvSpPr>
          <p:spPr>
            <a:xfrm>
              <a:off x="4763386" y="6422064"/>
              <a:ext cx="7428614" cy="446567"/>
            </a:xfrm>
            <a:custGeom>
              <a:avLst/>
              <a:gdLst>
                <a:gd name="connsiteX0" fmla="*/ 0 w 7060019"/>
                <a:gd name="connsiteY0" fmla="*/ 1041991 h 1041991"/>
                <a:gd name="connsiteX1" fmla="*/ 260498 w 7060019"/>
                <a:gd name="connsiteY1" fmla="*/ 0 h 1041991"/>
                <a:gd name="connsiteX2" fmla="*/ 7060019 w 7060019"/>
                <a:gd name="connsiteY2" fmla="*/ 0 h 1041991"/>
                <a:gd name="connsiteX3" fmla="*/ 6799521 w 7060019"/>
                <a:gd name="connsiteY3" fmla="*/ 1041991 h 1041991"/>
                <a:gd name="connsiteX4" fmla="*/ 0 w 7060019"/>
                <a:gd name="connsiteY4" fmla="*/ 1041991 h 1041991"/>
                <a:gd name="connsiteX0" fmla="*/ 0 w 6836735"/>
                <a:gd name="connsiteY0" fmla="*/ 1041991 h 1041991"/>
                <a:gd name="connsiteX1" fmla="*/ 260498 w 6836735"/>
                <a:gd name="connsiteY1" fmla="*/ 0 h 1041991"/>
                <a:gd name="connsiteX2" fmla="*/ 6836735 w 6836735"/>
                <a:gd name="connsiteY2" fmla="*/ 0 h 1041991"/>
                <a:gd name="connsiteX3" fmla="*/ 6799521 w 6836735"/>
                <a:gd name="connsiteY3" fmla="*/ 1041991 h 1041991"/>
                <a:gd name="connsiteX4" fmla="*/ 0 w 6836735"/>
                <a:gd name="connsiteY4" fmla="*/ 1041991 h 1041991"/>
                <a:gd name="connsiteX0" fmla="*/ 0 w 6815470"/>
                <a:gd name="connsiteY0" fmla="*/ 1041991 h 1041991"/>
                <a:gd name="connsiteX1" fmla="*/ 260498 w 6815470"/>
                <a:gd name="connsiteY1" fmla="*/ 0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983512 w 6815470"/>
                <a:gd name="connsiteY1" fmla="*/ 1063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590108 w 6815470"/>
                <a:gd name="connsiteY1" fmla="*/ 6146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707066 w 6815470"/>
                <a:gd name="connsiteY1" fmla="*/ 6146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67404"/>
                <a:gd name="connsiteX1" fmla="*/ 707066 w 6815470"/>
                <a:gd name="connsiteY1" fmla="*/ 61463 h 1067404"/>
                <a:gd name="connsiteX2" fmla="*/ 6815470 w 6815470"/>
                <a:gd name="connsiteY2" fmla="*/ 0 h 1067404"/>
                <a:gd name="connsiteX3" fmla="*/ 6809276 w 6815470"/>
                <a:gd name="connsiteY3" fmla="*/ 1067404 h 1067404"/>
                <a:gd name="connsiteX4" fmla="*/ 0 w 6815470"/>
                <a:gd name="connsiteY4" fmla="*/ 1041991 h 106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5470" h="1067404">
                  <a:moveTo>
                    <a:pt x="0" y="1041991"/>
                  </a:moveTo>
                  <a:lnTo>
                    <a:pt x="707066" y="61463"/>
                  </a:lnTo>
                  <a:lnTo>
                    <a:pt x="6815470" y="0"/>
                  </a:lnTo>
                  <a:cubicBezTo>
                    <a:pt x="6813405" y="355801"/>
                    <a:pt x="6811341" y="711603"/>
                    <a:pt x="6809276" y="1067404"/>
                  </a:cubicBezTo>
                  <a:lnTo>
                    <a:pt x="0" y="1041991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4000">
                  <a:srgbClr val="002060"/>
                </a:gs>
                <a:gs pos="83000">
                  <a:srgbClr val="002060"/>
                </a:gs>
                <a:gs pos="100000">
                  <a:srgbClr val="002060"/>
                </a:gs>
              </a:gsLst>
              <a:lin ang="5400000" scaled="1"/>
            </a:gra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Triangle rectangle 14"/>
          <p:cNvSpPr/>
          <p:nvPr/>
        </p:nvSpPr>
        <p:spPr>
          <a:xfrm rot="5400000">
            <a:off x="47846" y="-47847"/>
            <a:ext cx="744280" cy="839973"/>
          </a:xfrm>
          <a:prstGeom prst="rtTriangle">
            <a:avLst/>
          </a:prstGeom>
          <a:gradFill flip="none" rotWithShape="1">
            <a:gsLst>
              <a:gs pos="0">
                <a:schemeClr val="bg1"/>
              </a:gs>
              <a:gs pos="74000">
                <a:srgbClr val="002060"/>
              </a:gs>
              <a:gs pos="83000">
                <a:srgbClr val="002060"/>
              </a:gs>
              <a:gs pos="100000">
                <a:srgbClr val="002060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11734800" y="649929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Roboto"/>
              </a:rPr>
              <a:t>22</a:t>
            </a:r>
            <a:endParaRPr lang="fr-FR" sz="1400" b="1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"/>
          <a:stretch/>
        </p:blipFill>
        <p:spPr bwMode="auto">
          <a:xfrm>
            <a:off x="964276" y="372139"/>
            <a:ext cx="10770524" cy="5818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486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6422064"/>
            <a:ext cx="12192000" cy="446567"/>
            <a:chOff x="0" y="6422064"/>
            <a:chExt cx="12192000" cy="446567"/>
          </a:xfrm>
        </p:grpSpPr>
        <p:sp>
          <p:nvSpPr>
            <p:cNvPr id="7" name="Rectangle 6"/>
            <p:cNvSpPr/>
            <p:nvPr/>
          </p:nvSpPr>
          <p:spPr>
            <a:xfrm>
              <a:off x="0" y="6613451"/>
              <a:ext cx="5337544" cy="2445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Parallélogramme 5"/>
            <p:cNvSpPr/>
            <p:nvPr/>
          </p:nvSpPr>
          <p:spPr>
            <a:xfrm>
              <a:off x="4763386" y="6422064"/>
              <a:ext cx="7428614" cy="446567"/>
            </a:xfrm>
            <a:custGeom>
              <a:avLst/>
              <a:gdLst>
                <a:gd name="connsiteX0" fmla="*/ 0 w 7060019"/>
                <a:gd name="connsiteY0" fmla="*/ 1041991 h 1041991"/>
                <a:gd name="connsiteX1" fmla="*/ 260498 w 7060019"/>
                <a:gd name="connsiteY1" fmla="*/ 0 h 1041991"/>
                <a:gd name="connsiteX2" fmla="*/ 7060019 w 7060019"/>
                <a:gd name="connsiteY2" fmla="*/ 0 h 1041991"/>
                <a:gd name="connsiteX3" fmla="*/ 6799521 w 7060019"/>
                <a:gd name="connsiteY3" fmla="*/ 1041991 h 1041991"/>
                <a:gd name="connsiteX4" fmla="*/ 0 w 7060019"/>
                <a:gd name="connsiteY4" fmla="*/ 1041991 h 1041991"/>
                <a:gd name="connsiteX0" fmla="*/ 0 w 6836735"/>
                <a:gd name="connsiteY0" fmla="*/ 1041991 h 1041991"/>
                <a:gd name="connsiteX1" fmla="*/ 260498 w 6836735"/>
                <a:gd name="connsiteY1" fmla="*/ 0 h 1041991"/>
                <a:gd name="connsiteX2" fmla="*/ 6836735 w 6836735"/>
                <a:gd name="connsiteY2" fmla="*/ 0 h 1041991"/>
                <a:gd name="connsiteX3" fmla="*/ 6799521 w 6836735"/>
                <a:gd name="connsiteY3" fmla="*/ 1041991 h 1041991"/>
                <a:gd name="connsiteX4" fmla="*/ 0 w 6836735"/>
                <a:gd name="connsiteY4" fmla="*/ 1041991 h 1041991"/>
                <a:gd name="connsiteX0" fmla="*/ 0 w 6815470"/>
                <a:gd name="connsiteY0" fmla="*/ 1041991 h 1041991"/>
                <a:gd name="connsiteX1" fmla="*/ 260498 w 6815470"/>
                <a:gd name="connsiteY1" fmla="*/ 0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983512 w 6815470"/>
                <a:gd name="connsiteY1" fmla="*/ 1063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590108 w 6815470"/>
                <a:gd name="connsiteY1" fmla="*/ 6146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707066 w 6815470"/>
                <a:gd name="connsiteY1" fmla="*/ 6146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67404"/>
                <a:gd name="connsiteX1" fmla="*/ 707066 w 6815470"/>
                <a:gd name="connsiteY1" fmla="*/ 61463 h 1067404"/>
                <a:gd name="connsiteX2" fmla="*/ 6815470 w 6815470"/>
                <a:gd name="connsiteY2" fmla="*/ 0 h 1067404"/>
                <a:gd name="connsiteX3" fmla="*/ 6809276 w 6815470"/>
                <a:gd name="connsiteY3" fmla="*/ 1067404 h 1067404"/>
                <a:gd name="connsiteX4" fmla="*/ 0 w 6815470"/>
                <a:gd name="connsiteY4" fmla="*/ 1041991 h 106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5470" h="1067404">
                  <a:moveTo>
                    <a:pt x="0" y="1041991"/>
                  </a:moveTo>
                  <a:lnTo>
                    <a:pt x="707066" y="61463"/>
                  </a:lnTo>
                  <a:lnTo>
                    <a:pt x="6815470" y="0"/>
                  </a:lnTo>
                  <a:cubicBezTo>
                    <a:pt x="6813405" y="355801"/>
                    <a:pt x="6811341" y="711603"/>
                    <a:pt x="6809276" y="1067404"/>
                  </a:cubicBezTo>
                  <a:lnTo>
                    <a:pt x="0" y="1041991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4000">
                  <a:srgbClr val="002060"/>
                </a:gs>
                <a:gs pos="83000">
                  <a:srgbClr val="002060"/>
                </a:gs>
                <a:gs pos="100000">
                  <a:srgbClr val="002060"/>
                </a:gs>
              </a:gsLst>
              <a:lin ang="5400000" scaled="1"/>
            </a:gra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Triangle rectangle 14"/>
          <p:cNvSpPr/>
          <p:nvPr/>
        </p:nvSpPr>
        <p:spPr>
          <a:xfrm rot="5400000">
            <a:off x="47846" y="-47847"/>
            <a:ext cx="744280" cy="839973"/>
          </a:xfrm>
          <a:prstGeom prst="rtTriangle">
            <a:avLst/>
          </a:prstGeom>
          <a:gradFill flip="none" rotWithShape="1">
            <a:gsLst>
              <a:gs pos="0">
                <a:schemeClr val="bg1"/>
              </a:gs>
              <a:gs pos="74000">
                <a:srgbClr val="002060"/>
              </a:gs>
              <a:gs pos="83000">
                <a:srgbClr val="002060"/>
              </a:gs>
              <a:gs pos="100000">
                <a:srgbClr val="002060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11734800" y="649929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Roboto"/>
              </a:rPr>
              <a:t>23</a:t>
            </a:r>
            <a:endParaRPr lang="fr-FR" sz="1400" b="1" dirty="0">
              <a:solidFill>
                <a:schemeClr val="bg1"/>
              </a:solidFill>
              <a:latin typeface="Roboto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63161" y="150546"/>
            <a:ext cx="3414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rgbClr val="002060"/>
                </a:solidFill>
                <a:latin typeface="Roboto"/>
              </a:rPr>
              <a:t>PLAN </a:t>
            </a:r>
            <a:endParaRPr lang="fr-FR" b="1" dirty="0">
              <a:solidFill>
                <a:srgbClr val="002060"/>
              </a:solidFill>
              <a:latin typeface="Robot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4360" y="1225321"/>
            <a:ext cx="1129284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563" algn="just"/>
            <a:r>
              <a:rPr lang="fr-FR" sz="3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indent="182563" algn="just">
              <a:tabLst>
                <a:tab pos="625475" algn="l"/>
              </a:tabLst>
            </a:pPr>
            <a:r>
              <a:rPr lang="fr-FR" sz="24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  Vue d’ensemble sur le cycle de l’urée: Formation NH3</a:t>
            </a:r>
          </a:p>
          <a:p>
            <a:pPr marL="365125" indent="168275" algn="just">
              <a:tabLst>
                <a:tab pos="625475" algn="l"/>
              </a:tabLst>
            </a:pPr>
            <a:r>
              <a:rPr lang="fr-FR" sz="3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Les différentes étapes du cycle de l’urée:</a:t>
            </a:r>
          </a:p>
          <a:p>
            <a:pPr indent="1431925" algn="just"/>
            <a:r>
              <a:rPr lang="fr-FR" sz="3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Phase mitochondriale</a:t>
            </a:r>
          </a:p>
          <a:p>
            <a:pPr indent="1431925" algn="just"/>
            <a:r>
              <a:rPr lang="fr-FR" sz="3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Phase </a:t>
            </a:r>
            <a:r>
              <a:rPr lang="fr-FR" sz="32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cytosolique</a:t>
            </a:r>
            <a:endParaRPr lang="fr-FR" sz="3200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125" indent="168275" algn="just">
              <a:tabLst>
                <a:tab pos="625475" algn="l"/>
              </a:tabLst>
            </a:pPr>
            <a:r>
              <a:rPr lang="fr-FR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 Bilan énergétique</a:t>
            </a:r>
          </a:p>
          <a:p>
            <a:pPr marL="365125" indent="168275" algn="just">
              <a:tabLst>
                <a:tab pos="625475" algn="l"/>
              </a:tabLst>
            </a:pPr>
            <a:r>
              <a:rPr lang="fr-FR" sz="3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  </a:t>
            </a:r>
            <a:r>
              <a:rPr lang="fr-FR" sz="3200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Régulation du cycle de 'urée</a:t>
            </a:r>
          </a:p>
          <a:p>
            <a:pPr marL="625475" indent="457200" algn="just">
              <a:buAutoNum type="romanUcPeriod" startAt="5"/>
              <a:tabLst>
                <a:tab pos="533400" algn="l"/>
              </a:tabLst>
            </a:pPr>
            <a:r>
              <a:rPr lang="fr-FR" sz="3200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Anomalies du cycle de l’urée: </a:t>
            </a:r>
            <a:r>
              <a:rPr lang="fr-FR" sz="3200" dirty="0" err="1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Hyperammoniémies</a:t>
            </a:r>
            <a:endParaRPr lang="fr-FR" sz="3200" dirty="0" smtClean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182563" algn="just"/>
            <a:r>
              <a:rPr lang="fr-FR" sz="3200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  <a:endParaRPr lang="fr-FR" sz="3200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08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6422064"/>
            <a:ext cx="12192000" cy="446567"/>
            <a:chOff x="0" y="6422064"/>
            <a:chExt cx="12192000" cy="446567"/>
          </a:xfrm>
        </p:grpSpPr>
        <p:sp>
          <p:nvSpPr>
            <p:cNvPr id="7" name="Rectangle 6"/>
            <p:cNvSpPr/>
            <p:nvPr/>
          </p:nvSpPr>
          <p:spPr>
            <a:xfrm>
              <a:off x="0" y="6613451"/>
              <a:ext cx="5337544" cy="2445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Parallélogramme 5"/>
            <p:cNvSpPr/>
            <p:nvPr/>
          </p:nvSpPr>
          <p:spPr>
            <a:xfrm>
              <a:off x="4763386" y="6422064"/>
              <a:ext cx="7428614" cy="446567"/>
            </a:xfrm>
            <a:custGeom>
              <a:avLst/>
              <a:gdLst>
                <a:gd name="connsiteX0" fmla="*/ 0 w 7060019"/>
                <a:gd name="connsiteY0" fmla="*/ 1041991 h 1041991"/>
                <a:gd name="connsiteX1" fmla="*/ 260498 w 7060019"/>
                <a:gd name="connsiteY1" fmla="*/ 0 h 1041991"/>
                <a:gd name="connsiteX2" fmla="*/ 7060019 w 7060019"/>
                <a:gd name="connsiteY2" fmla="*/ 0 h 1041991"/>
                <a:gd name="connsiteX3" fmla="*/ 6799521 w 7060019"/>
                <a:gd name="connsiteY3" fmla="*/ 1041991 h 1041991"/>
                <a:gd name="connsiteX4" fmla="*/ 0 w 7060019"/>
                <a:gd name="connsiteY4" fmla="*/ 1041991 h 1041991"/>
                <a:gd name="connsiteX0" fmla="*/ 0 w 6836735"/>
                <a:gd name="connsiteY0" fmla="*/ 1041991 h 1041991"/>
                <a:gd name="connsiteX1" fmla="*/ 260498 w 6836735"/>
                <a:gd name="connsiteY1" fmla="*/ 0 h 1041991"/>
                <a:gd name="connsiteX2" fmla="*/ 6836735 w 6836735"/>
                <a:gd name="connsiteY2" fmla="*/ 0 h 1041991"/>
                <a:gd name="connsiteX3" fmla="*/ 6799521 w 6836735"/>
                <a:gd name="connsiteY3" fmla="*/ 1041991 h 1041991"/>
                <a:gd name="connsiteX4" fmla="*/ 0 w 6836735"/>
                <a:gd name="connsiteY4" fmla="*/ 1041991 h 1041991"/>
                <a:gd name="connsiteX0" fmla="*/ 0 w 6815470"/>
                <a:gd name="connsiteY0" fmla="*/ 1041991 h 1041991"/>
                <a:gd name="connsiteX1" fmla="*/ 260498 w 6815470"/>
                <a:gd name="connsiteY1" fmla="*/ 0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983512 w 6815470"/>
                <a:gd name="connsiteY1" fmla="*/ 1063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590108 w 6815470"/>
                <a:gd name="connsiteY1" fmla="*/ 6146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707066 w 6815470"/>
                <a:gd name="connsiteY1" fmla="*/ 6146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67404"/>
                <a:gd name="connsiteX1" fmla="*/ 707066 w 6815470"/>
                <a:gd name="connsiteY1" fmla="*/ 61463 h 1067404"/>
                <a:gd name="connsiteX2" fmla="*/ 6815470 w 6815470"/>
                <a:gd name="connsiteY2" fmla="*/ 0 h 1067404"/>
                <a:gd name="connsiteX3" fmla="*/ 6809276 w 6815470"/>
                <a:gd name="connsiteY3" fmla="*/ 1067404 h 1067404"/>
                <a:gd name="connsiteX4" fmla="*/ 0 w 6815470"/>
                <a:gd name="connsiteY4" fmla="*/ 1041991 h 106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5470" h="1067404">
                  <a:moveTo>
                    <a:pt x="0" y="1041991"/>
                  </a:moveTo>
                  <a:lnTo>
                    <a:pt x="707066" y="61463"/>
                  </a:lnTo>
                  <a:lnTo>
                    <a:pt x="6815470" y="0"/>
                  </a:lnTo>
                  <a:cubicBezTo>
                    <a:pt x="6813405" y="355801"/>
                    <a:pt x="6811341" y="711603"/>
                    <a:pt x="6809276" y="1067404"/>
                  </a:cubicBezTo>
                  <a:lnTo>
                    <a:pt x="0" y="1041991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4000">
                  <a:srgbClr val="002060"/>
                </a:gs>
                <a:gs pos="83000">
                  <a:srgbClr val="002060"/>
                </a:gs>
                <a:gs pos="100000">
                  <a:srgbClr val="002060"/>
                </a:gs>
              </a:gsLst>
              <a:lin ang="5400000" scaled="1"/>
            </a:gra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Triangle rectangle 14"/>
          <p:cNvSpPr/>
          <p:nvPr/>
        </p:nvSpPr>
        <p:spPr>
          <a:xfrm rot="5400000">
            <a:off x="47846" y="-47847"/>
            <a:ext cx="744280" cy="839973"/>
          </a:xfrm>
          <a:prstGeom prst="rtTriangle">
            <a:avLst/>
          </a:prstGeom>
          <a:gradFill flip="none" rotWithShape="1">
            <a:gsLst>
              <a:gs pos="0">
                <a:schemeClr val="bg1"/>
              </a:gs>
              <a:gs pos="74000">
                <a:srgbClr val="002060"/>
              </a:gs>
              <a:gs pos="83000">
                <a:srgbClr val="002060"/>
              </a:gs>
              <a:gs pos="100000">
                <a:srgbClr val="002060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11734800" y="649929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Roboto"/>
              </a:rPr>
              <a:t>24</a:t>
            </a:r>
            <a:endParaRPr lang="fr-FR" sz="1400" b="1" dirty="0">
              <a:solidFill>
                <a:schemeClr val="bg1"/>
              </a:solidFill>
              <a:latin typeface="Robot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1012" y="2092469"/>
            <a:ext cx="862555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 synthèse d’une molécule d’urée nécessite la consommation de 3 molécules d’ATP , soit 4 liaisons riches en énergie: très couteux sur le plan énergétique . </a:t>
            </a:r>
            <a:r>
              <a:rPr lang="fr-FR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1/6 de l’</a:t>
            </a:r>
            <a:r>
              <a:rPr lang="fr-FR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fr-FR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nergie des acides aminés.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umarate  libérer au cours du cycle rejoint </a:t>
            </a:r>
            <a:r>
              <a:rPr lang="fr-FR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cycle de </a:t>
            </a:r>
            <a:r>
              <a:rPr lang="fr-FR" sz="20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krebs</a:t>
            </a:r>
            <a:r>
              <a:rPr lang="fr-FR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Puisque l’urée est éliminer par leur le rien, on peut la doser comme indicateur de </a:t>
            </a:r>
            <a:r>
              <a:rPr lang="fr-FR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</a:t>
            </a:r>
            <a:r>
              <a:rPr lang="fr-FR" sz="20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insufissance</a:t>
            </a:r>
            <a:r>
              <a:rPr lang="fr-FR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rénale 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et non pas comme indicateur de fonctionnement de cycle de l’urée</a:t>
            </a:r>
            <a:r>
              <a:rPr lang="fr-FR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FR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9972" y="369372"/>
            <a:ext cx="7705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smtClean="0">
                <a:solidFill>
                  <a:srgbClr val="002060"/>
                </a:solidFill>
                <a:latin typeface="Roboto"/>
              </a:rPr>
              <a:t>III. Bilan énergétique du cycle de l’urée</a:t>
            </a:r>
            <a:endParaRPr lang="fr-FR" sz="2800" b="1" dirty="0" smtClean="0">
              <a:solidFill>
                <a:srgbClr val="002060"/>
              </a:solidFill>
              <a:latin typeface="Robot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8404" y="1374980"/>
            <a:ext cx="9944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NH2+ CO2 + </a:t>
            </a:r>
            <a:r>
              <a:rPr lang="fr-F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Aspartate</a:t>
            </a:r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fr-FR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ATP</a:t>
            </a:r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+ 2H2O —&gt; Urée + Fumarate + 2 ADP + AMP + 2 Pi + </a:t>
            </a:r>
            <a:r>
              <a:rPr lang="fr-F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PPi</a:t>
            </a:r>
            <a:endParaRPr lang="fr-F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04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6422064"/>
            <a:ext cx="12192000" cy="446567"/>
            <a:chOff x="0" y="6422064"/>
            <a:chExt cx="12192000" cy="446567"/>
          </a:xfrm>
        </p:grpSpPr>
        <p:sp>
          <p:nvSpPr>
            <p:cNvPr id="7" name="Rectangle 6"/>
            <p:cNvSpPr/>
            <p:nvPr/>
          </p:nvSpPr>
          <p:spPr>
            <a:xfrm>
              <a:off x="0" y="6613451"/>
              <a:ext cx="5337544" cy="2445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Parallélogramme 5"/>
            <p:cNvSpPr/>
            <p:nvPr/>
          </p:nvSpPr>
          <p:spPr>
            <a:xfrm>
              <a:off x="4763386" y="6422064"/>
              <a:ext cx="7428614" cy="446567"/>
            </a:xfrm>
            <a:custGeom>
              <a:avLst/>
              <a:gdLst>
                <a:gd name="connsiteX0" fmla="*/ 0 w 7060019"/>
                <a:gd name="connsiteY0" fmla="*/ 1041991 h 1041991"/>
                <a:gd name="connsiteX1" fmla="*/ 260498 w 7060019"/>
                <a:gd name="connsiteY1" fmla="*/ 0 h 1041991"/>
                <a:gd name="connsiteX2" fmla="*/ 7060019 w 7060019"/>
                <a:gd name="connsiteY2" fmla="*/ 0 h 1041991"/>
                <a:gd name="connsiteX3" fmla="*/ 6799521 w 7060019"/>
                <a:gd name="connsiteY3" fmla="*/ 1041991 h 1041991"/>
                <a:gd name="connsiteX4" fmla="*/ 0 w 7060019"/>
                <a:gd name="connsiteY4" fmla="*/ 1041991 h 1041991"/>
                <a:gd name="connsiteX0" fmla="*/ 0 w 6836735"/>
                <a:gd name="connsiteY0" fmla="*/ 1041991 h 1041991"/>
                <a:gd name="connsiteX1" fmla="*/ 260498 w 6836735"/>
                <a:gd name="connsiteY1" fmla="*/ 0 h 1041991"/>
                <a:gd name="connsiteX2" fmla="*/ 6836735 w 6836735"/>
                <a:gd name="connsiteY2" fmla="*/ 0 h 1041991"/>
                <a:gd name="connsiteX3" fmla="*/ 6799521 w 6836735"/>
                <a:gd name="connsiteY3" fmla="*/ 1041991 h 1041991"/>
                <a:gd name="connsiteX4" fmla="*/ 0 w 6836735"/>
                <a:gd name="connsiteY4" fmla="*/ 1041991 h 1041991"/>
                <a:gd name="connsiteX0" fmla="*/ 0 w 6815470"/>
                <a:gd name="connsiteY0" fmla="*/ 1041991 h 1041991"/>
                <a:gd name="connsiteX1" fmla="*/ 260498 w 6815470"/>
                <a:gd name="connsiteY1" fmla="*/ 0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983512 w 6815470"/>
                <a:gd name="connsiteY1" fmla="*/ 1063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590108 w 6815470"/>
                <a:gd name="connsiteY1" fmla="*/ 6146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707066 w 6815470"/>
                <a:gd name="connsiteY1" fmla="*/ 6146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67404"/>
                <a:gd name="connsiteX1" fmla="*/ 707066 w 6815470"/>
                <a:gd name="connsiteY1" fmla="*/ 61463 h 1067404"/>
                <a:gd name="connsiteX2" fmla="*/ 6815470 w 6815470"/>
                <a:gd name="connsiteY2" fmla="*/ 0 h 1067404"/>
                <a:gd name="connsiteX3" fmla="*/ 6809276 w 6815470"/>
                <a:gd name="connsiteY3" fmla="*/ 1067404 h 1067404"/>
                <a:gd name="connsiteX4" fmla="*/ 0 w 6815470"/>
                <a:gd name="connsiteY4" fmla="*/ 1041991 h 106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5470" h="1067404">
                  <a:moveTo>
                    <a:pt x="0" y="1041991"/>
                  </a:moveTo>
                  <a:lnTo>
                    <a:pt x="707066" y="61463"/>
                  </a:lnTo>
                  <a:lnTo>
                    <a:pt x="6815470" y="0"/>
                  </a:lnTo>
                  <a:cubicBezTo>
                    <a:pt x="6813405" y="355801"/>
                    <a:pt x="6811341" y="711603"/>
                    <a:pt x="6809276" y="1067404"/>
                  </a:cubicBezTo>
                  <a:lnTo>
                    <a:pt x="0" y="1041991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4000">
                  <a:srgbClr val="002060"/>
                </a:gs>
                <a:gs pos="83000">
                  <a:srgbClr val="002060"/>
                </a:gs>
                <a:gs pos="100000">
                  <a:srgbClr val="002060"/>
                </a:gs>
              </a:gsLst>
              <a:lin ang="5400000" scaled="1"/>
            </a:gra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Triangle rectangle 14"/>
          <p:cNvSpPr/>
          <p:nvPr/>
        </p:nvSpPr>
        <p:spPr>
          <a:xfrm rot="5400000">
            <a:off x="47846" y="-47847"/>
            <a:ext cx="744280" cy="839973"/>
          </a:xfrm>
          <a:prstGeom prst="rtTriangle">
            <a:avLst/>
          </a:prstGeom>
          <a:gradFill flip="none" rotWithShape="1">
            <a:gsLst>
              <a:gs pos="0">
                <a:schemeClr val="bg1"/>
              </a:gs>
              <a:gs pos="74000">
                <a:srgbClr val="002060"/>
              </a:gs>
              <a:gs pos="83000">
                <a:srgbClr val="002060"/>
              </a:gs>
              <a:gs pos="100000">
                <a:srgbClr val="002060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11734800" y="649929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Roboto"/>
              </a:rPr>
              <a:t>25</a:t>
            </a:r>
            <a:endParaRPr lang="fr-FR" sz="1400" b="1" dirty="0">
              <a:solidFill>
                <a:schemeClr val="bg1"/>
              </a:solidFill>
              <a:latin typeface="Roboto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63161" y="150546"/>
            <a:ext cx="3414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rgbClr val="002060"/>
                </a:solidFill>
                <a:latin typeface="Roboto"/>
              </a:rPr>
              <a:t>PLAN </a:t>
            </a:r>
            <a:endParaRPr lang="fr-FR" b="1" dirty="0">
              <a:solidFill>
                <a:srgbClr val="002060"/>
              </a:solidFill>
              <a:latin typeface="Robot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4360" y="1225321"/>
            <a:ext cx="1129284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563" algn="just"/>
            <a:r>
              <a:rPr lang="fr-FR" sz="3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indent="182563" algn="just">
              <a:tabLst>
                <a:tab pos="625475" algn="l"/>
              </a:tabLst>
            </a:pPr>
            <a:r>
              <a:rPr lang="fr-FR" sz="24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  Vue d’ensemble sur le cycle de l’urée: Formation NH3</a:t>
            </a:r>
          </a:p>
          <a:p>
            <a:pPr marL="365125" indent="168275" algn="just">
              <a:tabLst>
                <a:tab pos="625475" algn="l"/>
              </a:tabLst>
            </a:pPr>
            <a:r>
              <a:rPr lang="fr-FR" sz="3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Les différentes étapes du cycle de l’urée:</a:t>
            </a:r>
          </a:p>
          <a:p>
            <a:pPr indent="1431925" algn="just"/>
            <a:r>
              <a:rPr lang="fr-FR" sz="3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Phase mitochondriale</a:t>
            </a:r>
          </a:p>
          <a:p>
            <a:pPr indent="1431925" algn="just"/>
            <a:r>
              <a:rPr lang="fr-FR" sz="3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Phase </a:t>
            </a:r>
            <a:r>
              <a:rPr lang="fr-FR" sz="32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cytosolique</a:t>
            </a:r>
            <a:endParaRPr lang="fr-FR" sz="3200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125" indent="168275" algn="just">
              <a:tabLst>
                <a:tab pos="625475" algn="l"/>
              </a:tabLst>
            </a:pPr>
            <a:r>
              <a:rPr lang="fr-FR" sz="3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 Bilan énergétique</a:t>
            </a:r>
          </a:p>
          <a:p>
            <a:pPr marL="365125" indent="168275" algn="just">
              <a:tabLst>
                <a:tab pos="625475" algn="l"/>
              </a:tabLst>
            </a:pPr>
            <a:r>
              <a:rPr lang="fr-FR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  </a:t>
            </a:r>
            <a:r>
              <a:rPr lang="fr-FR" sz="3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Régulation du cycle de 'urée</a:t>
            </a:r>
          </a:p>
          <a:p>
            <a:pPr marL="625475" indent="457200" algn="just">
              <a:buAutoNum type="romanUcPeriod" startAt="5"/>
              <a:tabLst>
                <a:tab pos="533400" algn="l"/>
              </a:tabLst>
            </a:pPr>
            <a:r>
              <a:rPr lang="fr-FR" sz="3200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Anomalies du cycle de l’urée: </a:t>
            </a:r>
            <a:r>
              <a:rPr lang="fr-FR" sz="3200" dirty="0" err="1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Hyperammoniémies</a:t>
            </a:r>
            <a:endParaRPr lang="fr-FR" sz="3200" dirty="0" smtClean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182563" algn="just"/>
            <a:r>
              <a:rPr lang="fr-FR" sz="3200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  <a:endParaRPr lang="fr-FR" sz="3200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79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6422064"/>
            <a:ext cx="12192000" cy="446567"/>
            <a:chOff x="0" y="6422064"/>
            <a:chExt cx="12192000" cy="446567"/>
          </a:xfrm>
        </p:grpSpPr>
        <p:sp>
          <p:nvSpPr>
            <p:cNvPr id="7" name="Rectangle 6"/>
            <p:cNvSpPr/>
            <p:nvPr/>
          </p:nvSpPr>
          <p:spPr>
            <a:xfrm>
              <a:off x="0" y="6613451"/>
              <a:ext cx="5337544" cy="2445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Parallélogramme 5"/>
            <p:cNvSpPr/>
            <p:nvPr/>
          </p:nvSpPr>
          <p:spPr>
            <a:xfrm>
              <a:off x="4763386" y="6422064"/>
              <a:ext cx="7428614" cy="446567"/>
            </a:xfrm>
            <a:custGeom>
              <a:avLst/>
              <a:gdLst>
                <a:gd name="connsiteX0" fmla="*/ 0 w 7060019"/>
                <a:gd name="connsiteY0" fmla="*/ 1041991 h 1041991"/>
                <a:gd name="connsiteX1" fmla="*/ 260498 w 7060019"/>
                <a:gd name="connsiteY1" fmla="*/ 0 h 1041991"/>
                <a:gd name="connsiteX2" fmla="*/ 7060019 w 7060019"/>
                <a:gd name="connsiteY2" fmla="*/ 0 h 1041991"/>
                <a:gd name="connsiteX3" fmla="*/ 6799521 w 7060019"/>
                <a:gd name="connsiteY3" fmla="*/ 1041991 h 1041991"/>
                <a:gd name="connsiteX4" fmla="*/ 0 w 7060019"/>
                <a:gd name="connsiteY4" fmla="*/ 1041991 h 1041991"/>
                <a:gd name="connsiteX0" fmla="*/ 0 w 6836735"/>
                <a:gd name="connsiteY0" fmla="*/ 1041991 h 1041991"/>
                <a:gd name="connsiteX1" fmla="*/ 260498 w 6836735"/>
                <a:gd name="connsiteY1" fmla="*/ 0 h 1041991"/>
                <a:gd name="connsiteX2" fmla="*/ 6836735 w 6836735"/>
                <a:gd name="connsiteY2" fmla="*/ 0 h 1041991"/>
                <a:gd name="connsiteX3" fmla="*/ 6799521 w 6836735"/>
                <a:gd name="connsiteY3" fmla="*/ 1041991 h 1041991"/>
                <a:gd name="connsiteX4" fmla="*/ 0 w 6836735"/>
                <a:gd name="connsiteY4" fmla="*/ 1041991 h 1041991"/>
                <a:gd name="connsiteX0" fmla="*/ 0 w 6815470"/>
                <a:gd name="connsiteY0" fmla="*/ 1041991 h 1041991"/>
                <a:gd name="connsiteX1" fmla="*/ 260498 w 6815470"/>
                <a:gd name="connsiteY1" fmla="*/ 0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983512 w 6815470"/>
                <a:gd name="connsiteY1" fmla="*/ 1063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590108 w 6815470"/>
                <a:gd name="connsiteY1" fmla="*/ 6146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707066 w 6815470"/>
                <a:gd name="connsiteY1" fmla="*/ 6146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67404"/>
                <a:gd name="connsiteX1" fmla="*/ 707066 w 6815470"/>
                <a:gd name="connsiteY1" fmla="*/ 61463 h 1067404"/>
                <a:gd name="connsiteX2" fmla="*/ 6815470 w 6815470"/>
                <a:gd name="connsiteY2" fmla="*/ 0 h 1067404"/>
                <a:gd name="connsiteX3" fmla="*/ 6809276 w 6815470"/>
                <a:gd name="connsiteY3" fmla="*/ 1067404 h 1067404"/>
                <a:gd name="connsiteX4" fmla="*/ 0 w 6815470"/>
                <a:gd name="connsiteY4" fmla="*/ 1041991 h 106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5470" h="1067404">
                  <a:moveTo>
                    <a:pt x="0" y="1041991"/>
                  </a:moveTo>
                  <a:lnTo>
                    <a:pt x="707066" y="61463"/>
                  </a:lnTo>
                  <a:lnTo>
                    <a:pt x="6815470" y="0"/>
                  </a:lnTo>
                  <a:cubicBezTo>
                    <a:pt x="6813405" y="355801"/>
                    <a:pt x="6811341" y="711603"/>
                    <a:pt x="6809276" y="1067404"/>
                  </a:cubicBezTo>
                  <a:lnTo>
                    <a:pt x="0" y="1041991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4000">
                  <a:srgbClr val="002060"/>
                </a:gs>
                <a:gs pos="83000">
                  <a:srgbClr val="002060"/>
                </a:gs>
                <a:gs pos="100000">
                  <a:srgbClr val="002060"/>
                </a:gs>
              </a:gsLst>
              <a:lin ang="5400000" scaled="1"/>
            </a:gra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Triangle rectangle 14"/>
          <p:cNvSpPr/>
          <p:nvPr/>
        </p:nvSpPr>
        <p:spPr>
          <a:xfrm rot="5400000">
            <a:off x="47846" y="-47847"/>
            <a:ext cx="744280" cy="839973"/>
          </a:xfrm>
          <a:prstGeom prst="rtTriangle">
            <a:avLst/>
          </a:prstGeom>
          <a:gradFill flip="none" rotWithShape="1">
            <a:gsLst>
              <a:gs pos="0">
                <a:schemeClr val="bg1"/>
              </a:gs>
              <a:gs pos="74000">
                <a:srgbClr val="002060"/>
              </a:gs>
              <a:gs pos="83000">
                <a:srgbClr val="002060"/>
              </a:gs>
              <a:gs pos="100000">
                <a:srgbClr val="002060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11734800" y="649929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Roboto"/>
              </a:rPr>
              <a:t>26</a:t>
            </a:r>
            <a:endParaRPr lang="fr-FR" sz="1400" b="1" dirty="0">
              <a:solidFill>
                <a:schemeClr val="bg1"/>
              </a:solidFill>
              <a:latin typeface="Robot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9908" y="855990"/>
            <a:ext cx="1039526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L'étape l préliminaire 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représente l’étape clé de l’</a:t>
            </a:r>
            <a:r>
              <a:rPr lang="fr-F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uréogénèse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Enzyme : </a:t>
            </a:r>
            <a:r>
              <a:rPr lang="fr-FR" sz="24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carbamoyl</a:t>
            </a: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phosphate synthétase I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elle est </a:t>
            </a:r>
            <a:r>
              <a:rPr lang="fr-FR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activée</a:t>
            </a:r>
            <a:r>
              <a:rPr lang="fr-FR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allostériquement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par le </a:t>
            </a:r>
            <a:r>
              <a:rPr lang="fr-FR" sz="24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Nacétyl</a:t>
            </a:r>
            <a:r>
              <a:rPr lang="fr-FR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glutamate 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 produit à partir du glutamate et de l’</a:t>
            </a:r>
            <a:r>
              <a:rPr lang="fr-F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acétyl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coA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La production est proportionnelle à la disponibilité du glutamate donc à </a:t>
            </a:r>
            <a:r>
              <a:rPr lang="fr-F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I'abondance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des </a:t>
            </a:r>
            <a:r>
              <a:rPr lang="fr-F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transaminations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du catabolisme des AA.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Une alimentation riche en protéines ou lors d’un jeune sévère, conduisent à une production d’une grande quantité d’urée à partir des groupements aminés en excès. </a:t>
            </a:r>
          </a:p>
          <a:p>
            <a:pPr>
              <a:lnSpc>
                <a:spcPct val="150000"/>
              </a:lnSpc>
            </a:pP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878" y="158937"/>
            <a:ext cx="4296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5125" indent="168275" algn="just">
              <a:tabLst>
                <a:tab pos="625475" algn="l"/>
              </a:tabLst>
            </a:pPr>
            <a:r>
              <a:rPr lang="fr-FR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  Régulation du cycle de 'urée</a:t>
            </a:r>
            <a:endParaRPr lang="fr-FR" b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61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6422064"/>
            <a:ext cx="12192000" cy="446567"/>
            <a:chOff x="0" y="6422064"/>
            <a:chExt cx="12192000" cy="446567"/>
          </a:xfrm>
        </p:grpSpPr>
        <p:sp>
          <p:nvSpPr>
            <p:cNvPr id="7" name="Rectangle 6"/>
            <p:cNvSpPr/>
            <p:nvPr/>
          </p:nvSpPr>
          <p:spPr>
            <a:xfrm>
              <a:off x="0" y="6613451"/>
              <a:ext cx="5337544" cy="2445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Parallélogramme 5"/>
            <p:cNvSpPr/>
            <p:nvPr/>
          </p:nvSpPr>
          <p:spPr>
            <a:xfrm>
              <a:off x="4763386" y="6422064"/>
              <a:ext cx="7428614" cy="446567"/>
            </a:xfrm>
            <a:custGeom>
              <a:avLst/>
              <a:gdLst>
                <a:gd name="connsiteX0" fmla="*/ 0 w 7060019"/>
                <a:gd name="connsiteY0" fmla="*/ 1041991 h 1041991"/>
                <a:gd name="connsiteX1" fmla="*/ 260498 w 7060019"/>
                <a:gd name="connsiteY1" fmla="*/ 0 h 1041991"/>
                <a:gd name="connsiteX2" fmla="*/ 7060019 w 7060019"/>
                <a:gd name="connsiteY2" fmla="*/ 0 h 1041991"/>
                <a:gd name="connsiteX3" fmla="*/ 6799521 w 7060019"/>
                <a:gd name="connsiteY3" fmla="*/ 1041991 h 1041991"/>
                <a:gd name="connsiteX4" fmla="*/ 0 w 7060019"/>
                <a:gd name="connsiteY4" fmla="*/ 1041991 h 1041991"/>
                <a:gd name="connsiteX0" fmla="*/ 0 w 6836735"/>
                <a:gd name="connsiteY0" fmla="*/ 1041991 h 1041991"/>
                <a:gd name="connsiteX1" fmla="*/ 260498 w 6836735"/>
                <a:gd name="connsiteY1" fmla="*/ 0 h 1041991"/>
                <a:gd name="connsiteX2" fmla="*/ 6836735 w 6836735"/>
                <a:gd name="connsiteY2" fmla="*/ 0 h 1041991"/>
                <a:gd name="connsiteX3" fmla="*/ 6799521 w 6836735"/>
                <a:gd name="connsiteY3" fmla="*/ 1041991 h 1041991"/>
                <a:gd name="connsiteX4" fmla="*/ 0 w 6836735"/>
                <a:gd name="connsiteY4" fmla="*/ 1041991 h 1041991"/>
                <a:gd name="connsiteX0" fmla="*/ 0 w 6815470"/>
                <a:gd name="connsiteY0" fmla="*/ 1041991 h 1041991"/>
                <a:gd name="connsiteX1" fmla="*/ 260498 w 6815470"/>
                <a:gd name="connsiteY1" fmla="*/ 0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983512 w 6815470"/>
                <a:gd name="connsiteY1" fmla="*/ 1063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590108 w 6815470"/>
                <a:gd name="connsiteY1" fmla="*/ 6146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707066 w 6815470"/>
                <a:gd name="connsiteY1" fmla="*/ 6146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67404"/>
                <a:gd name="connsiteX1" fmla="*/ 707066 w 6815470"/>
                <a:gd name="connsiteY1" fmla="*/ 61463 h 1067404"/>
                <a:gd name="connsiteX2" fmla="*/ 6815470 w 6815470"/>
                <a:gd name="connsiteY2" fmla="*/ 0 h 1067404"/>
                <a:gd name="connsiteX3" fmla="*/ 6809276 w 6815470"/>
                <a:gd name="connsiteY3" fmla="*/ 1067404 h 1067404"/>
                <a:gd name="connsiteX4" fmla="*/ 0 w 6815470"/>
                <a:gd name="connsiteY4" fmla="*/ 1041991 h 106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5470" h="1067404">
                  <a:moveTo>
                    <a:pt x="0" y="1041991"/>
                  </a:moveTo>
                  <a:lnTo>
                    <a:pt x="707066" y="61463"/>
                  </a:lnTo>
                  <a:lnTo>
                    <a:pt x="6815470" y="0"/>
                  </a:lnTo>
                  <a:cubicBezTo>
                    <a:pt x="6813405" y="355801"/>
                    <a:pt x="6811341" y="711603"/>
                    <a:pt x="6809276" y="1067404"/>
                  </a:cubicBezTo>
                  <a:lnTo>
                    <a:pt x="0" y="1041991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4000">
                  <a:srgbClr val="002060"/>
                </a:gs>
                <a:gs pos="83000">
                  <a:srgbClr val="002060"/>
                </a:gs>
                <a:gs pos="100000">
                  <a:srgbClr val="002060"/>
                </a:gs>
              </a:gsLst>
              <a:lin ang="5400000" scaled="1"/>
            </a:gra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Triangle rectangle 14"/>
          <p:cNvSpPr/>
          <p:nvPr/>
        </p:nvSpPr>
        <p:spPr>
          <a:xfrm rot="5400000">
            <a:off x="47846" y="-47847"/>
            <a:ext cx="744280" cy="839973"/>
          </a:xfrm>
          <a:prstGeom prst="rtTriangle">
            <a:avLst/>
          </a:prstGeom>
          <a:gradFill flip="none" rotWithShape="1">
            <a:gsLst>
              <a:gs pos="0">
                <a:schemeClr val="bg1"/>
              </a:gs>
              <a:gs pos="74000">
                <a:srgbClr val="002060"/>
              </a:gs>
              <a:gs pos="83000">
                <a:srgbClr val="002060"/>
              </a:gs>
              <a:gs pos="100000">
                <a:srgbClr val="002060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11734800" y="649929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Roboto"/>
              </a:rPr>
              <a:t>27</a:t>
            </a:r>
            <a:endParaRPr lang="fr-FR" sz="1400" b="1" dirty="0">
              <a:solidFill>
                <a:schemeClr val="bg1"/>
              </a:solidFill>
              <a:latin typeface="Roboto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63161" y="150546"/>
            <a:ext cx="3414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rgbClr val="002060"/>
                </a:solidFill>
                <a:latin typeface="Roboto"/>
              </a:rPr>
              <a:t>PLAN </a:t>
            </a:r>
            <a:endParaRPr lang="fr-FR" b="1" dirty="0">
              <a:solidFill>
                <a:srgbClr val="002060"/>
              </a:solidFill>
              <a:latin typeface="Robot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4360" y="1225321"/>
            <a:ext cx="1129284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563" algn="just"/>
            <a:r>
              <a:rPr lang="fr-FR" sz="3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indent="182563" algn="just">
              <a:tabLst>
                <a:tab pos="625475" algn="l"/>
              </a:tabLst>
            </a:pPr>
            <a:r>
              <a:rPr lang="fr-FR" sz="24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  Vue d’ensemble sur le cycle de l’urée: Formation NH3</a:t>
            </a:r>
          </a:p>
          <a:p>
            <a:pPr marL="365125" indent="168275" algn="just">
              <a:tabLst>
                <a:tab pos="625475" algn="l"/>
              </a:tabLst>
            </a:pPr>
            <a:r>
              <a:rPr lang="fr-FR" sz="3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Les différentes étapes du cycle de l’urée:</a:t>
            </a:r>
          </a:p>
          <a:p>
            <a:pPr indent="1431925" algn="just"/>
            <a:r>
              <a:rPr lang="fr-FR" sz="3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Phase mitochondriale</a:t>
            </a:r>
          </a:p>
          <a:p>
            <a:pPr indent="1431925" algn="just"/>
            <a:r>
              <a:rPr lang="fr-FR" sz="3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Phase </a:t>
            </a:r>
            <a:r>
              <a:rPr lang="fr-FR" sz="32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cytosolique</a:t>
            </a:r>
            <a:endParaRPr lang="fr-FR" sz="3200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125" indent="168275" algn="just">
              <a:tabLst>
                <a:tab pos="625475" algn="l"/>
              </a:tabLst>
            </a:pPr>
            <a:r>
              <a:rPr lang="fr-FR" sz="3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 Bilan énergétique</a:t>
            </a:r>
          </a:p>
          <a:p>
            <a:pPr marL="365125" indent="168275" algn="just">
              <a:tabLst>
                <a:tab pos="625475" algn="l"/>
              </a:tabLst>
            </a:pPr>
            <a:r>
              <a:rPr lang="fr-FR" sz="3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  Régulation du cycle de 'urée</a:t>
            </a:r>
          </a:p>
          <a:p>
            <a:pPr marL="625475" indent="457200" algn="just">
              <a:buAutoNum type="romanUcPeriod" startAt="5"/>
              <a:tabLst>
                <a:tab pos="533400" algn="l"/>
              </a:tabLst>
            </a:pPr>
            <a:r>
              <a:rPr lang="fr-FR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Anomalies du cycle de l’urée: </a:t>
            </a:r>
            <a:r>
              <a:rPr lang="fr-FR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Hyperammoniémies</a:t>
            </a:r>
            <a:endParaRPr lang="fr-FR" sz="3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182563" algn="just"/>
            <a:r>
              <a:rPr lang="fr-FR" sz="3200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  <a:endParaRPr lang="fr-FR" sz="3200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27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6422064"/>
            <a:ext cx="12192000" cy="446567"/>
            <a:chOff x="0" y="6422064"/>
            <a:chExt cx="12192000" cy="446567"/>
          </a:xfrm>
        </p:grpSpPr>
        <p:sp>
          <p:nvSpPr>
            <p:cNvPr id="7" name="Rectangle 6"/>
            <p:cNvSpPr/>
            <p:nvPr/>
          </p:nvSpPr>
          <p:spPr>
            <a:xfrm>
              <a:off x="0" y="6613451"/>
              <a:ext cx="5337544" cy="2445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Parallélogramme 5"/>
            <p:cNvSpPr/>
            <p:nvPr/>
          </p:nvSpPr>
          <p:spPr>
            <a:xfrm>
              <a:off x="4763386" y="6422064"/>
              <a:ext cx="7428614" cy="446567"/>
            </a:xfrm>
            <a:custGeom>
              <a:avLst/>
              <a:gdLst>
                <a:gd name="connsiteX0" fmla="*/ 0 w 7060019"/>
                <a:gd name="connsiteY0" fmla="*/ 1041991 h 1041991"/>
                <a:gd name="connsiteX1" fmla="*/ 260498 w 7060019"/>
                <a:gd name="connsiteY1" fmla="*/ 0 h 1041991"/>
                <a:gd name="connsiteX2" fmla="*/ 7060019 w 7060019"/>
                <a:gd name="connsiteY2" fmla="*/ 0 h 1041991"/>
                <a:gd name="connsiteX3" fmla="*/ 6799521 w 7060019"/>
                <a:gd name="connsiteY3" fmla="*/ 1041991 h 1041991"/>
                <a:gd name="connsiteX4" fmla="*/ 0 w 7060019"/>
                <a:gd name="connsiteY4" fmla="*/ 1041991 h 1041991"/>
                <a:gd name="connsiteX0" fmla="*/ 0 w 6836735"/>
                <a:gd name="connsiteY0" fmla="*/ 1041991 h 1041991"/>
                <a:gd name="connsiteX1" fmla="*/ 260498 w 6836735"/>
                <a:gd name="connsiteY1" fmla="*/ 0 h 1041991"/>
                <a:gd name="connsiteX2" fmla="*/ 6836735 w 6836735"/>
                <a:gd name="connsiteY2" fmla="*/ 0 h 1041991"/>
                <a:gd name="connsiteX3" fmla="*/ 6799521 w 6836735"/>
                <a:gd name="connsiteY3" fmla="*/ 1041991 h 1041991"/>
                <a:gd name="connsiteX4" fmla="*/ 0 w 6836735"/>
                <a:gd name="connsiteY4" fmla="*/ 1041991 h 1041991"/>
                <a:gd name="connsiteX0" fmla="*/ 0 w 6815470"/>
                <a:gd name="connsiteY0" fmla="*/ 1041991 h 1041991"/>
                <a:gd name="connsiteX1" fmla="*/ 260498 w 6815470"/>
                <a:gd name="connsiteY1" fmla="*/ 0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983512 w 6815470"/>
                <a:gd name="connsiteY1" fmla="*/ 1063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590108 w 6815470"/>
                <a:gd name="connsiteY1" fmla="*/ 6146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707066 w 6815470"/>
                <a:gd name="connsiteY1" fmla="*/ 6146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67404"/>
                <a:gd name="connsiteX1" fmla="*/ 707066 w 6815470"/>
                <a:gd name="connsiteY1" fmla="*/ 61463 h 1067404"/>
                <a:gd name="connsiteX2" fmla="*/ 6815470 w 6815470"/>
                <a:gd name="connsiteY2" fmla="*/ 0 h 1067404"/>
                <a:gd name="connsiteX3" fmla="*/ 6809276 w 6815470"/>
                <a:gd name="connsiteY3" fmla="*/ 1067404 h 1067404"/>
                <a:gd name="connsiteX4" fmla="*/ 0 w 6815470"/>
                <a:gd name="connsiteY4" fmla="*/ 1041991 h 106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5470" h="1067404">
                  <a:moveTo>
                    <a:pt x="0" y="1041991"/>
                  </a:moveTo>
                  <a:lnTo>
                    <a:pt x="707066" y="61463"/>
                  </a:lnTo>
                  <a:lnTo>
                    <a:pt x="6815470" y="0"/>
                  </a:lnTo>
                  <a:cubicBezTo>
                    <a:pt x="6813405" y="355801"/>
                    <a:pt x="6811341" y="711603"/>
                    <a:pt x="6809276" y="1067404"/>
                  </a:cubicBezTo>
                  <a:lnTo>
                    <a:pt x="0" y="1041991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4000">
                  <a:srgbClr val="002060"/>
                </a:gs>
                <a:gs pos="83000">
                  <a:srgbClr val="002060"/>
                </a:gs>
                <a:gs pos="100000">
                  <a:srgbClr val="002060"/>
                </a:gs>
              </a:gsLst>
              <a:lin ang="5400000" scaled="1"/>
            </a:gra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Triangle rectangle 14"/>
          <p:cNvSpPr/>
          <p:nvPr/>
        </p:nvSpPr>
        <p:spPr>
          <a:xfrm rot="5400000">
            <a:off x="47846" y="-47847"/>
            <a:ext cx="744280" cy="839973"/>
          </a:xfrm>
          <a:prstGeom prst="rtTriangle">
            <a:avLst/>
          </a:prstGeom>
          <a:gradFill flip="none" rotWithShape="1">
            <a:gsLst>
              <a:gs pos="0">
                <a:schemeClr val="bg1"/>
              </a:gs>
              <a:gs pos="74000">
                <a:srgbClr val="002060"/>
              </a:gs>
              <a:gs pos="83000">
                <a:srgbClr val="002060"/>
              </a:gs>
              <a:gs pos="100000">
                <a:srgbClr val="002060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11734800" y="649929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Roboto"/>
              </a:rPr>
              <a:t>28</a:t>
            </a:r>
            <a:endParaRPr lang="fr-FR" sz="1400" b="1" dirty="0">
              <a:solidFill>
                <a:schemeClr val="bg1"/>
              </a:solidFill>
              <a:latin typeface="Robot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1892" y="834275"/>
            <a:ext cx="111529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/>
              <a:t>Tout déficit enzymatique entraine une accumulation de substrat en amant de l’enzyme déficitaire. </a:t>
            </a:r>
            <a:endParaRPr lang="fr-FR" sz="2000" dirty="0"/>
          </a:p>
        </p:txBody>
      </p:sp>
      <p:graphicFrame>
        <p:nvGraphicFramePr>
          <p:cNvPr id="10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278097"/>
              </p:ext>
            </p:extLst>
          </p:nvPr>
        </p:nvGraphicFramePr>
        <p:xfrm>
          <a:off x="1431992" y="1647831"/>
          <a:ext cx="8808719" cy="435863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450374"/>
                <a:gridCol w="1893731"/>
                <a:gridCol w="2019979"/>
                <a:gridCol w="2444635"/>
              </a:tblGrid>
              <a:tr h="473765">
                <a:tc>
                  <a:txBody>
                    <a:bodyPr/>
                    <a:lstStyle/>
                    <a:p>
                      <a:r>
                        <a:rPr dirty="0" err="1"/>
                        <a:t>Maladie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Déficit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Transmission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Résultat</a:t>
                      </a:r>
                    </a:p>
                  </a:txBody>
                  <a:tcPr/>
                </a:tc>
              </a:tr>
              <a:tr h="947530">
                <a:tc>
                  <a:txBody>
                    <a:bodyPr/>
                    <a:lstStyle/>
                    <a:p>
                      <a:r>
                        <a:rPr b="1" dirty="0" err="1"/>
                        <a:t>Hyperammoniémie</a:t>
                      </a:r>
                      <a:r>
                        <a:rPr b="1" dirty="0"/>
                        <a:t> type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Carbamoyl</a:t>
                      </a:r>
                      <a:r>
                        <a:rPr dirty="0"/>
                        <a:t> phosphate </a:t>
                      </a:r>
                      <a:r>
                        <a:rPr dirty="0" err="1"/>
                        <a:t>synthétase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Autosomique récessive (AR)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Hyperammoniémie</a:t>
                      </a:r>
                    </a:p>
                  </a:txBody>
                  <a:tcPr/>
                </a:tc>
              </a:tr>
              <a:tr h="947530">
                <a:tc>
                  <a:txBody>
                    <a:bodyPr/>
                    <a:lstStyle/>
                    <a:p>
                      <a:r>
                        <a:rPr b="1" dirty="0" err="1"/>
                        <a:t>Hyperammoniémie</a:t>
                      </a:r>
                      <a:r>
                        <a:rPr b="1" dirty="0"/>
                        <a:t> type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Ornithine </a:t>
                      </a:r>
                      <a:r>
                        <a:rPr dirty="0" err="1"/>
                        <a:t>transcarbamoylase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Liée</a:t>
                      </a:r>
                      <a:r>
                        <a:rPr dirty="0"/>
                        <a:t> à </a:t>
                      </a:r>
                      <a:r>
                        <a:rPr dirty="0" err="1"/>
                        <a:t>l'X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Glutamine</a:t>
                      </a:r>
                    </a:p>
                  </a:txBody>
                  <a:tcPr/>
                </a:tc>
              </a:tr>
              <a:tr h="663271">
                <a:tc>
                  <a:txBody>
                    <a:bodyPr/>
                    <a:lstStyle/>
                    <a:p>
                      <a:r>
                        <a:rPr b="1" dirty="0" err="1"/>
                        <a:t>Citrullinémie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Arginosuccinate synthétase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Récessive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Citrulline</a:t>
                      </a:r>
                    </a:p>
                  </a:txBody>
                  <a:tcPr/>
                </a:tc>
              </a:tr>
              <a:tr h="663271">
                <a:tc>
                  <a:txBody>
                    <a:bodyPr/>
                    <a:lstStyle/>
                    <a:p>
                      <a:r>
                        <a:rPr b="1" dirty="0" err="1"/>
                        <a:t>Acidurie</a:t>
                      </a:r>
                      <a:r>
                        <a:rPr b="1" dirty="0"/>
                        <a:t> </a:t>
                      </a:r>
                      <a:r>
                        <a:rPr b="1" dirty="0" err="1"/>
                        <a:t>argino-succinique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Arginosuccinase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Autosomique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récessive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Arginosuccinate</a:t>
                      </a:r>
                      <a:endParaRPr dirty="0"/>
                    </a:p>
                  </a:txBody>
                  <a:tcPr/>
                </a:tc>
              </a:tr>
              <a:tr h="663271">
                <a:tc>
                  <a:txBody>
                    <a:bodyPr/>
                    <a:lstStyle/>
                    <a:p>
                      <a:r>
                        <a:rPr b="1" dirty="0" err="1"/>
                        <a:t>Hyperargininémie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Arginase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Autosomique récessive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Arginine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Connecteur droit avec flèche 7"/>
          <p:cNvCxnSpPr/>
          <p:nvPr/>
        </p:nvCxnSpPr>
        <p:spPr>
          <a:xfrm flipV="1">
            <a:off x="9029642" y="3205514"/>
            <a:ext cx="247828" cy="2563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9138951" y="4149631"/>
            <a:ext cx="247828" cy="2563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9492355" y="4813789"/>
            <a:ext cx="247828" cy="2563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556" y="5465779"/>
            <a:ext cx="335309" cy="34750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81924" y="216132"/>
            <a:ext cx="10024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5475" indent="457200" algn="just">
              <a:buAutoNum type="romanUcPeriod" startAt="5"/>
              <a:tabLst>
                <a:tab pos="533400" algn="l"/>
              </a:tabLst>
            </a:pPr>
            <a:r>
              <a:rPr lang="fr-FR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Anomalies du cycle de l’urée: </a:t>
            </a:r>
            <a:r>
              <a:rPr lang="fr-FR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Hyperammoniémies</a:t>
            </a:r>
            <a:endParaRPr lang="fr-FR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74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6422064"/>
            <a:ext cx="12192000" cy="446567"/>
            <a:chOff x="0" y="6422064"/>
            <a:chExt cx="12192000" cy="446567"/>
          </a:xfrm>
        </p:grpSpPr>
        <p:sp>
          <p:nvSpPr>
            <p:cNvPr id="7" name="Rectangle 6"/>
            <p:cNvSpPr/>
            <p:nvPr/>
          </p:nvSpPr>
          <p:spPr>
            <a:xfrm>
              <a:off x="0" y="6613451"/>
              <a:ext cx="5337544" cy="2445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Parallélogramme 5"/>
            <p:cNvSpPr/>
            <p:nvPr/>
          </p:nvSpPr>
          <p:spPr>
            <a:xfrm>
              <a:off x="4763386" y="6422064"/>
              <a:ext cx="7428614" cy="446567"/>
            </a:xfrm>
            <a:custGeom>
              <a:avLst/>
              <a:gdLst>
                <a:gd name="connsiteX0" fmla="*/ 0 w 7060019"/>
                <a:gd name="connsiteY0" fmla="*/ 1041991 h 1041991"/>
                <a:gd name="connsiteX1" fmla="*/ 260498 w 7060019"/>
                <a:gd name="connsiteY1" fmla="*/ 0 h 1041991"/>
                <a:gd name="connsiteX2" fmla="*/ 7060019 w 7060019"/>
                <a:gd name="connsiteY2" fmla="*/ 0 h 1041991"/>
                <a:gd name="connsiteX3" fmla="*/ 6799521 w 7060019"/>
                <a:gd name="connsiteY3" fmla="*/ 1041991 h 1041991"/>
                <a:gd name="connsiteX4" fmla="*/ 0 w 7060019"/>
                <a:gd name="connsiteY4" fmla="*/ 1041991 h 1041991"/>
                <a:gd name="connsiteX0" fmla="*/ 0 w 6836735"/>
                <a:gd name="connsiteY0" fmla="*/ 1041991 h 1041991"/>
                <a:gd name="connsiteX1" fmla="*/ 260498 w 6836735"/>
                <a:gd name="connsiteY1" fmla="*/ 0 h 1041991"/>
                <a:gd name="connsiteX2" fmla="*/ 6836735 w 6836735"/>
                <a:gd name="connsiteY2" fmla="*/ 0 h 1041991"/>
                <a:gd name="connsiteX3" fmla="*/ 6799521 w 6836735"/>
                <a:gd name="connsiteY3" fmla="*/ 1041991 h 1041991"/>
                <a:gd name="connsiteX4" fmla="*/ 0 w 6836735"/>
                <a:gd name="connsiteY4" fmla="*/ 1041991 h 1041991"/>
                <a:gd name="connsiteX0" fmla="*/ 0 w 6815470"/>
                <a:gd name="connsiteY0" fmla="*/ 1041991 h 1041991"/>
                <a:gd name="connsiteX1" fmla="*/ 260498 w 6815470"/>
                <a:gd name="connsiteY1" fmla="*/ 0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983512 w 6815470"/>
                <a:gd name="connsiteY1" fmla="*/ 1063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590108 w 6815470"/>
                <a:gd name="connsiteY1" fmla="*/ 6146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707066 w 6815470"/>
                <a:gd name="connsiteY1" fmla="*/ 6146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67404"/>
                <a:gd name="connsiteX1" fmla="*/ 707066 w 6815470"/>
                <a:gd name="connsiteY1" fmla="*/ 61463 h 1067404"/>
                <a:gd name="connsiteX2" fmla="*/ 6815470 w 6815470"/>
                <a:gd name="connsiteY2" fmla="*/ 0 h 1067404"/>
                <a:gd name="connsiteX3" fmla="*/ 6809276 w 6815470"/>
                <a:gd name="connsiteY3" fmla="*/ 1067404 h 1067404"/>
                <a:gd name="connsiteX4" fmla="*/ 0 w 6815470"/>
                <a:gd name="connsiteY4" fmla="*/ 1041991 h 106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5470" h="1067404">
                  <a:moveTo>
                    <a:pt x="0" y="1041991"/>
                  </a:moveTo>
                  <a:lnTo>
                    <a:pt x="707066" y="61463"/>
                  </a:lnTo>
                  <a:lnTo>
                    <a:pt x="6815470" y="0"/>
                  </a:lnTo>
                  <a:cubicBezTo>
                    <a:pt x="6813405" y="355801"/>
                    <a:pt x="6811341" y="711603"/>
                    <a:pt x="6809276" y="1067404"/>
                  </a:cubicBezTo>
                  <a:lnTo>
                    <a:pt x="0" y="1041991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4000">
                  <a:srgbClr val="002060"/>
                </a:gs>
                <a:gs pos="83000">
                  <a:srgbClr val="002060"/>
                </a:gs>
                <a:gs pos="100000">
                  <a:srgbClr val="002060"/>
                </a:gs>
              </a:gsLst>
              <a:lin ang="5400000" scaled="1"/>
            </a:gra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Triangle rectangle 14"/>
          <p:cNvSpPr/>
          <p:nvPr/>
        </p:nvSpPr>
        <p:spPr>
          <a:xfrm rot="5400000">
            <a:off x="47846" y="-47847"/>
            <a:ext cx="744280" cy="839973"/>
          </a:xfrm>
          <a:prstGeom prst="rtTriangle">
            <a:avLst/>
          </a:prstGeom>
          <a:gradFill flip="none" rotWithShape="1">
            <a:gsLst>
              <a:gs pos="0">
                <a:schemeClr val="bg1"/>
              </a:gs>
              <a:gs pos="74000">
                <a:srgbClr val="002060"/>
              </a:gs>
              <a:gs pos="83000">
                <a:srgbClr val="002060"/>
              </a:gs>
              <a:gs pos="100000">
                <a:srgbClr val="002060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11734800" y="649929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Roboto"/>
              </a:rPr>
              <a:t>02</a:t>
            </a:r>
            <a:endParaRPr lang="fr-FR" sz="1400" b="1" dirty="0">
              <a:solidFill>
                <a:schemeClr val="bg1"/>
              </a:solidFill>
              <a:latin typeface="Roboto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63161" y="150546"/>
            <a:ext cx="3414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rgbClr val="002060"/>
                </a:solidFill>
                <a:latin typeface="Roboto"/>
              </a:rPr>
              <a:t>PLAN </a:t>
            </a:r>
            <a:endParaRPr lang="fr-FR" b="1" dirty="0">
              <a:solidFill>
                <a:srgbClr val="002060"/>
              </a:solidFill>
              <a:latin typeface="Robot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80901" y="849199"/>
            <a:ext cx="9689869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4638" algn="just"/>
            <a:r>
              <a:rPr lang="fr-FR" sz="24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indent="274638" algn="just"/>
            <a:endParaRPr lang="fr-FR" sz="2400" dirty="0" smtClean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125" indent="168275" algn="just">
              <a:lnSpc>
                <a:spcPct val="150000"/>
              </a:lnSpc>
              <a:tabLst>
                <a:tab pos="625475" algn="l"/>
              </a:tabLst>
            </a:pP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fr-FR" sz="24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Vue d’ensemble sur le cycle de l’urée: Formation NH3</a:t>
            </a:r>
          </a:p>
          <a:p>
            <a:pPr marL="365125" indent="168275" algn="just">
              <a:lnSpc>
                <a:spcPct val="150000"/>
              </a:lnSpc>
              <a:tabLst>
                <a:tab pos="625475" algn="l"/>
              </a:tabLst>
            </a:pP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</a:t>
            </a:r>
            <a:r>
              <a:rPr lang="fr-FR" sz="24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Les différentes étapes du cycle de l’urée:</a:t>
            </a:r>
          </a:p>
          <a:p>
            <a:pPr indent="1431925" algn="just">
              <a:lnSpc>
                <a:spcPct val="150000"/>
              </a:lnSpc>
            </a:pPr>
            <a:r>
              <a:rPr lang="fr-FR" sz="24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Phase mitochondriale</a:t>
            </a:r>
          </a:p>
          <a:p>
            <a:pPr indent="1431925" algn="just">
              <a:lnSpc>
                <a:spcPct val="150000"/>
              </a:lnSpc>
            </a:pPr>
            <a:r>
              <a:rPr lang="fr-FR" sz="24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Phase </a:t>
            </a:r>
            <a:r>
              <a:rPr lang="fr-FR" sz="2400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cytosolique</a:t>
            </a:r>
            <a:endParaRPr lang="fr-FR" sz="2400" dirty="0" smtClean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125" indent="168275" algn="just">
              <a:lnSpc>
                <a:spcPct val="150000"/>
              </a:lnSpc>
              <a:tabLst>
                <a:tab pos="625475" algn="l"/>
              </a:tabLst>
            </a:pP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 </a:t>
            </a:r>
            <a:r>
              <a:rPr lang="fr-FR" sz="24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Bilan énergétique</a:t>
            </a:r>
          </a:p>
          <a:p>
            <a:pPr marL="365125" indent="168275" algn="just">
              <a:lnSpc>
                <a:spcPct val="150000"/>
              </a:lnSpc>
              <a:tabLst>
                <a:tab pos="625475" algn="l"/>
              </a:tabLst>
            </a:pP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  </a:t>
            </a:r>
            <a:r>
              <a:rPr lang="fr-FR" sz="24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Régulation du cycle de 'urée</a:t>
            </a:r>
          </a:p>
          <a:p>
            <a:pPr marL="625475" indent="457200" algn="just">
              <a:lnSpc>
                <a:spcPct val="150000"/>
              </a:lnSpc>
              <a:buAutoNum type="romanUcPeriod" startAt="5"/>
              <a:tabLst>
                <a:tab pos="533400" algn="l"/>
              </a:tabLst>
            </a:pPr>
            <a:r>
              <a:rPr lang="fr-FR" sz="24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Anomalies du cycle de l’urée: </a:t>
            </a:r>
            <a:r>
              <a:rPr lang="fr-FR" sz="2400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Hyperammoniémies</a:t>
            </a:r>
            <a:endParaRPr lang="fr-FR" sz="2400" dirty="0" smtClean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5475" algn="just">
              <a:tabLst>
                <a:tab pos="533400" algn="l"/>
              </a:tabLst>
            </a:pPr>
            <a:endParaRPr lang="fr-FR" sz="2400" dirty="0" smtClean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74638" algn="just"/>
            <a:r>
              <a:rPr lang="fr-FR" sz="24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r>
              <a:rPr lang="fr-FR" sz="2400" dirty="0" smtClean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endParaRPr lang="fr-FR" sz="2400" dirty="0">
              <a:solidFill>
                <a:schemeClr val="accent5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12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6422064"/>
            <a:ext cx="12192000" cy="446567"/>
            <a:chOff x="0" y="6422064"/>
            <a:chExt cx="12192000" cy="446567"/>
          </a:xfrm>
        </p:grpSpPr>
        <p:sp>
          <p:nvSpPr>
            <p:cNvPr id="7" name="Rectangle 6"/>
            <p:cNvSpPr/>
            <p:nvPr/>
          </p:nvSpPr>
          <p:spPr>
            <a:xfrm>
              <a:off x="0" y="6613451"/>
              <a:ext cx="5337544" cy="2445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Parallélogramme 5"/>
            <p:cNvSpPr/>
            <p:nvPr/>
          </p:nvSpPr>
          <p:spPr>
            <a:xfrm>
              <a:off x="4763386" y="6422064"/>
              <a:ext cx="7428614" cy="446567"/>
            </a:xfrm>
            <a:custGeom>
              <a:avLst/>
              <a:gdLst>
                <a:gd name="connsiteX0" fmla="*/ 0 w 7060019"/>
                <a:gd name="connsiteY0" fmla="*/ 1041991 h 1041991"/>
                <a:gd name="connsiteX1" fmla="*/ 260498 w 7060019"/>
                <a:gd name="connsiteY1" fmla="*/ 0 h 1041991"/>
                <a:gd name="connsiteX2" fmla="*/ 7060019 w 7060019"/>
                <a:gd name="connsiteY2" fmla="*/ 0 h 1041991"/>
                <a:gd name="connsiteX3" fmla="*/ 6799521 w 7060019"/>
                <a:gd name="connsiteY3" fmla="*/ 1041991 h 1041991"/>
                <a:gd name="connsiteX4" fmla="*/ 0 w 7060019"/>
                <a:gd name="connsiteY4" fmla="*/ 1041991 h 1041991"/>
                <a:gd name="connsiteX0" fmla="*/ 0 w 6836735"/>
                <a:gd name="connsiteY0" fmla="*/ 1041991 h 1041991"/>
                <a:gd name="connsiteX1" fmla="*/ 260498 w 6836735"/>
                <a:gd name="connsiteY1" fmla="*/ 0 h 1041991"/>
                <a:gd name="connsiteX2" fmla="*/ 6836735 w 6836735"/>
                <a:gd name="connsiteY2" fmla="*/ 0 h 1041991"/>
                <a:gd name="connsiteX3" fmla="*/ 6799521 w 6836735"/>
                <a:gd name="connsiteY3" fmla="*/ 1041991 h 1041991"/>
                <a:gd name="connsiteX4" fmla="*/ 0 w 6836735"/>
                <a:gd name="connsiteY4" fmla="*/ 1041991 h 1041991"/>
                <a:gd name="connsiteX0" fmla="*/ 0 w 6815470"/>
                <a:gd name="connsiteY0" fmla="*/ 1041991 h 1041991"/>
                <a:gd name="connsiteX1" fmla="*/ 260498 w 6815470"/>
                <a:gd name="connsiteY1" fmla="*/ 0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983512 w 6815470"/>
                <a:gd name="connsiteY1" fmla="*/ 1063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590108 w 6815470"/>
                <a:gd name="connsiteY1" fmla="*/ 6146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707066 w 6815470"/>
                <a:gd name="connsiteY1" fmla="*/ 6146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67404"/>
                <a:gd name="connsiteX1" fmla="*/ 707066 w 6815470"/>
                <a:gd name="connsiteY1" fmla="*/ 61463 h 1067404"/>
                <a:gd name="connsiteX2" fmla="*/ 6815470 w 6815470"/>
                <a:gd name="connsiteY2" fmla="*/ 0 h 1067404"/>
                <a:gd name="connsiteX3" fmla="*/ 6809276 w 6815470"/>
                <a:gd name="connsiteY3" fmla="*/ 1067404 h 1067404"/>
                <a:gd name="connsiteX4" fmla="*/ 0 w 6815470"/>
                <a:gd name="connsiteY4" fmla="*/ 1041991 h 106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5470" h="1067404">
                  <a:moveTo>
                    <a:pt x="0" y="1041991"/>
                  </a:moveTo>
                  <a:lnTo>
                    <a:pt x="707066" y="61463"/>
                  </a:lnTo>
                  <a:lnTo>
                    <a:pt x="6815470" y="0"/>
                  </a:lnTo>
                  <a:cubicBezTo>
                    <a:pt x="6813405" y="355801"/>
                    <a:pt x="6811341" y="711603"/>
                    <a:pt x="6809276" y="1067404"/>
                  </a:cubicBezTo>
                  <a:lnTo>
                    <a:pt x="0" y="1041991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4000">
                  <a:srgbClr val="002060"/>
                </a:gs>
                <a:gs pos="83000">
                  <a:srgbClr val="002060"/>
                </a:gs>
                <a:gs pos="100000">
                  <a:srgbClr val="002060"/>
                </a:gs>
              </a:gsLst>
              <a:lin ang="5400000" scaled="1"/>
            </a:gra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Triangle rectangle 14"/>
          <p:cNvSpPr/>
          <p:nvPr/>
        </p:nvSpPr>
        <p:spPr>
          <a:xfrm rot="5400000">
            <a:off x="47846" y="-47847"/>
            <a:ext cx="744280" cy="839973"/>
          </a:xfrm>
          <a:prstGeom prst="rtTriangle">
            <a:avLst/>
          </a:prstGeom>
          <a:gradFill flip="none" rotWithShape="1">
            <a:gsLst>
              <a:gs pos="0">
                <a:schemeClr val="bg1"/>
              </a:gs>
              <a:gs pos="74000">
                <a:srgbClr val="002060"/>
              </a:gs>
              <a:gs pos="83000">
                <a:srgbClr val="002060"/>
              </a:gs>
              <a:gs pos="100000">
                <a:srgbClr val="002060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11734800" y="649929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Roboto"/>
              </a:rPr>
              <a:t>29</a:t>
            </a:r>
            <a:endParaRPr lang="fr-FR" sz="1400" b="1" dirty="0">
              <a:solidFill>
                <a:schemeClr val="bg1"/>
              </a:solidFill>
              <a:latin typeface="Robot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2728" y="372139"/>
            <a:ext cx="994994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L’ammoniaque est un produit toxique surtout pour le SNC.</a:t>
            </a:r>
          </a:p>
          <a:p>
            <a:endParaRPr lang="fr-F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4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Symptomes</a:t>
            </a:r>
            <a:r>
              <a:rPr lang="fr-FR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fr-F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Vomissement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Intolérance aux régimes riches en protéines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troubles de l’élocution et de la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Retard 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Coma —&gt; Mort</a:t>
            </a:r>
          </a:p>
          <a:p>
            <a:endParaRPr lang="fr-F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fr-F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ya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aussi les dysfonctionnements acquis suite à: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Des atteintes hépatiques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Alcoolisme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Prise de médicaments inhibiteurs du cycle ex: acide </a:t>
            </a:r>
            <a:r>
              <a:rPr lang="fr-F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valproïque</a:t>
            </a:r>
            <a:endParaRPr lang="fr-F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36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6422064"/>
            <a:ext cx="12192000" cy="446567"/>
            <a:chOff x="0" y="6422064"/>
            <a:chExt cx="12192000" cy="446567"/>
          </a:xfrm>
        </p:grpSpPr>
        <p:sp>
          <p:nvSpPr>
            <p:cNvPr id="7" name="Rectangle 6"/>
            <p:cNvSpPr/>
            <p:nvPr/>
          </p:nvSpPr>
          <p:spPr>
            <a:xfrm>
              <a:off x="0" y="6613451"/>
              <a:ext cx="5337544" cy="2445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Parallélogramme 5"/>
            <p:cNvSpPr/>
            <p:nvPr/>
          </p:nvSpPr>
          <p:spPr>
            <a:xfrm>
              <a:off x="4763386" y="6422064"/>
              <a:ext cx="7428614" cy="446567"/>
            </a:xfrm>
            <a:custGeom>
              <a:avLst/>
              <a:gdLst>
                <a:gd name="connsiteX0" fmla="*/ 0 w 7060019"/>
                <a:gd name="connsiteY0" fmla="*/ 1041991 h 1041991"/>
                <a:gd name="connsiteX1" fmla="*/ 260498 w 7060019"/>
                <a:gd name="connsiteY1" fmla="*/ 0 h 1041991"/>
                <a:gd name="connsiteX2" fmla="*/ 7060019 w 7060019"/>
                <a:gd name="connsiteY2" fmla="*/ 0 h 1041991"/>
                <a:gd name="connsiteX3" fmla="*/ 6799521 w 7060019"/>
                <a:gd name="connsiteY3" fmla="*/ 1041991 h 1041991"/>
                <a:gd name="connsiteX4" fmla="*/ 0 w 7060019"/>
                <a:gd name="connsiteY4" fmla="*/ 1041991 h 1041991"/>
                <a:gd name="connsiteX0" fmla="*/ 0 w 6836735"/>
                <a:gd name="connsiteY0" fmla="*/ 1041991 h 1041991"/>
                <a:gd name="connsiteX1" fmla="*/ 260498 w 6836735"/>
                <a:gd name="connsiteY1" fmla="*/ 0 h 1041991"/>
                <a:gd name="connsiteX2" fmla="*/ 6836735 w 6836735"/>
                <a:gd name="connsiteY2" fmla="*/ 0 h 1041991"/>
                <a:gd name="connsiteX3" fmla="*/ 6799521 w 6836735"/>
                <a:gd name="connsiteY3" fmla="*/ 1041991 h 1041991"/>
                <a:gd name="connsiteX4" fmla="*/ 0 w 6836735"/>
                <a:gd name="connsiteY4" fmla="*/ 1041991 h 1041991"/>
                <a:gd name="connsiteX0" fmla="*/ 0 w 6815470"/>
                <a:gd name="connsiteY0" fmla="*/ 1041991 h 1041991"/>
                <a:gd name="connsiteX1" fmla="*/ 260498 w 6815470"/>
                <a:gd name="connsiteY1" fmla="*/ 0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983512 w 6815470"/>
                <a:gd name="connsiteY1" fmla="*/ 1063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590108 w 6815470"/>
                <a:gd name="connsiteY1" fmla="*/ 6146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707066 w 6815470"/>
                <a:gd name="connsiteY1" fmla="*/ 6146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67404"/>
                <a:gd name="connsiteX1" fmla="*/ 707066 w 6815470"/>
                <a:gd name="connsiteY1" fmla="*/ 61463 h 1067404"/>
                <a:gd name="connsiteX2" fmla="*/ 6815470 w 6815470"/>
                <a:gd name="connsiteY2" fmla="*/ 0 h 1067404"/>
                <a:gd name="connsiteX3" fmla="*/ 6809276 w 6815470"/>
                <a:gd name="connsiteY3" fmla="*/ 1067404 h 1067404"/>
                <a:gd name="connsiteX4" fmla="*/ 0 w 6815470"/>
                <a:gd name="connsiteY4" fmla="*/ 1041991 h 106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5470" h="1067404">
                  <a:moveTo>
                    <a:pt x="0" y="1041991"/>
                  </a:moveTo>
                  <a:lnTo>
                    <a:pt x="707066" y="61463"/>
                  </a:lnTo>
                  <a:lnTo>
                    <a:pt x="6815470" y="0"/>
                  </a:lnTo>
                  <a:cubicBezTo>
                    <a:pt x="6813405" y="355801"/>
                    <a:pt x="6811341" y="711603"/>
                    <a:pt x="6809276" y="1067404"/>
                  </a:cubicBezTo>
                  <a:lnTo>
                    <a:pt x="0" y="1041991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4000">
                  <a:srgbClr val="002060"/>
                </a:gs>
                <a:gs pos="83000">
                  <a:srgbClr val="002060"/>
                </a:gs>
                <a:gs pos="100000">
                  <a:srgbClr val="002060"/>
                </a:gs>
              </a:gsLst>
              <a:lin ang="5400000" scaled="1"/>
            </a:gra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Triangle rectangle 14"/>
          <p:cNvSpPr/>
          <p:nvPr/>
        </p:nvSpPr>
        <p:spPr>
          <a:xfrm rot="5400000">
            <a:off x="47846" y="-47847"/>
            <a:ext cx="744280" cy="839973"/>
          </a:xfrm>
          <a:prstGeom prst="rtTriangle">
            <a:avLst/>
          </a:prstGeom>
          <a:gradFill flip="none" rotWithShape="1">
            <a:gsLst>
              <a:gs pos="0">
                <a:schemeClr val="bg1"/>
              </a:gs>
              <a:gs pos="74000">
                <a:srgbClr val="002060"/>
              </a:gs>
              <a:gs pos="83000">
                <a:srgbClr val="002060"/>
              </a:gs>
              <a:gs pos="100000">
                <a:srgbClr val="002060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11734800" y="649929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Roboto"/>
              </a:rPr>
              <a:t>30</a:t>
            </a:r>
            <a:endParaRPr lang="fr-FR" sz="1400" b="1" dirty="0">
              <a:solidFill>
                <a:schemeClr val="bg1"/>
              </a:solidFill>
              <a:latin typeface="Robot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9973" y="1133914"/>
            <a:ext cx="1127130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Le cycle de l’urée est un cycle de réactions biochimiques qui produisent de l’urée à partir de l’ammoniaque. Il s’agit du 1</a:t>
            </a:r>
            <a:r>
              <a:rPr lang="fr-FR" sz="2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cycle métabolique, identifié dés 1932 par Krebs et </a:t>
            </a:r>
            <a:r>
              <a:rPr lang="fr-F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Henseleit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Ce cycle se déroule dans le foie et l’une des particularités de ce cycle est d’être à cheval entre 2 compartiments subcellulaires: le cytosol et la mitochondrie.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Tout déficit touchant ce cycle, entrainera l’augmentation de l’ammoniaque: </a:t>
            </a:r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</a:t>
            </a:r>
            <a:r>
              <a:rPr lang="fr-FR" sz="2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extrêmement toxique pour la cellule.</a:t>
            </a: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70981" y="391889"/>
            <a:ext cx="25955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 smtClean="0">
                <a:solidFill>
                  <a:srgbClr val="002060"/>
                </a:solidFill>
                <a:latin typeface="Roboto"/>
              </a:rPr>
              <a:t>Conclusion </a:t>
            </a:r>
            <a:endParaRPr lang="fr-FR" dirty="0">
              <a:solidFill>
                <a:srgbClr val="00206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5241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6422064"/>
            <a:ext cx="12192000" cy="446567"/>
            <a:chOff x="0" y="6422064"/>
            <a:chExt cx="12192000" cy="446567"/>
          </a:xfrm>
        </p:grpSpPr>
        <p:sp>
          <p:nvSpPr>
            <p:cNvPr id="7" name="Rectangle 6"/>
            <p:cNvSpPr/>
            <p:nvPr/>
          </p:nvSpPr>
          <p:spPr>
            <a:xfrm>
              <a:off x="0" y="6613451"/>
              <a:ext cx="5337544" cy="2445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Parallélogramme 5"/>
            <p:cNvSpPr/>
            <p:nvPr/>
          </p:nvSpPr>
          <p:spPr>
            <a:xfrm>
              <a:off x="4763386" y="6422064"/>
              <a:ext cx="7428614" cy="446567"/>
            </a:xfrm>
            <a:custGeom>
              <a:avLst/>
              <a:gdLst>
                <a:gd name="connsiteX0" fmla="*/ 0 w 7060019"/>
                <a:gd name="connsiteY0" fmla="*/ 1041991 h 1041991"/>
                <a:gd name="connsiteX1" fmla="*/ 260498 w 7060019"/>
                <a:gd name="connsiteY1" fmla="*/ 0 h 1041991"/>
                <a:gd name="connsiteX2" fmla="*/ 7060019 w 7060019"/>
                <a:gd name="connsiteY2" fmla="*/ 0 h 1041991"/>
                <a:gd name="connsiteX3" fmla="*/ 6799521 w 7060019"/>
                <a:gd name="connsiteY3" fmla="*/ 1041991 h 1041991"/>
                <a:gd name="connsiteX4" fmla="*/ 0 w 7060019"/>
                <a:gd name="connsiteY4" fmla="*/ 1041991 h 1041991"/>
                <a:gd name="connsiteX0" fmla="*/ 0 w 6836735"/>
                <a:gd name="connsiteY0" fmla="*/ 1041991 h 1041991"/>
                <a:gd name="connsiteX1" fmla="*/ 260498 w 6836735"/>
                <a:gd name="connsiteY1" fmla="*/ 0 h 1041991"/>
                <a:gd name="connsiteX2" fmla="*/ 6836735 w 6836735"/>
                <a:gd name="connsiteY2" fmla="*/ 0 h 1041991"/>
                <a:gd name="connsiteX3" fmla="*/ 6799521 w 6836735"/>
                <a:gd name="connsiteY3" fmla="*/ 1041991 h 1041991"/>
                <a:gd name="connsiteX4" fmla="*/ 0 w 6836735"/>
                <a:gd name="connsiteY4" fmla="*/ 1041991 h 1041991"/>
                <a:gd name="connsiteX0" fmla="*/ 0 w 6815470"/>
                <a:gd name="connsiteY0" fmla="*/ 1041991 h 1041991"/>
                <a:gd name="connsiteX1" fmla="*/ 260498 w 6815470"/>
                <a:gd name="connsiteY1" fmla="*/ 0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983512 w 6815470"/>
                <a:gd name="connsiteY1" fmla="*/ 1063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590108 w 6815470"/>
                <a:gd name="connsiteY1" fmla="*/ 6146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707066 w 6815470"/>
                <a:gd name="connsiteY1" fmla="*/ 6146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67404"/>
                <a:gd name="connsiteX1" fmla="*/ 707066 w 6815470"/>
                <a:gd name="connsiteY1" fmla="*/ 61463 h 1067404"/>
                <a:gd name="connsiteX2" fmla="*/ 6815470 w 6815470"/>
                <a:gd name="connsiteY2" fmla="*/ 0 h 1067404"/>
                <a:gd name="connsiteX3" fmla="*/ 6809276 w 6815470"/>
                <a:gd name="connsiteY3" fmla="*/ 1067404 h 1067404"/>
                <a:gd name="connsiteX4" fmla="*/ 0 w 6815470"/>
                <a:gd name="connsiteY4" fmla="*/ 1041991 h 106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5470" h="1067404">
                  <a:moveTo>
                    <a:pt x="0" y="1041991"/>
                  </a:moveTo>
                  <a:lnTo>
                    <a:pt x="707066" y="61463"/>
                  </a:lnTo>
                  <a:lnTo>
                    <a:pt x="6815470" y="0"/>
                  </a:lnTo>
                  <a:cubicBezTo>
                    <a:pt x="6813405" y="355801"/>
                    <a:pt x="6811341" y="711603"/>
                    <a:pt x="6809276" y="1067404"/>
                  </a:cubicBezTo>
                  <a:lnTo>
                    <a:pt x="0" y="1041991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4000">
                  <a:srgbClr val="002060"/>
                </a:gs>
                <a:gs pos="83000">
                  <a:srgbClr val="002060"/>
                </a:gs>
                <a:gs pos="100000">
                  <a:srgbClr val="002060"/>
                </a:gs>
              </a:gsLst>
              <a:lin ang="5400000" scaled="1"/>
            </a:gra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Triangle rectangle 14"/>
          <p:cNvSpPr/>
          <p:nvPr/>
        </p:nvSpPr>
        <p:spPr>
          <a:xfrm rot="5400000">
            <a:off x="47846" y="-47847"/>
            <a:ext cx="744280" cy="839973"/>
          </a:xfrm>
          <a:prstGeom prst="rtTriangle">
            <a:avLst/>
          </a:prstGeom>
          <a:gradFill flip="none" rotWithShape="1">
            <a:gsLst>
              <a:gs pos="0">
                <a:schemeClr val="bg1"/>
              </a:gs>
              <a:gs pos="74000">
                <a:srgbClr val="002060"/>
              </a:gs>
              <a:gs pos="83000">
                <a:srgbClr val="002060"/>
              </a:gs>
              <a:gs pos="100000">
                <a:srgbClr val="002060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11734800" y="649929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Roboto"/>
              </a:rPr>
              <a:t>03</a:t>
            </a:r>
            <a:endParaRPr lang="fr-FR" sz="1400" b="1" dirty="0">
              <a:solidFill>
                <a:schemeClr val="bg1"/>
              </a:solidFill>
              <a:latin typeface="Roboto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63161" y="150546"/>
            <a:ext cx="3414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rgbClr val="002060"/>
                </a:solidFill>
                <a:latin typeface="Roboto"/>
              </a:rPr>
              <a:t>PLAN </a:t>
            </a:r>
            <a:endParaRPr lang="fr-FR" b="1" dirty="0">
              <a:solidFill>
                <a:srgbClr val="002060"/>
              </a:solidFill>
              <a:latin typeface="Robot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4360" y="1225321"/>
            <a:ext cx="1114044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563" algn="just"/>
            <a:r>
              <a:rPr lang="fr-FR" sz="3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fr-FR" sz="3200" b="1" dirty="0" smtClean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125" indent="168275" algn="just">
              <a:tabLst>
                <a:tab pos="625475" algn="l"/>
              </a:tabLst>
            </a:pPr>
            <a:r>
              <a:rPr lang="fr-FR" sz="3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fr-FR" sz="3200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Vue d’ensemble sur le cycle de l’urée: Formation NH3</a:t>
            </a:r>
          </a:p>
          <a:p>
            <a:pPr marL="365125" indent="168275" algn="just">
              <a:tabLst>
                <a:tab pos="625475" algn="l"/>
              </a:tabLst>
            </a:pPr>
            <a:r>
              <a:rPr lang="fr-FR" sz="3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</a:t>
            </a:r>
            <a:r>
              <a:rPr lang="fr-FR" sz="3200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Les différentes étapes du cycle de l’urée:</a:t>
            </a:r>
          </a:p>
          <a:p>
            <a:pPr indent="1431925" algn="just"/>
            <a:r>
              <a:rPr lang="fr-FR" sz="3200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Phase mitochondriale</a:t>
            </a:r>
          </a:p>
          <a:p>
            <a:pPr indent="1431925" algn="just"/>
            <a:r>
              <a:rPr lang="fr-FR" sz="3200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Phase </a:t>
            </a:r>
            <a:r>
              <a:rPr lang="fr-FR" sz="3200" dirty="0" err="1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cytosolique</a:t>
            </a:r>
            <a:endParaRPr lang="fr-FR" sz="3200" dirty="0" smtClean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125" indent="168275" algn="just">
              <a:tabLst>
                <a:tab pos="625475" algn="l"/>
              </a:tabLst>
            </a:pPr>
            <a:r>
              <a:rPr lang="fr-FR" sz="3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 </a:t>
            </a:r>
            <a:r>
              <a:rPr lang="fr-FR" sz="3200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Bilan énergétique</a:t>
            </a:r>
          </a:p>
          <a:p>
            <a:pPr marL="365125" indent="168275" algn="just">
              <a:tabLst>
                <a:tab pos="625475" algn="l"/>
              </a:tabLst>
            </a:pPr>
            <a:r>
              <a:rPr lang="fr-FR" sz="3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  </a:t>
            </a:r>
            <a:r>
              <a:rPr lang="fr-FR" sz="3200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Régulation du cycle de 'urée</a:t>
            </a:r>
          </a:p>
          <a:p>
            <a:pPr marL="625475" indent="457200" algn="just">
              <a:buAutoNum type="romanUcPeriod" startAt="5"/>
              <a:tabLst>
                <a:tab pos="533400" algn="l"/>
              </a:tabLst>
            </a:pPr>
            <a:r>
              <a:rPr lang="fr-FR" sz="3200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Anomalies du cycle de l’urée: </a:t>
            </a:r>
            <a:r>
              <a:rPr lang="fr-FR" sz="3200" dirty="0" err="1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Hyperammoniémies</a:t>
            </a:r>
            <a:endParaRPr lang="fr-FR" sz="3200" dirty="0" smtClean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182563" algn="just"/>
            <a:r>
              <a:rPr lang="fr-FR" sz="3200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  <a:endParaRPr lang="fr-FR" sz="3200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9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6422064"/>
            <a:ext cx="12192000" cy="446567"/>
            <a:chOff x="0" y="6422064"/>
            <a:chExt cx="12192000" cy="446567"/>
          </a:xfrm>
        </p:grpSpPr>
        <p:sp>
          <p:nvSpPr>
            <p:cNvPr id="7" name="Rectangle 6"/>
            <p:cNvSpPr/>
            <p:nvPr/>
          </p:nvSpPr>
          <p:spPr>
            <a:xfrm>
              <a:off x="0" y="6613451"/>
              <a:ext cx="5337544" cy="2445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Parallélogramme 5"/>
            <p:cNvSpPr/>
            <p:nvPr/>
          </p:nvSpPr>
          <p:spPr>
            <a:xfrm>
              <a:off x="4763386" y="6422064"/>
              <a:ext cx="7428614" cy="446567"/>
            </a:xfrm>
            <a:custGeom>
              <a:avLst/>
              <a:gdLst>
                <a:gd name="connsiteX0" fmla="*/ 0 w 7060019"/>
                <a:gd name="connsiteY0" fmla="*/ 1041991 h 1041991"/>
                <a:gd name="connsiteX1" fmla="*/ 260498 w 7060019"/>
                <a:gd name="connsiteY1" fmla="*/ 0 h 1041991"/>
                <a:gd name="connsiteX2" fmla="*/ 7060019 w 7060019"/>
                <a:gd name="connsiteY2" fmla="*/ 0 h 1041991"/>
                <a:gd name="connsiteX3" fmla="*/ 6799521 w 7060019"/>
                <a:gd name="connsiteY3" fmla="*/ 1041991 h 1041991"/>
                <a:gd name="connsiteX4" fmla="*/ 0 w 7060019"/>
                <a:gd name="connsiteY4" fmla="*/ 1041991 h 1041991"/>
                <a:gd name="connsiteX0" fmla="*/ 0 w 6836735"/>
                <a:gd name="connsiteY0" fmla="*/ 1041991 h 1041991"/>
                <a:gd name="connsiteX1" fmla="*/ 260498 w 6836735"/>
                <a:gd name="connsiteY1" fmla="*/ 0 h 1041991"/>
                <a:gd name="connsiteX2" fmla="*/ 6836735 w 6836735"/>
                <a:gd name="connsiteY2" fmla="*/ 0 h 1041991"/>
                <a:gd name="connsiteX3" fmla="*/ 6799521 w 6836735"/>
                <a:gd name="connsiteY3" fmla="*/ 1041991 h 1041991"/>
                <a:gd name="connsiteX4" fmla="*/ 0 w 6836735"/>
                <a:gd name="connsiteY4" fmla="*/ 1041991 h 1041991"/>
                <a:gd name="connsiteX0" fmla="*/ 0 w 6815470"/>
                <a:gd name="connsiteY0" fmla="*/ 1041991 h 1041991"/>
                <a:gd name="connsiteX1" fmla="*/ 260498 w 6815470"/>
                <a:gd name="connsiteY1" fmla="*/ 0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983512 w 6815470"/>
                <a:gd name="connsiteY1" fmla="*/ 1063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590108 w 6815470"/>
                <a:gd name="connsiteY1" fmla="*/ 6146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707066 w 6815470"/>
                <a:gd name="connsiteY1" fmla="*/ 6146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67404"/>
                <a:gd name="connsiteX1" fmla="*/ 707066 w 6815470"/>
                <a:gd name="connsiteY1" fmla="*/ 61463 h 1067404"/>
                <a:gd name="connsiteX2" fmla="*/ 6815470 w 6815470"/>
                <a:gd name="connsiteY2" fmla="*/ 0 h 1067404"/>
                <a:gd name="connsiteX3" fmla="*/ 6809276 w 6815470"/>
                <a:gd name="connsiteY3" fmla="*/ 1067404 h 1067404"/>
                <a:gd name="connsiteX4" fmla="*/ 0 w 6815470"/>
                <a:gd name="connsiteY4" fmla="*/ 1041991 h 106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5470" h="1067404">
                  <a:moveTo>
                    <a:pt x="0" y="1041991"/>
                  </a:moveTo>
                  <a:lnTo>
                    <a:pt x="707066" y="61463"/>
                  </a:lnTo>
                  <a:lnTo>
                    <a:pt x="6815470" y="0"/>
                  </a:lnTo>
                  <a:cubicBezTo>
                    <a:pt x="6813405" y="355801"/>
                    <a:pt x="6811341" y="711603"/>
                    <a:pt x="6809276" y="1067404"/>
                  </a:cubicBezTo>
                  <a:lnTo>
                    <a:pt x="0" y="1041991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4000">
                  <a:srgbClr val="002060"/>
                </a:gs>
                <a:gs pos="83000">
                  <a:srgbClr val="002060"/>
                </a:gs>
                <a:gs pos="100000">
                  <a:srgbClr val="002060"/>
                </a:gs>
              </a:gsLst>
              <a:lin ang="5400000" scaled="1"/>
            </a:gra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Triangle rectangle 14"/>
          <p:cNvSpPr/>
          <p:nvPr/>
        </p:nvSpPr>
        <p:spPr>
          <a:xfrm rot="5400000">
            <a:off x="47846" y="-47847"/>
            <a:ext cx="744280" cy="839973"/>
          </a:xfrm>
          <a:prstGeom prst="rtTriangle">
            <a:avLst/>
          </a:prstGeom>
          <a:gradFill flip="none" rotWithShape="1">
            <a:gsLst>
              <a:gs pos="0">
                <a:schemeClr val="bg1"/>
              </a:gs>
              <a:gs pos="74000">
                <a:srgbClr val="002060"/>
              </a:gs>
              <a:gs pos="83000">
                <a:srgbClr val="002060"/>
              </a:gs>
              <a:gs pos="100000">
                <a:srgbClr val="002060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11734800" y="649929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Roboto"/>
              </a:rPr>
              <a:t>04</a:t>
            </a:r>
            <a:endParaRPr lang="fr-FR" sz="1400" b="1" dirty="0">
              <a:solidFill>
                <a:schemeClr val="bg1"/>
              </a:solidFill>
              <a:latin typeface="Robot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8640" y="1199224"/>
            <a:ext cx="114715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488950" lvl="0" algn="just">
              <a:lnSpc>
                <a:spcPct val="150000"/>
              </a:lnSpc>
              <a:spcAft>
                <a:spcPts val="0"/>
              </a:spcAft>
              <a:buSzPts val="1100"/>
              <a:tabLst>
                <a:tab pos="977900" algn="l"/>
                <a:tab pos="978535" algn="l"/>
              </a:tabLst>
            </a:pPr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Cycle 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de l’urée 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ou 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uréogenèse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: ou </a:t>
            </a:r>
            <a:r>
              <a:rPr lang="fr-FR" sz="2000" i="1" dirty="0">
                <a:latin typeface="Arial" panose="020B0604020202020204" pitchFamily="34" charset="0"/>
                <a:cs typeface="Arial" panose="020B0604020202020204" pitchFamily="34" charset="0"/>
              </a:rPr>
              <a:t>cycle de l'</a:t>
            </a:r>
            <a:r>
              <a:rPr lang="fr-F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ornithine</a:t>
            </a:r>
            <a:r>
              <a:rPr lang="fr-FR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ou cycle de </a:t>
            </a:r>
            <a:r>
              <a:rPr lang="fr-FR" sz="2000" i="1" dirty="0">
                <a:latin typeface="Arial" panose="020B0604020202020204" pitchFamily="34" charset="0"/>
                <a:cs typeface="Arial" panose="020B0604020202020204" pitchFamily="34" charset="0"/>
              </a:rPr>
              <a:t>KREBS-HENSELEIT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488950" lvl="0" algn="just">
              <a:lnSpc>
                <a:spcPct val="150000"/>
              </a:lnSpc>
              <a:spcAft>
                <a:spcPts val="0"/>
              </a:spcAft>
              <a:buSzPts val="1100"/>
              <a:tabLst>
                <a:tab pos="977900" algn="l"/>
                <a:tab pos="978535" algn="l"/>
              </a:tabLst>
            </a:pP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Fût 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élucidé par Hans Krebs et Kurt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Henseleit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1932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7313" marR="161925" lvl="1" indent="269875" algn="just">
              <a:lnSpc>
                <a:spcPct val="150000"/>
              </a:lnSpc>
              <a:spcAft>
                <a:spcPts val="0"/>
              </a:spcAft>
              <a:buSzPts val="1100"/>
              <a:buFont typeface="Times New Roman" panose="02020603050405020304" pitchFamily="18" charset="0"/>
              <a:buChar char="-"/>
              <a:tabLst>
                <a:tab pos="1191260" algn="l"/>
                <a:tab pos="1191895" algn="l"/>
              </a:tabLst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Le cycle de l’urée est une voie métabolique cyclique hépatique qui permet d’éliminer 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      l’organisme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, les excès d’azote d’origine endogène ou exogène par détoxication de l’ammoniaque (toxique) en urée.</a:t>
            </a:r>
          </a:p>
          <a:p>
            <a:pPr marL="87313" lvl="1" indent="269875" algn="just">
              <a:lnSpc>
                <a:spcPct val="150000"/>
              </a:lnSpc>
              <a:spcAft>
                <a:spcPts val="0"/>
              </a:spcAft>
              <a:buSzPts val="1100"/>
              <a:buFont typeface="Times New Roman" panose="02020603050405020304" pitchFamily="18" charset="0"/>
              <a:buChar char="-"/>
              <a:tabLst>
                <a:tab pos="1191260" algn="l"/>
                <a:tab pos="1191895" algn="l"/>
              </a:tabLst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Chez les mammifères, ce cycle se déroule uniquement dans le foie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29916" y="361506"/>
            <a:ext cx="28777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b="1" dirty="0" smtClean="0">
                <a:solidFill>
                  <a:schemeClr val="accent5">
                    <a:lumMod val="50000"/>
                  </a:schemeClr>
                </a:solidFill>
                <a:latin typeface="Roboto"/>
                <a:cs typeface="Arial" panose="020B0604020202020204" pitchFamily="34" charset="0"/>
              </a:rPr>
              <a:t>Introduction</a:t>
            </a:r>
            <a:endParaRPr lang="fr-FR" sz="3600" b="1" dirty="0">
              <a:latin typeface="Roboto"/>
            </a:endParaRPr>
          </a:p>
        </p:txBody>
      </p:sp>
      <p:pic>
        <p:nvPicPr>
          <p:cNvPr id="10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87333" y="4184024"/>
            <a:ext cx="5598521" cy="192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6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6422064"/>
            <a:ext cx="12192000" cy="446567"/>
            <a:chOff x="0" y="6422064"/>
            <a:chExt cx="12192000" cy="446567"/>
          </a:xfrm>
        </p:grpSpPr>
        <p:sp>
          <p:nvSpPr>
            <p:cNvPr id="7" name="Rectangle 6"/>
            <p:cNvSpPr/>
            <p:nvPr/>
          </p:nvSpPr>
          <p:spPr>
            <a:xfrm>
              <a:off x="0" y="6613451"/>
              <a:ext cx="5337544" cy="2445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Parallélogramme 5"/>
            <p:cNvSpPr/>
            <p:nvPr/>
          </p:nvSpPr>
          <p:spPr>
            <a:xfrm>
              <a:off x="4763386" y="6422064"/>
              <a:ext cx="7428614" cy="446567"/>
            </a:xfrm>
            <a:custGeom>
              <a:avLst/>
              <a:gdLst>
                <a:gd name="connsiteX0" fmla="*/ 0 w 7060019"/>
                <a:gd name="connsiteY0" fmla="*/ 1041991 h 1041991"/>
                <a:gd name="connsiteX1" fmla="*/ 260498 w 7060019"/>
                <a:gd name="connsiteY1" fmla="*/ 0 h 1041991"/>
                <a:gd name="connsiteX2" fmla="*/ 7060019 w 7060019"/>
                <a:gd name="connsiteY2" fmla="*/ 0 h 1041991"/>
                <a:gd name="connsiteX3" fmla="*/ 6799521 w 7060019"/>
                <a:gd name="connsiteY3" fmla="*/ 1041991 h 1041991"/>
                <a:gd name="connsiteX4" fmla="*/ 0 w 7060019"/>
                <a:gd name="connsiteY4" fmla="*/ 1041991 h 1041991"/>
                <a:gd name="connsiteX0" fmla="*/ 0 w 6836735"/>
                <a:gd name="connsiteY0" fmla="*/ 1041991 h 1041991"/>
                <a:gd name="connsiteX1" fmla="*/ 260498 w 6836735"/>
                <a:gd name="connsiteY1" fmla="*/ 0 h 1041991"/>
                <a:gd name="connsiteX2" fmla="*/ 6836735 w 6836735"/>
                <a:gd name="connsiteY2" fmla="*/ 0 h 1041991"/>
                <a:gd name="connsiteX3" fmla="*/ 6799521 w 6836735"/>
                <a:gd name="connsiteY3" fmla="*/ 1041991 h 1041991"/>
                <a:gd name="connsiteX4" fmla="*/ 0 w 6836735"/>
                <a:gd name="connsiteY4" fmla="*/ 1041991 h 1041991"/>
                <a:gd name="connsiteX0" fmla="*/ 0 w 6815470"/>
                <a:gd name="connsiteY0" fmla="*/ 1041991 h 1041991"/>
                <a:gd name="connsiteX1" fmla="*/ 260498 w 6815470"/>
                <a:gd name="connsiteY1" fmla="*/ 0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983512 w 6815470"/>
                <a:gd name="connsiteY1" fmla="*/ 1063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590108 w 6815470"/>
                <a:gd name="connsiteY1" fmla="*/ 6146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707066 w 6815470"/>
                <a:gd name="connsiteY1" fmla="*/ 6146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67404"/>
                <a:gd name="connsiteX1" fmla="*/ 707066 w 6815470"/>
                <a:gd name="connsiteY1" fmla="*/ 61463 h 1067404"/>
                <a:gd name="connsiteX2" fmla="*/ 6815470 w 6815470"/>
                <a:gd name="connsiteY2" fmla="*/ 0 h 1067404"/>
                <a:gd name="connsiteX3" fmla="*/ 6809276 w 6815470"/>
                <a:gd name="connsiteY3" fmla="*/ 1067404 h 1067404"/>
                <a:gd name="connsiteX4" fmla="*/ 0 w 6815470"/>
                <a:gd name="connsiteY4" fmla="*/ 1041991 h 106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5470" h="1067404">
                  <a:moveTo>
                    <a:pt x="0" y="1041991"/>
                  </a:moveTo>
                  <a:lnTo>
                    <a:pt x="707066" y="61463"/>
                  </a:lnTo>
                  <a:lnTo>
                    <a:pt x="6815470" y="0"/>
                  </a:lnTo>
                  <a:cubicBezTo>
                    <a:pt x="6813405" y="355801"/>
                    <a:pt x="6811341" y="711603"/>
                    <a:pt x="6809276" y="1067404"/>
                  </a:cubicBezTo>
                  <a:lnTo>
                    <a:pt x="0" y="1041991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4000">
                  <a:srgbClr val="002060"/>
                </a:gs>
                <a:gs pos="83000">
                  <a:srgbClr val="002060"/>
                </a:gs>
                <a:gs pos="100000">
                  <a:srgbClr val="002060"/>
                </a:gs>
              </a:gsLst>
              <a:lin ang="5400000" scaled="1"/>
            </a:gra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Triangle rectangle 14"/>
          <p:cNvSpPr/>
          <p:nvPr/>
        </p:nvSpPr>
        <p:spPr>
          <a:xfrm rot="5400000">
            <a:off x="47846" y="-47847"/>
            <a:ext cx="744280" cy="839973"/>
          </a:xfrm>
          <a:prstGeom prst="rtTriangle">
            <a:avLst/>
          </a:prstGeom>
          <a:gradFill flip="none" rotWithShape="1">
            <a:gsLst>
              <a:gs pos="0">
                <a:schemeClr val="bg1"/>
              </a:gs>
              <a:gs pos="74000">
                <a:srgbClr val="002060"/>
              </a:gs>
              <a:gs pos="83000">
                <a:srgbClr val="002060"/>
              </a:gs>
              <a:gs pos="100000">
                <a:srgbClr val="002060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11734800" y="649929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Roboto"/>
              </a:rPr>
              <a:t>05</a:t>
            </a:r>
            <a:endParaRPr lang="fr-FR" sz="1400" b="1" dirty="0">
              <a:solidFill>
                <a:schemeClr val="bg1"/>
              </a:solidFill>
              <a:latin typeface="Roboto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63161" y="150546"/>
            <a:ext cx="3414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rgbClr val="002060"/>
                </a:solidFill>
                <a:latin typeface="Roboto"/>
              </a:rPr>
              <a:t>PLAN </a:t>
            </a:r>
            <a:endParaRPr lang="fr-FR" b="1" dirty="0">
              <a:solidFill>
                <a:srgbClr val="002060"/>
              </a:solidFill>
              <a:latin typeface="Robot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4360" y="1225321"/>
            <a:ext cx="1129284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563" algn="just"/>
            <a:r>
              <a:rPr lang="fr-FR" sz="3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indent="182563" algn="just">
              <a:tabLst>
                <a:tab pos="625475" algn="l"/>
              </a:tabLst>
            </a:pPr>
            <a:r>
              <a:rPr lang="fr-FR" sz="28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  Vue d’ensemble sur le cycle de l’urée: Formation NH3</a:t>
            </a:r>
          </a:p>
          <a:p>
            <a:pPr marL="365125" indent="168275" algn="just">
              <a:tabLst>
                <a:tab pos="625475" algn="l"/>
              </a:tabLst>
            </a:pPr>
            <a:r>
              <a:rPr lang="fr-FR" sz="3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</a:t>
            </a:r>
            <a:r>
              <a:rPr lang="fr-FR" sz="3200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Les différentes étapes du cycle de l’urée:</a:t>
            </a:r>
          </a:p>
          <a:p>
            <a:pPr indent="1431925" algn="just"/>
            <a:r>
              <a:rPr lang="fr-FR" sz="3200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Phase mitochondriale</a:t>
            </a:r>
          </a:p>
          <a:p>
            <a:pPr indent="1431925" algn="just"/>
            <a:r>
              <a:rPr lang="fr-FR" sz="3200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Phase </a:t>
            </a:r>
            <a:r>
              <a:rPr lang="fr-FR" sz="3200" dirty="0" err="1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cytosolique</a:t>
            </a:r>
            <a:endParaRPr lang="fr-FR" sz="3200" dirty="0" smtClean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125" indent="168275" algn="just">
              <a:tabLst>
                <a:tab pos="625475" algn="l"/>
              </a:tabLst>
            </a:pPr>
            <a:r>
              <a:rPr lang="fr-FR" sz="3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 </a:t>
            </a:r>
            <a:r>
              <a:rPr lang="fr-FR" sz="3200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Bilan énergétique</a:t>
            </a:r>
          </a:p>
          <a:p>
            <a:pPr marL="365125" indent="168275" algn="just">
              <a:tabLst>
                <a:tab pos="625475" algn="l"/>
              </a:tabLst>
            </a:pPr>
            <a:r>
              <a:rPr lang="fr-FR" sz="3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  </a:t>
            </a:r>
            <a:r>
              <a:rPr lang="fr-FR" sz="3200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Régulation du cycle de 'urée</a:t>
            </a:r>
          </a:p>
          <a:p>
            <a:pPr marL="625475" indent="457200" algn="just">
              <a:buAutoNum type="romanUcPeriod" startAt="5"/>
              <a:tabLst>
                <a:tab pos="533400" algn="l"/>
              </a:tabLst>
            </a:pPr>
            <a:r>
              <a:rPr lang="fr-FR" sz="3200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Anomalies du cycle de l’urée: </a:t>
            </a:r>
            <a:r>
              <a:rPr lang="fr-FR" sz="3200" dirty="0" err="1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Hyperammoniémies</a:t>
            </a:r>
            <a:endParaRPr lang="fr-FR" sz="3200" dirty="0" smtClean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182563" algn="just"/>
            <a:r>
              <a:rPr lang="fr-FR" sz="3200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  <a:endParaRPr lang="fr-FR" sz="3200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48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6422064"/>
            <a:ext cx="12192000" cy="446567"/>
            <a:chOff x="0" y="6422064"/>
            <a:chExt cx="12192000" cy="446567"/>
          </a:xfrm>
        </p:grpSpPr>
        <p:sp>
          <p:nvSpPr>
            <p:cNvPr id="7" name="Rectangle 6"/>
            <p:cNvSpPr/>
            <p:nvPr/>
          </p:nvSpPr>
          <p:spPr>
            <a:xfrm>
              <a:off x="0" y="6613451"/>
              <a:ext cx="5337544" cy="2445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Parallélogramme 5"/>
            <p:cNvSpPr/>
            <p:nvPr/>
          </p:nvSpPr>
          <p:spPr>
            <a:xfrm>
              <a:off x="4763386" y="6422064"/>
              <a:ext cx="7428614" cy="446567"/>
            </a:xfrm>
            <a:custGeom>
              <a:avLst/>
              <a:gdLst>
                <a:gd name="connsiteX0" fmla="*/ 0 w 7060019"/>
                <a:gd name="connsiteY0" fmla="*/ 1041991 h 1041991"/>
                <a:gd name="connsiteX1" fmla="*/ 260498 w 7060019"/>
                <a:gd name="connsiteY1" fmla="*/ 0 h 1041991"/>
                <a:gd name="connsiteX2" fmla="*/ 7060019 w 7060019"/>
                <a:gd name="connsiteY2" fmla="*/ 0 h 1041991"/>
                <a:gd name="connsiteX3" fmla="*/ 6799521 w 7060019"/>
                <a:gd name="connsiteY3" fmla="*/ 1041991 h 1041991"/>
                <a:gd name="connsiteX4" fmla="*/ 0 w 7060019"/>
                <a:gd name="connsiteY4" fmla="*/ 1041991 h 1041991"/>
                <a:gd name="connsiteX0" fmla="*/ 0 w 6836735"/>
                <a:gd name="connsiteY0" fmla="*/ 1041991 h 1041991"/>
                <a:gd name="connsiteX1" fmla="*/ 260498 w 6836735"/>
                <a:gd name="connsiteY1" fmla="*/ 0 h 1041991"/>
                <a:gd name="connsiteX2" fmla="*/ 6836735 w 6836735"/>
                <a:gd name="connsiteY2" fmla="*/ 0 h 1041991"/>
                <a:gd name="connsiteX3" fmla="*/ 6799521 w 6836735"/>
                <a:gd name="connsiteY3" fmla="*/ 1041991 h 1041991"/>
                <a:gd name="connsiteX4" fmla="*/ 0 w 6836735"/>
                <a:gd name="connsiteY4" fmla="*/ 1041991 h 1041991"/>
                <a:gd name="connsiteX0" fmla="*/ 0 w 6815470"/>
                <a:gd name="connsiteY0" fmla="*/ 1041991 h 1041991"/>
                <a:gd name="connsiteX1" fmla="*/ 260498 w 6815470"/>
                <a:gd name="connsiteY1" fmla="*/ 0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983512 w 6815470"/>
                <a:gd name="connsiteY1" fmla="*/ 1063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590108 w 6815470"/>
                <a:gd name="connsiteY1" fmla="*/ 6146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707066 w 6815470"/>
                <a:gd name="connsiteY1" fmla="*/ 6146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67404"/>
                <a:gd name="connsiteX1" fmla="*/ 707066 w 6815470"/>
                <a:gd name="connsiteY1" fmla="*/ 61463 h 1067404"/>
                <a:gd name="connsiteX2" fmla="*/ 6815470 w 6815470"/>
                <a:gd name="connsiteY2" fmla="*/ 0 h 1067404"/>
                <a:gd name="connsiteX3" fmla="*/ 6809276 w 6815470"/>
                <a:gd name="connsiteY3" fmla="*/ 1067404 h 1067404"/>
                <a:gd name="connsiteX4" fmla="*/ 0 w 6815470"/>
                <a:gd name="connsiteY4" fmla="*/ 1041991 h 106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5470" h="1067404">
                  <a:moveTo>
                    <a:pt x="0" y="1041991"/>
                  </a:moveTo>
                  <a:lnTo>
                    <a:pt x="707066" y="61463"/>
                  </a:lnTo>
                  <a:lnTo>
                    <a:pt x="6815470" y="0"/>
                  </a:lnTo>
                  <a:cubicBezTo>
                    <a:pt x="6813405" y="355801"/>
                    <a:pt x="6811341" y="711603"/>
                    <a:pt x="6809276" y="1067404"/>
                  </a:cubicBezTo>
                  <a:lnTo>
                    <a:pt x="0" y="1041991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4000">
                  <a:srgbClr val="002060"/>
                </a:gs>
                <a:gs pos="83000">
                  <a:srgbClr val="002060"/>
                </a:gs>
                <a:gs pos="100000">
                  <a:srgbClr val="002060"/>
                </a:gs>
              </a:gsLst>
              <a:lin ang="5400000" scaled="1"/>
            </a:gra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Triangle rectangle 14"/>
          <p:cNvSpPr/>
          <p:nvPr/>
        </p:nvSpPr>
        <p:spPr>
          <a:xfrm rot="5400000">
            <a:off x="47846" y="-47847"/>
            <a:ext cx="744280" cy="839973"/>
          </a:xfrm>
          <a:prstGeom prst="rtTriangle">
            <a:avLst/>
          </a:prstGeom>
          <a:gradFill flip="none" rotWithShape="1">
            <a:gsLst>
              <a:gs pos="0">
                <a:schemeClr val="bg1"/>
              </a:gs>
              <a:gs pos="74000">
                <a:srgbClr val="002060"/>
              </a:gs>
              <a:gs pos="83000">
                <a:srgbClr val="002060"/>
              </a:gs>
              <a:gs pos="100000">
                <a:srgbClr val="002060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11734800" y="649929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Roboto"/>
              </a:rPr>
              <a:t>06</a:t>
            </a:r>
            <a:endParaRPr lang="fr-FR" sz="1400" b="1" dirty="0">
              <a:solidFill>
                <a:schemeClr val="bg1"/>
              </a:solidFill>
              <a:latin typeface="Robot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5265" y="1180408"/>
            <a:ext cx="11616843" cy="4428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Le catabolisme des acides aminés, a lieu en 2 temps :</a:t>
            </a:r>
          </a:p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- L’enlèvement de l’azote aminé et son élimination sous forme d’urée (Foie) et de NH4+ (Rein).</a:t>
            </a:r>
          </a:p>
          <a:p>
            <a:pPr marL="285750" indent="-285750">
              <a:buFontTx/>
              <a:buChar char="-"/>
            </a:pP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catabolisme du radical carboné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Elimination 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du groupement amine NH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₂ 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La première étape de catabolisme des acides aminés est</a:t>
            </a:r>
          </a:p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l’enlèvement de l’azote aminé.</a:t>
            </a:r>
          </a:p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- Conduit à la production d’un composé toxique pour le système nerveux central : l’ammoniac</a:t>
            </a:r>
          </a:p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(NH3), Celui-ci éliminé de l’organisme sous forme :</a:t>
            </a:r>
          </a:p>
          <a:p>
            <a:pPr marL="809625" indent="-182563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D’urée : 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uréogenèse 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hépatique, voie majeure (4/5 de l’azote éliminé).</a:t>
            </a:r>
          </a:p>
          <a:p>
            <a:pPr marL="809625" indent="-182563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De NH4+ :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ammoniogenèse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rénale, voie mineur (1/5 de l’azote éliminé).</a:t>
            </a:r>
          </a:p>
          <a:p>
            <a:pPr marL="285750" indent="-285750">
              <a:buFontTx/>
              <a:buChar char="-"/>
            </a:pP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départ du groupement aminé fait intervenir 3 types de réactions :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981075" indent="-282575">
              <a:buFont typeface="Arial" panose="020B0604020202020204" pitchFamily="34" charset="0"/>
              <a:buChar char="•"/>
            </a:pP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Transamination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981075" indent="-282575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Désamination oxydative du glutamate  </a:t>
            </a:r>
          </a:p>
          <a:p>
            <a:pPr marL="981075" indent="-282575">
              <a:buFont typeface="Arial" panose="020B0604020202020204" pitchFamily="34" charset="0"/>
              <a:buChar char="•"/>
            </a:pP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Désamidation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1136071" y="216131"/>
            <a:ext cx="8589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563" algn="just">
              <a:tabLst>
                <a:tab pos="625475" algn="l"/>
              </a:tabLst>
            </a:pPr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  Vue d’ensemble sur le cycle de l’urée: Formation NH3</a:t>
            </a:r>
            <a:endParaRPr lang="fr-FR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08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6422064"/>
            <a:ext cx="12192000" cy="446567"/>
            <a:chOff x="0" y="6422064"/>
            <a:chExt cx="12192000" cy="446567"/>
          </a:xfrm>
        </p:grpSpPr>
        <p:sp>
          <p:nvSpPr>
            <p:cNvPr id="7" name="Rectangle 6"/>
            <p:cNvSpPr/>
            <p:nvPr/>
          </p:nvSpPr>
          <p:spPr>
            <a:xfrm>
              <a:off x="0" y="6613451"/>
              <a:ext cx="5337544" cy="2445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Parallélogramme 5"/>
            <p:cNvSpPr/>
            <p:nvPr/>
          </p:nvSpPr>
          <p:spPr>
            <a:xfrm>
              <a:off x="4763386" y="6422064"/>
              <a:ext cx="7428614" cy="446567"/>
            </a:xfrm>
            <a:custGeom>
              <a:avLst/>
              <a:gdLst>
                <a:gd name="connsiteX0" fmla="*/ 0 w 7060019"/>
                <a:gd name="connsiteY0" fmla="*/ 1041991 h 1041991"/>
                <a:gd name="connsiteX1" fmla="*/ 260498 w 7060019"/>
                <a:gd name="connsiteY1" fmla="*/ 0 h 1041991"/>
                <a:gd name="connsiteX2" fmla="*/ 7060019 w 7060019"/>
                <a:gd name="connsiteY2" fmla="*/ 0 h 1041991"/>
                <a:gd name="connsiteX3" fmla="*/ 6799521 w 7060019"/>
                <a:gd name="connsiteY3" fmla="*/ 1041991 h 1041991"/>
                <a:gd name="connsiteX4" fmla="*/ 0 w 7060019"/>
                <a:gd name="connsiteY4" fmla="*/ 1041991 h 1041991"/>
                <a:gd name="connsiteX0" fmla="*/ 0 w 6836735"/>
                <a:gd name="connsiteY0" fmla="*/ 1041991 h 1041991"/>
                <a:gd name="connsiteX1" fmla="*/ 260498 w 6836735"/>
                <a:gd name="connsiteY1" fmla="*/ 0 h 1041991"/>
                <a:gd name="connsiteX2" fmla="*/ 6836735 w 6836735"/>
                <a:gd name="connsiteY2" fmla="*/ 0 h 1041991"/>
                <a:gd name="connsiteX3" fmla="*/ 6799521 w 6836735"/>
                <a:gd name="connsiteY3" fmla="*/ 1041991 h 1041991"/>
                <a:gd name="connsiteX4" fmla="*/ 0 w 6836735"/>
                <a:gd name="connsiteY4" fmla="*/ 1041991 h 1041991"/>
                <a:gd name="connsiteX0" fmla="*/ 0 w 6815470"/>
                <a:gd name="connsiteY0" fmla="*/ 1041991 h 1041991"/>
                <a:gd name="connsiteX1" fmla="*/ 260498 w 6815470"/>
                <a:gd name="connsiteY1" fmla="*/ 0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983512 w 6815470"/>
                <a:gd name="connsiteY1" fmla="*/ 1063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590108 w 6815470"/>
                <a:gd name="connsiteY1" fmla="*/ 6146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707066 w 6815470"/>
                <a:gd name="connsiteY1" fmla="*/ 6146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67404"/>
                <a:gd name="connsiteX1" fmla="*/ 707066 w 6815470"/>
                <a:gd name="connsiteY1" fmla="*/ 61463 h 1067404"/>
                <a:gd name="connsiteX2" fmla="*/ 6815470 w 6815470"/>
                <a:gd name="connsiteY2" fmla="*/ 0 h 1067404"/>
                <a:gd name="connsiteX3" fmla="*/ 6809276 w 6815470"/>
                <a:gd name="connsiteY3" fmla="*/ 1067404 h 1067404"/>
                <a:gd name="connsiteX4" fmla="*/ 0 w 6815470"/>
                <a:gd name="connsiteY4" fmla="*/ 1041991 h 106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5470" h="1067404">
                  <a:moveTo>
                    <a:pt x="0" y="1041991"/>
                  </a:moveTo>
                  <a:lnTo>
                    <a:pt x="707066" y="61463"/>
                  </a:lnTo>
                  <a:lnTo>
                    <a:pt x="6815470" y="0"/>
                  </a:lnTo>
                  <a:cubicBezTo>
                    <a:pt x="6813405" y="355801"/>
                    <a:pt x="6811341" y="711603"/>
                    <a:pt x="6809276" y="1067404"/>
                  </a:cubicBezTo>
                  <a:lnTo>
                    <a:pt x="0" y="1041991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4000">
                  <a:srgbClr val="002060"/>
                </a:gs>
                <a:gs pos="83000">
                  <a:srgbClr val="002060"/>
                </a:gs>
                <a:gs pos="100000">
                  <a:srgbClr val="002060"/>
                </a:gs>
              </a:gsLst>
              <a:lin ang="5400000" scaled="1"/>
            </a:gra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Triangle rectangle 14"/>
          <p:cNvSpPr/>
          <p:nvPr/>
        </p:nvSpPr>
        <p:spPr>
          <a:xfrm rot="5400000">
            <a:off x="47846" y="-47847"/>
            <a:ext cx="744280" cy="839973"/>
          </a:xfrm>
          <a:prstGeom prst="rtTriangle">
            <a:avLst/>
          </a:prstGeom>
          <a:gradFill flip="none" rotWithShape="1">
            <a:gsLst>
              <a:gs pos="0">
                <a:schemeClr val="bg1"/>
              </a:gs>
              <a:gs pos="74000">
                <a:srgbClr val="002060"/>
              </a:gs>
              <a:gs pos="83000">
                <a:srgbClr val="002060"/>
              </a:gs>
              <a:gs pos="100000">
                <a:srgbClr val="002060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11734800" y="649929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Roboto"/>
              </a:rPr>
              <a:t>07</a:t>
            </a:r>
            <a:endParaRPr lang="fr-FR" sz="1400" b="1" dirty="0">
              <a:solidFill>
                <a:schemeClr val="bg1"/>
              </a:solidFill>
              <a:latin typeface="Robot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73480" y="282615"/>
            <a:ext cx="82748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>
                <a:solidFill>
                  <a:srgbClr val="002060"/>
                </a:solidFill>
                <a:latin typeface="Roboto"/>
              </a:rPr>
              <a:t>I. Vue </a:t>
            </a:r>
            <a:r>
              <a:rPr lang="fr-FR" sz="2400" b="1" dirty="0">
                <a:solidFill>
                  <a:srgbClr val="002060"/>
                </a:solidFill>
                <a:latin typeface="Roboto"/>
              </a:rPr>
              <a:t>d’ensemble sur le cycle de l’urée: Formation </a:t>
            </a:r>
            <a:r>
              <a:rPr lang="fr-FR" sz="2400" b="1" dirty="0" smtClean="0">
                <a:solidFill>
                  <a:srgbClr val="00B0F0"/>
                </a:solidFill>
                <a:latin typeface="Roboto"/>
              </a:rPr>
              <a:t>NH3</a:t>
            </a:r>
            <a:endParaRPr lang="fr-FR" sz="2400" b="1" dirty="0">
              <a:solidFill>
                <a:srgbClr val="00B0F0"/>
              </a:solidFill>
              <a:latin typeface="Roboto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3" t="14106" r="11270" b="34008"/>
          <a:stretch/>
        </p:blipFill>
        <p:spPr>
          <a:xfrm>
            <a:off x="2089972" y="935667"/>
            <a:ext cx="7358337" cy="5324583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5146764" y="2925776"/>
            <a:ext cx="1071155" cy="1123406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en arc 11"/>
          <p:cNvCxnSpPr/>
          <p:nvPr/>
        </p:nvCxnSpPr>
        <p:spPr>
          <a:xfrm>
            <a:off x="3016185" y="4394281"/>
            <a:ext cx="5021826" cy="1865969"/>
          </a:xfrm>
          <a:prstGeom prst="curvedConnector3">
            <a:avLst>
              <a:gd name="adj1" fmla="val 3352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04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6422064"/>
            <a:ext cx="12192000" cy="446567"/>
            <a:chOff x="0" y="6422064"/>
            <a:chExt cx="12192000" cy="446567"/>
          </a:xfrm>
        </p:grpSpPr>
        <p:sp>
          <p:nvSpPr>
            <p:cNvPr id="7" name="Rectangle 6"/>
            <p:cNvSpPr/>
            <p:nvPr/>
          </p:nvSpPr>
          <p:spPr>
            <a:xfrm>
              <a:off x="0" y="6613451"/>
              <a:ext cx="5337544" cy="2445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Parallélogramme 5"/>
            <p:cNvSpPr/>
            <p:nvPr/>
          </p:nvSpPr>
          <p:spPr>
            <a:xfrm>
              <a:off x="4763386" y="6422064"/>
              <a:ext cx="7428614" cy="446567"/>
            </a:xfrm>
            <a:custGeom>
              <a:avLst/>
              <a:gdLst>
                <a:gd name="connsiteX0" fmla="*/ 0 w 7060019"/>
                <a:gd name="connsiteY0" fmla="*/ 1041991 h 1041991"/>
                <a:gd name="connsiteX1" fmla="*/ 260498 w 7060019"/>
                <a:gd name="connsiteY1" fmla="*/ 0 h 1041991"/>
                <a:gd name="connsiteX2" fmla="*/ 7060019 w 7060019"/>
                <a:gd name="connsiteY2" fmla="*/ 0 h 1041991"/>
                <a:gd name="connsiteX3" fmla="*/ 6799521 w 7060019"/>
                <a:gd name="connsiteY3" fmla="*/ 1041991 h 1041991"/>
                <a:gd name="connsiteX4" fmla="*/ 0 w 7060019"/>
                <a:gd name="connsiteY4" fmla="*/ 1041991 h 1041991"/>
                <a:gd name="connsiteX0" fmla="*/ 0 w 6836735"/>
                <a:gd name="connsiteY0" fmla="*/ 1041991 h 1041991"/>
                <a:gd name="connsiteX1" fmla="*/ 260498 w 6836735"/>
                <a:gd name="connsiteY1" fmla="*/ 0 h 1041991"/>
                <a:gd name="connsiteX2" fmla="*/ 6836735 w 6836735"/>
                <a:gd name="connsiteY2" fmla="*/ 0 h 1041991"/>
                <a:gd name="connsiteX3" fmla="*/ 6799521 w 6836735"/>
                <a:gd name="connsiteY3" fmla="*/ 1041991 h 1041991"/>
                <a:gd name="connsiteX4" fmla="*/ 0 w 6836735"/>
                <a:gd name="connsiteY4" fmla="*/ 1041991 h 1041991"/>
                <a:gd name="connsiteX0" fmla="*/ 0 w 6815470"/>
                <a:gd name="connsiteY0" fmla="*/ 1041991 h 1041991"/>
                <a:gd name="connsiteX1" fmla="*/ 260498 w 6815470"/>
                <a:gd name="connsiteY1" fmla="*/ 0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983512 w 6815470"/>
                <a:gd name="connsiteY1" fmla="*/ 1063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590108 w 6815470"/>
                <a:gd name="connsiteY1" fmla="*/ 6146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41991"/>
                <a:gd name="connsiteX1" fmla="*/ 707066 w 6815470"/>
                <a:gd name="connsiteY1" fmla="*/ 61463 h 1041991"/>
                <a:gd name="connsiteX2" fmla="*/ 6815470 w 6815470"/>
                <a:gd name="connsiteY2" fmla="*/ 0 h 1041991"/>
                <a:gd name="connsiteX3" fmla="*/ 6799521 w 6815470"/>
                <a:gd name="connsiteY3" fmla="*/ 1041991 h 1041991"/>
                <a:gd name="connsiteX4" fmla="*/ 0 w 6815470"/>
                <a:gd name="connsiteY4" fmla="*/ 1041991 h 1041991"/>
                <a:gd name="connsiteX0" fmla="*/ 0 w 6815470"/>
                <a:gd name="connsiteY0" fmla="*/ 1041991 h 1067404"/>
                <a:gd name="connsiteX1" fmla="*/ 707066 w 6815470"/>
                <a:gd name="connsiteY1" fmla="*/ 61463 h 1067404"/>
                <a:gd name="connsiteX2" fmla="*/ 6815470 w 6815470"/>
                <a:gd name="connsiteY2" fmla="*/ 0 h 1067404"/>
                <a:gd name="connsiteX3" fmla="*/ 6809276 w 6815470"/>
                <a:gd name="connsiteY3" fmla="*/ 1067404 h 1067404"/>
                <a:gd name="connsiteX4" fmla="*/ 0 w 6815470"/>
                <a:gd name="connsiteY4" fmla="*/ 1041991 h 106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5470" h="1067404">
                  <a:moveTo>
                    <a:pt x="0" y="1041991"/>
                  </a:moveTo>
                  <a:lnTo>
                    <a:pt x="707066" y="61463"/>
                  </a:lnTo>
                  <a:lnTo>
                    <a:pt x="6815470" y="0"/>
                  </a:lnTo>
                  <a:cubicBezTo>
                    <a:pt x="6813405" y="355801"/>
                    <a:pt x="6811341" y="711603"/>
                    <a:pt x="6809276" y="1067404"/>
                  </a:cubicBezTo>
                  <a:lnTo>
                    <a:pt x="0" y="1041991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4000">
                  <a:srgbClr val="002060"/>
                </a:gs>
                <a:gs pos="83000">
                  <a:srgbClr val="002060"/>
                </a:gs>
                <a:gs pos="100000">
                  <a:srgbClr val="002060"/>
                </a:gs>
              </a:gsLst>
              <a:lin ang="5400000" scaled="1"/>
            </a:gra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5" name="Triangle rectangle 14"/>
          <p:cNvSpPr/>
          <p:nvPr/>
        </p:nvSpPr>
        <p:spPr>
          <a:xfrm rot="5400000">
            <a:off x="47846" y="-47847"/>
            <a:ext cx="744280" cy="839973"/>
          </a:xfrm>
          <a:prstGeom prst="rtTriangle">
            <a:avLst/>
          </a:prstGeom>
          <a:gradFill flip="none" rotWithShape="1">
            <a:gsLst>
              <a:gs pos="0">
                <a:schemeClr val="bg1"/>
              </a:gs>
              <a:gs pos="74000">
                <a:srgbClr val="002060"/>
              </a:gs>
              <a:gs pos="83000">
                <a:srgbClr val="002060"/>
              </a:gs>
              <a:gs pos="100000">
                <a:srgbClr val="002060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11734800" y="649929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Roboto"/>
              </a:rPr>
              <a:t>08</a:t>
            </a:r>
            <a:endParaRPr lang="fr-FR" sz="1400" b="1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8" name="image4.png"/>
          <p:cNvPicPr/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78" t="4504" r="1968" b="3603"/>
          <a:stretch/>
        </p:blipFill>
        <p:spPr>
          <a:xfrm>
            <a:off x="2345264" y="3295764"/>
            <a:ext cx="7482840" cy="310896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33917" y="1332712"/>
            <a:ext cx="117055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-  C’est le transfert réversible d’une fonction amine en position α d’un acide aminé 1(donneur) sur une fonction cétone en position α d’un Acide α cétonique 2(accepteur) induisant la formation d’un acide aminé 2 et d’un acide α cétonique 1.</a:t>
            </a:r>
          </a:p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- Elle est catalysée par des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aminotransférases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ou transaminases, à coenzyme phosphate de pyridoxal (PLP) dérivé de la vitamine B6.</a:t>
            </a:r>
          </a:p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- Tous les acides aminés participent à la réaction de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transamination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excepté la lysine.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1924" y="694839"/>
            <a:ext cx="32266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lphaUcPeriod"/>
            </a:pPr>
            <a:r>
              <a:rPr lang="fr-FR" sz="2800" dirty="0" err="1" smtClean="0">
                <a:solidFill>
                  <a:srgbClr val="002060"/>
                </a:solidFill>
                <a:latin typeface="Roboto"/>
              </a:rPr>
              <a:t>Transamination</a:t>
            </a:r>
            <a:r>
              <a:rPr lang="fr-FR" sz="2800" dirty="0" smtClean="0">
                <a:solidFill>
                  <a:srgbClr val="002060"/>
                </a:solidFill>
                <a:latin typeface="Roboto"/>
              </a:rPr>
              <a:t> </a:t>
            </a:r>
            <a:r>
              <a:rPr lang="fr-FR" sz="3600" dirty="0" smtClean="0">
                <a:latin typeface="Roboto"/>
              </a:rPr>
              <a:t>:</a:t>
            </a:r>
            <a:endParaRPr lang="fr-FR" sz="3600" dirty="0" smtClean="0">
              <a:latin typeface="Roboto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07269" y="219034"/>
            <a:ext cx="84637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002060"/>
                </a:solidFill>
                <a:latin typeface="Roboto"/>
              </a:rPr>
              <a:t>I. Vue d’ensemble sur le cycle de l’urée: Formation </a:t>
            </a:r>
            <a:r>
              <a:rPr lang="fr-FR" b="1" dirty="0" smtClean="0">
                <a:solidFill>
                  <a:srgbClr val="00B0F0"/>
                </a:solidFill>
                <a:latin typeface="Roboto"/>
              </a:rPr>
              <a:t>NH3</a:t>
            </a:r>
            <a:endParaRPr lang="fr-FR" b="1" dirty="0">
              <a:solidFill>
                <a:srgbClr val="00B0F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9021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1884</TotalTime>
  <Words>1865</Words>
  <Application>Microsoft Office PowerPoint</Application>
  <PresentationFormat>Grand écran</PresentationFormat>
  <Paragraphs>332</Paragraphs>
  <Slides>31</Slides>
  <Notes>30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Montserrat</vt:lpstr>
      <vt:lpstr>Nixie One</vt:lpstr>
      <vt:lpstr>Roboto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pc</dc:creator>
  <cp:lastModifiedBy>pc</cp:lastModifiedBy>
  <cp:revision>78</cp:revision>
  <dcterms:created xsi:type="dcterms:W3CDTF">2024-07-22T22:53:16Z</dcterms:created>
  <dcterms:modified xsi:type="dcterms:W3CDTF">2024-07-24T06:17:49Z</dcterms:modified>
</cp:coreProperties>
</file>