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58" r:id="rId6"/>
    <p:sldId id="287" r:id="rId7"/>
    <p:sldId id="290" r:id="rId8"/>
    <p:sldId id="292" r:id="rId9"/>
    <p:sldId id="291" r:id="rId10"/>
    <p:sldId id="267" r:id="rId11"/>
    <p:sldId id="293"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4/3/2024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rivateinternetaccess.com/blog/microsoft-windows-10-keylogger-enabled-default-heres-disabl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7452" y="3053919"/>
            <a:ext cx="9723534" cy="1127464"/>
          </a:xfrm>
        </p:spPr>
        <p:txBody>
          <a:bodyPr/>
          <a:lstStyle/>
          <a:p>
            <a:r>
              <a:rPr lang="en-US" dirty="0"/>
              <a:t>KEYLOGGER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57452" y="4802819"/>
            <a:ext cx="10184771" cy="1837677"/>
          </a:xfrm>
        </p:spPr>
        <p:txBody>
          <a:bodyPr>
            <a:normAutofit/>
          </a:bodyPr>
          <a:lstStyle/>
          <a:p>
            <a:pPr marL="0" indent="0">
              <a:buNone/>
            </a:pPr>
            <a:r>
              <a:rPr lang="en-US" sz="2400" dirty="0">
                <a:latin typeface="Arial Narrow" panose="020B0606020202030204" pitchFamily="34" charset="0"/>
              </a:rPr>
              <a:t>DONE BY           : S.RM.CHOCKALINGAM</a:t>
            </a:r>
          </a:p>
          <a:p>
            <a:pPr marL="0" indent="0">
              <a:buNone/>
            </a:pPr>
            <a:r>
              <a:rPr lang="en-US" sz="2400" dirty="0">
                <a:latin typeface="Arial Narrow" panose="020B0606020202030204" pitchFamily="34" charset="0"/>
              </a:rPr>
              <a:t>COLLEGE NAME : AALIM MUHAMMED SALEGH      </a:t>
            </a:r>
          </a:p>
          <a:p>
            <a:pPr marL="0" indent="0">
              <a:buNone/>
            </a:pPr>
            <a:r>
              <a:rPr lang="en-US" sz="2400" dirty="0">
                <a:latin typeface="Arial Narrow" panose="020B0606020202030204" pitchFamily="34" charset="0"/>
              </a:rPr>
              <a:t>                         COLLEGE OF ENGINEEERING</a:t>
            </a:r>
          </a:p>
        </p:txBody>
      </p:sp>
      <p:pic>
        <p:nvPicPr>
          <p:cNvPr id="6" name="Picture 5">
            <a:extLst>
              <a:ext uri="{FF2B5EF4-FFF2-40B4-BE49-F238E27FC236}">
                <a16:creationId xmlns:a16="http://schemas.microsoft.com/office/drawing/2014/main" id="{CB0997D9-0DF9-FCF4-F625-A5EFA956D10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08779" y="3901145"/>
            <a:ext cx="4030980" cy="2509562"/>
          </a:xfrm>
          <a:prstGeom prst="rect">
            <a:avLst/>
          </a:prstGeom>
        </p:spPr>
      </p:pic>
    </p:spTree>
    <p:extLst>
      <p:ext uri="{BB962C8B-B14F-4D97-AF65-F5344CB8AC3E}">
        <p14:creationId xmlns:p14="http://schemas.microsoft.com/office/powerpoint/2010/main" val="39469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OUTLINE :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a:buClr>
                <a:schemeClr val="accent5">
                  <a:lumMod val="60000"/>
                  <a:lumOff val="40000"/>
                </a:schemeClr>
              </a:buClr>
              <a:buFont typeface="Wingdings" panose="05000000000000000000" pitchFamily="2" charset="2"/>
              <a:buChar char="q"/>
            </a:pPr>
            <a:r>
              <a:rPr lang="en-US" sz="2000" dirty="0"/>
              <a:t> Problem statement </a:t>
            </a:r>
          </a:p>
          <a:p>
            <a:pPr>
              <a:buClr>
                <a:schemeClr val="accent5">
                  <a:lumMod val="60000"/>
                  <a:lumOff val="40000"/>
                </a:schemeClr>
              </a:buClr>
              <a:buFont typeface="Wingdings" panose="05000000000000000000" pitchFamily="2" charset="2"/>
              <a:buChar char="q"/>
            </a:pPr>
            <a:r>
              <a:rPr lang="en-US" sz="2000" dirty="0"/>
              <a:t> Proposed solution</a:t>
            </a:r>
          </a:p>
          <a:p>
            <a:pPr>
              <a:buClr>
                <a:schemeClr val="accent5">
                  <a:lumMod val="60000"/>
                  <a:lumOff val="40000"/>
                </a:schemeClr>
              </a:buClr>
              <a:buFont typeface="Wingdings" panose="05000000000000000000" pitchFamily="2" charset="2"/>
              <a:buChar char="q"/>
            </a:pPr>
            <a:r>
              <a:rPr lang="en-US" sz="2000" dirty="0"/>
              <a:t> System development approach</a:t>
            </a:r>
          </a:p>
          <a:p>
            <a:pPr>
              <a:buClr>
                <a:schemeClr val="accent5">
                  <a:lumMod val="60000"/>
                  <a:lumOff val="40000"/>
                </a:schemeClr>
              </a:buClr>
              <a:buFont typeface="Wingdings" panose="05000000000000000000" pitchFamily="2" charset="2"/>
              <a:buChar char="q"/>
            </a:pPr>
            <a:r>
              <a:rPr lang="en-US" sz="2000" dirty="0"/>
              <a:t> Algorithm &amp; deployment</a:t>
            </a:r>
          </a:p>
          <a:p>
            <a:pPr>
              <a:buClr>
                <a:schemeClr val="accent5">
                  <a:lumMod val="60000"/>
                  <a:lumOff val="40000"/>
                </a:schemeClr>
              </a:buClr>
              <a:buFont typeface="Wingdings" panose="05000000000000000000" pitchFamily="2" charset="2"/>
              <a:buChar char="q"/>
            </a:pPr>
            <a:r>
              <a:rPr lang="en-US" sz="2000" dirty="0"/>
              <a:t> Result</a:t>
            </a:r>
          </a:p>
          <a:p>
            <a:pPr>
              <a:buClr>
                <a:schemeClr val="accent5">
                  <a:lumMod val="60000"/>
                  <a:lumOff val="40000"/>
                </a:schemeClr>
              </a:buClr>
              <a:buFont typeface="Wingdings" panose="05000000000000000000" pitchFamily="2" charset="2"/>
              <a:buChar char="q"/>
            </a:pPr>
            <a:r>
              <a:rPr lang="en-US" sz="2000" dirty="0"/>
              <a:t> Conclusion</a:t>
            </a:r>
          </a:p>
          <a:p>
            <a:pPr>
              <a:buClr>
                <a:schemeClr val="accent5">
                  <a:lumMod val="60000"/>
                  <a:lumOff val="40000"/>
                </a:schemeClr>
              </a:buClr>
              <a:buFont typeface="Wingdings" panose="05000000000000000000" pitchFamily="2" charset="2"/>
              <a:buChar char="q"/>
            </a:pPr>
            <a:r>
              <a:rPr lang="en-US" sz="2000" dirty="0"/>
              <a:t> Future scope</a:t>
            </a:r>
          </a:p>
          <a:p>
            <a:pPr marL="0" indent="0">
              <a:buNone/>
            </a:pP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521512"/>
          </a:xfrm>
        </p:spPr>
        <p:txBody>
          <a:bodyPr/>
          <a:lstStyle/>
          <a:p>
            <a:br>
              <a:rPr lang="en-US" sz="2800" dirty="0"/>
            </a:br>
            <a:br>
              <a:rPr lang="en-US" sz="2800" dirty="0"/>
            </a:br>
            <a:br>
              <a:rPr lang="en-US" sz="2800" dirty="0"/>
            </a:br>
            <a:r>
              <a:rPr lang="en-US" sz="2800" dirty="0"/>
              <a:t>Problem statement :</a:t>
            </a:r>
            <a:br>
              <a:rPr lang="en-US" sz="2800" dirty="0"/>
            </a:br>
            <a:r>
              <a:rPr lang="en-US" sz="2800" dirty="0"/>
              <a:t>                                   </a:t>
            </a:r>
            <a:br>
              <a:rPr lang="en-US" sz="2800" dirty="0"/>
            </a:br>
            <a:r>
              <a:rPr lang="en-US" sz="2800" dirty="0"/>
              <a:t>                                Now a days, in cyber security era the growth of cyber crime rate has been increased constantly. We can see them in the following areas  such as banking, many unwanted websites, etc. What happens is thief tries to stole the various credentials such as password, personal identification number(aka PIN), and other details in order to stole the money. Many unwanted websites have also been searched.</a:t>
            </a:r>
            <a:br>
              <a:rPr lang="en-US" sz="2800" dirty="0"/>
            </a:br>
            <a:br>
              <a:rPr lang="en-US" sz="2800" dirty="0"/>
            </a:br>
            <a:endParaRPr lang="en-US" sz="28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Clr>
                <a:schemeClr val="accent5">
                  <a:lumMod val="60000"/>
                  <a:lumOff val="40000"/>
                </a:schemeClr>
              </a:buClr>
              <a:buNone/>
            </a:pPr>
            <a:endParaRPr lang="en-US" sz="2000" dirty="0"/>
          </a:p>
          <a:p>
            <a:pPr marL="0" indent="0">
              <a:buNone/>
            </a:pPr>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16689197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A80E-86C5-35AC-5D58-0D63970C7072}"/>
              </a:ext>
            </a:extLst>
          </p:cNvPr>
          <p:cNvSpPr>
            <a:spLocks noGrp="1"/>
          </p:cNvSpPr>
          <p:nvPr>
            <p:ph type="title"/>
          </p:nvPr>
        </p:nvSpPr>
        <p:spPr>
          <a:xfrm>
            <a:off x="444500" y="542925"/>
            <a:ext cx="11214100" cy="7238905"/>
          </a:xfrm>
        </p:spPr>
        <p:txBody>
          <a:bodyPr/>
          <a:lstStyle/>
          <a:p>
            <a:br>
              <a:rPr lang="en-US" dirty="0"/>
            </a:br>
            <a:br>
              <a:rPr lang="en-US" dirty="0"/>
            </a:br>
            <a:br>
              <a:rPr lang="en-US" dirty="0"/>
            </a:br>
            <a:r>
              <a:rPr lang="en-US" sz="2800" dirty="0"/>
              <a:t>Proposed solution:</a:t>
            </a:r>
            <a:br>
              <a:rPr lang="en-US" sz="2800" dirty="0"/>
            </a:br>
            <a:br>
              <a:rPr lang="en-US" sz="2800" dirty="0"/>
            </a:br>
            <a:r>
              <a:rPr lang="en-US" sz="2800" dirty="0"/>
              <a:t>                            The proposed solution is to use the virtual keyboard or on screen keyboard and recognition systems while entering sensitive information like passwords and other things in atm. Additionally, the regular software updates is required in order to avoid this attacks. </a:t>
            </a:r>
            <a:br>
              <a:rPr lang="en-US" dirty="0"/>
            </a:br>
            <a:br>
              <a:rPr lang="en-US" dirty="0"/>
            </a:br>
            <a:br>
              <a:rPr lang="en-US" dirty="0"/>
            </a:br>
            <a:br>
              <a:rPr lang="en-US" dirty="0"/>
            </a:br>
            <a:br>
              <a:rPr lang="en-US" dirty="0"/>
            </a:br>
            <a:br>
              <a:rPr lang="en-US" dirty="0"/>
            </a:br>
            <a:br>
              <a:rPr lang="en-US" dirty="0"/>
            </a:br>
            <a:endParaRPr lang="en-IN" dirty="0"/>
          </a:p>
        </p:txBody>
      </p:sp>
      <p:sp>
        <p:nvSpPr>
          <p:cNvPr id="3" name="Slide Number Placeholder 2">
            <a:extLst>
              <a:ext uri="{FF2B5EF4-FFF2-40B4-BE49-F238E27FC236}">
                <a16:creationId xmlns:a16="http://schemas.microsoft.com/office/drawing/2014/main" id="{38163448-F5F2-914C-1329-696510845484}"/>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Tree>
    <p:extLst>
      <p:ext uri="{BB962C8B-B14F-4D97-AF65-F5344CB8AC3E}">
        <p14:creationId xmlns:p14="http://schemas.microsoft.com/office/powerpoint/2010/main" val="325839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A80E-86C5-35AC-5D58-0D63970C7072}"/>
              </a:ext>
            </a:extLst>
          </p:cNvPr>
          <p:cNvSpPr>
            <a:spLocks noGrp="1"/>
          </p:cNvSpPr>
          <p:nvPr>
            <p:ph type="title"/>
          </p:nvPr>
        </p:nvSpPr>
        <p:spPr>
          <a:xfrm>
            <a:off x="444500" y="542925"/>
            <a:ext cx="11214100" cy="6795707"/>
          </a:xfrm>
        </p:spPr>
        <p:txBody>
          <a:bodyPr/>
          <a:lstStyle/>
          <a:p>
            <a:br>
              <a:rPr lang="en-US" dirty="0"/>
            </a:br>
            <a:br>
              <a:rPr lang="en-US" dirty="0"/>
            </a:br>
            <a:r>
              <a:rPr lang="en-US" sz="2800" dirty="0"/>
              <a:t>Systematic approach:</a:t>
            </a:r>
            <a:br>
              <a:rPr lang="en-US" sz="2800" dirty="0"/>
            </a:br>
            <a:br>
              <a:rPr lang="en-US" sz="2800" dirty="0"/>
            </a:br>
            <a:r>
              <a:rPr lang="en-US" sz="2800" dirty="0"/>
              <a:t>                                  Here, this topic tells about the how can we develop the keylogger system via software and the implementation of the code part using programing languages. We can approach this via both means of hardware and the software.</a:t>
            </a:r>
            <a:br>
              <a:rPr lang="en-US" sz="2800" dirty="0"/>
            </a:br>
            <a:br>
              <a:rPr lang="en-US" sz="2800" dirty="0"/>
            </a:br>
            <a:br>
              <a:rPr lang="en-US" dirty="0"/>
            </a:br>
            <a:br>
              <a:rPr lang="en-US" dirty="0"/>
            </a:br>
            <a:br>
              <a:rPr lang="en-US" dirty="0"/>
            </a:br>
            <a:br>
              <a:rPr lang="en-US" dirty="0"/>
            </a:br>
            <a:br>
              <a:rPr lang="en-US" dirty="0"/>
            </a:br>
            <a:br>
              <a:rPr lang="en-US" dirty="0"/>
            </a:br>
            <a:endParaRPr lang="en-IN" dirty="0"/>
          </a:p>
        </p:txBody>
      </p:sp>
      <p:sp>
        <p:nvSpPr>
          <p:cNvPr id="3" name="Slide Number Placeholder 2">
            <a:extLst>
              <a:ext uri="{FF2B5EF4-FFF2-40B4-BE49-F238E27FC236}">
                <a16:creationId xmlns:a16="http://schemas.microsoft.com/office/drawing/2014/main" id="{38163448-F5F2-914C-1329-69651084548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4" name="Picture 3">
            <a:extLst>
              <a:ext uri="{FF2B5EF4-FFF2-40B4-BE49-F238E27FC236}">
                <a16:creationId xmlns:a16="http://schemas.microsoft.com/office/drawing/2014/main" id="{6C897222-C3BE-2F28-0386-DC5AEC77D126}"/>
              </a:ext>
            </a:extLst>
          </p:cNvPr>
          <p:cNvPicPr>
            <a:picLocks noChangeAspect="1"/>
          </p:cNvPicPr>
          <p:nvPr/>
        </p:nvPicPr>
        <p:blipFill>
          <a:blip r:embed="rId2"/>
          <a:stretch>
            <a:fillRect/>
          </a:stretch>
        </p:blipFill>
        <p:spPr>
          <a:xfrm>
            <a:off x="8225186" y="3888007"/>
            <a:ext cx="3696020" cy="2446232"/>
          </a:xfrm>
          <a:prstGeom prst="rect">
            <a:avLst/>
          </a:prstGeom>
        </p:spPr>
      </p:pic>
    </p:spTree>
    <p:extLst>
      <p:ext uri="{BB962C8B-B14F-4D97-AF65-F5344CB8AC3E}">
        <p14:creationId xmlns:p14="http://schemas.microsoft.com/office/powerpoint/2010/main" val="155026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A80E-86C5-35AC-5D58-0D63970C7072}"/>
              </a:ext>
            </a:extLst>
          </p:cNvPr>
          <p:cNvSpPr>
            <a:spLocks noGrp="1"/>
          </p:cNvSpPr>
          <p:nvPr>
            <p:ph type="title"/>
          </p:nvPr>
        </p:nvSpPr>
        <p:spPr>
          <a:xfrm>
            <a:off x="444500" y="542925"/>
            <a:ext cx="11214100" cy="7959102"/>
          </a:xfrm>
        </p:spPr>
        <p:txBody>
          <a:bodyPr/>
          <a:lstStyle/>
          <a:p>
            <a:br>
              <a:rPr lang="en-US" dirty="0"/>
            </a:br>
            <a:br>
              <a:rPr lang="en-US" dirty="0"/>
            </a:br>
            <a:r>
              <a:rPr lang="en-US" sz="2800" dirty="0"/>
              <a:t>Algorithm and deployment:</a:t>
            </a:r>
            <a:br>
              <a:rPr lang="en-US" sz="2800" dirty="0"/>
            </a:br>
            <a:r>
              <a:rPr lang="en-US" sz="2800" dirty="0"/>
              <a:t>                                           The string based matching algorithms can be used here in order to record all the input via the keyboard. The data can be detected via the users input or any typing things made manually.</a:t>
            </a:r>
            <a:br>
              <a:rPr lang="en-US" sz="2800" dirty="0"/>
            </a:br>
            <a:br>
              <a:rPr lang="en-US" sz="2800" dirty="0"/>
            </a:br>
            <a:r>
              <a:rPr lang="en-US" sz="2800" dirty="0"/>
              <a:t>The deployment can be done via hardware by using physical components such as </a:t>
            </a:r>
            <a:r>
              <a:rPr lang="en-US" sz="2800" dirty="0" err="1"/>
              <a:t>pendrives</a:t>
            </a:r>
            <a:r>
              <a:rPr lang="en-US" sz="2800" dirty="0"/>
              <a:t> and or via software can be coded by developers.</a:t>
            </a:r>
            <a:br>
              <a:rPr lang="en-US" sz="2800" dirty="0"/>
            </a:br>
            <a:br>
              <a:rPr lang="en-US" sz="2800" dirty="0"/>
            </a:br>
            <a:br>
              <a:rPr lang="en-US" dirty="0"/>
            </a:br>
            <a:br>
              <a:rPr lang="en-US" dirty="0"/>
            </a:br>
            <a:br>
              <a:rPr lang="en-US" dirty="0"/>
            </a:br>
            <a:br>
              <a:rPr lang="en-US" dirty="0"/>
            </a:br>
            <a:br>
              <a:rPr lang="en-US" dirty="0"/>
            </a:br>
            <a:br>
              <a:rPr lang="en-US" dirty="0"/>
            </a:br>
            <a:endParaRPr lang="en-IN" dirty="0"/>
          </a:p>
        </p:txBody>
      </p:sp>
      <p:sp>
        <p:nvSpPr>
          <p:cNvPr id="3" name="Slide Number Placeholder 2">
            <a:extLst>
              <a:ext uri="{FF2B5EF4-FFF2-40B4-BE49-F238E27FC236}">
                <a16:creationId xmlns:a16="http://schemas.microsoft.com/office/drawing/2014/main" id="{38163448-F5F2-914C-1329-696510845484}"/>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Tree>
    <p:extLst>
      <p:ext uri="{BB962C8B-B14F-4D97-AF65-F5344CB8AC3E}">
        <p14:creationId xmlns:p14="http://schemas.microsoft.com/office/powerpoint/2010/main" val="192545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FF78E0-4B43-7AA3-75B3-979743B2F177}"/>
              </a:ext>
            </a:extLst>
          </p:cNvPr>
          <p:cNvSpPr>
            <a:spLocks noGrp="1"/>
          </p:cNvSpPr>
          <p:nvPr>
            <p:ph type="ctrTitle"/>
          </p:nvPr>
        </p:nvSpPr>
        <p:spPr>
          <a:xfrm>
            <a:off x="378460" y="246086"/>
            <a:ext cx="8947137" cy="700398"/>
          </a:xfrm>
        </p:spPr>
        <p:txBody>
          <a:bodyPr/>
          <a:lstStyle/>
          <a:p>
            <a:r>
              <a:rPr lang="en-US" sz="2400" dirty="0">
                <a:solidFill>
                  <a:schemeClr val="tx1"/>
                </a:solidFill>
              </a:rPr>
              <a:t>Output in </a:t>
            </a:r>
            <a:r>
              <a:rPr lang="en-US" sz="2400" dirty="0" err="1">
                <a:solidFill>
                  <a:schemeClr val="tx1"/>
                </a:solidFill>
              </a:rPr>
              <a:t>json</a:t>
            </a:r>
            <a:r>
              <a:rPr lang="en-US" sz="2400" dirty="0">
                <a:solidFill>
                  <a:schemeClr val="tx1"/>
                </a:solidFill>
              </a:rPr>
              <a:t> format: </a:t>
            </a:r>
            <a:endParaRPr lang="en-IN" sz="2400" dirty="0">
              <a:solidFill>
                <a:schemeClr val="tx1"/>
              </a:solidFill>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smtClean="0"/>
              <a:pPr/>
              <a:t>7</a:t>
            </a:fld>
            <a:endParaRPr lang="en-US" dirty="0"/>
          </a:p>
        </p:txBody>
      </p:sp>
      <p:pic>
        <p:nvPicPr>
          <p:cNvPr id="4" name="Picture 3">
            <a:extLst>
              <a:ext uri="{FF2B5EF4-FFF2-40B4-BE49-F238E27FC236}">
                <a16:creationId xmlns:a16="http://schemas.microsoft.com/office/drawing/2014/main" id="{A5071639-9D0D-36BF-508F-D68AF5B21D3F}"/>
              </a:ext>
            </a:extLst>
          </p:cNvPr>
          <p:cNvPicPr>
            <a:picLocks noChangeAspect="1"/>
          </p:cNvPicPr>
          <p:nvPr/>
        </p:nvPicPr>
        <p:blipFill>
          <a:blip r:embed="rId2"/>
          <a:stretch>
            <a:fillRect/>
          </a:stretch>
        </p:blipFill>
        <p:spPr>
          <a:xfrm>
            <a:off x="378460" y="1205146"/>
            <a:ext cx="11407140" cy="5292491"/>
          </a:xfrm>
          <a:prstGeom prst="rect">
            <a:avLst/>
          </a:prstGeom>
        </p:spPr>
      </p:pic>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FF78E0-4B43-7AA3-75B3-979743B2F177}"/>
              </a:ext>
            </a:extLst>
          </p:cNvPr>
          <p:cNvSpPr>
            <a:spLocks noGrp="1"/>
          </p:cNvSpPr>
          <p:nvPr>
            <p:ph type="ctrTitle"/>
          </p:nvPr>
        </p:nvSpPr>
        <p:spPr>
          <a:xfrm>
            <a:off x="378460" y="246086"/>
            <a:ext cx="8947137" cy="700398"/>
          </a:xfrm>
        </p:spPr>
        <p:txBody>
          <a:bodyPr/>
          <a:lstStyle/>
          <a:p>
            <a:r>
              <a:rPr lang="en-US" sz="2400" dirty="0">
                <a:solidFill>
                  <a:schemeClr val="tx1"/>
                </a:solidFill>
              </a:rPr>
              <a:t>Output in text format: </a:t>
            </a:r>
            <a:endParaRPr lang="en-IN" sz="2400" dirty="0">
              <a:solidFill>
                <a:schemeClr val="tx1"/>
              </a:solidFill>
            </a:endParaRP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smtClean="0"/>
              <a:pPr/>
              <a:t>8</a:t>
            </a:fld>
            <a:endParaRPr lang="en-US" dirty="0"/>
          </a:p>
        </p:txBody>
      </p:sp>
      <p:pic>
        <p:nvPicPr>
          <p:cNvPr id="6" name="Picture 5">
            <a:extLst>
              <a:ext uri="{FF2B5EF4-FFF2-40B4-BE49-F238E27FC236}">
                <a16:creationId xmlns:a16="http://schemas.microsoft.com/office/drawing/2014/main" id="{4F26684F-F038-E523-950F-B32D6AA42E3E}"/>
              </a:ext>
            </a:extLst>
          </p:cNvPr>
          <p:cNvPicPr>
            <a:picLocks noChangeAspect="1"/>
          </p:cNvPicPr>
          <p:nvPr/>
        </p:nvPicPr>
        <p:blipFill>
          <a:blip r:embed="rId2"/>
          <a:stretch>
            <a:fillRect/>
          </a:stretch>
        </p:blipFill>
        <p:spPr>
          <a:xfrm>
            <a:off x="719091" y="1482571"/>
            <a:ext cx="10670959" cy="4832504"/>
          </a:xfrm>
          <a:prstGeom prst="rect">
            <a:avLst/>
          </a:prstGeom>
        </p:spPr>
      </p:pic>
    </p:spTree>
    <p:extLst>
      <p:ext uri="{BB962C8B-B14F-4D97-AF65-F5344CB8AC3E}">
        <p14:creationId xmlns:p14="http://schemas.microsoft.com/office/powerpoint/2010/main" val="467924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88950" y="1510591"/>
            <a:ext cx="11214100" cy="3582519"/>
          </a:xfrm>
        </p:spPr>
        <p:txBody>
          <a:bodyPr/>
          <a:lstStyle/>
          <a:p>
            <a:r>
              <a:rPr lang="en-GB" sz="2800" dirty="0"/>
              <a:t>Conclusion:</a:t>
            </a:r>
            <a:br>
              <a:rPr lang="en-GB" sz="2800" dirty="0"/>
            </a:br>
            <a:br>
              <a:rPr lang="en-GB" sz="2800" dirty="0"/>
            </a:br>
            <a:r>
              <a:rPr lang="en-GB" sz="2800" dirty="0"/>
              <a:t>                  Thus by using the keyloggers, we can able to detect what are all the things that can be searched anywhere in the internet and it can be used as parental controls and like surveillance and in other areas where we use the sensitive information, we can follow the touch pad like machines and voice recognition system where we can avoid </a:t>
            </a:r>
            <a:r>
              <a:rPr lang="en-GB" sz="2800" dirty="0" err="1"/>
              <a:t>this.In</a:t>
            </a:r>
            <a:r>
              <a:rPr lang="en-GB" sz="2800" dirty="0"/>
              <a:t> future it have many scopes in the it field and data areas where many important things are being processed.</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2598</TotalTime>
  <Words>433</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Narrow</vt:lpstr>
      <vt:lpstr>Calibri</vt:lpstr>
      <vt:lpstr>Trade Gothic LT Pro</vt:lpstr>
      <vt:lpstr>Trebuchet MS</vt:lpstr>
      <vt:lpstr>Wingdings</vt:lpstr>
      <vt:lpstr>Office Theme</vt:lpstr>
      <vt:lpstr>KEYLOGGER</vt:lpstr>
      <vt:lpstr>OUTLINE : </vt:lpstr>
      <vt:lpstr>   Problem statement :                                                                     Now a days, in cyber security era the growth of cyber crime rate has been increased constantly. We can see them in the following areas  such as banking, many unwanted websites, etc. What happens is thief tries to stole the various credentials such as password, personal identification number(aka PIN), and other details in order to stole the money. Many unwanted websites have also been searched.  </vt:lpstr>
      <vt:lpstr>   Proposed solution:                              The proposed solution is to use the virtual keyboard or on screen keyboard and recognition systems while entering sensitive information like passwords and other things in atm. Additionally, the regular software updates is required in order to avoid this attacks.        </vt:lpstr>
      <vt:lpstr>  Systematic approach:                                    Here, this topic tells about the how can we develop the keylogger system via software and the implementation of the code part using programing languages. We can approach this via both means of hardware and the software.        </vt:lpstr>
      <vt:lpstr>  Algorithm and deployment:                                            The string based matching algorithms can be used here in order to record all the input via the keyboard. The data can be detected via the users input or any typing things made manually.  The deployment can be done via hardware by using physical components such as pendrives and or via software can be coded by developers.        </vt:lpstr>
      <vt:lpstr>Output in json format: </vt:lpstr>
      <vt:lpstr>Output in text format: </vt:lpstr>
      <vt:lpstr>Conclusion:                    Thus by using the keyloggers, we can able to detect what are all the things that can be searched anywhere in the internet and it can be used as parental controls and like surveillance and in other areas where we use the sensitive information, we can follow the touch pad like machines and voice recognition system where we can avoid this.In future it have many scopes in the it field and data areas where many important things are being processed.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chock alingam</dc:creator>
  <cp:lastModifiedBy>chock alingam</cp:lastModifiedBy>
  <cp:revision>2</cp:revision>
  <dcterms:created xsi:type="dcterms:W3CDTF">2024-04-02T23:57:33Z</dcterms:created>
  <dcterms:modified xsi:type="dcterms:W3CDTF">2024-04-04T19:15:54Z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