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8" r:id="rId5"/>
    <p:sldId id="280" r:id="rId6"/>
    <p:sldId id="269" r:id="rId7"/>
    <p:sldId id="279" r:id="rId8"/>
    <p:sldId id="281" r:id="rId9"/>
    <p:sldId id="277" r:id="rId10"/>
    <p:sldId id="273" r:id="rId11"/>
    <p:sldId id="27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대홍" initials="이대" lastIdx="1" clrIdx="0">
    <p:extLst>
      <p:ext uri="{19B8F6BF-5375-455C-9EA6-DF929625EA0E}">
        <p15:presenceInfo xmlns:p15="http://schemas.microsoft.com/office/powerpoint/2012/main" userId="afb1c6ad8f54f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3E5"/>
    <a:srgbClr val="B7CFCE"/>
    <a:srgbClr val="97B8BF"/>
    <a:srgbClr val="64818D"/>
    <a:srgbClr val="EAE6DF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klid.or.kr/section/board/bbs_view.html?PID=policydata&amp;seq=5057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EDUM</a:t>
            </a:r>
            <a:endParaRPr lang="ko-KR" altLang="en-US" sz="54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75FFEF-C3CE-4A3B-B897-C8D1F8C82C08}"/>
              </a:ext>
            </a:extLst>
          </p:cNvPr>
          <p:cNvSpPr txBox="1"/>
          <p:nvPr/>
        </p:nvSpPr>
        <p:spPr>
          <a:xfrm>
            <a:off x="8200944" y="4627174"/>
            <a:ext cx="2769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팀장 </a:t>
            </a:r>
            <a:r>
              <a:rPr lang="en-US" altLang="ko-KR" dirty="0"/>
              <a:t>201402927 </a:t>
            </a:r>
            <a:r>
              <a:rPr lang="ko-KR" altLang="en-US" dirty="0"/>
              <a:t>전진우</a:t>
            </a:r>
            <a:endParaRPr lang="en-US" altLang="ko-KR" dirty="0"/>
          </a:p>
          <a:p>
            <a:pPr algn="r"/>
            <a:r>
              <a:rPr lang="en-US" altLang="ko-KR" dirty="0"/>
              <a:t>201402239 </a:t>
            </a:r>
            <a:r>
              <a:rPr lang="ko-KR" altLang="en-US" dirty="0"/>
              <a:t>이대홍</a:t>
            </a:r>
            <a:endParaRPr lang="en-US" altLang="ko-KR" dirty="0"/>
          </a:p>
          <a:p>
            <a:pPr algn="r"/>
            <a:r>
              <a:rPr lang="en-US" altLang="ko-KR" dirty="0"/>
              <a:t>201402750 </a:t>
            </a:r>
            <a:r>
              <a:rPr lang="ko-KR" altLang="en-US" dirty="0" err="1"/>
              <a:t>임광효</a:t>
            </a:r>
            <a:endParaRPr lang="en-US" altLang="ko-KR" dirty="0"/>
          </a:p>
          <a:p>
            <a:pPr algn="r"/>
            <a:r>
              <a:rPr lang="en-US" altLang="ko-KR" dirty="0"/>
              <a:t>201500213</a:t>
            </a:r>
            <a:r>
              <a:rPr lang="ko-KR" altLang="en-US" dirty="0"/>
              <a:t> </a:t>
            </a:r>
            <a:r>
              <a:rPr lang="ko-KR" altLang="en-US" dirty="0" err="1"/>
              <a:t>권소연</a:t>
            </a:r>
            <a:endParaRPr lang="en-US" altLang="ko-KR" dirty="0"/>
          </a:p>
          <a:p>
            <a:pPr algn="r"/>
            <a:r>
              <a:rPr lang="en-US" altLang="ko-KR" dirty="0"/>
              <a:t>201600784 </a:t>
            </a:r>
            <a:r>
              <a:rPr lang="ko-KR" altLang="en-US" dirty="0"/>
              <a:t>김준영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제품수익 모델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18750" y="1766069"/>
            <a:ext cx="10122725" cy="448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수익 구조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거래 수익모델 </a:t>
            </a:r>
            <a:r>
              <a:rPr lang="en-US" altLang="ko-KR" sz="2000" dirty="0"/>
              <a:t>– </a:t>
            </a:r>
            <a:r>
              <a:rPr lang="ko-KR" altLang="en-US" sz="2000" dirty="0"/>
              <a:t>기술 판매</a:t>
            </a:r>
          </a:p>
          <a:p>
            <a:r>
              <a:rPr lang="ko-KR" altLang="en-US" sz="2000" dirty="0"/>
              <a:t>     </a:t>
            </a:r>
            <a:r>
              <a:rPr lang="en-US" altLang="ko-KR" sz="2000" dirty="0"/>
              <a:t>2. </a:t>
            </a:r>
            <a:r>
              <a:rPr lang="ko-KR" altLang="en-US" sz="2000" dirty="0"/>
              <a:t>구독 모델 </a:t>
            </a:r>
            <a:r>
              <a:rPr lang="en-US" altLang="ko-KR" sz="2000" dirty="0"/>
              <a:t>+ Premium </a:t>
            </a:r>
            <a:r>
              <a:rPr lang="ko-KR" altLang="en-US" sz="2000" dirty="0"/>
              <a:t>모델</a:t>
            </a:r>
            <a:r>
              <a:rPr lang="en-US" altLang="ko-KR" sz="2000" dirty="0"/>
              <a:t> – </a:t>
            </a:r>
            <a:r>
              <a:rPr lang="ko-KR" altLang="en-US" sz="2000" dirty="0"/>
              <a:t>창업 후 서비스 제공 </a:t>
            </a:r>
            <a:r>
              <a:rPr lang="en-US" altLang="ko-KR" sz="2000" dirty="0"/>
              <a:t>&amp; </a:t>
            </a:r>
            <a:r>
              <a:rPr lang="ko-KR" altLang="en-US" sz="2000" dirty="0"/>
              <a:t>유지 보수</a:t>
            </a:r>
            <a:endParaRPr lang="en-US" altLang="ko-KR" sz="2000" dirty="0"/>
          </a:p>
          <a:p>
            <a:endParaRPr lang="en-US" altLang="ko-KR" sz="11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구독 모델</a:t>
            </a:r>
            <a:r>
              <a:rPr lang="en-US" altLang="ko-KR" sz="1600" dirty="0"/>
              <a:t>: </a:t>
            </a:r>
            <a:r>
              <a:rPr lang="ko-KR" altLang="en-US" sz="1600" dirty="0"/>
              <a:t>서비스를 월 단위 혹은 년 단위로 계약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Premium </a:t>
            </a:r>
            <a:r>
              <a:rPr lang="ko-KR" altLang="en-US" sz="1600" dirty="0"/>
              <a:t>모델</a:t>
            </a:r>
            <a:r>
              <a:rPr lang="en-US" altLang="ko-KR" sz="1600" dirty="0"/>
              <a:t>: </a:t>
            </a:r>
            <a:r>
              <a:rPr lang="ko-KR" altLang="en-US" sz="1600" dirty="0"/>
              <a:t>구독 모델에 추가 금액 지불 시 부가 기능 추가 가능</a:t>
            </a:r>
            <a:r>
              <a:rPr lang="en-US" altLang="ko-KR" sz="1600" dirty="0"/>
              <a:t> </a:t>
            </a:r>
          </a:p>
          <a:p>
            <a:endParaRPr lang="en-US" altLang="ko-KR" sz="2000" dirty="0"/>
          </a:p>
          <a:p>
            <a:endParaRPr lang="ko-KR" altLang="en-US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창업 및 운영 전략</a:t>
            </a:r>
            <a:endParaRPr lang="en-US" altLang="ko-KR" sz="2000" dirty="0"/>
          </a:p>
          <a:p>
            <a:endParaRPr lang="en-US" altLang="ko-KR" sz="1200" dirty="0"/>
          </a:p>
          <a:p>
            <a:r>
              <a:rPr lang="en-US" altLang="ko-KR" sz="2000" dirty="0"/>
              <a:t>     1. </a:t>
            </a:r>
            <a:r>
              <a:rPr lang="ko-KR" altLang="en-US" sz="2000" dirty="0"/>
              <a:t>투자자금 확보 </a:t>
            </a:r>
            <a:r>
              <a:rPr lang="en-US" altLang="ko-KR" sz="2000" dirty="0"/>
              <a:t>(</a:t>
            </a:r>
            <a:r>
              <a:rPr lang="ko-KR" altLang="en-US" sz="2000" dirty="0"/>
              <a:t>중소기업청에서 </a:t>
            </a:r>
            <a:r>
              <a:rPr lang="en-US" altLang="ko-KR" sz="2000" dirty="0"/>
              <a:t>IT </a:t>
            </a:r>
            <a:r>
              <a:rPr lang="ko-KR" altLang="en-US" sz="2000" dirty="0" err="1"/>
              <a:t>스타트업</a:t>
            </a:r>
            <a:r>
              <a:rPr lang="ko-KR" altLang="en-US" sz="2000" dirty="0"/>
              <a:t> 지원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2. </a:t>
            </a:r>
            <a:r>
              <a:rPr lang="ko-KR" altLang="en-US" sz="2000" dirty="0"/>
              <a:t>사업 홍보 </a:t>
            </a:r>
            <a:r>
              <a:rPr lang="en-US" altLang="ko-KR" sz="2000" dirty="0"/>
              <a:t>(</a:t>
            </a:r>
            <a:r>
              <a:rPr lang="ko-KR" altLang="en-US" sz="2000" dirty="0"/>
              <a:t>서울 창업박람회 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3. </a:t>
            </a:r>
            <a:r>
              <a:rPr lang="ko-KR" altLang="en-US" sz="2000" dirty="0"/>
              <a:t>기존</a:t>
            </a:r>
            <a:r>
              <a:rPr lang="en-US" altLang="ko-KR" sz="2000" dirty="0"/>
              <a:t>, </a:t>
            </a:r>
            <a:r>
              <a:rPr lang="ko-KR" altLang="en-US" sz="2000" dirty="0"/>
              <a:t>신축 대단위 아파트와 계약 및 유지 보수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92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조직구성원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EB94C3B-7679-4197-9A7F-21D416EB34BD}"/>
              </a:ext>
            </a:extLst>
          </p:cNvPr>
          <p:cNvGrpSpPr/>
          <p:nvPr/>
        </p:nvGrpSpPr>
        <p:grpSpPr>
          <a:xfrm>
            <a:off x="2511576" y="1238122"/>
            <a:ext cx="7168844" cy="2225040"/>
            <a:chOff x="3164764" y="1195060"/>
            <a:chExt cx="5835933" cy="30429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F2E1D8-E426-4D9F-B0AF-38CB2485DEE9}"/>
                </a:ext>
              </a:extLst>
            </p:cNvPr>
            <p:cNvSpPr/>
            <p:nvPr/>
          </p:nvSpPr>
          <p:spPr>
            <a:xfrm>
              <a:off x="5004046" y="1195060"/>
              <a:ext cx="2183907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EDUM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C84E56-B8B1-4D78-9E65-EAFE3B5C3B5D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6078244" y="1807619"/>
              <a:ext cx="17756" cy="1074198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78DEE1-C555-496F-84FA-59CBAE7EAE62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E8B9B05-4975-4B46-9394-AFEB424DFAD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244" y="2890569"/>
              <a:ext cx="2284678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4AE75B7-8BB2-47ED-B136-54979EAE689D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0BC8C1-6151-4942-AD5A-95F27F612BBC}"/>
                </a:ext>
              </a:extLst>
            </p:cNvPr>
            <p:cNvCxnSpPr>
              <a:cxnSpLocks/>
            </p:cNvCxnSpPr>
            <p:nvPr/>
          </p:nvCxnSpPr>
          <p:spPr>
            <a:xfrm>
              <a:off x="5306139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E0F180-48AE-4BE0-9C9F-BB979CEA105C}"/>
                </a:ext>
              </a:extLst>
            </p:cNvPr>
            <p:cNvCxnSpPr>
              <a:cxnSpLocks/>
            </p:cNvCxnSpPr>
            <p:nvPr/>
          </p:nvCxnSpPr>
          <p:spPr>
            <a:xfrm>
              <a:off x="6859322" y="2881817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66C2CC-BD52-414E-8C65-DCB97B70FD12}"/>
                </a:ext>
              </a:extLst>
            </p:cNvPr>
            <p:cNvCxnSpPr>
              <a:cxnSpLocks/>
            </p:cNvCxnSpPr>
            <p:nvPr/>
          </p:nvCxnSpPr>
          <p:spPr>
            <a:xfrm>
              <a:off x="8362922" y="2879708"/>
              <a:ext cx="0" cy="737036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4CAA5-7014-41BD-8F4D-2806BA2F69C5}"/>
                </a:ext>
              </a:extLst>
            </p:cNvPr>
            <p:cNvSpPr/>
            <p:nvPr/>
          </p:nvSpPr>
          <p:spPr>
            <a:xfrm>
              <a:off x="3164764" y="3616744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이대홍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A38E82-7CB6-4C44-9001-A44803CF7D49}"/>
                </a:ext>
              </a:extLst>
            </p:cNvPr>
            <p:cNvSpPr/>
            <p:nvPr/>
          </p:nvSpPr>
          <p:spPr>
            <a:xfrm>
              <a:off x="4677146" y="3616743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임광효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54B1E2-227C-4F3B-A0BB-30CBDA58BBB1}"/>
                </a:ext>
              </a:extLst>
            </p:cNvPr>
            <p:cNvSpPr/>
            <p:nvPr/>
          </p:nvSpPr>
          <p:spPr>
            <a:xfrm>
              <a:off x="6221546" y="3616742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권소연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77986B-95FD-414A-90F8-BF7A05D66C9B}"/>
                </a:ext>
              </a:extLst>
            </p:cNvPr>
            <p:cNvSpPr/>
            <p:nvPr/>
          </p:nvSpPr>
          <p:spPr>
            <a:xfrm>
              <a:off x="7725146" y="3625496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김준영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599951-FAE7-421B-98F2-98576D9581D0}"/>
                </a:ext>
              </a:extLst>
            </p:cNvPr>
            <p:cNvSpPr/>
            <p:nvPr/>
          </p:nvSpPr>
          <p:spPr>
            <a:xfrm>
              <a:off x="6955309" y="2038438"/>
              <a:ext cx="1275551" cy="612559"/>
            </a:xfrm>
            <a:prstGeom prst="rect">
              <a:avLst/>
            </a:prstGeom>
            <a:solidFill>
              <a:srgbClr val="97B8BF"/>
            </a:solidFill>
            <a:ln>
              <a:solidFill>
                <a:srgbClr val="97B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전진우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7285E17-18AD-4C9E-88E9-52B309C8075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372955"/>
              <a:ext cx="915056" cy="0"/>
            </a:xfrm>
            <a:prstGeom prst="line">
              <a:avLst/>
            </a:prstGeom>
            <a:ln w="31750">
              <a:solidFill>
                <a:srgbClr val="97B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15E08AA-B1C4-4A63-9BB2-C0413A73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38391"/>
              </p:ext>
            </p:extLst>
          </p:nvPr>
        </p:nvGraphicFramePr>
        <p:xfrm>
          <a:off x="3319155" y="3960050"/>
          <a:ext cx="55426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32">
                  <a:extLst>
                    <a:ext uri="{9D8B030D-6E8A-4147-A177-3AD203B41FA5}">
                      <a16:colId xmlns:a16="http://schemas.microsoft.com/office/drawing/2014/main" val="494723163"/>
                    </a:ext>
                  </a:extLst>
                </a:gridCol>
                <a:gridCol w="4235631">
                  <a:extLst>
                    <a:ext uri="{9D8B030D-6E8A-4147-A177-3AD203B41FA5}">
                      <a16:colId xmlns:a16="http://schemas.microsoft.com/office/drawing/2014/main" val="301587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역할</a:t>
                      </a:r>
                    </a:p>
                  </a:txBody>
                  <a:tcPr>
                    <a:solidFill>
                      <a:srgbClr val="97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전진우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지휘 총괄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핵심 기술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8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이대홍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마케팅 영업 관리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7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임광효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핵심 기술 담당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1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권소연</a:t>
                      </a: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소프트웨어 개발</a:t>
                      </a:r>
                      <a:r>
                        <a:rPr lang="en-US" altLang="ko-KR" dirty="0"/>
                        <a:t>, UI/UX </a:t>
                      </a:r>
                      <a:r>
                        <a:rPr lang="ko-KR" altLang="en-US" dirty="0"/>
                        <a:t>디자인 담당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8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김준영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소프트웨어 개발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5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79887" y="2904687"/>
            <a:ext cx="564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97B8B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000" dirty="0">
              <a:solidFill>
                <a:srgbClr val="97B8B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413" y="2728536"/>
            <a:ext cx="89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DEDE67-0506-4FCF-A2B3-FACFFF6D11D1}"/>
              </a:ext>
            </a:extLst>
          </p:cNvPr>
          <p:cNvSpPr txBox="1"/>
          <p:nvPr/>
        </p:nvSpPr>
        <p:spPr>
          <a:xfrm>
            <a:off x="3777869" y="1425540"/>
            <a:ext cx="3528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01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사업소개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02</a:t>
            </a:r>
            <a:endParaRPr lang="en-US" altLang="ko-KR" sz="3600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문제파악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03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제품소개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04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시장규모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C8727-607C-4FAF-90D1-D0BF28107607}"/>
              </a:ext>
            </a:extLst>
          </p:cNvPr>
          <p:cNvSpPr txBox="1"/>
          <p:nvPr/>
        </p:nvSpPr>
        <p:spPr>
          <a:xfrm>
            <a:off x="7416801" y="1394762"/>
            <a:ext cx="36724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818D"/>
                </a:solidFill>
              </a:rPr>
              <a:t>05</a:t>
            </a:r>
            <a:r>
              <a:rPr lang="en-US" altLang="ko-KR" sz="3200" dirty="0">
                <a:solidFill>
                  <a:srgbClr val="3F3F3F"/>
                </a:solidFill>
              </a:rPr>
              <a:t> </a:t>
            </a:r>
            <a:endParaRPr lang="en-US" altLang="ko-KR" dirty="0">
              <a:solidFill>
                <a:srgbClr val="3F3F3F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경쟁업체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06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제품수익모델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ko-KR" altLang="en-US" dirty="0">
              <a:solidFill>
                <a:srgbClr val="3F3F3F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07</a:t>
            </a:r>
            <a:endParaRPr lang="en-US" altLang="ko-KR" dirty="0">
              <a:solidFill>
                <a:srgbClr val="64818D"/>
              </a:solidFill>
            </a:endParaRPr>
          </a:p>
          <a:p>
            <a:r>
              <a:rPr lang="ko-KR" altLang="en-US" dirty="0">
                <a:solidFill>
                  <a:srgbClr val="3F3F3F"/>
                </a:solidFill>
              </a:rPr>
              <a:t>      조직구성원</a:t>
            </a:r>
            <a:endParaRPr lang="en-US" altLang="ko-KR" dirty="0">
              <a:solidFill>
                <a:srgbClr val="3F3F3F"/>
              </a:solidFill>
            </a:endParaRPr>
          </a:p>
          <a:p>
            <a:endParaRPr lang="en-US" altLang="ko-KR" sz="1600" dirty="0">
              <a:solidFill>
                <a:srgbClr val="64818D"/>
              </a:solidFill>
            </a:endParaRPr>
          </a:p>
          <a:p>
            <a:r>
              <a:rPr lang="en-US" altLang="ko-KR" sz="4000" dirty="0">
                <a:solidFill>
                  <a:srgbClr val="64818D"/>
                </a:solidFill>
              </a:rPr>
              <a:t>08</a:t>
            </a:r>
          </a:p>
          <a:p>
            <a:r>
              <a:rPr lang="en-US" altLang="ko-KR" dirty="0">
                <a:solidFill>
                  <a:srgbClr val="3F3F3F"/>
                </a:solidFill>
              </a:rPr>
              <a:t> </a:t>
            </a:r>
            <a:r>
              <a:rPr lang="ko-KR" altLang="en-US" dirty="0">
                <a:solidFill>
                  <a:srgbClr val="3F3F3F"/>
                </a:solidFill>
              </a:rPr>
              <a:t>     </a:t>
            </a:r>
            <a:r>
              <a:rPr lang="en-US" altLang="ko-KR" dirty="0">
                <a:solidFill>
                  <a:srgbClr val="3F3F3F"/>
                </a:solidFill>
              </a:rPr>
              <a:t>Q/A</a:t>
            </a:r>
            <a:endParaRPr lang="ko-KR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39D00-B641-431F-A6D4-CD9691E00E78}"/>
              </a:ext>
            </a:extLst>
          </p:cNvPr>
          <p:cNvSpPr txBox="1"/>
          <p:nvPr/>
        </p:nvSpPr>
        <p:spPr>
          <a:xfrm>
            <a:off x="1577379" y="2727133"/>
            <a:ext cx="568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객체 인식을 이용한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B3B1C-AFAD-45DE-9FC1-DB29CBBF019B}"/>
              </a:ext>
            </a:extLst>
          </p:cNvPr>
          <p:cNvSpPr txBox="1"/>
          <p:nvPr/>
        </p:nvSpPr>
        <p:spPr>
          <a:xfrm>
            <a:off x="3888422" y="3347686"/>
            <a:ext cx="348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알림을 제공하는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222AC6-91B3-4237-92BB-13C7ABCD4AA1}"/>
              </a:ext>
            </a:extLst>
          </p:cNvPr>
          <p:cNvSpPr txBox="1"/>
          <p:nvPr/>
        </p:nvSpPr>
        <p:spPr>
          <a:xfrm flipH="1">
            <a:off x="6212670" y="3968239"/>
            <a:ext cx="449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지능형 </a:t>
            </a:r>
            <a:r>
              <a:rPr lang="en-US" altLang="ko-KR" sz="3200" dirty="0"/>
              <a:t>CCTV </a:t>
            </a:r>
            <a:r>
              <a:rPr lang="ko-KR" altLang="en-US" sz="3200" dirty="0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5" y="255211"/>
            <a:ext cx="164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 파악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70399-C5E9-4145-9F5D-7B6E36FE962A}"/>
              </a:ext>
            </a:extLst>
          </p:cNvPr>
          <p:cNvSpPr txBox="1"/>
          <p:nvPr/>
        </p:nvSpPr>
        <p:spPr>
          <a:xfrm>
            <a:off x="1184775" y="2996600"/>
            <a:ext cx="9437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사고로 인해 의식불명에 빠진 사람들 혹은 도움을 요청할 수 없는 사람들은 대처 불가능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접근 금지구역 및 위험지역에 대한 사고 발생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무단 투기에 대한 빠른 대처가 어려움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3EEA56-16B0-4692-B6CE-0968E847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5" y="4305525"/>
            <a:ext cx="3434481" cy="1028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36293B-EC9B-4DDA-AB96-ABDE7F9D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51" y="4730244"/>
            <a:ext cx="3434481" cy="10288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8308D-A309-4A94-992F-A31BE3C9757E}"/>
              </a:ext>
            </a:extLst>
          </p:cNvPr>
          <p:cNvSpPr/>
          <p:nvPr/>
        </p:nvSpPr>
        <p:spPr>
          <a:xfrm>
            <a:off x="844305" y="1260225"/>
            <a:ext cx="10315852" cy="143162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4A664-90A8-46C4-B01D-8ABA69390D73}"/>
              </a:ext>
            </a:extLst>
          </p:cNvPr>
          <p:cNvSpPr txBox="1"/>
          <p:nvPr/>
        </p:nvSpPr>
        <p:spPr>
          <a:xfrm>
            <a:off x="929974" y="1429966"/>
            <a:ext cx="101206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 국립 사법 연구소의 보고서에 따르면</a:t>
            </a:r>
            <a:r>
              <a:rPr lang="en-US" altLang="ko-KR" dirty="0"/>
              <a:t> </a:t>
            </a:r>
            <a:r>
              <a:rPr lang="ko-KR" altLang="en-US" dirty="0"/>
              <a:t>관제요원들의 감시 능력은 약 </a:t>
            </a:r>
            <a:r>
              <a:rPr lang="en-US" altLang="ko-KR" dirty="0"/>
              <a:t>12</a:t>
            </a:r>
            <a:r>
              <a:rPr lang="ko-KR" altLang="en-US" dirty="0"/>
              <a:t>분이 지나면 약 </a:t>
            </a:r>
            <a:r>
              <a:rPr lang="en-US" altLang="ko-KR" b="1" dirty="0"/>
              <a:t>45%</a:t>
            </a:r>
            <a:r>
              <a:rPr lang="en-US" altLang="ko-KR" dirty="0"/>
              <a:t> </a:t>
            </a:r>
            <a:r>
              <a:rPr lang="ko-KR" altLang="en-US" dirty="0"/>
              <a:t>정도가 떨어지고</a:t>
            </a:r>
            <a:r>
              <a:rPr lang="en-US" altLang="ko-KR" dirty="0"/>
              <a:t>, 22</a:t>
            </a:r>
            <a:r>
              <a:rPr lang="ko-KR" altLang="en-US" dirty="0"/>
              <a:t>분이 지나면 약 </a:t>
            </a:r>
            <a:r>
              <a:rPr lang="en-US" altLang="ko-KR" b="1" dirty="0"/>
              <a:t>95%</a:t>
            </a:r>
            <a:r>
              <a:rPr lang="ko-KR" altLang="en-US" dirty="0"/>
              <a:t>정도가 감소하게 된다고 발표하였다</a:t>
            </a:r>
            <a:r>
              <a:rPr lang="en-US" altLang="ko-KR" dirty="0"/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</a:rPr>
              <a:t>즉</a:t>
            </a:r>
            <a:r>
              <a:rPr lang="en-US" altLang="ko-KR" dirty="0"/>
              <a:t>, </a:t>
            </a:r>
            <a:r>
              <a:rPr lang="ko-KR" altLang="en-US" b="1" u="sng" dirty="0"/>
              <a:t>사람이 </a:t>
            </a:r>
            <a:r>
              <a:rPr lang="en-US" altLang="ko-KR" b="1" u="sng" dirty="0"/>
              <a:t>CCTV</a:t>
            </a:r>
            <a:r>
              <a:rPr lang="ko-KR" altLang="en-US" b="1" u="sng" dirty="0"/>
              <a:t>를  지속적으로 감시하는 것은 어렵다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C25A1E-4E57-4768-BF7D-2E9DECC0E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26" y="3640785"/>
            <a:ext cx="4402595" cy="2552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5D820F-7744-4A5F-B5A1-BA0DA5124846}"/>
              </a:ext>
            </a:extLst>
          </p:cNvPr>
          <p:cNvSpPr txBox="1"/>
          <p:nvPr/>
        </p:nvSpPr>
        <p:spPr>
          <a:xfrm>
            <a:off x="6002231" y="6497323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5"/>
              </a:rPr>
              <a:t>https://www.klid.or.kr/section/board/bbs_view.html?PID=policydata&amp;seq=5057 </a:t>
            </a:r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824825-2DA3-4123-BB78-8B4B3891B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5" y="5164764"/>
            <a:ext cx="343448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3162207"/>
            <a:ext cx="434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사람이 없는 곳에서 의식불명에 빠지거나 움직일 수 없는 상황이면 도움을 요청할 수 없으므로 구조요청이 늦어져 큰 사고로 이어질 수 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53074" y="2746708"/>
            <a:ext cx="4367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가 일정시간 동안의 쓰러짐을 감지하면 관리실에 알림을 보내 경고를 띄운다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관리자는 해당 </a:t>
            </a:r>
            <a:r>
              <a:rPr lang="en-US" altLang="ko-KR" dirty="0"/>
              <a:t>CCTV</a:t>
            </a:r>
            <a:r>
              <a:rPr lang="ko-KR" altLang="en-US" dirty="0"/>
              <a:t>를 확인 후 출동여부를 결정하여 보다 빠른 대처가 가능하다</a:t>
            </a:r>
            <a:r>
              <a:rPr lang="en-US" altLang="ko-KR" dirty="0"/>
              <a:t>.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95943" y="3387856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7E4DD-A82B-4FD4-B9EA-86D2863B3C7E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의식불명 및 도움요청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8206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689995" y="2002862"/>
            <a:ext cx="4348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우범지역의 예시로 아파트 옥상은 안전사고</a:t>
            </a:r>
            <a:r>
              <a:rPr lang="en-US" altLang="ko-KR" dirty="0"/>
              <a:t>, </a:t>
            </a:r>
            <a:r>
              <a:rPr lang="ko-KR" altLang="en-US" dirty="0"/>
              <a:t>자살사건이 발생하는 곳이다</a:t>
            </a:r>
            <a:r>
              <a:rPr lang="en-US" altLang="ko-KR" dirty="0"/>
              <a:t>. </a:t>
            </a:r>
            <a:r>
              <a:rPr lang="ko-KR" altLang="en-US" dirty="0"/>
              <a:t>그러나 화재와 홍수같은 비상상황 발생 시 대피 장소이기 때문에 출입제한이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아파트의 주요장소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전압실</a:t>
            </a:r>
            <a:r>
              <a:rPr lang="en-US" altLang="ko-KR" sz="1200" dirty="0"/>
              <a:t>, </a:t>
            </a:r>
            <a:r>
              <a:rPr lang="ko-KR" altLang="en-US" sz="1200" dirty="0"/>
              <a:t>기계실 등</a:t>
            </a:r>
            <a:r>
              <a:rPr lang="en-US" altLang="ko-KR" sz="1200" dirty="0"/>
              <a:t>)</a:t>
            </a:r>
            <a:r>
              <a:rPr lang="ko-KR" altLang="en-US" dirty="0"/>
              <a:t>에는 일반인의 출입이 불가한 곳이지만</a:t>
            </a:r>
            <a:r>
              <a:rPr lang="en-US" altLang="ko-KR" dirty="0"/>
              <a:t> </a:t>
            </a:r>
            <a:r>
              <a:rPr lang="ko-KR" altLang="en-US" dirty="0"/>
              <a:t>출입 여부를 항상 파악할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대단위 아파트 단지에서 지정된 출입구 외의 구역으로 침입을 시도하는 행위를 한정된 인력이 전면적으로 통제하기는 힘들다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7" y="2695359"/>
            <a:ext cx="4367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CCTV</a:t>
            </a:r>
            <a:r>
              <a:rPr lang="ko-KR" altLang="en-US" dirty="0"/>
              <a:t>에서 출입 제한 구역에 사람을 감지하면 관리자에게 알림을 보내고 관리자는 알림을 통해 해당 구역을 확인하여 사고 예방이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관리자의 출입 제한 구역 순찰을 위해 해당지역의 </a:t>
            </a:r>
            <a:r>
              <a:rPr lang="en-US" altLang="ko-KR" dirty="0"/>
              <a:t>CCTV </a:t>
            </a:r>
            <a:r>
              <a:rPr lang="ko-KR" altLang="en-US" dirty="0"/>
              <a:t>알림 기능을 일시적으로 해제할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금지구역 및 위험지역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373581" y="3613506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제품소개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E600D-166E-4F1F-8225-6269E95B412C}"/>
              </a:ext>
            </a:extLst>
          </p:cNvPr>
          <p:cNvSpPr txBox="1"/>
          <p:nvPr/>
        </p:nvSpPr>
        <p:spPr>
          <a:xfrm>
            <a:off x="708781" y="2889355"/>
            <a:ext cx="4348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 투기에 대한 대처가 늦어질 경우 동일 장소에 무단 투기 발생 가능성 및 악취로 인한 입주민들의 불쾌감이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버려진 쓰레기를 방치하는 시간이 길어질수록</a:t>
            </a:r>
            <a:r>
              <a:rPr lang="en-US" altLang="ko-KR" dirty="0"/>
              <a:t>, </a:t>
            </a:r>
            <a:r>
              <a:rPr lang="ko-KR" altLang="en-US" dirty="0"/>
              <a:t>무단으로 쓰레기를 투기하는 사례가 증가할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(※ </a:t>
            </a:r>
            <a:r>
              <a:rPr lang="ko-KR" altLang="en-US" dirty="0"/>
              <a:t>깨진 유리창 이론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91BB-A6E3-4474-9BBC-8468C62031C2}"/>
              </a:ext>
            </a:extLst>
          </p:cNvPr>
          <p:cNvSpPr txBox="1"/>
          <p:nvPr/>
        </p:nvSpPr>
        <p:spPr>
          <a:xfrm>
            <a:off x="7134287" y="3166354"/>
            <a:ext cx="4367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쓰레기 무단투기에 대한 빠른 대처가 가능하도록 </a:t>
            </a:r>
            <a:r>
              <a:rPr lang="en-US" altLang="ko-KR" dirty="0"/>
              <a:t>CCTV</a:t>
            </a:r>
            <a:r>
              <a:rPr lang="ko-KR" altLang="en-US" dirty="0"/>
              <a:t>에서 방치된 쓰레기를 감지하여 관리자에게 알림을 보내면 해당 </a:t>
            </a:r>
            <a:r>
              <a:rPr lang="en-US" altLang="ko-KR" dirty="0"/>
              <a:t>CCTV</a:t>
            </a:r>
            <a:r>
              <a:rPr lang="ko-KR" altLang="en-US" dirty="0"/>
              <a:t>를 확인 후 쓰레기가 </a:t>
            </a:r>
            <a:r>
              <a:rPr lang="ko-KR" altLang="en-US" dirty="0" err="1"/>
              <a:t>투기된</a:t>
            </a:r>
            <a:r>
              <a:rPr lang="ko-KR" altLang="en-US" dirty="0"/>
              <a:t> 장소를 파악할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189A-582A-4236-AB13-146E02D4DEC2}"/>
              </a:ext>
            </a:extLst>
          </p:cNvPr>
          <p:cNvSpPr txBox="1"/>
          <p:nvPr/>
        </p:nvSpPr>
        <p:spPr>
          <a:xfrm>
            <a:off x="844305" y="1381204"/>
            <a:ext cx="911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쓰레기 무단 투기</a:t>
            </a:r>
            <a:endParaRPr lang="en-US" altLang="ko-KR" sz="28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35DA6C-1107-4751-87F2-C93D9EF76A0B}"/>
              </a:ext>
            </a:extLst>
          </p:cNvPr>
          <p:cNvSpPr/>
          <p:nvPr/>
        </p:nvSpPr>
        <p:spPr>
          <a:xfrm>
            <a:off x="5484528" y="3669002"/>
            <a:ext cx="1381328" cy="7490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8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 규모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958C7-03AB-48FD-B64C-F603097D74F8}"/>
              </a:ext>
            </a:extLst>
          </p:cNvPr>
          <p:cNvSpPr txBox="1"/>
          <p:nvPr/>
        </p:nvSpPr>
        <p:spPr>
          <a:xfrm>
            <a:off x="1060204" y="1476472"/>
            <a:ext cx="9760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135.2</a:t>
            </a:r>
            <a:r>
              <a:rPr lang="ko-KR" altLang="en-US" dirty="0"/>
              <a:t>억 달러에서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236.4</a:t>
            </a:r>
            <a:r>
              <a:rPr lang="ko-KR" altLang="en-US" dirty="0"/>
              <a:t>억 달러로 </a:t>
            </a:r>
            <a:r>
              <a:rPr lang="en-US" altLang="ko-KR" dirty="0"/>
              <a:t>5</a:t>
            </a:r>
            <a:r>
              <a:rPr lang="ko-KR" altLang="en-US" dirty="0"/>
              <a:t>년간 약 </a:t>
            </a:r>
            <a:r>
              <a:rPr lang="en-US" altLang="ko-KR" dirty="0"/>
              <a:t>75%</a:t>
            </a:r>
            <a:r>
              <a:rPr lang="ko-KR" altLang="en-US" dirty="0"/>
              <a:t>의 증가가 예상되었지만 </a:t>
            </a:r>
            <a:r>
              <a:rPr lang="en-US" altLang="ko-KR" dirty="0"/>
              <a:t>2013</a:t>
            </a:r>
            <a:r>
              <a:rPr lang="ko-KR" altLang="en-US" dirty="0"/>
              <a:t>년에는 전체 시장의 절반에 미치지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2018</a:t>
            </a:r>
            <a:r>
              <a:rPr lang="ko-KR" altLang="en-US" dirty="0"/>
              <a:t>년도에 </a:t>
            </a:r>
            <a:r>
              <a:rPr lang="en-US" altLang="ko-KR" dirty="0"/>
              <a:t>154.9</a:t>
            </a:r>
            <a:r>
              <a:rPr lang="ko-KR" altLang="en-US" dirty="0"/>
              <a:t>억 달러로 전체시장의 </a:t>
            </a:r>
            <a:r>
              <a:rPr lang="en-US" altLang="ko-KR" dirty="0"/>
              <a:t>65%</a:t>
            </a:r>
            <a:r>
              <a:rPr lang="ko-KR" altLang="en-US" dirty="0"/>
              <a:t>를 차지하 여 연평균 </a:t>
            </a:r>
            <a:r>
              <a:rPr lang="en-US" altLang="ko-KR" dirty="0"/>
              <a:t>20.6%</a:t>
            </a:r>
            <a:r>
              <a:rPr lang="ko-KR" altLang="en-US" dirty="0"/>
              <a:t>의 고성장률을 기록할 것으로 예측된다</a:t>
            </a:r>
            <a:r>
              <a:rPr lang="en-US" altLang="ko-KR" dirty="0"/>
              <a:t>(HIS, 2015)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그래프를 참고하면 지능형 </a:t>
            </a:r>
            <a:r>
              <a:rPr lang="en-US" altLang="ko-KR" dirty="0"/>
              <a:t>CCTV</a:t>
            </a:r>
            <a:r>
              <a:rPr lang="ko-KR" altLang="en-US" dirty="0"/>
              <a:t>의 규모가 지속적으로 성장할 것으로 전망된다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90554A-A5A3-40AC-9F6D-9E021A96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99" y="3857724"/>
            <a:ext cx="4649874" cy="2247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684D93-26BD-4712-B4B2-AEC422CB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9" y="3857724"/>
            <a:ext cx="4649874" cy="224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31499-C6B4-4E77-A0E7-B69FAE62F1DE}"/>
              </a:ext>
            </a:extLst>
          </p:cNvPr>
          <p:cNvSpPr txBox="1"/>
          <p:nvPr/>
        </p:nvSpPr>
        <p:spPr>
          <a:xfrm>
            <a:off x="6755999" y="6134854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▲국내 영상 감시 시스템 규모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2F5D5-E94A-44A6-AFB4-128C5EEFA5CF}"/>
              </a:ext>
            </a:extLst>
          </p:cNvPr>
          <p:cNvSpPr txBox="1"/>
          <p:nvPr/>
        </p:nvSpPr>
        <p:spPr>
          <a:xfrm>
            <a:off x="1157839" y="6105612"/>
            <a:ext cx="551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▲세계 영상 감시 시스템 시장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47FA5-2EEE-4CD5-BDD8-2F068014BE0C}"/>
              </a:ext>
            </a:extLst>
          </p:cNvPr>
          <p:cNvSpPr txBox="1"/>
          <p:nvPr/>
        </p:nvSpPr>
        <p:spPr>
          <a:xfrm>
            <a:off x="6268561" y="6549444"/>
            <a:ext cx="5820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자료제공</a:t>
            </a:r>
            <a:r>
              <a:rPr lang="en-US" altLang="ko-KR" sz="1100" dirty="0"/>
              <a:t>: </a:t>
            </a:r>
            <a:r>
              <a:rPr lang="ko-KR" altLang="en-US" sz="1100" dirty="0"/>
              <a:t>한국지역정보개발원 </a:t>
            </a:r>
            <a:r>
              <a:rPr lang="en-US" altLang="ko-KR" sz="1100" dirty="0"/>
              <a:t>/ </a:t>
            </a:r>
            <a:r>
              <a:rPr lang="ko-KR" altLang="en-US" sz="1100" dirty="0"/>
              <a:t>보안전문 매거진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시큐리티월드</a:t>
            </a:r>
            <a:r>
              <a:rPr lang="en-US" altLang="ko-KR" sz="1100" dirty="0"/>
              <a:t>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926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982910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19699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8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55211"/>
            <a:ext cx="26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경쟁업체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27485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F33FA3-0E34-4583-8841-51C6CC8F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39280"/>
              </p:ext>
            </p:extLst>
          </p:nvPr>
        </p:nvGraphicFramePr>
        <p:xfrm>
          <a:off x="1148565" y="1211161"/>
          <a:ext cx="9894867" cy="390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289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298289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7C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피플카운트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rgbClr val="D8E3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rgbClr val="D8E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545382-C469-4C20-8FDF-5031AAE76625}"/>
              </a:ext>
            </a:extLst>
          </p:cNvPr>
          <p:cNvSpPr txBox="1"/>
          <p:nvPr/>
        </p:nvSpPr>
        <p:spPr>
          <a:xfrm>
            <a:off x="1630530" y="5291087"/>
            <a:ext cx="8930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경쟁업체에 대한 강점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IP </a:t>
            </a:r>
            <a:r>
              <a:rPr lang="ko-KR" altLang="en-US" dirty="0"/>
              <a:t>카메라를 이용하지 않고 기존의 </a:t>
            </a:r>
            <a:r>
              <a:rPr lang="en-US" altLang="ko-KR" dirty="0"/>
              <a:t>CCTV</a:t>
            </a:r>
            <a:r>
              <a:rPr lang="ko-KR" altLang="en-US" dirty="0"/>
              <a:t>를 통해 서비스를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운영 및 홍보 비용이 포함되지 않아 보다 저렴한 비용으로 서비스를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51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620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 대홍</cp:lastModifiedBy>
  <cp:revision>53</cp:revision>
  <dcterms:created xsi:type="dcterms:W3CDTF">2017-11-01T08:16:26Z</dcterms:created>
  <dcterms:modified xsi:type="dcterms:W3CDTF">2018-10-17T16:28:44Z</dcterms:modified>
</cp:coreProperties>
</file>