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185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78C-A281-4915-A946-0F34015D44C0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AC3-F60B-46FF-BF11-926CFB9D9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5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78C-A281-4915-A946-0F34015D44C0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AC3-F60B-46FF-BF11-926CFB9D9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561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78C-A281-4915-A946-0F34015D44C0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AC3-F60B-46FF-BF11-926CFB9D9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28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78C-A281-4915-A946-0F34015D44C0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AC3-F60B-46FF-BF11-926CFB9D9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488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78C-A281-4915-A946-0F34015D44C0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AC3-F60B-46FF-BF11-926CFB9D9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26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78C-A281-4915-A946-0F34015D44C0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AC3-F60B-46FF-BF11-926CFB9D9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193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78C-A281-4915-A946-0F34015D44C0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AC3-F60B-46FF-BF11-926CFB9D9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09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78C-A281-4915-A946-0F34015D44C0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AC3-F60B-46FF-BF11-926CFB9D9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086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78C-A281-4915-A946-0F34015D44C0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AC3-F60B-46FF-BF11-926CFB9D9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13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78C-A281-4915-A946-0F34015D44C0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AC3-F60B-46FF-BF11-926CFB9D9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05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78C-A281-4915-A946-0F34015D44C0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AC3-F60B-46FF-BF11-926CFB9D9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4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B78C-A281-4915-A946-0F34015D44C0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1AC3-F60B-46FF-BF11-926CFB9D9A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891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 a SQL: Esquemas y Relaciones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Camilo Rey Torres</a:t>
            </a:r>
          </a:p>
          <a:p>
            <a:r>
              <a:rPr lang="es-ES" dirty="0" smtClean="0"/>
              <a:t>Bases de Datos</a:t>
            </a:r>
          </a:p>
          <a:p>
            <a:r>
              <a:rPr lang="es-ES" dirty="0" smtClean="0"/>
              <a:t>MACC-</a:t>
            </a:r>
            <a:r>
              <a:rPr lang="es-ES" dirty="0" err="1" smtClean="0"/>
              <a:t>URosario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988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79" y="1919522"/>
            <a:ext cx="7550537" cy="17467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b="1" dirty="0" smtClean="0"/>
              <a:t>esquema</a:t>
            </a:r>
            <a:r>
              <a:rPr lang="es-ES" dirty="0" smtClean="0"/>
              <a:t> de la Base de Datos</a:t>
            </a:r>
            <a:endParaRPr lang="es-CO" dirty="0"/>
          </a:p>
        </p:txBody>
      </p:sp>
      <p:grpSp>
        <p:nvGrpSpPr>
          <p:cNvPr id="5" name="Grupo 4"/>
          <p:cNvGrpSpPr/>
          <p:nvPr/>
        </p:nvGrpSpPr>
        <p:grpSpPr>
          <a:xfrm>
            <a:off x="7132073" y="2025189"/>
            <a:ext cx="4517354" cy="420536"/>
            <a:chOff x="1694205" y="2251711"/>
            <a:chExt cx="4517354" cy="420536"/>
          </a:xfrm>
        </p:grpSpPr>
        <p:grpSp>
          <p:nvGrpSpPr>
            <p:cNvPr id="6" name="Grupo 5"/>
            <p:cNvGrpSpPr/>
            <p:nvPr/>
          </p:nvGrpSpPr>
          <p:grpSpPr>
            <a:xfrm>
              <a:off x="1694205" y="2251711"/>
              <a:ext cx="4517354" cy="420536"/>
              <a:chOff x="1695594" y="2251711"/>
              <a:chExt cx="4517354" cy="420536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4395231" y="2302915"/>
                <a:ext cx="181771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>
                    <a:solidFill>
                      <a:srgbClr val="FF0000"/>
                    </a:solidFill>
                  </a:rPr>
                  <a:t>Entidad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695594" y="2251711"/>
                <a:ext cx="2248715" cy="38830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7" name="Conector recto 6"/>
            <p:cNvCxnSpPr>
              <a:stCxn id="9" idx="3"/>
              <a:endCxn id="8" idx="1"/>
            </p:cNvCxnSpPr>
            <p:nvPr/>
          </p:nvCxnSpPr>
          <p:spPr>
            <a:xfrm>
              <a:off x="3942920" y="2445865"/>
              <a:ext cx="450922" cy="4171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98805" y="2395396"/>
            <a:ext cx="4235569" cy="973880"/>
            <a:chOff x="-486714" y="2283939"/>
            <a:chExt cx="4235569" cy="973880"/>
          </a:xfrm>
        </p:grpSpPr>
        <p:grpSp>
          <p:nvGrpSpPr>
            <p:cNvPr id="17" name="Grupo 16"/>
            <p:cNvGrpSpPr/>
            <p:nvPr/>
          </p:nvGrpSpPr>
          <p:grpSpPr>
            <a:xfrm>
              <a:off x="-486714" y="2283939"/>
              <a:ext cx="4235569" cy="973880"/>
              <a:chOff x="-485325" y="2283939"/>
              <a:chExt cx="4235569" cy="973880"/>
            </a:xfrm>
          </p:grpSpPr>
          <p:sp>
            <p:nvSpPr>
              <p:cNvPr id="19" name="CuadroTexto 18"/>
              <p:cNvSpPr txBox="1"/>
              <p:nvPr/>
            </p:nvSpPr>
            <p:spPr>
              <a:xfrm>
                <a:off x="-485325" y="2586213"/>
                <a:ext cx="181771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>
                    <a:solidFill>
                      <a:srgbClr val="FF0000"/>
                    </a:solidFill>
                  </a:rPr>
                  <a:t>Atributos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1501529" y="2283939"/>
                <a:ext cx="2248715" cy="97388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18" name="Conector recto 17"/>
            <p:cNvCxnSpPr>
              <a:stCxn id="20" idx="1"/>
              <a:endCxn id="19" idx="3"/>
            </p:cNvCxnSpPr>
            <p:nvPr/>
          </p:nvCxnSpPr>
          <p:spPr>
            <a:xfrm flipH="1">
              <a:off x="1331003" y="2770879"/>
              <a:ext cx="16913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/>
          <p:cNvSpPr txBox="1"/>
          <p:nvPr/>
        </p:nvSpPr>
        <p:spPr>
          <a:xfrm>
            <a:off x="4641430" y="1715886"/>
            <a:ext cx="181771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Relación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27" name="Conector recto 26"/>
          <p:cNvCxnSpPr/>
          <p:nvPr/>
        </p:nvCxnSpPr>
        <p:spPr>
          <a:xfrm>
            <a:off x="5550288" y="2110416"/>
            <a:ext cx="0" cy="4105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4432354" y="2351593"/>
            <a:ext cx="1967104" cy="2129603"/>
            <a:chOff x="4919746" y="3461992"/>
            <a:chExt cx="1967104" cy="2129603"/>
          </a:xfrm>
        </p:grpSpPr>
        <p:grpSp>
          <p:nvGrpSpPr>
            <p:cNvPr id="31" name="Grupo 30"/>
            <p:cNvGrpSpPr/>
            <p:nvPr/>
          </p:nvGrpSpPr>
          <p:grpSpPr>
            <a:xfrm>
              <a:off x="4919746" y="3461992"/>
              <a:ext cx="1967104" cy="2129603"/>
              <a:chOff x="4921135" y="3461992"/>
              <a:chExt cx="1967104" cy="2129603"/>
            </a:xfrm>
          </p:grpSpPr>
          <p:sp>
            <p:nvSpPr>
              <p:cNvPr id="33" name="CuadroTexto 32"/>
              <p:cNvSpPr txBox="1"/>
              <p:nvPr/>
            </p:nvSpPr>
            <p:spPr>
              <a:xfrm>
                <a:off x="5070522" y="5222263"/>
                <a:ext cx="181771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>
                    <a:solidFill>
                      <a:srgbClr val="FF0000"/>
                    </a:solidFill>
                  </a:rPr>
                  <a:t>Cardinalidad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4921135" y="3461992"/>
                <a:ext cx="149387" cy="2750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32" name="Conector recto 31"/>
            <p:cNvCxnSpPr>
              <a:stCxn id="34" idx="2"/>
              <a:endCxn id="33" idx="0"/>
            </p:cNvCxnSpPr>
            <p:nvPr/>
          </p:nvCxnSpPr>
          <p:spPr>
            <a:xfrm>
              <a:off x="4994440" y="3737087"/>
              <a:ext cx="983552" cy="14851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ángulo 36"/>
          <p:cNvSpPr/>
          <p:nvPr/>
        </p:nvSpPr>
        <p:spPr>
          <a:xfrm>
            <a:off x="6950048" y="3026294"/>
            <a:ext cx="149387" cy="275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37"/>
          <p:cNvCxnSpPr/>
          <p:nvPr/>
        </p:nvCxnSpPr>
        <p:spPr>
          <a:xfrm flipH="1">
            <a:off x="5565293" y="3294707"/>
            <a:ext cx="1372715" cy="798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520782" y="4447281"/>
            <a:ext cx="1878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smtClean="0">
                <a:solidFill>
                  <a:srgbClr val="FF0000"/>
                </a:solidFill>
              </a:rPr>
              <a:t>Uno a muchos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510189" y="4980941"/>
            <a:ext cx="5660967" cy="975000"/>
            <a:chOff x="3084022" y="4254328"/>
            <a:chExt cx="5660967" cy="975000"/>
          </a:xfrm>
        </p:grpSpPr>
        <p:sp>
          <p:nvSpPr>
            <p:cNvPr id="45" name="CuadroTexto 44"/>
            <p:cNvSpPr txBox="1"/>
            <p:nvPr/>
          </p:nvSpPr>
          <p:spPr>
            <a:xfrm>
              <a:off x="3704137" y="4582997"/>
              <a:ext cx="4781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Una unidad académica contrata múltiples instructores</a:t>
              </a:r>
              <a:endParaRPr lang="es-CO" dirty="0"/>
            </a:p>
          </p:txBody>
        </p:sp>
        <p:sp>
          <p:nvSpPr>
            <p:cNvPr id="46" name="Rectángulo redondeado 45"/>
            <p:cNvSpPr/>
            <p:nvPr/>
          </p:nvSpPr>
          <p:spPr>
            <a:xfrm>
              <a:off x="3084022" y="4438996"/>
              <a:ext cx="5660967" cy="78760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4751576" y="4254328"/>
              <a:ext cx="188369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Lógica de Negocio</a:t>
              </a:r>
              <a:endParaRPr lang="es-CO" dirty="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459147" y="4347137"/>
            <a:ext cx="5660968" cy="993760"/>
            <a:chOff x="3084022" y="4254328"/>
            <a:chExt cx="5660968" cy="993760"/>
          </a:xfrm>
        </p:grpSpPr>
        <p:sp>
          <p:nvSpPr>
            <p:cNvPr id="53" name="CuadroTexto 52"/>
            <p:cNvSpPr txBox="1"/>
            <p:nvPr/>
          </p:nvSpPr>
          <p:spPr>
            <a:xfrm>
              <a:off x="3117087" y="4601757"/>
              <a:ext cx="5627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Todos los profesores deben estar adjudicados a </a:t>
              </a:r>
              <a:r>
                <a:rPr lang="es-ES" b="1" dirty="0" smtClean="0"/>
                <a:t>una</a:t>
              </a:r>
              <a:r>
                <a:rPr lang="es-ES" dirty="0" smtClean="0"/>
                <a:t> unidad académica</a:t>
              </a:r>
              <a:endParaRPr lang="es-CO" dirty="0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084022" y="4438996"/>
              <a:ext cx="5660967" cy="7876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4751576" y="4254328"/>
              <a:ext cx="188369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Regla de Negocio</a:t>
              </a:r>
              <a:endParaRPr lang="es-CO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6459146" y="5555779"/>
            <a:ext cx="5660968" cy="993760"/>
            <a:chOff x="3084022" y="4254328"/>
            <a:chExt cx="5660968" cy="993760"/>
          </a:xfrm>
        </p:grpSpPr>
        <p:sp>
          <p:nvSpPr>
            <p:cNvPr id="57" name="CuadroTexto 56"/>
            <p:cNvSpPr txBox="1"/>
            <p:nvPr/>
          </p:nvSpPr>
          <p:spPr>
            <a:xfrm>
              <a:off x="3117087" y="4601757"/>
              <a:ext cx="5627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Todos los profesores deben estar adjudicados a </a:t>
              </a:r>
              <a:r>
                <a:rPr lang="es-ES" b="1" dirty="0" smtClean="0"/>
                <a:t>una</a:t>
              </a:r>
              <a:r>
                <a:rPr lang="es-ES" dirty="0" smtClean="0"/>
                <a:t> unidad académica</a:t>
              </a:r>
              <a:endParaRPr lang="es-CO" dirty="0"/>
            </a:p>
          </p:txBody>
        </p:sp>
        <p:sp>
          <p:nvSpPr>
            <p:cNvPr id="58" name="Rectángulo redondeado 57"/>
            <p:cNvSpPr/>
            <p:nvPr/>
          </p:nvSpPr>
          <p:spPr>
            <a:xfrm>
              <a:off x="3084022" y="4438996"/>
              <a:ext cx="5660967" cy="7876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4751576" y="4254328"/>
              <a:ext cx="188369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Regla de Negocio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8414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44" y="1431949"/>
            <a:ext cx="8686800" cy="25717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b="1" dirty="0" smtClean="0"/>
              <a:t>modelo</a:t>
            </a:r>
            <a:r>
              <a:rPr lang="es-ES" dirty="0" smtClean="0"/>
              <a:t> de la Base de Datos</a:t>
            </a:r>
            <a:endParaRPr lang="es-CO" dirty="0"/>
          </a:p>
        </p:txBody>
      </p:sp>
      <p:grpSp>
        <p:nvGrpSpPr>
          <p:cNvPr id="5" name="Grupo 4"/>
          <p:cNvGrpSpPr/>
          <p:nvPr/>
        </p:nvGrpSpPr>
        <p:grpSpPr>
          <a:xfrm>
            <a:off x="8234124" y="2273464"/>
            <a:ext cx="3248228" cy="708494"/>
            <a:chOff x="1694205" y="1931525"/>
            <a:chExt cx="3248228" cy="708494"/>
          </a:xfrm>
        </p:grpSpPr>
        <p:grpSp>
          <p:nvGrpSpPr>
            <p:cNvPr id="6" name="Grupo 5"/>
            <p:cNvGrpSpPr/>
            <p:nvPr/>
          </p:nvGrpSpPr>
          <p:grpSpPr>
            <a:xfrm>
              <a:off x="1694205" y="1931525"/>
              <a:ext cx="3248228" cy="708494"/>
              <a:chOff x="1695594" y="1931525"/>
              <a:chExt cx="3248228" cy="708494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3126105" y="1931525"/>
                <a:ext cx="181771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>
                    <a:solidFill>
                      <a:srgbClr val="FF0000"/>
                    </a:solidFill>
                  </a:rPr>
                  <a:t>Foreign</a:t>
                </a:r>
                <a:r>
                  <a:rPr lang="es-ES" dirty="0" smtClean="0">
                    <a:solidFill>
                      <a:srgbClr val="FF0000"/>
                    </a:solidFill>
                  </a:rPr>
                  <a:t> Key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695594" y="2251711"/>
                <a:ext cx="1235553" cy="38830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7" name="Conector recto 6"/>
            <p:cNvCxnSpPr>
              <a:endCxn id="8" idx="1"/>
            </p:cNvCxnSpPr>
            <p:nvPr/>
          </p:nvCxnSpPr>
          <p:spPr>
            <a:xfrm flipV="1">
              <a:off x="2929758" y="2116191"/>
              <a:ext cx="194958" cy="3296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144148" y="1715886"/>
            <a:ext cx="4235569" cy="679406"/>
            <a:chOff x="-486714" y="2448703"/>
            <a:chExt cx="4235569" cy="679406"/>
          </a:xfrm>
        </p:grpSpPr>
        <p:grpSp>
          <p:nvGrpSpPr>
            <p:cNvPr id="17" name="Grupo 16"/>
            <p:cNvGrpSpPr/>
            <p:nvPr/>
          </p:nvGrpSpPr>
          <p:grpSpPr>
            <a:xfrm>
              <a:off x="-486714" y="2448703"/>
              <a:ext cx="4235569" cy="679406"/>
              <a:chOff x="-485325" y="2448703"/>
              <a:chExt cx="4235569" cy="679406"/>
            </a:xfrm>
          </p:grpSpPr>
          <p:sp>
            <p:nvSpPr>
              <p:cNvPr id="19" name="CuadroTexto 18"/>
              <p:cNvSpPr txBox="1"/>
              <p:nvPr/>
            </p:nvSpPr>
            <p:spPr>
              <a:xfrm>
                <a:off x="-485325" y="2586213"/>
                <a:ext cx="181771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>
                    <a:solidFill>
                      <a:srgbClr val="FF0000"/>
                    </a:solidFill>
                  </a:rPr>
                  <a:t>Primary</a:t>
                </a:r>
                <a:r>
                  <a:rPr lang="es-ES" dirty="0" smtClean="0">
                    <a:solidFill>
                      <a:srgbClr val="FF0000"/>
                    </a:solidFill>
                  </a:rPr>
                  <a:t> Key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2539612" y="2448703"/>
                <a:ext cx="1210632" cy="67940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18" name="Conector recto 17"/>
            <p:cNvCxnSpPr>
              <a:stCxn id="20" idx="1"/>
              <a:endCxn id="19" idx="3"/>
            </p:cNvCxnSpPr>
            <p:nvPr/>
          </p:nvCxnSpPr>
          <p:spPr>
            <a:xfrm flipH="1" flipV="1">
              <a:off x="1331003" y="2770879"/>
              <a:ext cx="1207220" cy="175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/>
          <p:cNvSpPr txBox="1"/>
          <p:nvPr/>
        </p:nvSpPr>
        <p:spPr>
          <a:xfrm>
            <a:off x="5921311" y="1489065"/>
            <a:ext cx="181771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Relación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27" name="Conector recto 26"/>
          <p:cNvCxnSpPr>
            <a:stCxn id="26" idx="2"/>
          </p:cNvCxnSpPr>
          <p:nvPr/>
        </p:nvCxnSpPr>
        <p:spPr>
          <a:xfrm flipH="1">
            <a:off x="5637970" y="1858397"/>
            <a:ext cx="1192200" cy="12705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4210581" y="3078160"/>
            <a:ext cx="2148860" cy="1638309"/>
            <a:chOff x="4737990" y="3953286"/>
            <a:chExt cx="2148860" cy="1638309"/>
          </a:xfrm>
        </p:grpSpPr>
        <p:grpSp>
          <p:nvGrpSpPr>
            <p:cNvPr id="31" name="Grupo 30"/>
            <p:cNvGrpSpPr/>
            <p:nvPr/>
          </p:nvGrpSpPr>
          <p:grpSpPr>
            <a:xfrm>
              <a:off x="4737990" y="3953286"/>
              <a:ext cx="2148860" cy="1638309"/>
              <a:chOff x="4739379" y="3953286"/>
              <a:chExt cx="2148860" cy="1638309"/>
            </a:xfrm>
          </p:grpSpPr>
          <p:sp>
            <p:nvSpPr>
              <p:cNvPr id="33" name="CuadroTexto 32"/>
              <p:cNvSpPr txBox="1"/>
              <p:nvPr/>
            </p:nvSpPr>
            <p:spPr>
              <a:xfrm>
                <a:off x="5070522" y="5222263"/>
                <a:ext cx="181771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>
                    <a:solidFill>
                      <a:srgbClr val="FF0000"/>
                    </a:solidFill>
                  </a:rPr>
                  <a:t>Cardinalidad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4739379" y="3953286"/>
                <a:ext cx="169136" cy="30495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32" name="Conector recto 31"/>
            <p:cNvCxnSpPr>
              <a:endCxn id="33" idx="0"/>
            </p:cNvCxnSpPr>
            <p:nvPr/>
          </p:nvCxnSpPr>
          <p:spPr>
            <a:xfrm>
              <a:off x="4907126" y="4258239"/>
              <a:ext cx="1070866" cy="964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/>
          <p:nvPr/>
        </p:nvGrpSpPr>
        <p:grpSpPr>
          <a:xfrm>
            <a:off x="5450583" y="3151797"/>
            <a:ext cx="1263368" cy="1195340"/>
            <a:chOff x="5993053" y="3026294"/>
            <a:chExt cx="1263368" cy="1195340"/>
          </a:xfrm>
        </p:grpSpPr>
        <p:sp>
          <p:nvSpPr>
            <p:cNvPr id="37" name="Rectángulo 36"/>
            <p:cNvSpPr/>
            <p:nvPr/>
          </p:nvSpPr>
          <p:spPr>
            <a:xfrm>
              <a:off x="6950048" y="3026294"/>
              <a:ext cx="306373" cy="2937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8" name="Conector recto 37"/>
            <p:cNvCxnSpPr>
              <a:endCxn id="33" idx="0"/>
            </p:cNvCxnSpPr>
            <p:nvPr/>
          </p:nvCxnSpPr>
          <p:spPr>
            <a:xfrm flipH="1">
              <a:off x="5993053" y="3294707"/>
              <a:ext cx="944956" cy="9269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uadroTexto 39"/>
          <p:cNvSpPr txBox="1"/>
          <p:nvPr/>
        </p:nvSpPr>
        <p:spPr>
          <a:xfrm>
            <a:off x="4480765" y="4682554"/>
            <a:ext cx="1878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smtClean="0">
                <a:solidFill>
                  <a:srgbClr val="FF0000"/>
                </a:solidFill>
              </a:rPr>
              <a:t>Uno a muchos</a:t>
            </a:r>
          </a:p>
          <a:p>
            <a:pPr algn="ctr"/>
            <a:r>
              <a:rPr lang="es-ES" sz="1400" b="1" i="1" dirty="0" smtClean="0">
                <a:solidFill>
                  <a:srgbClr val="FF0000"/>
                </a:solidFill>
              </a:rPr>
              <a:t>Relación Total</a:t>
            </a:r>
            <a:endParaRPr lang="es-CO" sz="1400" b="1" i="1" dirty="0">
              <a:solidFill>
                <a:srgbClr val="FF0000"/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435033" y="5268785"/>
            <a:ext cx="5660967" cy="975000"/>
            <a:chOff x="3084022" y="4254328"/>
            <a:chExt cx="5660967" cy="975000"/>
          </a:xfrm>
        </p:grpSpPr>
        <p:sp>
          <p:nvSpPr>
            <p:cNvPr id="45" name="CuadroTexto 44"/>
            <p:cNvSpPr txBox="1"/>
            <p:nvPr/>
          </p:nvSpPr>
          <p:spPr>
            <a:xfrm>
              <a:off x="3704137" y="4582997"/>
              <a:ext cx="4781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Una unidad académica contrata múltiples instructores</a:t>
              </a:r>
              <a:endParaRPr lang="es-CO" dirty="0"/>
            </a:p>
          </p:txBody>
        </p:sp>
        <p:sp>
          <p:nvSpPr>
            <p:cNvPr id="46" name="Rectángulo redondeado 45"/>
            <p:cNvSpPr/>
            <p:nvPr/>
          </p:nvSpPr>
          <p:spPr>
            <a:xfrm>
              <a:off x="3084022" y="4438996"/>
              <a:ext cx="5660967" cy="78760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4751576" y="4254328"/>
              <a:ext cx="188369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Lógica de Negocio</a:t>
              </a:r>
              <a:endParaRPr lang="es-CO" dirty="0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459147" y="4347137"/>
            <a:ext cx="5660968" cy="972277"/>
            <a:chOff x="3084022" y="4254328"/>
            <a:chExt cx="5660968" cy="972277"/>
          </a:xfrm>
        </p:grpSpPr>
        <p:sp>
          <p:nvSpPr>
            <p:cNvPr id="53" name="CuadroTexto 52"/>
            <p:cNvSpPr txBox="1"/>
            <p:nvPr/>
          </p:nvSpPr>
          <p:spPr>
            <a:xfrm>
              <a:off x="3117087" y="4601757"/>
              <a:ext cx="5627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Existen profesores </a:t>
              </a:r>
              <a:r>
                <a:rPr lang="es-ES" i="1" dirty="0" smtClean="0"/>
                <a:t>ad-honorem</a:t>
              </a:r>
              <a:r>
                <a:rPr lang="es-ES" dirty="0" smtClean="0"/>
                <a:t> y </a:t>
              </a:r>
              <a:r>
                <a:rPr lang="es-ES" i="1" dirty="0" smtClean="0"/>
                <a:t>ad-hoc</a:t>
              </a:r>
              <a:endParaRPr lang="es-CO" i="1" dirty="0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084022" y="4438996"/>
              <a:ext cx="5660967" cy="7876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4751576" y="4254328"/>
              <a:ext cx="188369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Regla de Negocio</a:t>
              </a:r>
              <a:endParaRPr lang="es-CO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6459146" y="5555779"/>
            <a:ext cx="5660968" cy="993760"/>
            <a:chOff x="3084022" y="4254328"/>
            <a:chExt cx="5660968" cy="993760"/>
          </a:xfrm>
        </p:grpSpPr>
        <p:sp>
          <p:nvSpPr>
            <p:cNvPr id="57" name="CuadroTexto 56"/>
            <p:cNvSpPr txBox="1"/>
            <p:nvPr/>
          </p:nvSpPr>
          <p:spPr>
            <a:xfrm>
              <a:off x="3117087" y="4601757"/>
              <a:ext cx="5627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Todos los profesores deben estar adjudicados a </a:t>
              </a:r>
              <a:r>
                <a:rPr lang="es-ES" b="1" dirty="0" smtClean="0"/>
                <a:t>una</a:t>
              </a:r>
              <a:r>
                <a:rPr lang="es-ES" dirty="0" smtClean="0"/>
                <a:t> unidad académica</a:t>
              </a:r>
              <a:endParaRPr lang="es-CO" dirty="0"/>
            </a:p>
          </p:txBody>
        </p:sp>
        <p:sp>
          <p:nvSpPr>
            <p:cNvPr id="58" name="Rectángulo redondeado 57"/>
            <p:cNvSpPr/>
            <p:nvPr/>
          </p:nvSpPr>
          <p:spPr>
            <a:xfrm>
              <a:off x="3084022" y="4438996"/>
              <a:ext cx="5660967" cy="78760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4751576" y="4254328"/>
              <a:ext cx="188369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Regla de Negocio</a:t>
              </a:r>
              <a:endParaRPr lang="es-CO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8165159" y="3204566"/>
            <a:ext cx="3533610" cy="887306"/>
            <a:chOff x="2396962" y="2370221"/>
            <a:chExt cx="3533610" cy="887306"/>
          </a:xfrm>
        </p:grpSpPr>
        <p:grpSp>
          <p:nvGrpSpPr>
            <p:cNvPr id="49" name="Grupo 48"/>
            <p:cNvGrpSpPr/>
            <p:nvPr/>
          </p:nvGrpSpPr>
          <p:grpSpPr>
            <a:xfrm>
              <a:off x="2396962" y="2370221"/>
              <a:ext cx="3533610" cy="887306"/>
              <a:chOff x="2398351" y="2370221"/>
              <a:chExt cx="3533610" cy="887306"/>
            </a:xfrm>
          </p:grpSpPr>
          <p:sp>
            <p:nvSpPr>
              <p:cNvPr id="51" name="CuadroTexto 50"/>
              <p:cNvSpPr txBox="1"/>
              <p:nvPr/>
            </p:nvSpPr>
            <p:spPr>
              <a:xfrm>
                <a:off x="4114244" y="2611196"/>
                <a:ext cx="1817717" cy="6463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>
                    <a:solidFill>
                      <a:srgbClr val="FF0000"/>
                    </a:solidFill>
                  </a:rPr>
                  <a:t>Atributo Opcional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Rectángulo 59"/>
              <p:cNvSpPr/>
              <p:nvPr/>
            </p:nvSpPr>
            <p:spPr>
              <a:xfrm>
                <a:off x="2398351" y="2370221"/>
                <a:ext cx="1210632" cy="67940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50" name="Conector recto 49"/>
            <p:cNvCxnSpPr>
              <a:stCxn id="60" idx="3"/>
              <a:endCxn id="51" idx="1"/>
            </p:cNvCxnSpPr>
            <p:nvPr/>
          </p:nvCxnSpPr>
          <p:spPr>
            <a:xfrm>
              <a:off x="3607594" y="2709924"/>
              <a:ext cx="505261" cy="2244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o 60"/>
          <p:cNvGrpSpPr/>
          <p:nvPr/>
        </p:nvGrpSpPr>
        <p:grpSpPr>
          <a:xfrm>
            <a:off x="7766448" y="615766"/>
            <a:ext cx="3340898" cy="1870443"/>
            <a:chOff x="2214668" y="2258231"/>
            <a:chExt cx="3340898" cy="1870443"/>
          </a:xfrm>
        </p:grpSpPr>
        <p:grpSp>
          <p:nvGrpSpPr>
            <p:cNvPr id="62" name="Grupo 61"/>
            <p:cNvGrpSpPr/>
            <p:nvPr/>
          </p:nvGrpSpPr>
          <p:grpSpPr>
            <a:xfrm>
              <a:off x="2214668" y="2258231"/>
              <a:ext cx="3340898" cy="1870443"/>
              <a:chOff x="2216057" y="2258231"/>
              <a:chExt cx="3340898" cy="1870443"/>
            </a:xfrm>
          </p:grpSpPr>
          <p:sp>
            <p:nvSpPr>
              <p:cNvPr id="64" name="CuadroTexto 63"/>
              <p:cNvSpPr txBox="1"/>
              <p:nvPr/>
            </p:nvSpPr>
            <p:spPr>
              <a:xfrm>
                <a:off x="3739238" y="2258231"/>
                <a:ext cx="1817717" cy="6463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>
                    <a:solidFill>
                      <a:srgbClr val="FF0000"/>
                    </a:solidFill>
                  </a:rPr>
                  <a:t>Atributo Opcional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Rectángulo 64"/>
              <p:cNvSpPr/>
              <p:nvPr/>
            </p:nvSpPr>
            <p:spPr>
              <a:xfrm>
                <a:off x="2216057" y="3449268"/>
                <a:ext cx="1210632" cy="67940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63" name="Conector recto 62"/>
            <p:cNvCxnSpPr>
              <a:stCxn id="65" idx="0"/>
              <a:endCxn id="64" idx="1"/>
            </p:cNvCxnSpPr>
            <p:nvPr/>
          </p:nvCxnSpPr>
          <p:spPr>
            <a:xfrm flipV="1">
              <a:off x="2819984" y="2581397"/>
              <a:ext cx="917865" cy="8678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uadroTexto 65"/>
          <p:cNvSpPr txBox="1"/>
          <p:nvPr/>
        </p:nvSpPr>
        <p:spPr>
          <a:xfrm>
            <a:off x="43680" y="4335443"/>
            <a:ext cx="1878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err="1" smtClean="0">
                <a:solidFill>
                  <a:srgbClr val="FF0000"/>
                </a:solidFill>
              </a:rPr>
              <a:t>Not</a:t>
            </a:r>
            <a:r>
              <a:rPr lang="es-ES" sz="1400" i="1" dirty="0" smtClean="0">
                <a:solidFill>
                  <a:srgbClr val="FF0000"/>
                </a:solidFill>
              </a:rPr>
              <a:t> </a:t>
            </a:r>
            <a:r>
              <a:rPr lang="es-ES" sz="1400" i="1" dirty="0" err="1" smtClean="0">
                <a:solidFill>
                  <a:srgbClr val="FF0000"/>
                </a:solidFill>
              </a:rPr>
              <a:t>null</a:t>
            </a:r>
            <a:endParaRPr lang="es-CO" sz="1400" b="1" i="1" dirty="0">
              <a:solidFill>
                <a:srgbClr val="FF0000"/>
              </a:solidFill>
            </a:endParaRPr>
          </a:p>
        </p:txBody>
      </p:sp>
      <p:grpSp>
        <p:nvGrpSpPr>
          <p:cNvPr id="67" name="Grupo 66"/>
          <p:cNvGrpSpPr/>
          <p:nvPr/>
        </p:nvGrpSpPr>
        <p:grpSpPr>
          <a:xfrm>
            <a:off x="143386" y="2183705"/>
            <a:ext cx="2957577" cy="2166699"/>
            <a:chOff x="791278" y="2464621"/>
            <a:chExt cx="2957577" cy="2166699"/>
          </a:xfrm>
        </p:grpSpPr>
        <p:grpSp>
          <p:nvGrpSpPr>
            <p:cNvPr id="68" name="Grupo 67"/>
            <p:cNvGrpSpPr/>
            <p:nvPr/>
          </p:nvGrpSpPr>
          <p:grpSpPr>
            <a:xfrm>
              <a:off x="791278" y="2464621"/>
              <a:ext cx="2957577" cy="2166699"/>
              <a:chOff x="792667" y="2464621"/>
              <a:chExt cx="2957577" cy="2166699"/>
            </a:xfrm>
          </p:grpSpPr>
          <p:sp>
            <p:nvSpPr>
              <p:cNvPr id="70" name="CuadroTexto 69"/>
              <p:cNvSpPr txBox="1"/>
              <p:nvPr/>
            </p:nvSpPr>
            <p:spPr>
              <a:xfrm>
                <a:off x="792667" y="3984989"/>
                <a:ext cx="1817717" cy="6463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>
                    <a:solidFill>
                      <a:srgbClr val="FF0000"/>
                    </a:solidFill>
                  </a:rPr>
                  <a:t>Atributo obligatorio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Rectángulo 70"/>
              <p:cNvSpPr/>
              <p:nvPr/>
            </p:nvSpPr>
            <p:spPr>
              <a:xfrm>
                <a:off x="2638566" y="2464621"/>
                <a:ext cx="1111678" cy="66348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69" name="Conector recto 68"/>
            <p:cNvCxnSpPr>
              <a:stCxn id="71" idx="1"/>
              <a:endCxn id="70" idx="0"/>
            </p:cNvCxnSpPr>
            <p:nvPr/>
          </p:nvCxnSpPr>
          <p:spPr>
            <a:xfrm flipH="1">
              <a:off x="1700137" y="2796365"/>
              <a:ext cx="937040" cy="1188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85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Bases de Datos y Reglas de Negocio</a:t>
            </a:r>
          </a:p>
          <a:p>
            <a:r>
              <a:rPr lang="es-ES" dirty="0" smtClean="0"/>
              <a:t>Relaciones en Bases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63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Bases de Datos y Reglas de Negocio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Introducción a SQL: Esquemas y Relaciones</a:t>
            </a:r>
          </a:p>
          <a:p>
            <a:r>
              <a:rPr lang="es-ES" dirty="0" smtClean="0"/>
              <a:t>Camilo Rey Torres</a:t>
            </a:r>
          </a:p>
          <a:p>
            <a:r>
              <a:rPr lang="es-ES" dirty="0" smtClean="0"/>
              <a:t>MACC - </a:t>
            </a:r>
            <a:r>
              <a:rPr lang="es-ES" dirty="0" err="1" smtClean="0"/>
              <a:t>URosario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75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86C4AD-E249-4857-9FD6-913990A8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datos y las Bases de Datos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05E3F3C-9AA3-4CEF-9D9B-E49DA2A556A2}"/>
              </a:ext>
            </a:extLst>
          </p:cNvPr>
          <p:cNvGrpSpPr/>
          <p:nvPr/>
        </p:nvGrpSpPr>
        <p:grpSpPr>
          <a:xfrm>
            <a:off x="4827941" y="1724116"/>
            <a:ext cx="5393635" cy="1507435"/>
            <a:chOff x="2835966" y="1457739"/>
            <a:chExt cx="5393635" cy="1507435"/>
          </a:xfrm>
        </p:grpSpPr>
        <p:sp>
          <p:nvSpPr>
            <p:cNvPr id="5" name="Nube 4">
              <a:extLst>
                <a:ext uri="{FF2B5EF4-FFF2-40B4-BE49-F238E27FC236}">
                  <a16:creationId xmlns:a16="http://schemas.microsoft.com/office/drawing/2014/main" id="{32E0D559-3B28-4B71-8692-D7547A7EB726}"/>
                </a:ext>
              </a:extLst>
            </p:cNvPr>
            <p:cNvSpPr/>
            <p:nvPr/>
          </p:nvSpPr>
          <p:spPr>
            <a:xfrm>
              <a:off x="2835966" y="1457739"/>
              <a:ext cx="5393635" cy="1507435"/>
            </a:xfrm>
            <a:prstGeom prst="cloud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D4A2070-489F-4625-942B-C0BA7C21784C}"/>
                </a:ext>
              </a:extLst>
            </p:cNvPr>
            <p:cNvSpPr txBox="1"/>
            <p:nvPr/>
          </p:nvSpPr>
          <p:spPr>
            <a:xfrm>
              <a:off x="3191288" y="1807042"/>
              <a:ext cx="4200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dirty="0"/>
                <a:t>Aplicación</a:t>
              </a: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99CB63C-A018-4E86-894E-93A525A15EA3}"/>
              </a:ext>
            </a:extLst>
          </p:cNvPr>
          <p:cNvSpPr txBox="1"/>
          <p:nvPr/>
        </p:nvSpPr>
        <p:spPr>
          <a:xfrm>
            <a:off x="5423447" y="5653312"/>
            <a:ext cx="417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Almacenamiento terciario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A3FCCF9-BEF9-4A82-9EFB-535B39402A3B}"/>
              </a:ext>
            </a:extLst>
          </p:cNvPr>
          <p:cNvSpPr/>
          <p:nvPr/>
        </p:nvSpPr>
        <p:spPr>
          <a:xfrm>
            <a:off x="5423449" y="5336970"/>
            <a:ext cx="4025351" cy="115590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579E8D-23B3-466A-945B-79FDED55768D}"/>
              </a:ext>
            </a:extLst>
          </p:cNvPr>
          <p:cNvSpPr txBox="1"/>
          <p:nvPr/>
        </p:nvSpPr>
        <p:spPr>
          <a:xfrm>
            <a:off x="1064323" y="3780418"/>
            <a:ext cx="3763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Entidades:</a:t>
            </a:r>
            <a:r>
              <a:rPr lang="es-ES" dirty="0">
                <a:solidFill>
                  <a:srgbClr val="FF0000"/>
                </a:solidFill>
              </a:rPr>
              <a:t> Unidades conceptuales del negocio compuestos de datos</a:t>
            </a:r>
            <a:endParaRPr lang="es-E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Relaciones: </a:t>
            </a:r>
            <a:r>
              <a:rPr lang="es-ES" dirty="0">
                <a:solidFill>
                  <a:srgbClr val="FF0000"/>
                </a:solidFill>
              </a:rPr>
              <a:t>Elaboración semántica de la lógica entre los datos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C655CD8-66FC-402F-A007-1517CE6D9685}"/>
              </a:ext>
            </a:extLst>
          </p:cNvPr>
          <p:cNvSpPr txBox="1"/>
          <p:nvPr/>
        </p:nvSpPr>
        <p:spPr>
          <a:xfrm>
            <a:off x="1109872" y="5402514"/>
            <a:ext cx="3763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Archivos binarios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Bloques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Registros (Tuplas)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206F254-1B8D-4D6A-8DDB-C822CFF6CFD0}"/>
              </a:ext>
            </a:extLst>
          </p:cNvPr>
          <p:cNvSpPr/>
          <p:nvPr/>
        </p:nvSpPr>
        <p:spPr>
          <a:xfrm>
            <a:off x="5423448" y="3851564"/>
            <a:ext cx="4025352" cy="115590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4E6F878-49A8-45D8-AC0E-5D24F69CAFF0}"/>
              </a:ext>
            </a:extLst>
          </p:cNvPr>
          <p:cNvSpPr txBox="1"/>
          <p:nvPr/>
        </p:nvSpPr>
        <p:spPr>
          <a:xfrm>
            <a:off x="5751442" y="4118973"/>
            <a:ext cx="3155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F55F14-A40A-4464-9D74-90C4BCBA7A01}"/>
              </a:ext>
            </a:extLst>
          </p:cNvPr>
          <p:cNvSpPr txBox="1"/>
          <p:nvPr/>
        </p:nvSpPr>
        <p:spPr>
          <a:xfrm>
            <a:off x="9594574" y="5402514"/>
            <a:ext cx="2372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Virtualmente infinito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Alta latencia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18B09D1-CB6E-4C82-BF3E-5E4F84B5DF65}"/>
              </a:ext>
            </a:extLst>
          </p:cNvPr>
          <p:cNvSpPr txBox="1"/>
          <p:nvPr/>
        </p:nvSpPr>
        <p:spPr>
          <a:xfrm>
            <a:off x="1064323" y="1992278"/>
            <a:ext cx="3763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Responde </a:t>
            </a:r>
            <a:r>
              <a:rPr lang="es-ES" dirty="0">
                <a:solidFill>
                  <a:srgbClr val="FF0000"/>
                </a:solidFill>
              </a:rPr>
              <a:t>a la lógica del 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Tiene una </a:t>
            </a:r>
            <a:r>
              <a:rPr lang="es-ES" b="1" dirty="0"/>
              <a:t>funcionalidad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Utiliza</a:t>
            </a:r>
            <a:r>
              <a:rPr lang="es-ES" dirty="0"/>
              <a:t> la DB como un </a:t>
            </a:r>
            <a:r>
              <a:rPr lang="es-ES" b="1" dirty="0"/>
              <a:t>recurso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078596E-5A67-4C10-BD85-1F289729779A}"/>
              </a:ext>
            </a:extLst>
          </p:cNvPr>
          <p:cNvSpPr txBox="1"/>
          <p:nvPr/>
        </p:nvSpPr>
        <p:spPr>
          <a:xfrm>
            <a:off x="9594573" y="3861651"/>
            <a:ext cx="237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Oculta</a:t>
            </a:r>
            <a:r>
              <a:rPr lang="es-ES" dirty="0"/>
              <a:t> el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Está limitada por él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Opera desde la RAM</a:t>
            </a:r>
          </a:p>
        </p:txBody>
      </p:sp>
    </p:spTree>
    <p:extLst>
      <p:ext uri="{BB962C8B-B14F-4D97-AF65-F5344CB8AC3E}">
        <p14:creationId xmlns:p14="http://schemas.microsoft.com/office/powerpoint/2010/main" val="339401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Reglas de Negocio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7284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Enunciado </a:t>
            </a:r>
            <a:r>
              <a:rPr lang="es-ES" dirty="0" smtClean="0">
                <a:solidFill>
                  <a:srgbClr val="FF0000"/>
                </a:solidFill>
              </a:rPr>
              <a:t>corto</a:t>
            </a:r>
            <a:r>
              <a:rPr lang="es-ES" dirty="0" smtClean="0"/>
              <a:t>, </a:t>
            </a:r>
            <a:r>
              <a:rPr lang="es-ES" dirty="0" smtClean="0">
                <a:solidFill>
                  <a:srgbClr val="FF0000"/>
                </a:solidFill>
              </a:rPr>
              <a:t>claro </a:t>
            </a:r>
            <a:r>
              <a:rPr lang="es-ES" dirty="0" smtClean="0"/>
              <a:t>y</a:t>
            </a:r>
            <a:r>
              <a:rPr lang="es-ES" dirty="0" smtClean="0">
                <a:solidFill>
                  <a:srgbClr val="FF0000"/>
                </a:solidFill>
              </a:rPr>
              <a:t> conciso</a:t>
            </a:r>
          </a:p>
          <a:p>
            <a:r>
              <a:rPr lang="es-ES" dirty="0" smtClean="0"/>
              <a:t>Términos de las reglas están enunciados en términos del </a:t>
            </a:r>
            <a:r>
              <a:rPr lang="es-ES" dirty="0" smtClean="0">
                <a:solidFill>
                  <a:srgbClr val="FF0000"/>
                </a:solidFill>
              </a:rPr>
              <a:t>argot</a:t>
            </a:r>
            <a:r>
              <a:rPr lang="es-ES" dirty="0" smtClean="0"/>
              <a:t> del negocio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Determina</a:t>
            </a:r>
            <a:r>
              <a:rPr lang="es-ES" dirty="0" smtClean="0"/>
              <a:t> las relaciones entre entidades de negocio</a:t>
            </a:r>
          </a:p>
          <a:p>
            <a:r>
              <a:rPr lang="es-ES" dirty="0" smtClean="0"/>
              <a:t>Las reglas de negocio regulan las </a:t>
            </a:r>
            <a:r>
              <a:rPr lang="es-ES" dirty="0" smtClean="0">
                <a:solidFill>
                  <a:srgbClr val="FF0000"/>
                </a:solidFill>
              </a:rPr>
              <a:t>capacidades</a:t>
            </a:r>
            <a:r>
              <a:rPr lang="es-ES" dirty="0" smtClean="0"/>
              <a:t> del negocio.</a:t>
            </a:r>
            <a:endParaRPr lang="es-CO" dirty="0"/>
          </a:p>
        </p:txBody>
      </p:sp>
      <p:grpSp>
        <p:nvGrpSpPr>
          <p:cNvPr id="8" name="Grupo 7"/>
          <p:cNvGrpSpPr/>
          <p:nvPr/>
        </p:nvGrpSpPr>
        <p:grpSpPr>
          <a:xfrm>
            <a:off x="989215" y="3667846"/>
            <a:ext cx="5660967" cy="1290259"/>
            <a:chOff x="3084022" y="4254330"/>
            <a:chExt cx="5660967" cy="1290259"/>
          </a:xfrm>
        </p:grpSpPr>
        <p:sp>
          <p:nvSpPr>
            <p:cNvPr id="5" name="CuadroTexto 4"/>
            <p:cNvSpPr txBox="1"/>
            <p:nvPr/>
          </p:nvSpPr>
          <p:spPr>
            <a:xfrm>
              <a:off x="3412374" y="4747971"/>
              <a:ext cx="5004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Solo los profesores MACC pueden dictar cursos MACC</a:t>
              </a:r>
              <a:endParaRPr lang="es-CO" dirty="0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3084022" y="4438996"/>
              <a:ext cx="5660967" cy="110559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478087" y="4254330"/>
              <a:ext cx="98921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Ejemplo</a:t>
              </a:r>
              <a:endParaRPr lang="es-CO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813367" y="4969990"/>
            <a:ext cx="5660967" cy="1290259"/>
            <a:chOff x="3084022" y="4254330"/>
            <a:chExt cx="5660967" cy="1290259"/>
          </a:xfrm>
        </p:grpSpPr>
        <p:sp>
          <p:nvSpPr>
            <p:cNvPr id="10" name="CuadroTexto 9"/>
            <p:cNvSpPr txBox="1"/>
            <p:nvPr/>
          </p:nvSpPr>
          <p:spPr>
            <a:xfrm>
              <a:off x="3412374" y="4671007"/>
              <a:ext cx="5004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Los alumnos pueden tener una carga académica de máximo 19 créditos</a:t>
              </a:r>
              <a:endParaRPr lang="es-CO" dirty="0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3084022" y="4438996"/>
              <a:ext cx="5660967" cy="110559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5478087" y="4254330"/>
              <a:ext cx="989214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Ejemplo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13427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Relaciones en Bases de Datos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Introducción a SQL: Esquemas y Relaciones</a:t>
            </a:r>
          </a:p>
          <a:p>
            <a:r>
              <a:rPr lang="es-ES" dirty="0" smtClean="0"/>
              <a:t>Camilo Rey Torres</a:t>
            </a:r>
          </a:p>
          <a:p>
            <a:r>
              <a:rPr lang="es-ES" dirty="0" smtClean="0"/>
              <a:t>MACC - </a:t>
            </a:r>
            <a:r>
              <a:rPr lang="es-ES" dirty="0" err="1" smtClean="0"/>
              <a:t>URosario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248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formal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954193"/>
          </a:xfrm>
        </p:spPr>
        <p:txBody>
          <a:bodyPr>
            <a:normAutofit/>
          </a:bodyPr>
          <a:lstStyle/>
          <a:p>
            <a:r>
              <a:rPr lang="es-ES" dirty="0" smtClean="0"/>
              <a:t>Una relación es un subconjunto del producto cruz 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Una relación se enuncia en </a:t>
            </a:r>
            <a:r>
              <a:rPr lang="es-ES" dirty="0" smtClean="0">
                <a:solidFill>
                  <a:srgbClr val="FF0000"/>
                </a:solidFill>
              </a:rPr>
              <a:t>términos semánticos</a:t>
            </a:r>
            <a:r>
              <a:rPr lang="es-ES" dirty="0" smtClean="0"/>
              <a:t> </a:t>
            </a:r>
            <a:endParaRPr lang="es-CO" dirty="0"/>
          </a:p>
        </p:txBody>
      </p:sp>
      <p:pic>
        <p:nvPicPr>
          <p:cNvPr id="1026" name="Picture 2" descr="https://latex.codecogs.com/png.latex?%5Cdpi%7B200%7D%20%5CLARGE%20R%5Csubset%20A_1%5Ctimes%20A_2%5Ctimes%5Cldots%5Ctimes%20A_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655" y="2603817"/>
            <a:ext cx="56673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58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Cardinalidades</a:t>
            </a:r>
            <a:r>
              <a:rPr lang="es-ES" dirty="0" smtClean="0"/>
              <a:t> en Relaciones</a:t>
            </a:r>
            <a:endParaRPr lang="es-CO" dirty="0"/>
          </a:p>
        </p:txBody>
      </p:sp>
      <p:grpSp>
        <p:nvGrpSpPr>
          <p:cNvPr id="22" name="Grupo 21"/>
          <p:cNvGrpSpPr/>
          <p:nvPr/>
        </p:nvGrpSpPr>
        <p:grpSpPr>
          <a:xfrm>
            <a:off x="145471" y="1661082"/>
            <a:ext cx="3707477" cy="2583708"/>
            <a:chOff x="266007" y="2077194"/>
            <a:chExt cx="3707477" cy="2583708"/>
          </a:xfrm>
        </p:grpSpPr>
        <p:grpSp>
          <p:nvGrpSpPr>
            <p:cNvPr id="20" name="Grupo 19"/>
            <p:cNvGrpSpPr/>
            <p:nvPr/>
          </p:nvGrpSpPr>
          <p:grpSpPr>
            <a:xfrm>
              <a:off x="613756" y="2522935"/>
              <a:ext cx="3011978" cy="2061557"/>
              <a:chOff x="723207" y="2402378"/>
              <a:chExt cx="3011978" cy="2061557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723207" y="2402378"/>
                <a:ext cx="1305098" cy="2061557"/>
                <a:chOff x="723207" y="2402378"/>
                <a:chExt cx="1305098" cy="2061557"/>
              </a:xfrm>
            </p:grpSpPr>
            <p:sp>
              <p:nvSpPr>
                <p:cNvPr id="5" name="Elipse 4"/>
                <p:cNvSpPr/>
                <p:nvPr/>
              </p:nvSpPr>
              <p:spPr>
                <a:xfrm>
                  <a:off x="723207" y="2402378"/>
                  <a:ext cx="1305098" cy="20615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" name="CuadroTexto 5"/>
                <p:cNvSpPr txBox="1"/>
                <p:nvPr/>
              </p:nvSpPr>
              <p:spPr>
                <a:xfrm>
                  <a:off x="1234439" y="2646919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a</a:t>
                  </a:r>
                  <a:endParaRPr lang="es-CO" dirty="0"/>
                </a:p>
              </p:txBody>
            </p:sp>
            <p:sp>
              <p:nvSpPr>
                <p:cNvPr id="7" name="CuadroTexto 6"/>
                <p:cNvSpPr txBox="1"/>
                <p:nvPr/>
              </p:nvSpPr>
              <p:spPr>
                <a:xfrm>
                  <a:off x="1234438" y="3200917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b</a:t>
                  </a:r>
                  <a:endParaRPr lang="es-CO" dirty="0"/>
                </a:p>
              </p:txBody>
            </p:sp>
            <p:sp>
              <p:nvSpPr>
                <p:cNvPr id="8" name="CuadroTexto 7"/>
                <p:cNvSpPr txBox="1"/>
                <p:nvPr/>
              </p:nvSpPr>
              <p:spPr>
                <a:xfrm>
                  <a:off x="1234438" y="3727941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c</a:t>
                  </a:r>
                  <a:endParaRPr lang="es-CO" dirty="0"/>
                </a:p>
              </p:txBody>
            </p:sp>
          </p:grpSp>
          <p:grpSp>
            <p:nvGrpSpPr>
              <p:cNvPr id="10" name="Grupo 9"/>
              <p:cNvGrpSpPr/>
              <p:nvPr/>
            </p:nvGrpSpPr>
            <p:grpSpPr>
              <a:xfrm>
                <a:off x="2430087" y="2402378"/>
                <a:ext cx="1305098" cy="2061557"/>
                <a:chOff x="723207" y="2402378"/>
                <a:chExt cx="1305098" cy="2061557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723207" y="2402378"/>
                  <a:ext cx="1305098" cy="20615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1234439" y="2646919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1</a:t>
                  </a:r>
                  <a:endParaRPr lang="es-CO" dirty="0"/>
                </a:p>
              </p:txBody>
            </p:sp>
            <p:sp>
              <p:nvSpPr>
                <p:cNvPr id="13" name="CuadroTexto 12"/>
                <p:cNvSpPr txBox="1"/>
                <p:nvPr/>
              </p:nvSpPr>
              <p:spPr>
                <a:xfrm>
                  <a:off x="1234438" y="3200917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2</a:t>
                  </a:r>
                  <a:endParaRPr lang="es-CO" dirty="0"/>
                </a:p>
              </p:txBody>
            </p:sp>
            <p:sp>
              <p:nvSpPr>
                <p:cNvPr id="14" name="CuadroTexto 13"/>
                <p:cNvSpPr txBox="1"/>
                <p:nvPr/>
              </p:nvSpPr>
              <p:spPr>
                <a:xfrm>
                  <a:off x="1234438" y="3727941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3</a:t>
                  </a:r>
                  <a:endParaRPr lang="es-CO" dirty="0"/>
                </a:p>
              </p:txBody>
            </p:sp>
          </p:grpSp>
          <p:cxnSp>
            <p:nvCxnSpPr>
              <p:cNvPr id="16" name="Conector recto de flecha 15"/>
              <p:cNvCxnSpPr>
                <a:stCxn id="6" idx="3"/>
                <a:endCxn id="13" idx="1"/>
              </p:cNvCxnSpPr>
              <p:nvPr/>
            </p:nvCxnSpPr>
            <p:spPr>
              <a:xfrm>
                <a:off x="1517072" y="2831585"/>
                <a:ext cx="1424246" cy="553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1493519" y="3387786"/>
                <a:ext cx="1424246" cy="553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/>
              <p:cNvCxnSpPr>
                <a:endCxn id="12" idx="1"/>
              </p:cNvCxnSpPr>
              <p:nvPr/>
            </p:nvCxnSpPr>
            <p:spPr>
              <a:xfrm flipV="1">
                <a:off x="1438098" y="2831585"/>
                <a:ext cx="1503221" cy="1094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ángulo redondeado 20"/>
            <p:cNvSpPr/>
            <p:nvPr/>
          </p:nvSpPr>
          <p:spPr>
            <a:xfrm>
              <a:off x="266007" y="2292409"/>
              <a:ext cx="3707477" cy="236849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673330" y="2077194"/>
              <a:ext cx="289283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Relación </a:t>
              </a:r>
              <a:r>
                <a:rPr lang="es-ES" i="1" dirty="0" err="1" smtClean="0"/>
                <a:t>bi</a:t>
              </a:r>
              <a:r>
                <a:rPr lang="es-ES" i="1" dirty="0" smtClean="0"/>
                <a:t>-unívoca</a:t>
              </a:r>
              <a:r>
                <a:rPr lang="es-ES" dirty="0" smtClean="0"/>
                <a:t> (función)</a:t>
              </a:r>
              <a:endParaRPr lang="es-CO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160515" y="1690688"/>
            <a:ext cx="3707477" cy="2583708"/>
            <a:chOff x="266007" y="2077194"/>
            <a:chExt cx="3707477" cy="2583708"/>
          </a:xfrm>
        </p:grpSpPr>
        <p:grpSp>
          <p:nvGrpSpPr>
            <p:cNvPr id="24" name="Grupo 23"/>
            <p:cNvGrpSpPr/>
            <p:nvPr/>
          </p:nvGrpSpPr>
          <p:grpSpPr>
            <a:xfrm>
              <a:off x="613756" y="2522935"/>
              <a:ext cx="3011978" cy="2061557"/>
              <a:chOff x="723207" y="2402378"/>
              <a:chExt cx="3011978" cy="2061557"/>
            </a:xfrm>
          </p:grpSpPr>
          <p:grpSp>
            <p:nvGrpSpPr>
              <p:cNvPr id="27" name="Grupo 26"/>
              <p:cNvGrpSpPr/>
              <p:nvPr/>
            </p:nvGrpSpPr>
            <p:grpSpPr>
              <a:xfrm>
                <a:off x="723207" y="2402378"/>
                <a:ext cx="1305098" cy="2061557"/>
                <a:chOff x="723207" y="2402378"/>
                <a:chExt cx="1305098" cy="2061557"/>
              </a:xfrm>
            </p:grpSpPr>
            <p:sp>
              <p:nvSpPr>
                <p:cNvPr id="36" name="Elipse 35"/>
                <p:cNvSpPr/>
                <p:nvPr/>
              </p:nvSpPr>
              <p:spPr>
                <a:xfrm>
                  <a:off x="723207" y="2402378"/>
                  <a:ext cx="1305098" cy="20615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7" name="CuadroTexto 36"/>
                <p:cNvSpPr txBox="1"/>
                <p:nvPr/>
              </p:nvSpPr>
              <p:spPr>
                <a:xfrm>
                  <a:off x="1234439" y="2646919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a</a:t>
                  </a:r>
                  <a:endParaRPr lang="es-CO" dirty="0"/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1234438" y="3200917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b</a:t>
                  </a:r>
                  <a:endParaRPr lang="es-CO" dirty="0"/>
                </a:p>
              </p:txBody>
            </p:sp>
            <p:sp>
              <p:nvSpPr>
                <p:cNvPr id="39" name="CuadroTexto 38"/>
                <p:cNvSpPr txBox="1"/>
                <p:nvPr/>
              </p:nvSpPr>
              <p:spPr>
                <a:xfrm>
                  <a:off x="1234438" y="3727941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c</a:t>
                  </a:r>
                  <a:endParaRPr lang="es-CO" dirty="0"/>
                </a:p>
              </p:txBody>
            </p:sp>
          </p:grpSp>
          <p:grpSp>
            <p:nvGrpSpPr>
              <p:cNvPr id="28" name="Grupo 27"/>
              <p:cNvGrpSpPr/>
              <p:nvPr/>
            </p:nvGrpSpPr>
            <p:grpSpPr>
              <a:xfrm>
                <a:off x="2430087" y="2402378"/>
                <a:ext cx="1305098" cy="2061557"/>
                <a:chOff x="723207" y="2402378"/>
                <a:chExt cx="1305098" cy="2061557"/>
              </a:xfrm>
            </p:grpSpPr>
            <p:sp>
              <p:nvSpPr>
                <p:cNvPr id="32" name="Elipse 31"/>
                <p:cNvSpPr/>
                <p:nvPr/>
              </p:nvSpPr>
              <p:spPr>
                <a:xfrm>
                  <a:off x="723207" y="2402378"/>
                  <a:ext cx="1305098" cy="20615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3" name="CuadroTexto 32"/>
                <p:cNvSpPr txBox="1"/>
                <p:nvPr/>
              </p:nvSpPr>
              <p:spPr>
                <a:xfrm>
                  <a:off x="1234439" y="2646919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1</a:t>
                  </a:r>
                  <a:endParaRPr lang="es-CO" dirty="0"/>
                </a:p>
              </p:txBody>
            </p:sp>
            <p:sp>
              <p:nvSpPr>
                <p:cNvPr id="34" name="CuadroTexto 33"/>
                <p:cNvSpPr txBox="1"/>
                <p:nvPr/>
              </p:nvSpPr>
              <p:spPr>
                <a:xfrm>
                  <a:off x="1234438" y="3200917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2</a:t>
                  </a:r>
                  <a:endParaRPr lang="es-CO" dirty="0"/>
                </a:p>
              </p:txBody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1234438" y="3727941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3</a:t>
                  </a:r>
                  <a:endParaRPr lang="es-CO" dirty="0"/>
                </a:p>
              </p:txBody>
            </p:sp>
          </p:grpSp>
          <p:cxnSp>
            <p:nvCxnSpPr>
              <p:cNvPr id="29" name="Conector recto de flecha 28"/>
              <p:cNvCxnSpPr>
                <a:stCxn id="37" idx="3"/>
                <a:endCxn id="34" idx="1"/>
              </p:cNvCxnSpPr>
              <p:nvPr/>
            </p:nvCxnSpPr>
            <p:spPr>
              <a:xfrm>
                <a:off x="1517072" y="2831585"/>
                <a:ext cx="1424246" cy="553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>
                <a:endCxn id="35" idx="1"/>
              </p:cNvCxnSpPr>
              <p:nvPr/>
            </p:nvCxnSpPr>
            <p:spPr>
              <a:xfrm>
                <a:off x="1533699" y="2845072"/>
                <a:ext cx="1407619" cy="10675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>
                <a:endCxn id="33" idx="1"/>
              </p:cNvCxnSpPr>
              <p:nvPr/>
            </p:nvCxnSpPr>
            <p:spPr>
              <a:xfrm flipV="1">
                <a:off x="1485897" y="2831585"/>
                <a:ext cx="1455422" cy="589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ángulo redondeado 24"/>
            <p:cNvSpPr/>
            <p:nvPr/>
          </p:nvSpPr>
          <p:spPr>
            <a:xfrm>
              <a:off x="266007" y="2292409"/>
              <a:ext cx="3707477" cy="236849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02920" y="2077194"/>
              <a:ext cx="3266902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Relación </a:t>
              </a:r>
              <a:r>
                <a:rPr lang="es-ES" i="1" dirty="0" smtClean="0"/>
                <a:t>uno-a-muchos</a:t>
              </a:r>
              <a:r>
                <a:rPr lang="es-ES" dirty="0" smtClean="0"/>
                <a:t> (función)</a:t>
              </a:r>
              <a:endParaRPr lang="es-CO" dirty="0"/>
            </a:p>
          </p:txBody>
        </p:sp>
      </p:grpSp>
      <p:cxnSp>
        <p:nvCxnSpPr>
          <p:cNvPr id="42" name="Conector recto de flecha 41"/>
          <p:cNvCxnSpPr>
            <a:endCxn id="34" idx="1"/>
          </p:cNvCxnSpPr>
          <p:nvPr/>
        </p:nvCxnSpPr>
        <p:spPr>
          <a:xfrm flipV="1">
            <a:off x="5262298" y="3119634"/>
            <a:ext cx="1464077" cy="71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>
            <a:off x="8175559" y="1690687"/>
            <a:ext cx="3707477" cy="2583709"/>
            <a:chOff x="266007" y="2077193"/>
            <a:chExt cx="3707477" cy="2583709"/>
          </a:xfrm>
        </p:grpSpPr>
        <p:grpSp>
          <p:nvGrpSpPr>
            <p:cNvPr id="46" name="Grupo 45"/>
            <p:cNvGrpSpPr/>
            <p:nvPr/>
          </p:nvGrpSpPr>
          <p:grpSpPr>
            <a:xfrm>
              <a:off x="613756" y="2522935"/>
              <a:ext cx="3011978" cy="2061557"/>
              <a:chOff x="723207" y="2402378"/>
              <a:chExt cx="3011978" cy="2061557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723207" y="2402378"/>
                <a:ext cx="1305098" cy="2061557"/>
                <a:chOff x="723207" y="2402378"/>
                <a:chExt cx="1305098" cy="2061557"/>
              </a:xfrm>
            </p:grpSpPr>
            <p:sp>
              <p:nvSpPr>
                <p:cNvPr id="58" name="Elipse 57"/>
                <p:cNvSpPr/>
                <p:nvPr/>
              </p:nvSpPr>
              <p:spPr>
                <a:xfrm>
                  <a:off x="723207" y="2402378"/>
                  <a:ext cx="1305098" cy="20615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9" name="CuadroTexto 58"/>
                <p:cNvSpPr txBox="1"/>
                <p:nvPr/>
              </p:nvSpPr>
              <p:spPr>
                <a:xfrm>
                  <a:off x="1234439" y="2646919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a</a:t>
                  </a:r>
                  <a:endParaRPr lang="es-CO" dirty="0"/>
                </a:p>
              </p:txBody>
            </p:sp>
            <p:sp>
              <p:nvSpPr>
                <p:cNvPr id="60" name="CuadroTexto 59"/>
                <p:cNvSpPr txBox="1"/>
                <p:nvPr/>
              </p:nvSpPr>
              <p:spPr>
                <a:xfrm>
                  <a:off x="1234438" y="3200917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b</a:t>
                  </a:r>
                  <a:endParaRPr lang="es-CO" dirty="0"/>
                </a:p>
              </p:txBody>
            </p:sp>
            <p:sp>
              <p:nvSpPr>
                <p:cNvPr id="61" name="CuadroTexto 60"/>
                <p:cNvSpPr txBox="1"/>
                <p:nvPr/>
              </p:nvSpPr>
              <p:spPr>
                <a:xfrm>
                  <a:off x="1234438" y="3727941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c</a:t>
                  </a:r>
                  <a:endParaRPr lang="es-CO" dirty="0"/>
                </a:p>
              </p:txBody>
            </p:sp>
          </p:grpSp>
          <p:grpSp>
            <p:nvGrpSpPr>
              <p:cNvPr id="50" name="Grupo 49"/>
              <p:cNvGrpSpPr/>
              <p:nvPr/>
            </p:nvGrpSpPr>
            <p:grpSpPr>
              <a:xfrm>
                <a:off x="2430087" y="2402378"/>
                <a:ext cx="1305098" cy="2061557"/>
                <a:chOff x="723207" y="2402378"/>
                <a:chExt cx="1305098" cy="2061557"/>
              </a:xfrm>
            </p:grpSpPr>
            <p:sp>
              <p:nvSpPr>
                <p:cNvPr id="54" name="Elipse 53"/>
                <p:cNvSpPr/>
                <p:nvPr/>
              </p:nvSpPr>
              <p:spPr>
                <a:xfrm>
                  <a:off x="723207" y="2402378"/>
                  <a:ext cx="1305098" cy="20615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5" name="CuadroTexto 54"/>
                <p:cNvSpPr txBox="1"/>
                <p:nvPr/>
              </p:nvSpPr>
              <p:spPr>
                <a:xfrm>
                  <a:off x="1234439" y="2646919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1</a:t>
                  </a:r>
                  <a:endParaRPr lang="es-CO" dirty="0"/>
                </a:p>
              </p:txBody>
            </p:sp>
            <p:sp>
              <p:nvSpPr>
                <p:cNvPr id="56" name="CuadroTexto 55"/>
                <p:cNvSpPr txBox="1"/>
                <p:nvPr/>
              </p:nvSpPr>
              <p:spPr>
                <a:xfrm>
                  <a:off x="1234438" y="3200917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2</a:t>
                  </a:r>
                  <a:endParaRPr lang="es-CO" dirty="0"/>
                </a:p>
              </p:txBody>
            </p:sp>
            <p:sp>
              <p:nvSpPr>
                <p:cNvPr id="57" name="CuadroTexto 56"/>
                <p:cNvSpPr txBox="1"/>
                <p:nvPr/>
              </p:nvSpPr>
              <p:spPr>
                <a:xfrm>
                  <a:off x="1234438" y="3727941"/>
                  <a:ext cx="282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3</a:t>
                  </a:r>
                  <a:endParaRPr lang="es-CO" dirty="0"/>
                </a:p>
              </p:txBody>
            </p:sp>
          </p:grpSp>
          <p:cxnSp>
            <p:nvCxnSpPr>
              <p:cNvPr id="51" name="Conector recto de flecha 50"/>
              <p:cNvCxnSpPr>
                <a:stCxn id="59" idx="3"/>
                <a:endCxn id="56" idx="1"/>
              </p:cNvCxnSpPr>
              <p:nvPr/>
            </p:nvCxnSpPr>
            <p:spPr>
              <a:xfrm>
                <a:off x="1517072" y="2831585"/>
                <a:ext cx="1424246" cy="553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de flecha 51"/>
              <p:cNvCxnSpPr>
                <a:endCxn id="57" idx="1"/>
              </p:cNvCxnSpPr>
              <p:nvPr/>
            </p:nvCxnSpPr>
            <p:spPr>
              <a:xfrm>
                <a:off x="1533699" y="2845072"/>
                <a:ext cx="1407619" cy="10675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>
                <a:stCxn id="60" idx="3"/>
                <a:endCxn id="55" idx="1"/>
              </p:cNvCxnSpPr>
              <p:nvPr/>
            </p:nvCxnSpPr>
            <p:spPr>
              <a:xfrm flipV="1">
                <a:off x="1517071" y="2831585"/>
                <a:ext cx="1424248" cy="553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ángulo redondeado 46"/>
            <p:cNvSpPr/>
            <p:nvPr/>
          </p:nvSpPr>
          <p:spPr>
            <a:xfrm>
              <a:off x="266007" y="2292409"/>
              <a:ext cx="3707477" cy="236849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791086" y="2077193"/>
              <a:ext cx="2834648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Relación </a:t>
              </a:r>
              <a:r>
                <a:rPr lang="es-ES" i="1" dirty="0" smtClean="0"/>
                <a:t>muchos-a-muchos</a:t>
              </a:r>
              <a:r>
                <a:rPr lang="es-ES" dirty="0" smtClean="0"/>
                <a:t> </a:t>
              </a:r>
              <a:endParaRPr lang="es-CO" dirty="0"/>
            </a:p>
          </p:txBody>
        </p:sp>
      </p:grpSp>
      <p:cxnSp>
        <p:nvCxnSpPr>
          <p:cNvPr id="62" name="Conector recto de flecha 61"/>
          <p:cNvCxnSpPr>
            <a:stCxn id="61" idx="3"/>
          </p:cNvCxnSpPr>
          <p:nvPr/>
        </p:nvCxnSpPr>
        <p:spPr>
          <a:xfrm flipV="1">
            <a:off x="9317172" y="3118612"/>
            <a:ext cx="1424248" cy="528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0" idx="3"/>
            <a:endCxn id="57" idx="1"/>
          </p:cNvCxnSpPr>
          <p:nvPr/>
        </p:nvCxnSpPr>
        <p:spPr>
          <a:xfrm>
            <a:off x="9317172" y="3119634"/>
            <a:ext cx="1424247" cy="52702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61" idx="3"/>
            <a:endCxn id="55" idx="1"/>
          </p:cNvCxnSpPr>
          <p:nvPr/>
        </p:nvCxnSpPr>
        <p:spPr>
          <a:xfrm flipV="1">
            <a:off x="9317172" y="2565636"/>
            <a:ext cx="1424248" cy="108102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4251952" y="3449840"/>
            <a:ext cx="1817717" cy="1474658"/>
            <a:chOff x="4268581" y="3461992"/>
            <a:chExt cx="1817717" cy="1474658"/>
          </a:xfrm>
        </p:grpSpPr>
        <p:grpSp>
          <p:nvGrpSpPr>
            <p:cNvPr id="78" name="Grupo 77"/>
            <p:cNvGrpSpPr/>
            <p:nvPr/>
          </p:nvGrpSpPr>
          <p:grpSpPr>
            <a:xfrm>
              <a:off x="4268581" y="3461992"/>
              <a:ext cx="1817717" cy="1474658"/>
              <a:chOff x="4269970" y="3461992"/>
              <a:chExt cx="1817717" cy="1474658"/>
            </a:xfrm>
          </p:grpSpPr>
          <p:sp>
            <p:nvSpPr>
              <p:cNvPr id="73" name="CuadroTexto 72"/>
              <p:cNvSpPr txBox="1"/>
              <p:nvPr/>
            </p:nvSpPr>
            <p:spPr>
              <a:xfrm>
                <a:off x="4269970" y="4567318"/>
                <a:ext cx="181771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>
                    <a:solidFill>
                      <a:srgbClr val="FF0000"/>
                    </a:solidFill>
                  </a:rPr>
                  <a:t>Relación parcial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Rectángulo 73"/>
              <p:cNvSpPr/>
              <p:nvPr/>
            </p:nvSpPr>
            <p:spPr>
              <a:xfrm>
                <a:off x="4921135" y="3461992"/>
                <a:ext cx="515389" cy="43667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76" name="Conector recto 75"/>
            <p:cNvCxnSpPr>
              <a:stCxn id="74" idx="2"/>
              <a:endCxn id="73" idx="0"/>
            </p:cNvCxnSpPr>
            <p:nvPr/>
          </p:nvCxnSpPr>
          <p:spPr>
            <a:xfrm flipH="1">
              <a:off x="5177440" y="3898669"/>
              <a:ext cx="1" cy="668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upo 79"/>
          <p:cNvGrpSpPr/>
          <p:nvPr/>
        </p:nvGrpSpPr>
        <p:grpSpPr>
          <a:xfrm>
            <a:off x="240374" y="2273585"/>
            <a:ext cx="1817717" cy="2583708"/>
            <a:chOff x="4268581" y="2352942"/>
            <a:chExt cx="1817717" cy="2583708"/>
          </a:xfrm>
        </p:grpSpPr>
        <p:grpSp>
          <p:nvGrpSpPr>
            <p:cNvPr id="81" name="Grupo 80"/>
            <p:cNvGrpSpPr/>
            <p:nvPr/>
          </p:nvGrpSpPr>
          <p:grpSpPr>
            <a:xfrm>
              <a:off x="4268581" y="2352942"/>
              <a:ext cx="1817717" cy="2583708"/>
              <a:chOff x="4269970" y="2352942"/>
              <a:chExt cx="1817717" cy="2583708"/>
            </a:xfrm>
          </p:grpSpPr>
          <p:sp>
            <p:nvSpPr>
              <p:cNvPr id="83" name="CuadroTexto 82"/>
              <p:cNvSpPr txBox="1"/>
              <p:nvPr/>
            </p:nvSpPr>
            <p:spPr>
              <a:xfrm>
                <a:off x="4269970" y="4567318"/>
                <a:ext cx="181771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>
                    <a:solidFill>
                      <a:srgbClr val="FF0000"/>
                    </a:solidFill>
                  </a:rPr>
                  <a:t>Relación Total</a:t>
                </a:r>
                <a:endParaRPr lang="es-CO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Rectángulo 83"/>
              <p:cNvSpPr/>
              <p:nvPr/>
            </p:nvSpPr>
            <p:spPr>
              <a:xfrm>
                <a:off x="4921135" y="2352942"/>
                <a:ext cx="515389" cy="154572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cxnSp>
          <p:nvCxnSpPr>
            <p:cNvPr id="82" name="Conector recto 81"/>
            <p:cNvCxnSpPr>
              <a:stCxn id="84" idx="2"/>
              <a:endCxn id="83" idx="0"/>
            </p:cNvCxnSpPr>
            <p:nvPr/>
          </p:nvCxnSpPr>
          <p:spPr>
            <a:xfrm flipH="1">
              <a:off x="5177440" y="3898669"/>
              <a:ext cx="1" cy="668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CuadroTexto 85"/>
          <p:cNvSpPr txBox="1"/>
          <p:nvPr/>
        </p:nvSpPr>
        <p:spPr>
          <a:xfrm>
            <a:off x="207119" y="4811833"/>
            <a:ext cx="1878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smtClean="0">
                <a:solidFill>
                  <a:srgbClr val="FF0000"/>
                </a:solidFill>
              </a:rPr>
              <a:t>Sobre-</a:t>
            </a:r>
            <a:r>
              <a:rPr lang="es-ES" sz="1400" i="1" dirty="0" err="1" smtClean="0">
                <a:solidFill>
                  <a:srgbClr val="FF0000"/>
                </a:solidFill>
              </a:rPr>
              <a:t>eyectividad</a:t>
            </a:r>
            <a:endParaRPr lang="es-CO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7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términos de SQL y lógicos</a:t>
            </a:r>
            <a:endParaRPr lang="es-CO" dirty="0"/>
          </a:p>
        </p:txBody>
      </p:sp>
      <p:grpSp>
        <p:nvGrpSpPr>
          <p:cNvPr id="3" name="Grupo 2"/>
          <p:cNvGrpSpPr/>
          <p:nvPr/>
        </p:nvGrpSpPr>
        <p:grpSpPr>
          <a:xfrm>
            <a:off x="1133488" y="1469071"/>
            <a:ext cx="5660967" cy="972277"/>
            <a:chOff x="3084022" y="4254328"/>
            <a:chExt cx="5660967" cy="972277"/>
          </a:xfrm>
        </p:grpSpPr>
        <p:sp>
          <p:nvSpPr>
            <p:cNvPr id="4" name="CuadroTexto 3"/>
            <p:cNvSpPr txBox="1"/>
            <p:nvPr/>
          </p:nvSpPr>
          <p:spPr>
            <a:xfrm>
              <a:off x="3117086" y="4709557"/>
              <a:ext cx="5627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Los profesores están adjudicados a unidades académicas</a:t>
              </a:r>
              <a:endParaRPr lang="es-CO" dirty="0"/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3084022" y="4438996"/>
              <a:ext cx="5660967" cy="78760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4751576" y="4254328"/>
              <a:ext cx="188369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Lógica de Negocio</a:t>
              </a:r>
              <a:endParaRPr lang="es-CO" dirty="0"/>
            </a:p>
          </p:txBody>
        </p:sp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59" y="1653737"/>
            <a:ext cx="3874129" cy="142858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16" y="3305018"/>
            <a:ext cx="4823213" cy="1652397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166552" y="3689791"/>
            <a:ext cx="5660968" cy="1050232"/>
            <a:chOff x="3084022" y="4254328"/>
            <a:chExt cx="5660968" cy="1050232"/>
          </a:xfrm>
        </p:grpSpPr>
        <p:sp>
          <p:nvSpPr>
            <p:cNvPr id="17" name="CuadroTexto 16"/>
            <p:cNvSpPr txBox="1"/>
            <p:nvPr/>
          </p:nvSpPr>
          <p:spPr>
            <a:xfrm>
              <a:off x="3117087" y="4658229"/>
              <a:ext cx="5627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Los profesores solo pueden estar asignados a unidades académicas </a:t>
              </a:r>
              <a:r>
                <a:rPr lang="es-ES" dirty="0" smtClean="0">
                  <a:solidFill>
                    <a:srgbClr val="FF0000"/>
                  </a:solidFill>
                </a:rPr>
                <a:t>existentes</a:t>
              </a:r>
              <a:endParaRPr lang="es-CO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084022" y="4548612"/>
              <a:ext cx="5660967" cy="75594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4751576" y="4254328"/>
              <a:ext cx="1883691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Regla de Negocio</a:t>
              </a:r>
              <a:endParaRPr lang="es-CO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133487" y="2142141"/>
            <a:ext cx="10220313" cy="1336891"/>
            <a:chOff x="1133487" y="2142141"/>
            <a:chExt cx="10220313" cy="1336891"/>
          </a:xfrm>
        </p:grpSpPr>
        <p:grpSp>
          <p:nvGrpSpPr>
            <p:cNvPr id="12" name="Grupo 11"/>
            <p:cNvGrpSpPr/>
            <p:nvPr/>
          </p:nvGrpSpPr>
          <p:grpSpPr>
            <a:xfrm>
              <a:off x="1133487" y="2596183"/>
              <a:ext cx="5660968" cy="882849"/>
              <a:chOff x="3084022" y="4254328"/>
              <a:chExt cx="5660968" cy="882849"/>
            </a:xfrm>
          </p:grpSpPr>
          <p:sp>
            <p:nvSpPr>
              <p:cNvPr id="13" name="CuadroTexto 12"/>
              <p:cNvSpPr txBox="1"/>
              <p:nvPr/>
            </p:nvSpPr>
            <p:spPr>
              <a:xfrm>
                <a:off x="3117087" y="4658229"/>
                <a:ext cx="5627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Las unidades académicas tienen que tener espacio físico</a:t>
                </a:r>
                <a:endParaRPr lang="es-CO" dirty="0"/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3084022" y="4548612"/>
                <a:ext cx="5660967" cy="58856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4751576" y="4254328"/>
                <a:ext cx="1883691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Regla de Negocio</a:t>
                </a:r>
                <a:endParaRPr lang="es-CO" dirty="0"/>
              </a:p>
            </p:txBody>
          </p:sp>
        </p:grpSp>
        <p:sp>
          <p:nvSpPr>
            <p:cNvPr id="20" name="Rectángulo 19"/>
            <p:cNvSpPr/>
            <p:nvPr/>
          </p:nvSpPr>
          <p:spPr>
            <a:xfrm flipH="1">
              <a:off x="8485341" y="2142141"/>
              <a:ext cx="2868459" cy="3029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1" name="Conector recto 20"/>
            <p:cNvCxnSpPr>
              <a:endCxn id="14" idx="3"/>
            </p:cNvCxnSpPr>
            <p:nvPr/>
          </p:nvCxnSpPr>
          <p:spPr>
            <a:xfrm flipH="1">
              <a:off x="6794454" y="2293632"/>
              <a:ext cx="1683448" cy="8911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ángulo 24"/>
          <p:cNvSpPr/>
          <p:nvPr/>
        </p:nvSpPr>
        <p:spPr>
          <a:xfrm flipH="1">
            <a:off x="7886178" y="4711686"/>
            <a:ext cx="4237450" cy="245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25"/>
          <p:cNvCxnSpPr/>
          <p:nvPr/>
        </p:nvCxnSpPr>
        <p:spPr>
          <a:xfrm flipH="1" flipV="1">
            <a:off x="6827519" y="4384529"/>
            <a:ext cx="1051221" cy="478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28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395</Words>
  <Application>Microsoft Office PowerPoint</Application>
  <PresentationFormat>Panorámica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Introducción a SQL: Esquemas y Relaciones</vt:lpstr>
      <vt:lpstr>Contenido</vt:lpstr>
      <vt:lpstr>Las Bases de Datos y Reglas de Negocio</vt:lpstr>
      <vt:lpstr>Los datos y las Bases de Datos</vt:lpstr>
      <vt:lpstr>Reglas de Negocio</vt:lpstr>
      <vt:lpstr>Relaciones en Bases de Datos</vt:lpstr>
      <vt:lpstr>Definición formal</vt:lpstr>
      <vt:lpstr>Cardinalidades en Relaciones</vt:lpstr>
      <vt:lpstr>En términos de SQL y lógicos</vt:lpstr>
      <vt:lpstr>El esquema de la Base de Datos</vt:lpstr>
      <vt:lpstr>El modelo de la 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SQL: Esquemas y Relaciones</dc:title>
  <dc:creator>Prestamo Estudiantes</dc:creator>
  <cp:lastModifiedBy>Prestamo Estudiantes</cp:lastModifiedBy>
  <cp:revision>7</cp:revision>
  <dcterms:created xsi:type="dcterms:W3CDTF">2020-02-25T15:40:36Z</dcterms:created>
  <dcterms:modified xsi:type="dcterms:W3CDTF">2020-02-25T16:31:03Z</dcterms:modified>
</cp:coreProperties>
</file>