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59" r:id="rId7"/>
    <p:sldId id="264" r:id="rId8"/>
    <p:sldId id="265" r:id="rId9"/>
    <p:sldId id="267" r:id="rId10"/>
    <p:sldId id="266" r:id="rId11"/>
    <p:sldId id="262" r:id="rId12"/>
    <p:sldId id="263" r:id="rId13"/>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660"/>
  </p:normalViewPr>
  <p:slideViewPr>
    <p:cSldViewPr snapToGrid="0">
      <p:cViewPr varScale="1">
        <p:scale>
          <a:sx n="67" d="100"/>
          <a:sy n="67" d="100"/>
        </p:scale>
        <p:origin x="112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57289C9-7EA8-40C9-80D2-C668B80F4E78}" type="datetimeFigureOut">
              <a:rPr kumimoji="1" lang="ja-JP" altLang="en-US" smtClean="0"/>
              <a:t>2024/3/10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31079E8-F3EF-4F24-9EEB-B76CFA455232}" type="slidenum">
              <a:rPr kumimoji="1" lang="ja-JP" altLang="en-US" smtClean="0"/>
              <a:t>‹#›</a:t>
            </a:fld>
            <a:endParaRPr kumimoji="1" lang="ja-JP" altLang="en-US"/>
          </a:p>
        </p:txBody>
      </p:sp>
    </p:spTree>
    <p:extLst>
      <p:ext uri="{BB962C8B-B14F-4D97-AF65-F5344CB8AC3E}">
        <p14:creationId xmlns:p14="http://schemas.microsoft.com/office/powerpoint/2010/main" val="1341236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57289C9-7EA8-40C9-80D2-C668B80F4E78}" type="datetimeFigureOut">
              <a:rPr kumimoji="1" lang="ja-JP" altLang="en-US" smtClean="0"/>
              <a:t>2024/3/10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31079E8-F3EF-4F24-9EEB-B76CFA455232}" type="slidenum">
              <a:rPr kumimoji="1" lang="ja-JP" altLang="en-US" smtClean="0"/>
              <a:t>‹#›</a:t>
            </a:fld>
            <a:endParaRPr kumimoji="1" lang="ja-JP" altLang="en-US"/>
          </a:p>
        </p:txBody>
      </p:sp>
    </p:spTree>
    <p:extLst>
      <p:ext uri="{BB962C8B-B14F-4D97-AF65-F5344CB8AC3E}">
        <p14:creationId xmlns:p14="http://schemas.microsoft.com/office/powerpoint/2010/main" val="337944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57289C9-7EA8-40C9-80D2-C668B80F4E78}" type="datetimeFigureOut">
              <a:rPr kumimoji="1" lang="ja-JP" altLang="en-US" smtClean="0"/>
              <a:t>2024/3/10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31079E8-F3EF-4F24-9EEB-B76CFA455232}" type="slidenum">
              <a:rPr kumimoji="1" lang="ja-JP" altLang="en-US" smtClean="0"/>
              <a:t>‹#›</a:t>
            </a:fld>
            <a:endParaRPr kumimoji="1" lang="ja-JP" altLang="en-US"/>
          </a:p>
        </p:txBody>
      </p:sp>
    </p:spTree>
    <p:extLst>
      <p:ext uri="{BB962C8B-B14F-4D97-AF65-F5344CB8AC3E}">
        <p14:creationId xmlns:p14="http://schemas.microsoft.com/office/powerpoint/2010/main" val="1549455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57289C9-7EA8-40C9-80D2-C668B80F4E78}" type="datetimeFigureOut">
              <a:rPr kumimoji="1" lang="ja-JP" altLang="en-US" smtClean="0"/>
              <a:t>2024/3/10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31079E8-F3EF-4F24-9EEB-B76CFA455232}" type="slidenum">
              <a:rPr kumimoji="1" lang="ja-JP" altLang="en-US" smtClean="0"/>
              <a:t>‹#›</a:t>
            </a:fld>
            <a:endParaRPr kumimoji="1" lang="ja-JP" altLang="en-US"/>
          </a:p>
        </p:txBody>
      </p:sp>
    </p:spTree>
    <p:extLst>
      <p:ext uri="{BB962C8B-B14F-4D97-AF65-F5344CB8AC3E}">
        <p14:creationId xmlns:p14="http://schemas.microsoft.com/office/powerpoint/2010/main" val="509887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57289C9-7EA8-40C9-80D2-C668B80F4E78}" type="datetimeFigureOut">
              <a:rPr kumimoji="1" lang="ja-JP" altLang="en-US" smtClean="0"/>
              <a:t>2024/3/10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31079E8-F3EF-4F24-9EEB-B76CFA455232}" type="slidenum">
              <a:rPr kumimoji="1" lang="ja-JP" altLang="en-US" smtClean="0"/>
              <a:t>‹#›</a:t>
            </a:fld>
            <a:endParaRPr kumimoji="1" lang="ja-JP" altLang="en-US"/>
          </a:p>
        </p:txBody>
      </p:sp>
    </p:spTree>
    <p:extLst>
      <p:ext uri="{BB962C8B-B14F-4D97-AF65-F5344CB8AC3E}">
        <p14:creationId xmlns:p14="http://schemas.microsoft.com/office/powerpoint/2010/main" val="2645483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57289C9-7EA8-40C9-80D2-C668B80F4E78}" type="datetimeFigureOut">
              <a:rPr kumimoji="1" lang="ja-JP" altLang="en-US" smtClean="0"/>
              <a:t>2024/3/10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31079E8-F3EF-4F24-9EEB-B76CFA455232}" type="slidenum">
              <a:rPr kumimoji="1" lang="ja-JP" altLang="en-US" smtClean="0"/>
              <a:t>‹#›</a:t>
            </a:fld>
            <a:endParaRPr kumimoji="1" lang="ja-JP" altLang="en-US"/>
          </a:p>
        </p:txBody>
      </p:sp>
    </p:spTree>
    <p:extLst>
      <p:ext uri="{BB962C8B-B14F-4D97-AF65-F5344CB8AC3E}">
        <p14:creationId xmlns:p14="http://schemas.microsoft.com/office/powerpoint/2010/main" val="2943620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82329" y="2505075"/>
            <a:ext cx="4190702"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14913" y="2505075"/>
            <a:ext cx="4211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57289C9-7EA8-40C9-80D2-C668B80F4E78}" type="datetimeFigureOut">
              <a:rPr kumimoji="1" lang="ja-JP" altLang="en-US" smtClean="0"/>
              <a:t>2024/3/10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931079E8-F3EF-4F24-9EEB-B76CFA455232}" type="slidenum">
              <a:rPr kumimoji="1" lang="ja-JP" altLang="en-US" smtClean="0"/>
              <a:t>‹#›</a:t>
            </a:fld>
            <a:endParaRPr kumimoji="1" lang="ja-JP" altLang="en-US"/>
          </a:p>
        </p:txBody>
      </p:sp>
    </p:spTree>
    <p:extLst>
      <p:ext uri="{BB962C8B-B14F-4D97-AF65-F5344CB8AC3E}">
        <p14:creationId xmlns:p14="http://schemas.microsoft.com/office/powerpoint/2010/main" val="1526354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57289C9-7EA8-40C9-80D2-C668B80F4E78}" type="datetimeFigureOut">
              <a:rPr kumimoji="1" lang="ja-JP" altLang="en-US" smtClean="0"/>
              <a:t>2024/3/10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931079E8-F3EF-4F24-9EEB-B76CFA455232}" type="slidenum">
              <a:rPr kumimoji="1" lang="ja-JP" altLang="en-US" smtClean="0"/>
              <a:t>‹#›</a:t>
            </a:fld>
            <a:endParaRPr kumimoji="1" lang="ja-JP" altLang="en-US"/>
          </a:p>
        </p:txBody>
      </p:sp>
    </p:spTree>
    <p:extLst>
      <p:ext uri="{BB962C8B-B14F-4D97-AF65-F5344CB8AC3E}">
        <p14:creationId xmlns:p14="http://schemas.microsoft.com/office/powerpoint/2010/main" val="3350405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7289C9-7EA8-40C9-80D2-C668B80F4E78}" type="datetimeFigureOut">
              <a:rPr kumimoji="1" lang="ja-JP" altLang="en-US" smtClean="0"/>
              <a:t>2024/3/10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931079E8-F3EF-4F24-9EEB-B76CFA455232}" type="slidenum">
              <a:rPr kumimoji="1" lang="ja-JP" altLang="en-US" smtClean="0"/>
              <a:t>‹#›</a:t>
            </a:fld>
            <a:endParaRPr kumimoji="1" lang="ja-JP" altLang="en-US"/>
          </a:p>
        </p:txBody>
      </p:sp>
    </p:spTree>
    <p:extLst>
      <p:ext uri="{BB962C8B-B14F-4D97-AF65-F5344CB8AC3E}">
        <p14:creationId xmlns:p14="http://schemas.microsoft.com/office/powerpoint/2010/main" val="3383191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57289C9-7EA8-40C9-80D2-C668B80F4E78}" type="datetimeFigureOut">
              <a:rPr kumimoji="1" lang="ja-JP" altLang="en-US" smtClean="0"/>
              <a:t>2024/3/10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31079E8-F3EF-4F24-9EEB-B76CFA455232}" type="slidenum">
              <a:rPr kumimoji="1" lang="ja-JP" altLang="en-US" smtClean="0"/>
              <a:t>‹#›</a:t>
            </a:fld>
            <a:endParaRPr kumimoji="1" lang="ja-JP" altLang="en-US"/>
          </a:p>
        </p:txBody>
      </p:sp>
    </p:spTree>
    <p:extLst>
      <p:ext uri="{BB962C8B-B14F-4D97-AF65-F5344CB8AC3E}">
        <p14:creationId xmlns:p14="http://schemas.microsoft.com/office/powerpoint/2010/main" val="530947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57289C9-7EA8-40C9-80D2-C668B80F4E78}" type="datetimeFigureOut">
              <a:rPr kumimoji="1" lang="ja-JP" altLang="en-US" smtClean="0"/>
              <a:t>2024/3/10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31079E8-F3EF-4F24-9EEB-B76CFA455232}" type="slidenum">
              <a:rPr kumimoji="1" lang="ja-JP" altLang="en-US" smtClean="0"/>
              <a:t>‹#›</a:t>
            </a:fld>
            <a:endParaRPr kumimoji="1" lang="ja-JP" altLang="en-US"/>
          </a:p>
        </p:txBody>
      </p:sp>
    </p:spTree>
    <p:extLst>
      <p:ext uri="{BB962C8B-B14F-4D97-AF65-F5344CB8AC3E}">
        <p14:creationId xmlns:p14="http://schemas.microsoft.com/office/powerpoint/2010/main" val="4245594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7289C9-7EA8-40C9-80D2-C668B80F4E78}" type="datetimeFigureOut">
              <a:rPr kumimoji="1" lang="ja-JP" altLang="en-US" smtClean="0"/>
              <a:t>2024/3/10</a:t>
            </a:fld>
            <a:endParaRPr kumimoji="1" lang="ja-JP" alt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1079E8-F3EF-4F24-9EEB-B76CFA455232}" type="slidenum">
              <a:rPr kumimoji="1" lang="ja-JP" altLang="en-US" smtClean="0"/>
              <a:t>‹#›</a:t>
            </a:fld>
            <a:endParaRPr kumimoji="1" lang="ja-JP" altLang="en-US"/>
          </a:p>
        </p:txBody>
      </p:sp>
    </p:spTree>
    <p:extLst>
      <p:ext uri="{BB962C8B-B14F-4D97-AF65-F5344CB8AC3E}">
        <p14:creationId xmlns:p14="http://schemas.microsoft.com/office/powerpoint/2010/main" val="34899793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2CF18F-EC50-250F-519A-17E0CEB2D727}"/>
              </a:ext>
            </a:extLst>
          </p:cNvPr>
          <p:cNvSpPr>
            <a:spLocks noGrp="1"/>
          </p:cNvSpPr>
          <p:nvPr>
            <p:ph type="ctrTitle"/>
          </p:nvPr>
        </p:nvSpPr>
        <p:spPr/>
        <p:txBody>
          <a:bodyPr/>
          <a:lstStyle/>
          <a:p>
            <a:r>
              <a:rPr kumimoji="1" lang="en-US" altLang="ja-JP" dirty="0"/>
              <a:t>System </a:t>
            </a:r>
            <a:r>
              <a:rPr kumimoji="1" lang="en-US" altLang="ja-JP" dirty="0" err="1"/>
              <a:t>UnTZI</a:t>
            </a:r>
            <a:r>
              <a:rPr kumimoji="1" lang="ja-JP" altLang="en-US" dirty="0"/>
              <a:t>　概要説明</a:t>
            </a:r>
          </a:p>
        </p:txBody>
      </p:sp>
      <p:sp>
        <p:nvSpPr>
          <p:cNvPr id="3" name="字幕 2">
            <a:extLst>
              <a:ext uri="{FF2B5EF4-FFF2-40B4-BE49-F238E27FC236}">
                <a16:creationId xmlns:a16="http://schemas.microsoft.com/office/drawing/2014/main" id="{FE823646-A07E-C383-73C8-F163FA3238DE}"/>
              </a:ext>
            </a:extLst>
          </p:cNvPr>
          <p:cNvSpPr>
            <a:spLocks noGrp="1"/>
          </p:cNvSpPr>
          <p:nvPr>
            <p:ph type="subTitle" idx="1"/>
          </p:nvPr>
        </p:nvSpPr>
        <p:spPr/>
        <p:txBody>
          <a:bodyPr/>
          <a:lstStyle/>
          <a:p>
            <a:r>
              <a:rPr kumimoji="1" lang="en-US" altLang="ja-JP" dirty="0"/>
              <a:t>Team </a:t>
            </a:r>
            <a:r>
              <a:rPr kumimoji="1" lang="en-US" altLang="ja-JP" dirty="0" err="1"/>
              <a:t>UnTZI</a:t>
            </a:r>
            <a:r>
              <a:rPr kumimoji="1" lang="en-US" altLang="ja-JP" dirty="0"/>
              <a:t> W.C.(Working Chief)</a:t>
            </a:r>
          </a:p>
          <a:p>
            <a:r>
              <a:rPr lang="en-US" altLang="ja-JP" dirty="0"/>
              <a:t>Choco</a:t>
            </a:r>
            <a:endParaRPr kumimoji="1" lang="ja-JP" altLang="en-US" dirty="0"/>
          </a:p>
        </p:txBody>
      </p:sp>
    </p:spTree>
    <p:extLst>
      <p:ext uri="{BB962C8B-B14F-4D97-AF65-F5344CB8AC3E}">
        <p14:creationId xmlns:p14="http://schemas.microsoft.com/office/powerpoint/2010/main" val="1391657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FF6FF3-DB1D-10FA-87E5-2A66C24911C9}"/>
              </a:ext>
            </a:extLst>
          </p:cNvPr>
          <p:cNvSpPr>
            <a:spLocks noGrp="1"/>
          </p:cNvSpPr>
          <p:nvPr>
            <p:ph type="title"/>
          </p:nvPr>
        </p:nvSpPr>
        <p:spPr/>
        <p:txBody>
          <a:bodyPr/>
          <a:lstStyle/>
          <a:p>
            <a:r>
              <a:rPr kumimoji="1" lang="en-US" altLang="ja-JP" dirty="0" err="1"/>
              <a:t>UnTZI</a:t>
            </a:r>
            <a:r>
              <a:rPr kumimoji="1" lang="ja-JP" altLang="en-US" dirty="0"/>
              <a:t>の概要</a:t>
            </a:r>
          </a:p>
        </p:txBody>
      </p:sp>
      <p:pic>
        <p:nvPicPr>
          <p:cNvPr id="5" name="図 4">
            <a:extLst>
              <a:ext uri="{FF2B5EF4-FFF2-40B4-BE49-F238E27FC236}">
                <a16:creationId xmlns:a16="http://schemas.microsoft.com/office/drawing/2014/main" id="{EECDCADC-97B7-37F7-E411-C7563ADFBFBE}"/>
              </a:ext>
            </a:extLst>
          </p:cNvPr>
          <p:cNvPicPr>
            <a:picLocks noChangeAspect="1"/>
          </p:cNvPicPr>
          <p:nvPr/>
        </p:nvPicPr>
        <p:blipFill>
          <a:blip r:embed="rId2"/>
          <a:stretch>
            <a:fillRect/>
          </a:stretch>
        </p:blipFill>
        <p:spPr>
          <a:xfrm>
            <a:off x="681037" y="1537705"/>
            <a:ext cx="9148762" cy="3782589"/>
          </a:xfrm>
          <a:prstGeom prst="rect">
            <a:avLst/>
          </a:prstGeom>
        </p:spPr>
      </p:pic>
      <p:sp>
        <p:nvSpPr>
          <p:cNvPr id="6" name="正方形/長方形 5">
            <a:extLst>
              <a:ext uri="{FF2B5EF4-FFF2-40B4-BE49-F238E27FC236}">
                <a16:creationId xmlns:a16="http://schemas.microsoft.com/office/drawing/2014/main" id="{8CE04999-AC6E-99C8-8709-2BC97C5C72EA}"/>
              </a:ext>
            </a:extLst>
          </p:cNvPr>
          <p:cNvSpPr/>
          <p:nvPr/>
        </p:nvSpPr>
        <p:spPr>
          <a:xfrm>
            <a:off x="7000875" y="4419601"/>
            <a:ext cx="2643188" cy="22033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物の情報はトークンによって維持管理される</a:t>
            </a:r>
          </a:p>
        </p:txBody>
      </p:sp>
    </p:spTree>
    <p:extLst>
      <p:ext uri="{BB962C8B-B14F-4D97-AF65-F5344CB8AC3E}">
        <p14:creationId xmlns:p14="http://schemas.microsoft.com/office/powerpoint/2010/main" val="196888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E1AD51-2686-04AC-91FE-BEAA6CA7FA7B}"/>
              </a:ext>
            </a:extLst>
          </p:cNvPr>
          <p:cNvSpPr>
            <a:spLocks noGrp="1"/>
          </p:cNvSpPr>
          <p:nvPr>
            <p:ph type="title"/>
          </p:nvPr>
        </p:nvSpPr>
        <p:spPr/>
        <p:txBody>
          <a:bodyPr/>
          <a:lstStyle/>
          <a:p>
            <a:r>
              <a:rPr kumimoji="1" lang="en-US" altLang="ja-JP" dirty="0"/>
              <a:t>Symbol2.0</a:t>
            </a:r>
            <a:r>
              <a:rPr kumimoji="1" lang="ja-JP" altLang="en-US" dirty="0"/>
              <a:t>の可能性</a:t>
            </a:r>
          </a:p>
        </p:txBody>
      </p:sp>
      <p:sp>
        <p:nvSpPr>
          <p:cNvPr id="3" name="コンテンツ プレースホルダー 2">
            <a:extLst>
              <a:ext uri="{FF2B5EF4-FFF2-40B4-BE49-F238E27FC236}">
                <a16:creationId xmlns:a16="http://schemas.microsoft.com/office/drawing/2014/main" id="{140FBB21-CCB7-7020-D8B6-B7D20070C7FB}"/>
              </a:ext>
            </a:extLst>
          </p:cNvPr>
          <p:cNvSpPr>
            <a:spLocks noGrp="1"/>
          </p:cNvSpPr>
          <p:nvPr>
            <p:ph idx="1"/>
          </p:nvPr>
        </p:nvSpPr>
        <p:spPr/>
        <p:txBody>
          <a:bodyPr/>
          <a:lstStyle/>
          <a:p>
            <a:r>
              <a:rPr lang="ja-JP" altLang="en-US" dirty="0"/>
              <a:t>この</a:t>
            </a:r>
            <a:r>
              <a:rPr lang="en-US" altLang="ja-JP" dirty="0" err="1"/>
              <a:t>UnTZI</a:t>
            </a:r>
            <a:r>
              <a:rPr lang="ja-JP" altLang="en-US" dirty="0"/>
              <a:t>をオペレーションするにはパブリックチェーンである必要はなく、ガス代をフォーセットでもしてプライベートチェーンで行えばよい</a:t>
            </a:r>
            <a:endParaRPr lang="en-US" altLang="ja-JP" dirty="0"/>
          </a:p>
          <a:p>
            <a:endParaRPr kumimoji="1" lang="en-US" altLang="ja-JP" dirty="0"/>
          </a:p>
          <a:p>
            <a:endParaRPr lang="en-US" altLang="ja-JP" dirty="0"/>
          </a:p>
          <a:p>
            <a:r>
              <a:rPr kumimoji="1" lang="ja-JP" altLang="en-US" dirty="0"/>
              <a:t>ちなみに</a:t>
            </a:r>
            <a:r>
              <a:rPr kumimoji="1" lang="en-US" altLang="ja-JP" dirty="0"/>
              <a:t>Symbol</a:t>
            </a:r>
            <a:r>
              <a:rPr kumimoji="1" lang="ja-JP" altLang="en-US" dirty="0"/>
              <a:t>はプライベートチェーンの構築も比較的簡易にできる・・・らしいがパソコン</a:t>
            </a:r>
            <a:r>
              <a:rPr kumimoji="1" lang="en-US" altLang="ja-JP" dirty="0"/>
              <a:t>1</a:t>
            </a:r>
            <a:r>
              <a:rPr kumimoji="1" lang="ja-JP" altLang="en-US" dirty="0"/>
              <a:t>台で</a:t>
            </a:r>
            <a:r>
              <a:rPr lang="ja-JP" altLang="en-US" dirty="0"/>
              <a:t>投票ノード</a:t>
            </a:r>
            <a:r>
              <a:rPr kumimoji="1" lang="ja-JP" altLang="en-US" dirty="0"/>
              <a:t>が維持できて、「店を開けているときに使えればいい」程度なら</a:t>
            </a:r>
            <a:r>
              <a:rPr kumimoji="1" lang="en-US" altLang="ja-JP" dirty="0"/>
              <a:t>1</a:t>
            </a:r>
            <a:r>
              <a:rPr kumimoji="1" lang="ja-JP" altLang="en-US" dirty="0"/>
              <a:t>基でもよさそうだが</a:t>
            </a:r>
            <a:r>
              <a:rPr kumimoji="1" lang="en-US" altLang="ja-JP" dirty="0"/>
              <a:t>4</a:t>
            </a:r>
            <a:r>
              <a:rPr kumimoji="1" lang="ja-JP" altLang="en-US" dirty="0"/>
              <a:t>基は必要</a:t>
            </a:r>
            <a:endParaRPr kumimoji="1" lang="en-US" altLang="ja-JP" dirty="0"/>
          </a:p>
        </p:txBody>
      </p:sp>
    </p:spTree>
    <p:extLst>
      <p:ext uri="{BB962C8B-B14F-4D97-AF65-F5344CB8AC3E}">
        <p14:creationId xmlns:p14="http://schemas.microsoft.com/office/powerpoint/2010/main" val="2436807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D6B323-8592-9CA6-DBEF-72E8A2C1F0BC}"/>
              </a:ext>
            </a:extLst>
          </p:cNvPr>
          <p:cNvSpPr>
            <a:spLocks noGrp="1"/>
          </p:cNvSpPr>
          <p:nvPr>
            <p:ph type="title"/>
          </p:nvPr>
        </p:nvSpPr>
        <p:spPr/>
        <p:txBody>
          <a:bodyPr/>
          <a:lstStyle/>
          <a:p>
            <a:r>
              <a:rPr kumimoji="1" lang="en-US" altLang="ja-JP" dirty="0"/>
              <a:t>Symbol2.0</a:t>
            </a:r>
            <a:r>
              <a:rPr kumimoji="1" lang="ja-JP" altLang="en-US" dirty="0"/>
              <a:t>の可能性</a:t>
            </a:r>
          </a:p>
        </p:txBody>
      </p:sp>
      <p:sp>
        <p:nvSpPr>
          <p:cNvPr id="3" name="コンテンツ プレースホルダー 2">
            <a:extLst>
              <a:ext uri="{FF2B5EF4-FFF2-40B4-BE49-F238E27FC236}">
                <a16:creationId xmlns:a16="http://schemas.microsoft.com/office/drawing/2014/main" id="{EE5C058F-62DF-60F8-EF33-1BEF4E32F3A3}"/>
              </a:ext>
            </a:extLst>
          </p:cNvPr>
          <p:cNvSpPr>
            <a:spLocks noGrp="1"/>
          </p:cNvSpPr>
          <p:nvPr>
            <p:ph idx="1"/>
          </p:nvPr>
        </p:nvSpPr>
        <p:spPr/>
        <p:txBody>
          <a:bodyPr/>
          <a:lstStyle/>
          <a:p>
            <a:r>
              <a:rPr kumimoji="1" lang="en-US" altLang="ja-JP" dirty="0"/>
              <a:t>Symbol</a:t>
            </a:r>
            <a:r>
              <a:rPr kumimoji="1" lang="ja-JP" altLang="en-US" dirty="0"/>
              <a:t>は同じ</a:t>
            </a:r>
            <a:r>
              <a:rPr kumimoji="1" lang="en-US" altLang="ja-JP" dirty="0"/>
              <a:t>Symbol</a:t>
            </a:r>
            <a:r>
              <a:rPr kumimoji="1" lang="ja-JP" altLang="en-US" dirty="0"/>
              <a:t>間でのクロスチェーンスワップを行うことができる（プライベート⇔パブリック間でも）</a:t>
            </a:r>
            <a:endParaRPr kumimoji="1" lang="en-US" altLang="ja-JP" dirty="0"/>
          </a:p>
          <a:p>
            <a:endParaRPr lang="en-US" altLang="ja-JP" dirty="0"/>
          </a:p>
          <a:p>
            <a:r>
              <a:rPr kumimoji="1" lang="en-US" altLang="ja-JP" dirty="0"/>
              <a:t>Symbol</a:t>
            </a:r>
            <a:r>
              <a:rPr kumimoji="1" lang="ja-JP" altLang="en-US" dirty="0"/>
              <a:t>の新しいスタンダードはこのような「パブリックチェーンと事業所単位のプライベートチェーンのレイヤーを使い分ける」ことになるのではないか</a:t>
            </a:r>
          </a:p>
        </p:txBody>
      </p:sp>
    </p:spTree>
    <p:extLst>
      <p:ext uri="{BB962C8B-B14F-4D97-AF65-F5344CB8AC3E}">
        <p14:creationId xmlns:p14="http://schemas.microsoft.com/office/powerpoint/2010/main" val="592439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E5B000-42CA-C4D4-3315-08AF74F3853B}"/>
              </a:ext>
            </a:extLst>
          </p:cNvPr>
          <p:cNvSpPr>
            <a:spLocks noGrp="1"/>
          </p:cNvSpPr>
          <p:nvPr>
            <p:ph type="title"/>
          </p:nvPr>
        </p:nvSpPr>
        <p:spPr/>
        <p:txBody>
          <a:bodyPr/>
          <a:lstStyle/>
          <a:p>
            <a:r>
              <a:rPr kumimoji="1" lang="ja-JP" altLang="en-US" dirty="0"/>
              <a:t>ブロックチェーンの進歩</a:t>
            </a:r>
          </a:p>
        </p:txBody>
      </p:sp>
      <p:sp>
        <p:nvSpPr>
          <p:cNvPr id="3" name="コンテンツ プレースホルダー 2">
            <a:extLst>
              <a:ext uri="{FF2B5EF4-FFF2-40B4-BE49-F238E27FC236}">
                <a16:creationId xmlns:a16="http://schemas.microsoft.com/office/drawing/2014/main" id="{8E15E4F4-906C-8A65-B548-3480507B5485}"/>
              </a:ext>
            </a:extLst>
          </p:cNvPr>
          <p:cNvSpPr>
            <a:spLocks noGrp="1"/>
          </p:cNvSpPr>
          <p:nvPr>
            <p:ph idx="1"/>
          </p:nvPr>
        </p:nvSpPr>
        <p:spPr/>
        <p:txBody>
          <a:bodyPr>
            <a:normAutofit lnSpcReduction="10000"/>
          </a:bodyPr>
          <a:lstStyle/>
          <a:p>
            <a:r>
              <a:rPr kumimoji="1" lang="ja-JP" altLang="en-US" dirty="0"/>
              <a:t>トークンの普及により、ブロックチェーンは</a:t>
            </a:r>
            <a:endParaRPr kumimoji="1" lang="en-US" altLang="ja-JP" dirty="0"/>
          </a:p>
          <a:p>
            <a:endParaRPr lang="en-US" altLang="ja-JP" b="1" dirty="0"/>
          </a:p>
          <a:p>
            <a:pPr lvl="1"/>
            <a:r>
              <a:rPr kumimoji="1" lang="ja-JP" altLang="en-US" sz="2800" b="1" dirty="0"/>
              <a:t>誰が何をどれくらい持っているか</a:t>
            </a:r>
            <a:endParaRPr kumimoji="1" lang="en-US" altLang="ja-JP" sz="2800" b="1" dirty="0"/>
          </a:p>
          <a:p>
            <a:pPr lvl="1"/>
            <a:r>
              <a:rPr kumimoji="1" lang="ja-JP" altLang="en-US" sz="2800" b="1" dirty="0"/>
              <a:t>誰がどんな状態か（</a:t>
            </a:r>
            <a:r>
              <a:rPr kumimoji="1" lang="en-US" altLang="ja-JP" sz="2800" b="1" dirty="0"/>
              <a:t>On-Off</a:t>
            </a:r>
            <a:r>
              <a:rPr kumimoji="1" lang="ja-JP" altLang="en-US" sz="2800" b="1" dirty="0"/>
              <a:t>をトークンの</a:t>
            </a:r>
            <a:endParaRPr kumimoji="1" lang="en-US" altLang="ja-JP" sz="2800" b="1" dirty="0"/>
          </a:p>
          <a:p>
            <a:pPr marL="457200" lvl="1" indent="0">
              <a:buNone/>
            </a:pPr>
            <a:r>
              <a:rPr kumimoji="1" lang="ja-JP" altLang="en-US" sz="2800" b="1" dirty="0"/>
              <a:t>有無で表現）</a:t>
            </a:r>
            <a:endParaRPr kumimoji="1" lang="en-US" altLang="ja-JP" sz="2800" b="1" dirty="0"/>
          </a:p>
          <a:p>
            <a:pPr lvl="1"/>
            <a:r>
              <a:rPr lang="ja-JP" altLang="en-US" sz="2800" b="1" dirty="0"/>
              <a:t>誰と誰が関係を持っているか（トークンの</a:t>
            </a:r>
            <a:endParaRPr lang="en-US" altLang="ja-JP" sz="2800" b="1" dirty="0"/>
          </a:p>
          <a:p>
            <a:pPr marL="457200" lvl="1" indent="0">
              <a:buNone/>
            </a:pPr>
            <a:r>
              <a:rPr lang="ja-JP" altLang="en-US" sz="2800" b="1" dirty="0"/>
              <a:t>分割所有</a:t>
            </a:r>
            <a:r>
              <a:rPr lang="ja-JP" altLang="en-US" sz="2800" dirty="0"/>
              <a:t>）</a:t>
            </a:r>
            <a:endParaRPr lang="en-US" altLang="ja-JP" sz="2800" dirty="0"/>
          </a:p>
          <a:p>
            <a:pPr lvl="1"/>
            <a:endParaRPr lang="en-US" altLang="ja-JP" dirty="0"/>
          </a:p>
          <a:p>
            <a:pPr marL="0" indent="0">
              <a:buNone/>
            </a:pPr>
            <a:r>
              <a:rPr lang="ja-JP" altLang="en-US" dirty="0"/>
              <a:t>という「流動的な情報を流動的に」持つことができるようになった</a:t>
            </a:r>
            <a:endParaRPr lang="en-US" altLang="ja-JP" dirty="0"/>
          </a:p>
        </p:txBody>
      </p:sp>
    </p:spTree>
    <p:extLst>
      <p:ext uri="{BB962C8B-B14F-4D97-AF65-F5344CB8AC3E}">
        <p14:creationId xmlns:p14="http://schemas.microsoft.com/office/powerpoint/2010/main" val="3080524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0102D9-420F-2E52-3B3F-EFAEC209F16A}"/>
              </a:ext>
            </a:extLst>
          </p:cNvPr>
          <p:cNvSpPr>
            <a:spLocks noGrp="1"/>
          </p:cNvSpPr>
          <p:nvPr>
            <p:ph type="title"/>
          </p:nvPr>
        </p:nvSpPr>
        <p:spPr/>
        <p:txBody>
          <a:bodyPr/>
          <a:lstStyle/>
          <a:p>
            <a:r>
              <a:rPr kumimoji="1" lang="en-US" altLang="ja-JP" dirty="0"/>
              <a:t>System </a:t>
            </a:r>
            <a:r>
              <a:rPr kumimoji="1" lang="en-US" altLang="ja-JP" dirty="0" err="1"/>
              <a:t>UnTZI</a:t>
            </a:r>
            <a:r>
              <a:rPr kumimoji="1" lang="ja-JP" altLang="en-US" dirty="0"/>
              <a:t>の開発経緯</a:t>
            </a:r>
          </a:p>
        </p:txBody>
      </p:sp>
      <p:sp>
        <p:nvSpPr>
          <p:cNvPr id="3" name="コンテンツ プレースホルダー 2">
            <a:extLst>
              <a:ext uri="{FF2B5EF4-FFF2-40B4-BE49-F238E27FC236}">
                <a16:creationId xmlns:a16="http://schemas.microsoft.com/office/drawing/2014/main" id="{1687DDBE-6082-B397-10A7-8853FD4462BF}"/>
              </a:ext>
            </a:extLst>
          </p:cNvPr>
          <p:cNvSpPr>
            <a:spLocks noGrp="1"/>
          </p:cNvSpPr>
          <p:nvPr>
            <p:ph idx="1"/>
          </p:nvPr>
        </p:nvSpPr>
        <p:spPr>
          <a:xfrm>
            <a:off x="681038" y="1825625"/>
            <a:ext cx="8543925" cy="4351338"/>
          </a:xfrm>
        </p:spPr>
        <p:txBody>
          <a:bodyPr wrap="square" lIns="0">
            <a:noAutofit/>
          </a:bodyPr>
          <a:lstStyle/>
          <a:p>
            <a:r>
              <a:rPr lang="ja-JP" altLang="en-US" dirty="0"/>
              <a:t>流動する値（ここで言う経験値）をブロックチェーンと同期することで管理する、という</a:t>
            </a:r>
            <a:r>
              <a:rPr lang="en-US" altLang="ja-JP" dirty="0"/>
              <a:t>XYMFIT</a:t>
            </a:r>
            <a:r>
              <a:rPr lang="ja-JP" altLang="en-US" dirty="0"/>
              <a:t>での経験を実社会で活用する</a:t>
            </a:r>
            <a:endParaRPr lang="en-US" altLang="ja-JP" dirty="0"/>
          </a:p>
          <a:p>
            <a:endParaRPr lang="en-US" altLang="ja-JP" dirty="0"/>
          </a:p>
          <a:p>
            <a:r>
              <a:rPr lang="ja-JP" altLang="en-US" dirty="0"/>
              <a:t>ブロックチェーンの価値はトランザクションや取引を行うことで向上するという「</a:t>
            </a:r>
            <a:r>
              <a:rPr lang="en-US" altLang="ja-JP" dirty="0"/>
              <a:t>SCAM</a:t>
            </a:r>
            <a:r>
              <a:rPr lang="ja-JP" altLang="en-US" dirty="0"/>
              <a:t>理論」の実践</a:t>
            </a:r>
            <a:endParaRPr lang="en-US" altLang="ja-JP" dirty="0"/>
          </a:p>
        </p:txBody>
      </p:sp>
    </p:spTree>
    <p:extLst>
      <p:ext uri="{BB962C8B-B14F-4D97-AF65-F5344CB8AC3E}">
        <p14:creationId xmlns:p14="http://schemas.microsoft.com/office/powerpoint/2010/main" val="3463963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5BE564-94A0-3317-F592-17AAA33687F2}"/>
              </a:ext>
            </a:extLst>
          </p:cNvPr>
          <p:cNvSpPr>
            <a:spLocks noGrp="1"/>
          </p:cNvSpPr>
          <p:nvPr>
            <p:ph type="title"/>
          </p:nvPr>
        </p:nvSpPr>
        <p:spPr/>
        <p:txBody>
          <a:bodyPr/>
          <a:lstStyle/>
          <a:p>
            <a:r>
              <a:rPr kumimoji="1" lang="ja-JP" altLang="en-US" dirty="0"/>
              <a:t>去年の惨敗</a:t>
            </a:r>
          </a:p>
        </p:txBody>
      </p:sp>
      <p:sp>
        <p:nvSpPr>
          <p:cNvPr id="3" name="コンテンツ プレースホルダー 2">
            <a:extLst>
              <a:ext uri="{FF2B5EF4-FFF2-40B4-BE49-F238E27FC236}">
                <a16:creationId xmlns:a16="http://schemas.microsoft.com/office/drawing/2014/main" id="{A8CB8E3C-8D86-7B7A-5F84-21ED455EF6C2}"/>
              </a:ext>
            </a:extLst>
          </p:cNvPr>
          <p:cNvSpPr>
            <a:spLocks noGrp="1"/>
          </p:cNvSpPr>
          <p:nvPr>
            <p:ph idx="1"/>
          </p:nvPr>
        </p:nvSpPr>
        <p:spPr>
          <a:xfrm>
            <a:off x="4953000" y="1825625"/>
            <a:ext cx="4271963" cy="4351338"/>
          </a:xfrm>
        </p:spPr>
        <p:txBody>
          <a:bodyPr/>
          <a:lstStyle/>
          <a:p>
            <a:r>
              <a:rPr kumimoji="1" lang="ja-JP" altLang="en-US" dirty="0"/>
              <a:t>去年のハッカソン「</a:t>
            </a:r>
            <a:r>
              <a:rPr kumimoji="1" lang="en-US" altLang="ja-JP" dirty="0"/>
              <a:t>Symbol Authenticator</a:t>
            </a:r>
            <a:r>
              <a:rPr kumimoji="1" lang="ja-JP" altLang="en-US" dirty="0"/>
              <a:t>」は惨敗に終わった</a:t>
            </a:r>
            <a:endParaRPr kumimoji="1" lang="en-US" altLang="ja-JP" dirty="0"/>
          </a:p>
          <a:p>
            <a:endParaRPr lang="en-US" altLang="ja-JP" dirty="0"/>
          </a:p>
          <a:p>
            <a:r>
              <a:rPr kumimoji="1" lang="ja-JP" altLang="en-US" dirty="0"/>
              <a:t>そもそもアプリ自体を各人がいじって調整する必要性自体が問題であった</a:t>
            </a:r>
          </a:p>
        </p:txBody>
      </p:sp>
      <p:pic>
        <p:nvPicPr>
          <p:cNvPr id="4" name="図 3">
            <a:extLst>
              <a:ext uri="{FF2B5EF4-FFF2-40B4-BE49-F238E27FC236}">
                <a16:creationId xmlns:a16="http://schemas.microsoft.com/office/drawing/2014/main" id="{062E1B4F-8EF7-7E87-F402-38938D520EC7}"/>
              </a:ext>
            </a:extLst>
          </p:cNvPr>
          <p:cNvPicPr>
            <a:picLocks noChangeAspect="1"/>
          </p:cNvPicPr>
          <p:nvPr/>
        </p:nvPicPr>
        <p:blipFill rotWithShape="1">
          <a:blip r:embed="rId2"/>
          <a:srcRect t="691" r="334"/>
          <a:stretch/>
        </p:blipFill>
        <p:spPr>
          <a:xfrm>
            <a:off x="0" y="1825625"/>
            <a:ext cx="4686300" cy="3488916"/>
          </a:xfrm>
          <a:prstGeom prst="rect">
            <a:avLst/>
          </a:prstGeom>
        </p:spPr>
      </p:pic>
    </p:spTree>
    <p:extLst>
      <p:ext uri="{BB962C8B-B14F-4D97-AF65-F5344CB8AC3E}">
        <p14:creationId xmlns:p14="http://schemas.microsoft.com/office/powerpoint/2010/main" val="1482000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E37204-CC4B-1C3D-F43C-E9AEF6336136}"/>
              </a:ext>
            </a:extLst>
          </p:cNvPr>
          <p:cNvSpPr>
            <a:spLocks noGrp="1"/>
          </p:cNvSpPr>
          <p:nvPr>
            <p:ph type="title"/>
          </p:nvPr>
        </p:nvSpPr>
        <p:spPr/>
        <p:txBody>
          <a:bodyPr/>
          <a:lstStyle/>
          <a:p>
            <a:r>
              <a:rPr kumimoji="1" lang="en-US" altLang="ja-JP" dirty="0"/>
              <a:t>Symbol</a:t>
            </a:r>
            <a:r>
              <a:rPr lang="ja-JP" altLang="en-US" dirty="0"/>
              <a:t> </a:t>
            </a:r>
            <a:r>
              <a:rPr lang="en-US" altLang="ja-JP" dirty="0"/>
              <a:t>Authenticator</a:t>
            </a:r>
            <a:r>
              <a:rPr lang="ja-JP" altLang="en-US" dirty="0"/>
              <a:t>の発展として</a:t>
            </a:r>
            <a:endParaRPr kumimoji="1" lang="ja-JP" altLang="en-US" dirty="0"/>
          </a:p>
        </p:txBody>
      </p:sp>
      <p:sp>
        <p:nvSpPr>
          <p:cNvPr id="3" name="コンテンツ プレースホルダー 2">
            <a:extLst>
              <a:ext uri="{FF2B5EF4-FFF2-40B4-BE49-F238E27FC236}">
                <a16:creationId xmlns:a16="http://schemas.microsoft.com/office/drawing/2014/main" id="{7118E85D-18CF-4A37-BB71-91D567E4FAE8}"/>
              </a:ext>
            </a:extLst>
          </p:cNvPr>
          <p:cNvSpPr>
            <a:spLocks noGrp="1"/>
          </p:cNvSpPr>
          <p:nvPr>
            <p:ph idx="1"/>
          </p:nvPr>
        </p:nvSpPr>
        <p:spPr/>
        <p:txBody>
          <a:bodyPr/>
          <a:lstStyle/>
          <a:p>
            <a:r>
              <a:rPr kumimoji="1" lang="ja-JP" altLang="en-US" dirty="0"/>
              <a:t>「所有しているモザイク情報をもとに何かを認証する」というシステムを具体的なケースとしてひとまとめにする</a:t>
            </a:r>
            <a:endParaRPr kumimoji="1" lang="en-US" altLang="ja-JP" dirty="0"/>
          </a:p>
          <a:p>
            <a:endParaRPr lang="en-US" altLang="ja-JP" dirty="0"/>
          </a:p>
          <a:p>
            <a:r>
              <a:rPr kumimoji="1" lang="ja-JP" altLang="en-US" dirty="0"/>
              <a:t>⇒疑似的な</a:t>
            </a:r>
            <a:r>
              <a:rPr kumimoji="1" lang="en-US" altLang="ja-JP" dirty="0"/>
              <a:t>XYM</a:t>
            </a:r>
            <a:r>
              <a:rPr kumimoji="1" lang="ja-JP" altLang="en-US" dirty="0"/>
              <a:t>決済のシステムを作り上げる</a:t>
            </a:r>
          </a:p>
        </p:txBody>
      </p:sp>
    </p:spTree>
    <p:extLst>
      <p:ext uri="{BB962C8B-B14F-4D97-AF65-F5344CB8AC3E}">
        <p14:creationId xmlns:p14="http://schemas.microsoft.com/office/powerpoint/2010/main" val="2654290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3271BC-89C7-1CB4-2B2F-337ED527286E}"/>
              </a:ext>
            </a:extLst>
          </p:cNvPr>
          <p:cNvSpPr>
            <a:spLocks noGrp="1"/>
          </p:cNvSpPr>
          <p:nvPr>
            <p:ph type="title"/>
          </p:nvPr>
        </p:nvSpPr>
        <p:spPr/>
        <p:txBody>
          <a:bodyPr/>
          <a:lstStyle/>
          <a:p>
            <a:r>
              <a:rPr kumimoji="1" lang="en-US" altLang="ja-JP" dirty="0"/>
              <a:t>XYMPOSIUM</a:t>
            </a:r>
            <a:r>
              <a:rPr kumimoji="1" lang="ja-JP" altLang="en-US" dirty="0"/>
              <a:t>での</a:t>
            </a:r>
            <a:r>
              <a:rPr lang="en-US" altLang="ja-JP" dirty="0" err="1"/>
              <a:t>NineLives</a:t>
            </a:r>
            <a:r>
              <a:rPr kumimoji="1" lang="ja-JP" altLang="en-US" dirty="0"/>
              <a:t>氏との議論</a:t>
            </a:r>
          </a:p>
        </p:txBody>
      </p:sp>
      <p:sp>
        <p:nvSpPr>
          <p:cNvPr id="3" name="コンテンツ プレースホルダー 2">
            <a:extLst>
              <a:ext uri="{FF2B5EF4-FFF2-40B4-BE49-F238E27FC236}">
                <a16:creationId xmlns:a16="http://schemas.microsoft.com/office/drawing/2014/main" id="{28287998-C8E7-FF6E-0378-65FF5B4D87A8}"/>
              </a:ext>
            </a:extLst>
          </p:cNvPr>
          <p:cNvSpPr>
            <a:spLocks noGrp="1"/>
          </p:cNvSpPr>
          <p:nvPr>
            <p:ph idx="1"/>
          </p:nvPr>
        </p:nvSpPr>
        <p:spPr>
          <a:xfrm>
            <a:off x="4953000" y="1825625"/>
            <a:ext cx="4271963" cy="4351338"/>
          </a:xfrm>
        </p:spPr>
        <p:txBody>
          <a:bodyPr/>
          <a:lstStyle/>
          <a:p>
            <a:r>
              <a:rPr kumimoji="1" lang="ja-JP" altLang="en-US" dirty="0"/>
              <a:t>モザイクを使った決済システムを研究していた開発者の</a:t>
            </a:r>
            <a:r>
              <a:rPr lang="en-US" altLang="ja-JP" dirty="0" err="1"/>
              <a:t>NineLives</a:t>
            </a:r>
            <a:r>
              <a:rPr kumimoji="1" lang="ja-JP" altLang="en-US" dirty="0"/>
              <a:t>氏と話し、「モザイクを認証や伝票に、トランザクションの通知をオペレーションに使えないか」という考えを持ち、今回の決済システムを作成するに至った。</a:t>
            </a:r>
          </a:p>
        </p:txBody>
      </p:sp>
      <p:sp>
        <p:nvSpPr>
          <p:cNvPr id="4" name="正方形/長方形 3">
            <a:extLst>
              <a:ext uri="{FF2B5EF4-FFF2-40B4-BE49-F238E27FC236}">
                <a16:creationId xmlns:a16="http://schemas.microsoft.com/office/drawing/2014/main" id="{3F2A06A8-EABB-72C3-1E24-E29EE5552D28}"/>
              </a:ext>
            </a:extLst>
          </p:cNvPr>
          <p:cNvSpPr/>
          <p:nvPr/>
        </p:nvSpPr>
        <p:spPr>
          <a:xfrm>
            <a:off x="681037" y="1825625"/>
            <a:ext cx="3786187" cy="1174750"/>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kumimoji="1" lang="ja-JP" altLang="en-US" dirty="0"/>
              <a:t>店</a:t>
            </a:r>
            <a:endParaRPr kumimoji="1" lang="en-US" altLang="ja-JP" dirty="0"/>
          </a:p>
        </p:txBody>
      </p:sp>
      <p:sp>
        <p:nvSpPr>
          <p:cNvPr id="5" name="正方形/長方形 4">
            <a:extLst>
              <a:ext uri="{FF2B5EF4-FFF2-40B4-BE49-F238E27FC236}">
                <a16:creationId xmlns:a16="http://schemas.microsoft.com/office/drawing/2014/main" id="{A1C46692-96C8-44E9-81F5-73737CDF5899}"/>
              </a:ext>
            </a:extLst>
          </p:cNvPr>
          <p:cNvSpPr/>
          <p:nvPr/>
        </p:nvSpPr>
        <p:spPr>
          <a:xfrm>
            <a:off x="681037" y="4597400"/>
            <a:ext cx="3786187" cy="1174750"/>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kumimoji="1" lang="ja-JP" altLang="en-US" dirty="0"/>
              <a:t>客</a:t>
            </a:r>
            <a:endParaRPr kumimoji="1" lang="en-US" altLang="ja-JP" dirty="0"/>
          </a:p>
        </p:txBody>
      </p:sp>
      <p:sp>
        <p:nvSpPr>
          <p:cNvPr id="6" name="四角形: 角を丸くする 5">
            <a:extLst>
              <a:ext uri="{FF2B5EF4-FFF2-40B4-BE49-F238E27FC236}">
                <a16:creationId xmlns:a16="http://schemas.microsoft.com/office/drawing/2014/main" id="{56D0FA34-8A6E-3FC9-9DDE-58FFE3DE57E1}"/>
              </a:ext>
            </a:extLst>
          </p:cNvPr>
          <p:cNvSpPr/>
          <p:nvPr/>
        </p:nvSpPr>
        <p:spPr>
          <a:xfrm>
            <a:off x="2789457" y="4772025"/>
            <a:ext cx="1439643" cy="63817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モザイク</a:t>
            </a:r>
            <a:endParaRPr kumimoji="1" lang="en-US" altLang="ja-JP" dirty="0"/>
          </a:p>
          <a:p>
            <a:pPr algn="ctr"/>
            <a:r>
              <a:rPr kumimoji="1" lang="ja-JP" altLang="en-US" dirty="0"/>
              <a:t>（物情報）</a:t>
            </a:r>
          </a:p>
        </p:txBody>
      </p:sp>
      <p:sp>
        <p:nvSpPr>
          <p:cNvPr id="7" name="四角形: 角を丸くする 6">
            <a:extLst>
              <a:ext uri="{FF2B5EF4-FFF2-40B4-BE49-F238E27FC236}">
                <a16:creationId xmlns:a16="http://schemas.microsoft.com/office/drawing/2014/main" id="{887F442B-88A4-45FA-31DA-1E1555A59C85}"/>
              </a:ext>
            </a:extLst>
          </p:cNvPr>
          <p:cNvSpPr/>
          <p:nvPr/>
        </p:nvSpPr>
        <p:spPr>
          <a:xfrm>
            <a:off x="2789457" y="2227263"/>
            <a:ext cx="1439643" cy="63817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モザイク</a:t>
            </a:r>
            <a:endParaRPr kumimoji="1" lang="en-US" altLang="ja-JP" dirty="0"/>
          </a:p>
          <a:p>
            <a:pPr algn="ctr"/>
            <a:r>
              <a:rPr kumimoji="1" lang="ja-JP" altLang="en-US" dirty="0"/>
              <a:t>（物情報）</a:t>
            </a:r>
          </a:p>
        </p:txBody>
      </p:sp>
      <p:sp>
        <p:nvSpPr>
          <p:cNvPr id="8" name="四角形: 角を丸くする 7">
            <a:extLst>
              <a:ext uri="{FF2B5EF4-FFF2-40B4-BE49-F238E27FC236}">
                <a16:creationId xmlns:a16="http://schemas.microsoft.com/office/drawing/2014/main" id="{54205BCF-ECAD-00B2-8948-EADC3E9D4D9C}"/>
              </a:ext>
            </a:extLst>
          </p:cNvPr>
          <p:cNvSpPr/>
          <p:nvPr/>
        </p:nvSpPr>
        <p:spPr>
          <a:xfrm>
            <a:off x="1756678" y="4772025"/>
            <a:ext cx="933451" cy="63817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XYM</a:t>
            </a:r>
            <a:endParaRPr kumimoji="1" lang="ja-JP" altLang="en-US" dirty="0"/>
          </a:p>
        </p:txBody>
      </p:sp>
      <p:sp>
        <p:nvSpPr>
          <p:cNvPr id="9" name="矢印: 下 8">
            <a:extLst>
              <a:ext uri="{FF2B5EF4-FFF2-40B4-BE49-F238E27FC236}">
                <a16:creationId xmlns:a16="http://schemas.microsoft.com/office/drawing/2014/main" id="{402EA55E-A91B-EEE6-8600-ADE7C4EEF06C}"/>
              </a:ext>
            </a:extLst>
          </p:cNvPr>
          <p:cNvSpPr/>
          <p:nvPr/>
        </p:nvSpPr>
        <p:spPr>
          <a:xfrm>
            <a:off x="3348037" y="2874963"/>
            <a:ext cx="542925" cy="1731962"/>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572A822B-BD02-9122-B67F-63B443239BBD}"/>
              </a:ext>
            </a:extLst>
          </p:cNvPr>
          <p:cNvSpPr txBox="1"/>
          <p:nvPr/>
        </p:nvSpPr>
        <p:spPr>
          <a:xfrm>
            <a:off x="3820893" y="3429000"/>
            <a:ext cx="646331" cy="369332"/>
          </a:xfrm>
          <a:prstGeom prst="rect">
            <a:avLst/>
          </a:prstGeom>
          <a:noFill/>
        </p:spPr>
        <p:txBody>
          <a:bodyPr wrap="none" rtlCol="0">
            <a:spAutoFit/>
          </a:bodyPr>
          <a:lstStyle/>
          <a:p>
            <a:r>
              <a:rPr kumimoji="1" lang="ja-JP" altLang="en-US" dirty="0"/>
              <a:t>注文</a:t>
            </a:r>
          </a:p>
        </p:txBody>
      </p:sp>
      <p:sp>
        <p:nvSpPr>
          <p:cNvPr id="11" name="四角形: 角を丸くする 10">
            <a:extLst>
              <a:ext uri="{FF2B5EF4-FFF2-40B4-BE49-F238E27FC236}">
                <a16:creationId xmlns:a16="http://schemas.microsoft.com/office/drawing/2014/main" id="{28FCBE78-B6C2-CD6F-3A17-6666F947BD34}"/>
              </a:ext>
            </a:extLst>
          </p:cNvPr>
          <p:cNvSpPr/>
          <p:nvPr/>
        </p:nvSpPr>
        <p:spPr>
          <a:xfrm>
            <a:off x="1657350" y="4705350"/>
            <a:ext cx="2657475" cy="838200"/>
          </a:xfrm>
          <a:prstGeom prst="roundRect">
            <a:avLst/>
          </a:prstGeom>
          <a:noFill/>
          <a:ln w="2540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2" name="矢印: 上 11">
            <a:extLst>
              <a:ext uri="{FF2B5EF4-FFF2-40B4-BE49-F238E27FC236}">
                <a16:creationId xmlns:a16="http://schemas.microsoft.com/office/drawing/2014/main" id="{AA031188-CB72-D03C-A66E-8C622850CE9B}"/>
              </a:ext>
            </a:extLst>
          </p:cNvPr>
          <p:cNvSpPr/>
          <p:nvPr/>
        </p:nvSpPr>
        <p:spPr>
          <a:xfrm>
            <a:off x="1657350" y="3000375"/>
            <a:ext cx="866774" cy="1771650"/>
          </a:xfrm>
          <a:prstGeom prst="up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89E7A6AA-8E1C-1D2E-BA9D-180D75EE2E6E}"/>
              </a:ext>
            </a:extLst>
          </p:cNvPr>
          <p:cNvSpPr txBox="1"/>
          <p:nvPr/>
        </p:nvSpPr>
        <p:spPr>
          <a:xfrm>
            <a:off x="681037" y="3257461"/>
            <a:ext cx="1174969" cy="1200329"/>
          </a:xfrm>
          <a:prstGeom prst="rect">
            <a:avLst/>
          </a:prstGeom>
          <a:noFill/>
        </p:spPr>
        <p:txBody>
          <a:bodyPr wrap="square" rtlCol="0">
            <a:spAutoFit/>
          </a:bodyPr>
          <a:lstStyle/>
          <a:p>
            <a:r>
              <a:rPr kumimoji="1" lang="ja-JP" altLang="en-US" dirty="0"/>
              <a:t>モザイクの種類や数をもとに決済</a:t>
            </a:r>
          </a:p>
        </p:txBody>
      </p:sp>
    </p:spTree>
    <p:extLst>
      <p:ext uri="{BB962C8B-B14F-4D97-AF65-F5344CB8AC3E}">
        <p14:creationId xmlns:p14="http://schemas.microsoft.com/office/powerpoint/2010/main" val="2846877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9229F2-7E32-CB86-103C-331E426B5522}"/>
              </a:ext>
            </a:extLst>
          </p:cNvPr>
          <p:cNvSpPr>
            <a:spLocks noGrp="1"/>
          </p:cNvSpPr>
          <p:nvPr>
            <p:ph type="title"/>
          </p:nvPr>
        </p:nvSpPr>
        <p:spPr/>
        <p:txBody>
          <a:bodyPr/>
          <a:lstStyle/>
          <a:p>
            <a:r>
              <a:rPr kumimoji="1" lang="en-US" altLang="ja-JP" dirty="0" err="1"/>
              <a:t>UnTZI</a:t>
            </a:r>
            <a:r>
              <a:rPr kumimoji="1" lang="ja-JP" altLang="en-US" dirty="0"/>
              <a:t>の概要</a:t>
            </a:r>
          </a:p>
        </p:txBody>
      </p:sp>
      <p:pic>
        <p:nvPicPr>
          <p:cNvPr id="5" name="コンテンツ プレースホルダー 4">
            <a:extLst>
              <a:ext uri="{FF2B5EF4-FFF2-40B4-BE49-F238E27FC236}">
                <a16:creationId xmlns:a16="http://schemas.microsoft.com/office/drawing/2014/main" id="{56B28DA4-6A08-FCC8-D35F-D108F047D85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401" r="5630"/>
          <a:stretch/>
        </p:blipFill>
        <p:spPr>
          <a:xfrm>
            <a:off x="681037" y="1690690"/>
            <a:ext cx="7772400" cy="3844766"/>
          </a:xfrm>
        </p:spPr>
      </p:pic>
      <p:sp>
        <p:nvSpPr>
          <p:cNvPr id="6" name="正方形/長方形 5">
            <a:extLst>
              <a:ext uri="{FF2B5EF4-FFF2-40B4-BE49-F238E27FC236}">
                <a16:creationId xmlns:a16="http://schemas.microsoft.com/office/drawing/2014/main" id="{978E76DE-EDE3-2EE0-79FA-EF25A5F2BB93}"/>
              </a:ext>
            </a:extLst>
          </p:cNvPr>
          <p:cNvSpPr/>
          <p:nvPr/>
        </p:nvSpPr>
        <p:spPr>
          <a:xfrm>
            <a:off x="6838950" y="3341687"/>
            <a:ext cx="2643188" cy="3009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本来なら通信用ウォレットを通してトランザクション部分をやっていきたかったが、端末</a:t>
            </a:r>
            <a:r>
              <a:rPr kumimoji="1" lang="en-US" altLang="ja-JP" dirty="0"/>
              <a:t>2</a:t>
            </a:r>
            <a:r>
              <a:rPr kumimoji="1" lang="ja-JP" altLang="en-US" dirty="0"/>
              <a:t>個持ちができる人はそれほどいないと思い、端末</a:t>
            </a:r>
            <a:r>
              <a:rPr kumimoji="1" lang="en-US" altLang="ja-JP" dirty="0"/>
              <a:t>1</a:t>
            </a:r>
            <a:r>
              <a:rPr kumimoji="1" lang="ja-JP" altLang="en-US" dirty="0"/>
              <a:t>個でもできるようにした</a:t>
            </a:r>
          </a:p>
        </p:txBody>
      </p:sp>
    </p:spTree>
    <p:extLst>
      <p:ext uri="{BB962C8B-B14F-4D97-AF65-F5344CB8AC3E}">
        <p14:creationId xmlns:p14="http://schemas.microsoft.com/office/powerpoint/2010/main" val="3782826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B4E2022F-0C06-C2C7-EC87-A30A89AC382E}"/>
              </a:ext>
            </a:extLst>
          </p:cNvPr>
          <p:cNvPicPr>
            <a:picLocks noChangeAspect="1"/>
          </p:cNvPicPr>
          <p:nvPr/>
        </p:nvPicPr>
        <p:blipFill rotWithShape="1">
          <a:blip r:embed="rId2">
            <a:extLst>
              <a:ext uri="{28A0092B-C50C-407E-A947-70E740481C1C}">
                <a14:useLocalDpi xmlns:a14="http://schemas.microsoft.com/office/drawing/2010/main" val="0"/>
              </a:ext>
            </a:extLst>
          </a:blip>
          <a:srcRect l="3557"/>
          <a:stretch/>
        </p:blipFill>
        <p:spPr>
          <a:xfrm>
            <a:off x="261937" y="1276349"/>
            <a:ext cx="9553575" cy="4457700"/>
          </a:xfrm>
          <a:prstGeom prst="rect">
            <a:avLst/>
          </a:prstGeom>
        </p:spPr>
      </p:pic>
      <p:sp>
        <p:nvSpPr>
          <p:cNvPr id="2" name="タイトル 1">
            <a:extLst>
              <a:ext uri="{FF2B5EF4-FFF2-40B4-BE49-F238E27FC236}">
                <a16:creationId xmlns:a16="http://schemas.microsoft.com/office/drawing/2014/main" id="{EE2BD8A4-0186-1062-370B-05EEC466D139}"/>
              </a:ext>
            </a:extLst>
          </p:cNvPr>
          <p:cNvSpPr>
            <a:spLocks noGrp="1"/>
          </p:cNvSpPr>
          <p:nvPr>
            <p:ph type="title"/>
          </p:nvPr>
        </p:nvSpPr>
        <p:spPr/>
        <p:txBody>
          <a:bodyPr/>
          <a:lstStyle/>
          <a:p>
            <a:r>
              <a:rPr kumimoji="1" lang="en-US" altLang="ja-JP" dirty="0" err="1"/>
              <a:t>UnTZI</a:t>
            </a:r>
            <a:r>
              <a:rPr kumimoji="1" lang="ja-JP" altLang="en-US" dirty="0"/>
              <a:t>の概要</a:t>
            </a:r>
          </a:p>
        </p:txBody>
      </p:sp>
      <p:sp>
        <p:nvSpPr>
          <p:cNvPr id="8" name="正方形/長方形 7">
            <a:extLst>
              <a:ext uri="{FF2B5EF4-FFF2-40B4-BE49-F238E27FC236}">
                <a16:creationId xmlns:a16="http://schemas.microsoft.com/office/drawing/2014/main" id="{DA601AE3-B8A1-5FAB-997A-5A8B31C4EF07}"/>
              </a:ext>
            </a:extLst>
          </p:cNvPr>
          <p:cNvSpPr/>
          <p:nvPr/>
        </p:nvSpPr>
        <p:spPr>
          <a:xfrm>
            <a:off x="7000875" y="5734049"/>
            <a:ext cx="2643188" cy="8889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注文リストから物を選び注文する</a:t>
            </a:r>
          </a:p>
        </p:txBody>
      </p:sp>
    </p:spTree>
    <p:extLst>
      <p:ext uri="{BB962C8B-B14F-4D97-AF65-F5344CB8AC3E}">
        <p14:creationId xmlns:p14="http://schemas.microsoft.com/office/powerpoint/2010/main" val="1243105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コンテンツ プレースホルダー 7">
            <a:extLst>
              <a:ext uri="{FF2B5EF4-FFF2-40B4-BE49-F238E27FC236}">
                <a16:creationId xmlns:a16="http://schemas.microsoft.com/office/drawing/2014/main" id="{23A177EA-1D11-5DB4-506E-2929BFE2003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512"/>
          <a:stretch/>
        </p:blipFill>
        <p:spPr>
          <a:xfrm>
            <a:off x="981075" y="1889283"/>
            <a:ext cx="8243888" cy="3844766"/>
          </a:xfrm>
        </p:spPr>
      </p:pic>
      <p:sp>
        <p:nvSpPr>
          <p:cNvPr id="2" name="タイトル 1">
            <a:extLst>
              <a:ext uri="{FF2B5EF4-FFF2-40B4-BE49-F238E27FC236}">
                <a16:creationId xmlns:a16="http://schemas.microsoft.com/office/drawing/2014/main" id="{DCA4AD75-6EE2-DD74-A2C8-6D1FFB67106B}"/>
              </a:ext>
            </a:extLst>
          </p:cNvPr>
          <p:cNvSpPr>
            <a:spLocks noGrp="1"/>
          </p:cNvSpPr>
          <p:nvPr>
            <p:ph type="title"/>
          </p:nvPr>
        </p:nvSpPr>
        <p:spPr/>
        <p:txBody>
          <a:bodyPr/>
          <a:lstStyle/>
          <a:p>
            <a:r>
              <a:rPr kumimoji="1" lang="en-US" altLang="ja-JP" dirty="0" err="1"/>
              <a:t>UnTZI</a:t>
            </a:r>
            <a:r>
              <a:rPr kumimoji="1" lang="ja-JP" altLang="en-US" dirty="0"/>
              <a:t>の概要</a:t>
            </a:r>
          </a:p>
        </p:txBody>
      </p:sp>
      <p:sp>
        <p:nvSpPr>
          <p:cNvPr id="6" name="正方形/長方形 5">
            <a:extLst>
              <a:ext uri="{FF2B5EF4-FFF2-40B4-BE49-F238E27FC236}">
                <a16:creationId xmlns:a16="http://schemas.microsoft.com/office/drawing/2014/main" id="{7AB76C22-1C07-4EF1-1EB6-AEB459544FE4}"/>
              </a:ext>
            </a:extLst>
          </p:cNvPr>
          <p:cNvSpPr/>
          <p:nvPr/>
        </p:nvSpPr>
        <p:spPr>
          <a:xfrm>
            <a:off x="7000875" y="5734049"/>
            <a:ext cx="2643188" cy="8889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トークンの種類や数からお会計が計算される</a:t>
            </a:r>
          </a:p>
        </p:txBody>
      </p:sp>
    </p:spTree>
    <p:extLst>
      <p:ext uri="{BB962C8B-B14F-4D97-AF65-F5344CB8AC3E}">
        <p14:creationId xmlns:p14="http://schemas.microsoft.com/office/powerpoint/2010/main" val="1390277918"/>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69</TotalTime>
  <Words>486</Words>
  <Application>Microsoft Office PowerPoint</Application>
  <PresentationFormat>A4 210 x 297 mm</PresentationFormat>
  <Paragraphs>53</Paragraphs>
  <Slides>12</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12</vt:i4>
      </vt:variant>
    </vt:vector>
  </HeadingPairs>
  <TitlesOfParts>
    <vt:vector size="16" baseType="lpstr">
      <vt:lpstr>Arial</vt:lpstr>
      <vt:lpstr>Calibri</vt:lpstr>
      <vt:lpstr>Calibri Light</vt:lpstr>
      <vt:lpstr>Office テーマ</vt:lpstr>
      <vt:lpstr>System UnTZI　概要説明</vt:lpstr>
      <vt:lpstr>ブロックチェーンの進歩</vt:lpstr>
      <vt:lpstr>System UnTZIの開発経緯</vt:lpstr>
      <vt:lpstr>去年の惨敗</vt:lpstr>
      <vt:lpstr>Symbol Authenticatorの発展として</vt:lpstr>
      <vt:lpstr>XYMPOSIUMでのNineLives氏との議論</vt:lpstr>
      <vt:lpstr>UnTZIの概要</vt:lpstr>
      <vt:lpstr>UnTZIの概要</vt:lpstr>
      <vt:lpstr>UnTZIの概要</vt:lpstr>
      <vt:lpstr>UnTZIの概要</vt:lpstr>
      <vt:lpstr>Symbol2.0の可能性</vt:lpstr>
      <vt:lpstr>Symbol2.0の可能性</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UnTZI　概要説明</dc:title>
  <dc:creator>直行 田中</dc:creator>
  <cp:lastModifiedBy>直行 田中</cp:lastModifiedBy>
  <cp:revision>7</cp:revision>
  <dcterms:created xsi:type="dcterms:W3CDTF">2024-02-16T12:00:15Z</dcterms:created>
  <dcterms:modified xsi:type="dcterms:W3CDTF">2024-03-10T11:18:39Z</dcterms:modified>
</cp:coreProperties>
</file>