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675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68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973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955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7556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117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835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6871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26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07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407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50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61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196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971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53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153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CCDBCF-73B7-43D6-BBF1-639387D2CA29}" type="datetimeFigureOut">
              <a:rPr lang="es-GT" smtClean="0"/>
              <a:t>25/02/2022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A6792-638A-41C2-A748-105A51E3AC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673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010F-70EC-4440-AE9D-A245A8261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sz="6000" i="1" dirty="0">
                <a:latin typeface="Bradley Hand ITC" panose="03070402050302030203" pitchFamily="66" charset="0"/>
              </a:rPr>
              <a:t>DÍA DE LA Marimba </a:t>
            </a:r>
            <a:endParaRPr lang="es-GT" sz="6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D22DA0-4A18-41E3-B375-3FC9F6639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400" dirty="0"/>
              <a:t>¿cuando se declaro instrumento nacional?</a:t>
            </a:r>
          </a:p>
          <a:p>
            <a:r>
              <a:rPr lang="es-ES" sz="1400" dirty="0"/>
              <a:t>¿porqué es nuestro instrumento nacional?</a:t>
            </a:r>
          </a:p>
          <a:p>
            <a:pPr algn="l"/>
            <a:r>
              <a:rPr lang="es-ES" sz="1400" dirty="0"/>
              <a:t>¿Dónde y cuando se origino la marimba?</a:t>
            </a:r>
          </a:p>
          <a:p>
            <a:r>
              <a:rPr lang="es-ES" sz="1400" dirty="0"/>
              <a:t>¿Cómo llego a Guatemala?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82642045-1E26-45D2-83AD-A26C0341B4BC}"/>
              </a:ext>
            </a:extLst>
          </p:cNvPr>
          <p:cNvSpPr/>
          <p:nvPr/>
        </p:nvSpPr>
        <p:spPr>
          <a:xfrm rot="20729698">
            <a:off x="10275570" y="640080"/>
            <a:ext cx="1245870" cy="1699500"/>
          </a:xfrm>
          <a:custGeom>
            <a:avLst/>
            <a:gdLst>
              <a:gd name="connsiteX0" fmla="*/ 0 w 930669"/>
              <a:gd name="connsiteY0" fmla="*/ 678 h 1563018"/>
              <a:gd name="connsiteX1" fmla="*/ 925830 w 930669"/>
              <a:gd name="connsiteY1" fmla="*/ 194988 h 1563018"/>
              <a:gd name="connsiteX2" fmla="*/ 365760 w 930669"/>
              <a:gd name="connsiteY2" fmla="*/ 1200828 h 1563018"/>
              <a:gd name="connsiteX3" fmla="*/ 400050 w 930669"/>
              <a:gd name="connsiteY3" fmla="*/ 1555158 h 1563018"/>
              <a:gd name="connsiteX4" fmla="*/ 331470 w 930669"/>
              <a:gd name="connsiteY4" fmla="*/ 1452288 h 1563018"/>
              <a:gd name="connsiteX5" fmla="*/ 388620 w 930669"/>
              <a:gd name="connsiteY5" fmla="*/ 1520868 h 156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0669" h="1563018">
                <a:moveTo>
                  <a:pt x="0" y="678"/>
                </a:moveTo>
                <a:cubicBezTo>
                  <a:pt x="432435" y="-2180"/>
                  <a:pt x="864870" y="-5037"/>
                  <a:pt x="925830" y="194988"/>
                </a:cubicBezTo>
                <a:cubicBezTo>
                  <a:pt x="986790" y="395013"/>
                  <a:pt x="453390" y="974133"/>
                  <a:pt x="365760" y="1200828"/>
                </a:cubicBezTo>
                <a:cubicBezTo>
                  <a:pt x="278130" y="1427523"/>
                  <a:pt x="405765" y="1513248"/>
                  <a:pt x="400050" y="1555158"/>
                </a:cubicBezTo>
                <a:cubicBezTo>
                  <a:pt x="394335" y="1597068"/>
                  <a:pt x="333375" y="1458003"/>
                  <a:pt x="331470" y="1452288"/>
                </a:cubicBezTo>
                <a:cubicBezTo>
                  <a:pt x="329565" y="1446573"/>
                  <a:pt x="359092" y="1483720"/>
                  <a:pt x="388620" y="1520868"/>
                </a:cubicBezTo>
              </a:path>
            </a:pathLst>
          </a:cu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95494D1-C34E-467A-80D1-11D4DE2B6627}"/>
              </a:ext>
            </a:extLst>
          </p:cNvPr>
          <p:cNvSpPr/>
          <p:nvPr/>
        </p:nvSpPr>
        <p:spPr>
          <a:xfrm>
            <a:off x="11228705" y="2537099"/>
            <a:ext cx="171450" cy="13716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7058651F-F12D-4290-8718-24F6C54EB466}"/>
              </a:ext>
            </a:extLst>
          </p:cNvPr>
          <p:cNvSpPr/>
          <p:nvPr/>
        </p:nvSpPr>
        <p:spPr>
          <a:xfrm>
            <a:off x="459562" y="3189393"/>
            <a:ext cx="971570" cy="1405467"/>
          </a:xfrm>
          <a:custGeom>
            <a:avLst/>
            <a:gdLst>
              <a:gd name="connsiteX0" fmla="*/ 662960 w 756783"/>
              <a:gd name="connsiteY0" fmla="*/ 0 h 1165860"/>
              <a:gd name="connsiteX1" fmla="*/ 20 w 756783"/>
              <a:gd name="connsiteY1" fmla="*/ 240030 h 1165860"/>
              <a:gd name="connsiteX2" fmla="*/ 640100 w 756783"/>
              <a:gd name="connsiteY2" fmla="*/ 822960 h 1165860"/>
              <a:gd name="connsiteX3" fmla="*/ 754400 w 756783"/>
              <a:gd name="connsiteY3" fmla="*/ 1165860 h 116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783" h="1165860">
                <a:moveTo>
                  <a:pt x="662960" y="0"/>
                </a:moveTo>
                <a:cubicBezTo>
                  <a:pt x="333395" y="51435"/>
                  <a:pt x="3830" y="102870"/>
                  <a:pt x="20" y="240030"/>
                </a:cubicBezTo>
                <a:cubicBezTo>
                  <a:pt x="-3790" y="377190"/>
                  <a:pt x="514370" y="668655"/>
                  <a:pt x="640100" y="822960"/>
                </a:cubicBezTo>
                <a:cubicBezTo>
                  <a:pt x="765830" y="977265"/>
                  <a:pt x="760115" y="1071562"/>
                  <a:pt x="754400" y="11658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3CD0EA6-10D0-4113-9612-E6FFF8CFDA3B}"/>
              </a:ext>
            </a:extLst>
          </p:cNvPr>
          <p:cNvSpPr/>
          <p:nvPr/>
        </p:nvSpPr>
        <p:spPr>
          <a:xfrm>
            <a:off x="1349931" y="4857750"/>
            <a:ext cx="162403" cy="12573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781AB3F-405C-4A2E-9EF6-30101FADC7C5}"/>
              </a:ext>
            </a:extLst>
          </p:cNvPr>
          <p:cNvSpPr/>
          <p:nvPr/>
        </p:nvSpPr>
        <p:spPr>
          <a:xfrm>
            <a:off x="4234172" y="511141"/>
            <a:ext cx="916947" cy="1275024"/>
          </a:xfrm>
          <a:custGeom>
            <a:avLst/>
            <a:gdLst>
              <a:gd name="connsiteX0" fmla="*/ 0 w 916947"/>
              <a:gd name="connsiteY0" fmla="*/ 109164 h 1275024"/>
              <a:gd name="connsiteX1" fmla="*/ 902970 w 916947"/>
              <a:gd name="connsiteY1" fmla="*/ 63444 h 1275024"/>
              <a:gd name="connsiteX2" fmla="*/ 548640 w 916947"/>
              <a:gd name="connsiteY2" fmla="*/ 863544 h 1275024"/>
              <a:gd name="connsiteX3" fmla="*/ 537210 w 916947"/>
              <a:gd name="connsiteY3" fmla="*/ 1275024 h 127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947" h="1275024">
                <a:moveTo>
                  <a:pt x="0" y="109164"/>
                </a:moveTo>
                <a:cubicBezTo>
                  <a:pt x="405765" y="23439"/>
                  <a:pt x="811530" y="-62286"/>
                  <a:pt x="902970" y="63444"/>
                </a:cubicBezTo>
                <a:cubicBezTo>
                  <a:pt x="994410" y="189174"/>
                  <a:pt x="609600" y="661614"/>
                  <a:pt x="548640" y="863544"/>
                </a:cubicBezTo>
                <a:cubicBezTo>
                  <a:pt x="487680" y="1065474"/>
                  <a:pt x="512445" y="1170249"/>
                  <a:pt x="537210" y="127502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BC0A912-A8FC-499E-9FFE-A84FB6409DC5}"/>
              </a:ext>
            </a:extLst>
          </p:cNvPr>
          <p:cNvSpPr/>
          <p:nvPr/>
        </p:nvSpPr>
        <p:spPr>
          <a:xfrm>
            <a:off x="4766310" y="1964266"/>
            <a:ext cx="125730" cy="104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B4CA0C-7043-49A8-9E03-CB16BE14A601}"/>
              </a:ext>
            </a:extLst>
          </p:cNvPr>
          <p:cNvSpPr txBox="1"/>
          <p:nvPr/>
        </p:nvSpPr>
        <p:spPr>
          <a:xfrm>
            <a:off x="156677" y="6488668"/>
            <a:ext cx="238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329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799E2-5885-4937-9638-836E01BE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261" y="4503420"/>
            <a:ext cx="2446019" cy="1783080"/>
          </a:xfrm>
        </p:spPr>
        <p:txBody>
          <a:bodyPr/>
          <a:lstStyle/>
          <a:p>
            <a:r>
              <a:rPr lang="es-GT" b="1" i="1" dirty="0">
                <a:latin typeface="Bradley Hand ITC" panose="03070402050302030203" pitchFamily="66" charset="0"/>
              </a:rPr>
              <a:t>¿Cómo murió?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B878F-49B1-452C-86DF-5105AC6D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1" y="102871"/>
            <a:ext cx="3646170" cy="3326129"/>
          </a:xfrm>
        </p:spPr>
        <p:txBody>
          <a:bodyPr/>
          <a:lstStyle/>
          <a:p>
            <a:r>
              <a:rPr lang="es-GT" dirty="0"/>
              <a:t>Murió defendiendo al Pueblo Maya de los españoles a manos de Pedro de Alvarado  el 20 de Febrero de 1524.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E01EC5-7187-4810-AF67-63443547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12641">
            <a:off x="942914" y="3599858"/>
            <a:ext cx="2956328" cy="21904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08E34F-EAF8-470E-AA81-9FD214EF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7004">
            <a:off x="5928907" y="1086821"/>
            <a:ext cx="3707042" cy="23396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3BC24D-85AE-4AD0-8567-E291E9EA1E41}"/>
              </a:ext>
            </a:extLst>
          </p:cNvPr>
          <p:cNvSpPr txBox="1"/>
          <p:nvPr/>
        </p:nvSpPr>
        <p:spPr>
          <a:xfrm>
            <a:off x="137161" y="64711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19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1B6F-2144-46F0-BC2D-461A8430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i="1" dirty="0">
                <a:latin typeface="Bradley Hand ITC" panose="03070402050302030203" pitchFamily="66" charset="0"/>
              </a:rPr>
              <a:t>ESTA PRENTACIÓN FUE ELABORADA POR:</a:t>
            </a:r>
            <a:br>
              <a:rPr lang="es-GT" b="1" i="1" dirty="0">
                <a:latin typeface="Bradley Hand ITC" panose="03070402050302030203" pitchFamily="66" charset="0"/>
              </a:rPr>
            </a:br>
            <a:r>
              <a:rPr lang="es-GT" b="1" i="1" dirty="0">
                <a:latin typeface="Bradley Hand ITC" panose="03070402050302030203" pitchFamily="66" charset="0"/>
              </a:rPr>
              <a:t>ADRIAN MEDINA Y </a:t>
            </a:r>
            <a:br>
              <a:rPr lang="es-GT" b="1" i="1" dirty="0">
                <a:latin typeface="Bradley Hand ITC" panose="03070402050302030203" pitchFamily="66" charset="0"/>
              </a:rPr>
            </a:br>
            <a:r>
              <a:rPr lang="es-GT" b="1" i="1" dirty="0">
                <a:latin typeface="Bradley Hand ITC" panose="03070402050302030203" pitchFamily="66" charset="0"/>
              </a:rPr>
              <a:t>DORIS VILLELA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1D2431-3F6F-48F9-BBD4-151E22555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GT" b="1" i="1" dirty="0">
                <a:latin typeface="Bahnschrift Condensed" panose="020B0502040204020203" pitchFamily="34" charset="0"/>
              </a:rPr>
              <a:t>GRACIAS POR SU ATENCIÓN ESPERAMOS QUE ESTA PRESENTACIÓN HAYA SIDO DE SU AGRADO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506E3B-8CE0-4C20-B371-462B702AD762}"/>
              </a:ext>
            </a:extLst>
          </p:cNvPr>
          <p:cNvSpPr txBox="1"/>
          <p:nvPr/>
        </p:nvSpPr>
        <p:spPr>
          <a:xfrm>
            <a:off x="0" y="6480810"/>
            <a:ext cx="140589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ADRIAN </a:t>
            </a:r>
          </a:p>
        </p:txBody>
      </p:sp>
    </p:spTree>
    <p:extLst>
      <p:ext uri="{BB962C8B-B14F-4D97-AF65-F5344CB8AC3E}">
        <p14:creationId xmlns:p14="http://schemas.microsoft.com/office/powerpoint/2010/main" val="25587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74F5-BF2B-4059-86D2-393BE24D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130" y="609600"/>
            <a:ext cx="4062096" cy="171069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i="1" dirty="0">
                <a:latin typeface="Bradley Hand ITC" panose="03070402050302030203" pitchFamily="66" charset="0"/>
              </a:rPr>
              <a:t>¿Cuándo de declaro instrumento nacional?</a:t>
            </a:r>
            <a:endParaRPr lang="es-GT" sz="3200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2CB64-EDBD-4251-AA5F-B9EE022B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69632"/>
            <a:ext cx="5197641" cy="2358189"/>
          </a:xfrm>
        </p:spPr>
        <p:txBody>
          <a:bodyPr/>
          <a:lstStyle/>
          <a:p>
            <a:r>
              <a:rPr lang="es-ES" sz="2000" dirty="0"/>
              <a:t>En 1955 fue declarado símbolo patrio y posteriormente se estableció como instrumento nacional según el Decreto 66-78 del Congreso de la República</a:t>
            </a:r>
          </a:p>
          <a:p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AD78E-F945-4E22-ACAB-7C1A39C2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85731">
            <a:off x="1014952" y="530400"/>
            <a:ext cx="4556784" cy="23736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B72638-1128-43B1-8AF3-7D684BCC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406">
            <a:off x="7220476" y="3447258"/>
            <a:ext cx="3872760" cy="21809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E8E253-8E39-4034-A8CB-D0F444E89A22}"/>
              </a:ext>
            </a:extLst>
          </p:cNvPr>
          <p:cNvSpPr txBox="1"/>
          <p:nvPr/>
        </p:nvSpPr>
        <p:spPr>
          <a:xfrm>
            <a:off x="80010" y="6488668"/>
            <a:ext cx="206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243143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3ED5F-1065-41E6-8EF4-5AB3D589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1" y="348916"/>
            <a:ext cx="4114799" cy="2177716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latin typeface="Bradley Hand ITC" panose="03070402050302030203" pitchFamily="66" charset="0"/>
              </a:rPr>
              <a:t>¿Por qué es nuestro instrumento nacional?  </a:t>
            </a:r>
            <a:endParaRPr lang="es-GT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27BA0-96D5-41F3-AA27-67AA90B2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946" y="2526632"/>
            <a:ext cx="3453065" cy="3982451"/>
          </a:xfrm>
        </p:spPr>
        <p:txBody>
          <a:bodyPr>
            <a:normAutofit/>
          </a:bodyPr>
          <a:lstStyle/>
          <a:p>
            <a:r>
              <a:rPr lang="es-ES" dirty="0"/>
              <a:t>El decreto 31-99 se publicó en el Diario de Centro América, diario oficial de Guatemala, el 1 de octubre de 1999, y establece: Artículo 1, se declara la marimba símbolo nacional, “por ser un instrumento histórico de valor cultural, de arte y tradición de los guatemaltecos, propia de nuestro país 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94D7A5-10B0-4BF8-B0AC-9F3B8E04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64865">
            <a:off x="736195" y="1916980"/>
            <a:ext cx="2619375" cy="24719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4BF6E6-F2F5-47E7-B513-C606A948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56943">
            <a:off x="8170958" y="2200577"/>
            <a:ext cx="3336451" cy="21777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BF7B23-0865-4D52-8AD2-669CF5BE8CE2}"/>
              </a:ext>
            </a:extLst>
          </p:cNvPr>
          <p:cNvSpPr txBox="1"/>
          <p:nvPr/>
        </p:nvSpPr>
        <p:spPr>
          <a:xfrm>
            <a:off x="96078" y="6400800"/>
            <a:ext cx="214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40909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8F2AB-F366-4B38-8467-41E21013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46" y="3296652"/>
            <a:ext cx="3372853" cy="3561347"/>
          </a:xfrm>
        </p:spPr>
        <p:txBody>
          <a:bodyPr>
            <a:normAutofit/>
          </a:bodyPr>
          <a:lstStyle/>
          <a:p>
            <a:r>
              <a:rPr lang="es-ES" b="1" i="1" dirty="0">
                <a:latin typeface="Bradley Hand ITC" panose="03070402050302030203" pitchFamily="66" charset="0"/>
              </a:rPr>
              <a:t>¿Dónde y cuando se origino la marimba?</a:t>
            </a:r>
            <a:endParaRPr lang="es-GT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E5E85-437B-461E-B391-F5E84670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312822"/>
            <a:ext cx="4680283" cy="3356810"/>
          </a:xfrm>
        </p:spPr>
        <p:txBody>
          <a:bodyPr>
            <a:normAutofit/>
          </a:bodyPr>
          <a:lstStyle/>
          <a:p>
            <a:r>
              <a:rPr lang="es-ES" dirty="0"/>
              <a:t>Su origen podría estar en África o Asia, sin embargo en Chiapas se creó la versión de doble teclado 1982 </a:t>
            </a:r>
          </a:p>
          <a:p>
            <a:r>
              <a:rPr lang="es-ES" dirty="0"/>
              <a:t>Hay indicios de que este instrumento, tan viejo como los tambores y característico de Chiapas y del altiplano occidental de Guatemala, surgió en África, en las regiones del Congo, Sudán Occidental, norte de Transvaal, Senegal, Luanda y Kasongo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55E09C-1A6E-4972-AC2B-50B984A2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7882">
            <a:off x="5917532" y="881719"/>
            <a:ext cx="3853417" cy="21802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5B3477-7813-4AAB-8DE6-70CCB68B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71254">
            <a:off x="1236230" y="4063955"/>
            <a:ext cx="3257257" cy="20267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E4B5B8F-579F-413A-99FD-EE70D0AFB4C2}"/>
              </a:ext>
            </a:extLst>
          </p:cNvPr>
          <p:cNvSpPr txBox="1"/>
          <p:nvPr/>
        </p:nvSpPr>
        <p:spPr>
          <a:xfrm>
            <a:off x="93899" y="640146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</a:p>
        </p:txBody>
      </p:sp>
    </p:spTree>
    <p:extLst>
      <p:ext uri="{BB962C8B-B14F-4D97-AF65-F5344CB8AC3E}">
        <p14:creationId xmlns:p14="http://schemas.microsoft.com/office/powerpoint/2010/main" val="324463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DA1A-28C9-4447-AFEB-53D71CD6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150126"/>
            <a:ext cx="3712191" cy="1869743"/>
          </a:xfrm>
        </p:spPr>
        <p:txBody>
          <a:bodyPr/>
          <a:lstStyle/>
          <a:p>
            <a:r>
              <a:rPr lang="es-ES" b="1" i="1" dirty="0">
                <a:latin typeface="Bradley Hand ITC" panose="03070402050302030203" pitchFamily="66" charset="0"/>
              </a:rPr>
              <a:t>¿Como llego a Guatemala?</a:t>
            </a:r>
            <a:endParaRPr lang="es-GT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1300E-3C8D-479D-BC0F-19077CD8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981733" cy="3712823"/>
          </a:xfrm>
        </p:spPr>
        <p:txBody>
          <a:bodyPr/>
          <a:lstStyle/>
          <a:p>
            <a:r>
              <a:rPr lang="es-ES" dirty="0"/>
              <a:t>Se cree que los africanos construyeron marimbas en su país de origen al venir a tierras guatemaltecas y que los indígenas reformaron el modelo a su modo, poniéndole cajas de resonancia, hechas de tubos de bambú o de calabazas.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1B971A-AC3F-4FBB-AE1F-985AD869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7129">
            <a:off x="7607265" y="796755"/>
            <a:ext cx="3981733" cy="2239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E14A65-13F3-40EA-8C83-F22AD847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9721">
            <a:off x="4532287" y="3359349"/>
            <a:ext cx="3934474" cy="25614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70B004-2A76-475C-9837-A196AAB67CF9}"/>
              </a:ext>
            </a:extLst>
          </p:cNvPr>
          <p:cNvSpPr txBox="1"/>
          <p:nvPr/>
        </p:nvSpPr>
        <p:spPr>
          <a:xfrm>
            <a:off x="150125" y="6377940"/>
            <a:ext cx="2067295" cy="37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198043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54F57-B2FF-4556-A82E-61C0B8FB5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0294" y="1964267"/>
            <a:ext cx="7197726" cy="2421464"/>
          </a:xfrm>
        </p:spPr>
        <p:txBody>
          <a:bodyPr anchor="ctr"/>
          <a:lstStyle/>
          <a:p>
            <a:r>
              <a:rPr lang="es-GT" b="1" i="1" dirty="0">
                <a:latin typeface="Bradley Hand ITC" panose="03070402050302030203" pitchFamily="66" charset="0"/>
              </a:rPr>
              <a:t>Día del Tecun Umán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A92AC-9B39-4DB3-98A4-320172D86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s-GT" dirty="0"/>
              <a:t>¿Quien fue  Tecun Umán? </a:t>
            </a:r>
          </a:p>
          <a:p>
            <a:r>
              <a:rPr lang="es-GT" dirty="0"/>
              <a:t>¿Porque se considera un héroe?</a:t>
            </a:r>
          </a:p>
          <a:p>
            <a:pPr algn="l"/>
            <a:r>
              <a:rPr lang="es-GT" dirty="0"/>
              <a:t>¿Cuando fue declarado héroe nacional?</a:t>
            </a:r>
          </a:p>
          <a:p>
            <a:r>
              <a:rPr lang="es-GT" dirty="0"/>
              <a:t>¿Como murió?</a:t>
            </a:r>
          </a:p>
          <a:p>
            <a:pPr algn="l"/>
            <a:r>
              <a:rPr lang="es-GT" dirty="0"/>
              <a:t>¿Donde y cuando nació? 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25E9095C-9C41-4524-93B6-0A982B7130DC}"/>
              </a:ext>
            </a:extLst>
          </p:cNvPr>
          <p:cNvSpPr/>
          <p:nvPr/>
        </p:nvSpPr>
        <p:spPr>
          <a:xfrm rot="20862571">
            <a:off x="2712856" y="262891"/>
            <a:ext cx="1249542" cy="1600199"/>
          </a:xfrm>
          <a:custGeom>
            <a:avLst/>
            <a:gdLst>
              <a:gd name="connsiteX0" fmla="*/ 0 w 1283754"/>
              <a:gd name="connsiteY0" fmla="*/ 316663 h 1436803"/>
              <a:gd name="connsiteX1" fmla="*/ 1257300 w 1283754"/>
              <a:gd name="connsiteY1" fmla="*/ 30913 h 1436803"/>
              <a:gd name="connsiteX2" fmla="*/ 880110 w 1283754"/>
              <a:gd name="connsiteY2" fmla="*/ 968173 h 1436803"/>
              <a:gd name="connsiteX3" fmla="*/ 1177290 w 1283754"/>
              <a:gd name="connsiteY3" fmla="*/ 1436803 h 143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754" h="1436803">
                <a:moveTo>
                  <a:pt x="0" y="316663"/>
                </a:moveTo>
                <a:cubicBezTo>
                  <a:pt x="555307" y="119495"/>
                  <a:pt x="1110615" y="-77672"/>
                  <a:pt x="1257300" y="30913"/>
                </a:cubicBezTo>
                <a:cubicBezTo>
                  <a:pt x="1403985" y="139498"/>
                  <a:pt x="893445" y="733858"/>
                  <a:pt x="880110" y="968173"/>
                </a:cubicBezTo>
                <a:cubicBezTo>
                  <a:pt x="866775" y="1202488"/>
                  <a:pt x="1022032" y="1319645"/>
                  <a:pt x="1177290" y="143680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DA14496A-54EC-4799-90BA-F4A3C13B6421}"/>
              </a:ext>
            </a:extLst>
          </p:cNvPr>
          <p:cNvSpPr/>
          <p:nvPr/>
        </p:nvSpPr>
        <p:spPr>
          <a:xfrm rot="612188">
            <a:off x="9955530" y="720090"/>
            <a:ext cx="1249542" cy="1600199"/>
          </a:xfrm>
          <a:custGeom>
            <a:avLst/>
            <a:gdLst>
              <a:gd name="connsiteX0" fmla="*/ 0 w 1249542"/>
              <a:gd name="connsiteY0" fmla="*/ 131591 h 1411751"/>
              <a:gd name="connsiteX1" fmla="*/ 1234440 w 1249542"/>
              <a:gd name="connsiteY1" fmla="*/ 74441 h 1411751"/>
              <a:gd name="connsiteX2" fmla="*/ 697230 w 1249542"/>
              <a:gd name="connsiteY2" fmla="*/ 1023131 h 1411751"/>
              <a:gd name="connsiteX3" fmla="*/ 857250 w 1249542"/>
              <a:gd name="connsiteY3" fmla="*/ 1411751 h 1411751"/>
              <a:gd name="connsiteX4" fmla="*/ 857250 w 1249542"/>
              <a:gd name="connsiteY4" fmla="*/ 1411751 h 1411751"/>
              <a:gd name="connsiteX5" fmla="*/ 857250 w 1249542"/>
              <a:gd name="connsiteY5" fmla="*/ 1411751 h 1411751"/>
              <a:gd name="connsiteX6" fmla="*/ 857250 w 1249542"/>
              <a:gd name="connsiteY6" fmla="*/ 1411751 h 141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9542" h="1411751">
                <a:moveTo>
                  <a:pt x="0" y="131591"/>
                </a:moveTo>
                <a:cubicBezTo>
                  <a:pt x="559117" y="28721"/>
                  <a:pt x="1118235" y="-74149"/>
                  <a:pt x="1234440" y="74441"/>
                </a:cubicBezTo>
                <a:cubicBezTo>
                  <a:pt x="1350645" y="223031"/>
                  <a:pt x="760095" y="800246"/>
                  <a:pt x="697230" y="1023131"/>
                </a:cubicBezTo>
                <a:cubicBezTo>
                  <a:pt x="634365" y="1246016"/>
                  <a:pt x="857250" y="1411751"/>
                  <a:pt x="857250" y="1411751"/>
                </a:cubicBezTo>
                <a:lnTo>
                  <a:pt x="857250" y="1411751"/>
                </a:lnTo>
                <a:lnTo>
                  <a:pt x="857250" y="1411751"/>
                </a:lnTo>
                <a:lnTo>
                  <a:pt x="857250" y="141175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CCD0ABCA-F945-45FC-A114-47E23FBE6A8B}"/>
              </a:ext>
            </a:extLst>
          </p:cNvPr>
          <p:cNvSpPr/>
          <p:nvPr/>
        </p:nvSpPr>
        <p:spPr>
          <a:xfrm rot="1427839">
            <a:off x="777240" y="4147474"/>
            <a:ext cx="1494314" cy="1876136"/>
          </a:xfrm>
          <a:custGeom>
            <a:avLst/>
            <a:gdLst>
              <a:gd name="connsiteX0" fmla="*/ 0 w 1494314"/>
              <a:gd name="connsiteY0" fmla="*/ 104486 h 1876136"/>
              <a:gd name="connsiteX1" fmla="*/ 1485900 w 1494314"/>
              <a:gd name="connsiteY1" fmla="*/ 104486 h 1876136"/>
              <a:gd name="connsiteX2" fmla="*/ 605790 w 1494314"/>
              <a:gd name="connsiteY2" fmla="*/ 1190336 h 1876136"/>
              <a:gd name="connsiteX3" fmla="*/ 628650 w 1494314"/>
              <a:gd name="connsiteY3" fmla="*/ 1876136 h 1876136"/>
              <a:gd name="connsiteX4" fmla="*/ 628650 w 1494314"/>
              <a:gd name="connsiteY4" fmla="*/ 1876136 h 187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314" h="1876136">
                <a:moveTo>
                  <a:pt x="0" y="104486"/>
                </a:moveTo>
                <a:cubicBezTo>
                  <a:pt x="692467" y="13998"/>
                  <a:pt x="1384935" y="-76489"/>
                  <a:pt x="1485900" y="104486"/>
                </a:cubicBezTo>
                <a:cubicBezTo>
                  <a:pt x="1586865" y="285461"/>
                  <a:pt x="748665" y="895061"/>
                  <a:pt x="605790" y="1190336"/>
                </a:cubicBezTo>
                <a:cubicBezTo>
                  <a:pt x="462915" y="1485611"/>
                  <a:pt x="628650" y="1876136"/>
                  <a:pt x="628650" y="1876136"/>
                </a:cubicBezTo>
                <a:lnTo>
                  <a:pt x="628650" y="187613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896E33C-EB06-40A7-8CF7-3CB93A8864E8}"/>
              </a:ext>
            </a:extLst>
          </p:cNvPr>
          <p:cNvSpPr/>
          <p:nvPr/>
        </p:nvSpPr>
        <p:spPr>
          <a:xfrm>
            <a:off x="948690" y="6012180"/>
            <a:ext cx="14859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4F3E95-6D7F-4C12-9D12-02CE7456A48B}"/>
              </a:ext>
            </a:extLst>
          </p:cNvPr>
          <p:cNvSpPr/>
          <p:nvPr/>
        </p:nvSpPr>
        <p:spPr>
          <a:xfrm>
            <a:off x="10709910" y="2474490"/>
            <a:ext cx="16002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ED31D82-EBFB-486D-B4A7-D7B4322EC8CD}"/>
              </a:ext>
            </a:extLst>
          </p:cNvPr>
          <p:cNvSpPr/>
          <p:nvPr/>
        </p:nvSpPr>
        <p:spPr>
          <a:xfrm>
            <a:off x="4080294" y="1795722"/>
            <a:ext cx="155996" cy="11236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7846DD-F97A-4AA0-801C-0C8E740A683F}"/>
              </a:ext>
            </a:extLst>
          </p:cNvPr>
          <p:cNvSpPr txBox="1"/>
          <p:nvPr/>
        </p:nvSpPr>
        <p:spPr>
          <a:xfrm>
            <a:off x="137160" y="6446520"/>
            <a:ext cx="212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  <a:r>
              <a:rPr lang="es-G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30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0635C-427A-489C-99D6-D539CB87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080" y="285750"/>
            <a:ext cx="2176146" cy="1780117"/>
          </a:xfrm>
        </p:spPr>
        <p:txBody>
          <a:bodyPr>
            <a:normAutofit fontScale="90000"/>
          </a:bodyPr>
          <a:lstStyle/>
          <a:p>
            <a:r>
              <a:rPr lang="es-GT" b="1" i="1" dirty="0">
                <a:latin typeface="Bradley Hand ITC" panose="03070402050302030203" pitchFamily="66" charset="0"/>
              </a:rPr>
              <a:t>¿Quien fue Tecun Umán?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4F2D5-88F4-4554-A8A8-45D55376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94660"/>
            <a:ext cx="4526279" cy="2823210"/>
          </a:xfrm>
        </p:spPr>
        <p:txBody>
          <a:bodyPr/>
          <a:lstStyle/>
          <a:p>
            <a:r>
              <a:rPr lang="es-ES" dirty="0"/>
              <a:t>Fue héroe nacional de Guatemala, fue un gran guerrero de los maya – quichés. El cual, se conocía con el nombre </a:t>
            </a:r>
            <a:r>
              <a:rPr lang="es-ES" dirty="0" err="1"/>
              <a:t>Ahau</a:t>
            </a:r>
            <a:r>
              <a:rPr lang="es-ES" dirty="0"/>
              <a:t> </a:t>
            </a:r>
            <a:r>
              <a:rPr lang="es-ES" dirty="0" err="1"/>
              <a:t>Galel</a:t>
            </a:r>
            <a:r>
              <a:rPr lang="es-ES" dirty="0"/>
              <a:t> que traducido significa “el nieto del rey”.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F57360-5C04-4337-B2D9-4AF74EAC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3152">
            <a:off x="7658657" y="3208493"/>
            <a:ext cx="2430577" cy="27253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AE1782-2B7E-4266-B801-F0D897C6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63781">
            <a:off x="1910275" y="595532"/>
            <a:ext cx="2426947" cy="24693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BBE0DB-6DFF-419B-B182-E0A319A541C4}"/>
              </a:ext>
            </a:extLst>
          </p:cNvPr>
          <p:cNvSpPr txBox="1"/>
          <p:nvPr/>
        </p:nvSpPr>
        <p:spPr>
          <a:xfrm>
            <a:off x="285750" y="634365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ADRIAN</a:t>
            </a:r>
          </a:p>
        </p:txBody>
      </p:sp>
    </p:spTree>
    <p:extLst>
      <p:ext uri="{BB962C8B-B14F-4D97-AF65-F5344CB8AC3E}">
        <p14:creationId xmlns:p14="http://schemas.microsoft.com/office/powerpoint/2010/main" val="64651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52F19-5A3B-4FC3-A66E-941D1204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2880359" cy="1836420"/>
          </a:xfrm>
        </p:spPr>
        <p:txBody>
          <a:bodyPr>
            <a:normAutofit fontScale="90000"/>
          </a:bodyPr>
          <a:lstStyle/>
          <a:p>
            <a:r>
              <a:rPr lang="es-GT" b="1" i="1" dirty="0">
                <a:latin typeface="Bradley Hand ITC" panose="03070402050302030203" pitchFamily="66" charset="0"/>
              </a:rPr>
              <a:t>¿Por qué se considera un héroe?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56A73-F588-49E7-BA80-52772B4A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370" y="3749040"/>
            <a:ext cx="4149090" cy="2526030"/>
          </a:xfrm>
        </p:spPr>
        <p:txBody>
          <a:bodyPr/>
          <a:lstStyle/>
          <a:p>
            <a:r>
              <a:rPr lang="es-ES" dirty="0"/>
              <a:t>Es considerado como el más representativo de los kʼicheʼ por su valentía y dignidad, porque luchó y protegió a su tierra y a su pueblo.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BC9E4A-3B05-4B08-AE7E-5B234088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38247">
            <a:off x="1623061" y="2902269"/>
            <a:ext cx="2762250" cy="3019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4F053B-1D9D-4038-8315-1AE8FD83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3260">
            <a:off x="7394982" y="593457"/>
            <a:ext cx="2461718" cy="26449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433B55-F5D7-42C3-8D90-9B43036DE1A4}"/>
              </a:ext>
            </a:extLst>
          </p:cNvPr>
          <p:cNvSpPr txBox="1"/>
          <p:nvPr/>
        </p:nvSpPr>
        <p:spPr>
          <a:xfrm>
            <a:off x="205740" y="637794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55828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5E9C0-8015-48C9-99A5-F4270220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890" y="609601"/>
            <a:ext cx="3611880" cy="1532466"/>
          </a:xfrm>
        </p:spPr>
        <p:txBody>
          <a:bodyPr>
            <a:normAutofit fontScale="90000"/>
          </a:bodyPr>
          <a:lstStyle/>
          <a:p>
            <a:r>
              <a:rPr lang="es-GT" b="1" i="1" dirty="0">
                <a:latin typeface="Bradley Hand ITC" panose="03070402050302030203" pitchFamily="66" charset="0"/>
              </a:rPr>
              <a:t>¿Cuándo fue declarado héroe nacional?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F8084C-2268-4CAE-BA33-3555987F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0" y="2651760"/>
            <a:ext cx="3909060" cy="3920490"/>
          </a:xfrm>
        </p:spPr>
        <p:txBody>
          <a:bodyPr/>
          <a:lstStyle/>
          <a:p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Fue declarado oficialmente </a:t>
            </a:r>
            <a:r>
              <a:rPr lang="es-E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héroe</a:t>
            </a:r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nacional de Guatemala el 22 de marzo de 1960 y es conmemorado el 20 de febrero, aniversario de su muerte.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9D1B71-E610-4EC9-9A86-753324CB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55302">
            <a:off x="7749728" y="1800633"/>
            <a:ext cx="3810000" cy="2876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01F0A7-35C9-4B50-AA42-2FCE6976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7309">
            <a:off x="661671" y="1602152"/>
            <a:ext cx="2025015" cy="2657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027556-2A84-4786-9643-FA90EB32D7ED}"/>
              </a:ext>
            </a:extLst>
          </p:cNvPr>
          <p:cNvSpPr txBox="1"/>
          <p:nvPr/>
        </p:nvSpPr>
        <p:spPr>
          <a:xfrm>
            <a:off x="83444" y="6292215"/>
            <a:ext cx="1926371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Bell MT" panose="02020503060305020303" pitchFamily="18" charset="0"/>
              </a:rPr>
              <a:t>DORIS</a:t>
            </a:r>
          </a:p>
        </p:txBody>
      </p:sp>
    </p:spTree>
    <p:extLst>
      <p:ext uri="{BB962C8B-B14F-4D97-AF65-F5344CB8AC3E}">
        <p14:creationId xmlns:p14="http://schemas.microsoft.com/office/powerpoint/2010/main" val="199179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458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Arial</vt:lpstr>
      <vt:lpstr>Bahnschrift Condensed</vt:lpstr>
      <vt:lpstr>Bell MT</vt:lpstr>
      <vt:lpstr>Bradley Hand ITC</vt:lpstr>
      <vt:lpstr>Calibri</vt:lpstr>
      <vt:lpstr>Calibri Light</vt:lpstr>
      <vt:lpstr>Celestial</vt:lpstr>
      <vt:lpstr>DÍA DE LA Marimba </vt:lpstr>
      <vt:lpstr>¿Cuándo de declaro instrumento nacional?</vt:lpstr>
      <vt:lpstr>¿Por qué es nuestro instrumento nacional?  </vt:lpstr>
      <vt:lpstr>¿Dónde y cuando se origino la marimba?</vt:lpstr>
      <vt:lpstr>¿Como llego a Guatemala?</vt:lpstr>
      <vt:lpstr>Día del Tecun Umán </vt:lpstr>
      <vt:lpstr>¿Quien fue Tecun Umán?</vt:lpstr>
      <vt:lpstr>¿Por qué se considera un héroe?</vt:lpstr>
      <vt:lpstr>¿Cuándo fue declarado héroe nacional?</vt:lpstr>
      <vt:lpstr>¿Cómo murió? </vt:lpstr>
      <vt:lpstr>ESTA PRENTACIÓN FUE ELABORADA POR: ADRIAN MEDINA Y  DORIS VILLELA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DÍA DE LA Marimba</dc:title>
  <dc:creator>Amilcar Villela</dc:creator>
  <cp:lastModifiedBy>Jenifer Marroquin</cp:lastModifiedBy>
  <cp:revision>3</cp:revision>
  <dcterms:created xsi:type="dcterms:W3CDTF">2022-02-25T03:34:46Z</dcterms:created>
  <dcterms:modified xsi:type="dcterms:W3CDTF">2022-02-25T14:44:06Z</dcterms:modified>
</cp:coreProperties>
</file>