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1" r:id="rId5"/>
    <p:sldId id="262" r:id="rId6"/>
    <p:sldId id="264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68" r:id="rId19"/>
    <p:sldId id="269" r:id="rId20"/>
    <p:sldId id="267" r:id="rId21"/>
    <p:sldId id="271" r:id="rId22"/>
    <p:sldId id="270" r:id="rId23"/>
    <p:sldId id="272" r:id="rId24"/>
    <p:sldId id="273" r:id="rId25"/>
    <p:sldId id="274" r:id="rId26"/>
    <p:sldId id="275" r:id="rId27"/>
    <p:sldId id="276" r:id="rId28"/>
    <p:sldId id="287" r:id="rId29"/>
    <p:sldId id="277" r:id="rId30"/>
    <p:sldId id="278" r:id="rId31"/>
    <p:sldId id="279" r:id="rId32"/>
    <p:sldId id="288" r:id="rId33"/>
    <p:sldId id="289" r:id="rId34"/>
    <p:sldId id="290" r:id="rId35"/>
    <p:sldId id="318" r:id="rId36"/>
    <p:sldId id="291" r:id="rId37"/>
    <p:sldId id="319" r:id="rId38"/>
    <p:sldId id="320" r:id="rId39"/>
    <p:sldId id="292" r:id="rId40"/>
    <p:sldId id="316" r:id="rId41"/>
    <p:sldId id="294" r:id="rId42"/>
    <p:sldId id="295" r:id="rId43"/>
    <p:sldId id="296" r:id="rId44"/>
    <p:sldId id="297" r:id="rId45"/>
    <p:sldId id="298" r:id="rId46"/>
    <p:sldId id="299" r:id="rId47"/>
    <p:sldId id="302" r:id="rId48"/>
    <p:sldId id="303" r:id="rId49"/>
    <p:sldId id="315" r:id="rId50"/>
    <p:sldId id="32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425" autoAdjust="0"/>
  </p:normalViewPr>
  <p:slideViewPr>
    <p:cSldViewPr snapToGrid="0" showGuides="1">
      <p:cViewPr varScale="1">
        <p:scale>
          <a:sx n="135" d="100"/>
          <a:sy n="135" d="100"/>
        </p:scale>
        <p:origin x="984" y="144"/>
      </p:cViewPr>
      <p:guideLst>
        <p:guide orient="horz" pos="2179"/>
        <p:guide pos="288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 dirty="0"/>
              <a:t>2008-03-31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B4B9E-409B-4605-AB52-445C036C32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 dirty="0"/>
              <a:t>2008-03-31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CEC9-4EF6-4726-88F8-9B876004AC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라소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(Lasso)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기법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툴 바의 화살표를 먼저 선택하고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원하는 객체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엔티티나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텍스트 박스 등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드래그하여 선택하면 아래의 그림과 같이 여러 개의 객체가 선택된다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클러스터스</a:t>
            </a:r>
            <a:r>
              <a:rPr lang="ko-KR" altLang="en-US" dirty="0"/>
              <a:t> 인덱스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범위 처리에 이롭다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일련의 범위로 정렬된 데이터를 가져오는 데에는 </a:t>
            </a:r>
            <a:r>
              <a:rPr lang="ko-KR" altLang="en-US" baseline="0" dirty="0" err="1"/>
              <a:t>클러스터드</a:t>
            </a:r>
            <a:r>
              <a:rPr lang="ko-KR" altLang="en-US" baseline="0" dirty="0"/>
              <a:t> 인덱스의 </a:t>
            </a:r>
            <a:r>
              <a:rPr lang="ko-KR" altLang="en-US" baseline="0" dirty="0" err="1"/>
              <a:t>리프노드에</a:t>
            </a:r>
            <a:r>
              <a:rPr lang="ko-KR" altLang="en-US" baseline="0" dirty="0"/>
              <a:t> 해당 데이터들이 물리적으로 정렬되어 있으므로</a:t>
            </a:r>
            <a:r>
              <a:rPr lang="en-US" altLang="ko-KR" baseline="0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CEC9-4EF6-4726-88F8-9B876004AC9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0808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638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7E57E0D-C89E-4F52-9E7A-59DF3ADE000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82398-69CD-4E81-8C3E-AAB801C9A445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24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24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D2BD0-17C2-408C-B60D-371D93D56C6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711B-677C-424B-BA74-67176F55BC8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197BD-04F0-4222-8EEA-4F263745935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8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174C6-B41F-482D-B804-5FE91EA6A0AD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D62F8-E524-495E-9DAC-C0600266DE8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5D707-66CE-4A4F-8525-10A8339FFD8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105D-7A77-4AAA-85EE-C394C46F776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9EC7F-0E71-4B51-80FA-4866D7ADFC4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6C4B9-CFD2-43FA-8712-0B5FB3FF857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574" y="0"/>
            <a:ext cx="8236226" cy="56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365"/>
            <a:ext cx="8229600" cy="500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6208" y="6337989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E8BEA11E-68C4-4C92-A9A8-8790CCDF268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Y강B" pitchFamily="18" charset="-127"/>
          <a:ea typeface="HY강B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ftp://211.227.238.188/data/util/db/er-win7.1/" TargetMode="External"/><Relationship Id="rId4" Type="http://schemas.openxmlformats.org/officeDocument/2006/relationships/hyperlink" Target="ftp://ftp.ca.com/pub/erwi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file:///C:\Users\Lua\Desktop\exe\erd-&#49324;&#50857;&#51088;&#47784;&#46300;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ftp://211.227.238.188/data/util/db/er-win7.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13" Type="http://schemas.openxmlformats.org/officeDocument/2006/relationships/image" Target="../media/image25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12" Type="http://schemas.openxmlformats.org/officeDocument/2006/relationships/image" Target="../media/image24.gif"/><Relationship Id="rId17" Type="http://schemas.openxmlformats.org/officeDocument/2006/relationships/image" Target="../media/image29.gif"/><Relationship Id="rId2" Type="http://schemas.openxmlformats.org/officeDocument/2006/relationships/image" Target="../media/image14.gif"/><Relationship Id="rId16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23.gif"/><Relationship Id="rId5" Type="http://schemas.openxmlformats.org/officeDocument/2006/relationships/image" Target="../media/image17.gif"/><Relationship Id="rId15" Type="http://schemas.openxmlformats.org/officeDocument/2006/relationships/image" Target="../media/image27.gif"/><Relationship Id="rId10" Type="http://schemas.openxmlformats.org/officeDocument/2006/relationships/image" Target="../media/image22.gif"/><Relationship Id="rId4" Type="http://schemas.openxmlformats.org/officeDocument/2006/relationships/image" Target="../media/image16.gif"/><Relationship Id="rId9" Type="http://schemas.openxmlformats.org/officeDocument/2006/relationships/image" Target="../media/image21.gif"/><Relationship Id="rId14" Type="http://schemas.openxmlformats.org/officeDocument/2006/relationships/image" Target="../media/image2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3887" y="0"/>
            <a:ext cx="8236226" cy="569843"/>
          </a:xfrm>
        </p:spPr>
        <p:txBody>
          <a:bodyPr/>
          <a:lstStyle/>
          <a:p>
            <a:r>
              <a:rPr lang="ko-KR" altLang="en-US" dirty="0"/>
              <a:t>▣ </a:t>
            </a:r>
            <a:r>
              <a:rPr lang="en-US" altLang="ko-KR" dirty="0"/>
              <a:t>INDEX</a:t>
            </a:r>
            <a:endParaRPr lang="ko-KR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8793"/>
            <a:ext cx="8483600" cy="526745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/>
              <a:t>ER-WIN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디스플레이</a:t>
            </a:r>
            <a:r>
              <a:rPr lang="en-US" altLang="ko-KR" sz="2000" dirty="0"/>
              <a:t>(Display)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표기법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관계표기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실체</a:t>
            </a:r>
            <a:r>
              <a:rPr lang="en-US" altLang="ko-KR" sz="2000" dirty="0"/>
              <a:t>(</a:t>
            </a:r>
            <a:r>
              <a:rPr lang="en-US" sz="2000" dirty="0"/>
              <a:t>Entity), </a:t>
            </a:r>
            <a:r>
              <a:rPr lang="ko-KR" altLang="en-US" sz="2000" dirty="0"/>
              <a:t>속성</a:t>
            </a:r>
            <a:r>
              <a:rPr lang="en-US" altLang="ko-KR" sz="2000" dirty="0"/>
              <a:t>(</a:t>
            </a:r>
            <a:r>
              <a:rPr lang="en-US" sz="2000" dirty="0"/>
              <a:t>Attribute), </a:t>
            </a:r>
            <a:r>
              <a:rPr lang="ko-KR" altLang="en-US" sz="2000" dirty="0"/>
              <a:t>관계</a:t>
            </a:r>
            <a:r>
              <a:rPr lang="en-US" altLang="ko-KR" sz="2000" dirty="0"/>
              <a:t>(</a:t>
            </a:r>
            <a:r>
              <a:rPr lang="en-US" sz="2000" dirty="0"/>
              <a:t>Relationship)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Subject Area</a:t>
            </a:r>
            <a:r>
              <a:rPr lang="ko-KR" altLang="en-US" sz="2000" dirty="0"/>
              <a:t> 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Stored Display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/>
              <a:t>Rolename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일반화 계층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참조 무 결성 규칙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RI </a:t>
            </a:r>
            <a:r>
              <a:rPr lang="ko-KR" altLang="en-US" sz="2000" dirty="0"/>
              <a:t>설정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000" dirty="0"/>
              <a:t>UDP</a:t>
            </a:r>
            <a:endParaRPr lang="ko-KR" altLang="en-US" sz="20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0830" y="923362"/>
            <a:ext cx="2904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One-to-One or-More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3350" y="4419618"/>
            <a:ext cx="3819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줄무늬가 있는 오른쪽 화살표 9"/>
          <p:cNvSpPr/>
          <p:nvPr/>
        </p:nvSpPr>
        <p:spPr bwMode="auto">
          <a:xfrm rot="5400000">
            <a:off x="3900221" y="3390595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 l="7166" t="52653" r="8148" b="21214"/>
          <a:stretch>
            <a:fillRect/>
          </a:stretch>
        </p:blipFill>
        <p:spPr bwMode="auto">
          <a:xfrm>
            <a:off x="2653554" y="1757083"/>
            <a:ext cx="3863788" cy="119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모서리가 둥근 직사각형 12"/>
          <p:cNvSpPr/>
          <p:nvPr/>
        </p:nvSpPr>
        <p:spPr bwMode="auto">
          <a:xfrm>
            <a:off x="2743201" y="2250140"/>
            <a:ext cx="1290917" cy="251012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9489" y="3030070"/>
            <a:ext cx="2300630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영화는 반드시 복사본이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한 개 이상 존재 한다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복사본은 반드시 하나의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영화에 속해야 한다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385" y="4420438"/>
            <a:ext cx="3819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30830" y="923362"/>
            <a:ext cx="2904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One-to-Zero-or-One</a:t>
            </a:r>
          </a:p>
        </p:txBody>
      </p:sp>
      <p:sp>
        <p:nvSpPr>
          <p:cNvPr id="7" name="줄무늬가 있는 오른쪽 화살표 6"/>
          <p:cNvSpPr/>
          <p:nvPr/>
        </p:nvSpPr>
        <p:spPr bwMode="auto">
          <a:xfrm rot="5400000">
            <a:off x="3900221" y="3399560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5748" y="3155576"/>
            <a:ext cx="2906565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영화는 반드시 한편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한 개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이상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존재 할 수 없다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ko-KR" altLang="en-US" dirty="0"/>
          </a:p>
        </p:txBody>
      </p:sp>
      <p:grpSp>
        <p:nvGrpSpPr>
          <p:cNvPr id="2" name="그룹 12"/>
          <p:cNvGrpSpPr/>
          <p:nvPr/>
        </p:nvGrpSpPr>
        <p:grpSpPr>
          <a:xfrm>
            <a:off x="2628807" y="1515036"/>
            <a:ext cx="3908611" cy="1461247"/>
            <a:chOff x="2628807" y="1515036"/>
            <a:chExt cx="3908611" cy="1461247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6773" t="45972" r="7559" b="22000"/>
            <a:stretch>
              <a:fillRect/>
            </a:stretch>
          </p:blipFill>
          <p:spPr bwMode="auto">
            <a:xfrm>
              <a:off x="2628807" y="1515036"/>
              <a:ext cx="3908611" cy="146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모서리가 둥근 직사각형 8"/>
            <p:cNvSpPr/>
            <p:nvPr/>
          </p:nvSpPr>
          <p:spPr bwMode="auto">
            <a:xfrm>
              <a:off x="2770138" y="2545984"/>
              <a:ext cx="1290917" cy="197217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600" y="923362"/>
            <a:ext cx="3269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Zero –or –One to Zero –or -One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238" y="4259071"/>
            <a:ext cx="3819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줄무늬가 있는 오른쪽 화살표 7"/>
          <p:cNvSpPr/>
          <p:nvPr/>
        </p:nvSpPr>
        <p:spPr bwMode="auto">
          <a:xfrm rot="5400000">
            <a:off x="3900221" y="3390595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7166" t="52063" r="11095" b="21215"/>
          <a:stretch>
            <a:fillRect/>
          </a:stretch>
        </p:blipFill>
        <p:spPr bwMode="auto">
          <a:xfrm>
            <a:off x="2718454" y="1730186"/>
            <a:ext cx="37293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 bwMode="auto">
          <a:xfrm>
            <a:off x="2805996" y="2465302"/>
            <a:ext cx="1290917" cy="19721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258280" y="2501153"/>
            <a:ext cx="1057792" cy="170330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50541" y="2286000"/>
            <a:ext cx="950260" cy="17929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8503" y="3128679"/>
            <a:ext cx="2906565" cy="87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영화는 복사본이 한편 이상 존재 할 수 없으며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복사본은 반드시 하나 이상의 영화에 포함 될 수 없다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8648"/>
          <a:stretch>
            <a:fillRect/>
          </a:stretch>
        </p:blipFill>
        <p:spPr bwMode="auto">
          <a:xfrm>
            <a:off x="1792288" y="4096029"/>
            <a:ext cx="5581650" cy="204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30830" y="806817"/>
            <a:ext cx="2904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Zero, One or More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4638" y="1968195"/>
            <a:ext cx="2366681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2000" dirty="0"/>
              <a:t>   -</a:t>
            </a:r>
            <a:r>
              <a:rPr lang="en-US" altLang="ko-KR" sz="2000" dirty="0" err="1"/>
              <a:t>NonIdentifying</a:t>
            </a:r>
            <a:endParaRPr lang="en-US" altLang="ko-KR" sz="2000" dirty="0"/>
          </a:p>
          <a:p>
            <a:r>
              <a:rPr lang="en-US" altLang="ko-KR" sz="1400" dirty="0"/>
              <a:t>      STORE(PK)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</a:p>
          <a:p>
            <a:r>
              <a:rPr lang="en-US" altLang="ko-KR" sz="1400" dirty="0">
                <a:sym typeface="Wingdings" pitchFamily="2" charset="2"/>
              </a:rPr>
              <a:t>      EMPLOYE(Attribute)</a:t>
            </a:r>
          </a:p>
          <a:p>
            <a:r>
              <a:rPr lang="en-US" altLang="ko-KR" sz="1400" dirty="0"/>
              <a:t> 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6183" t="24162" r="7362" b="20232"/>
          <a:stretch>
            <a:fillRect/>
          </a:stretch>
        </p:blipFill>
        <p:spPr bwMode="auto">
          <a:xfrm>
            <a:off x="2957093" y="1291754"/>
            <a:ext cx="3252040" cy="20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줄무늬가 있는 오른쪽 화살표 8"/>
          <p:cNvSpPr/>
          <p:nvPr/>
        </p:nvSpPr>
        <p:spPr bwMode="auto">
          <a:xfrm rot="5400000">
            <a:off x="3900221" y="3731263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083903" y="2626659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267244" y="2949390"/>
            <a:ext cx="797815" cy="188258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172680" y="2788024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00" y="1608138"/>
            <a:ext cx="4089400" cy="14811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130830" y="806817"/>
            <a:ext cx="2904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One-to-One-or-More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245" y="3951192"/>
            <a:ext cx="5581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줄무늬가 있는 오른쪽 화살표 7"/>
          <p:cNvSpPr/>
          <p:nvPr/>
        </p:nvSpPr>
        <p:spPr bwMode="auto">
          <a:xfrm rot="5400000">
            <a:off x="3882291" y="3551963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4292" y="2836290"/>
            <a:ext cx="2906565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EMPLOYEE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반드시 하나의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에 속해야 하고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반드시 한 명 이상의 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EMPlOYEE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이 있어야 한다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788068" y="2393575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184205" y="2608732"/>
            <a:ext cx="970501" cy="20618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60939" y="2604247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0830" y="806817"/>
            <a:ext cx="2904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One-to-Zero-One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3986208"/>
            <a:ext cx="5581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줄무늬가 있는 오른쪽 화살표 7"/>
          <p:cNvSpPr/>
          <p:nvPr/>
        </p:nvSpPr>
        <p:spPr bwMode="auto">
          <a:xfrm rot="5400000">
            <a:off x="3882291" y="3309908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l="8738" t="52063" r="8345" b="19250"/>
          <a:stretch>
            <a:fillRect/>
          </a:stretch>
        </p:blipFill>
        <p:spPr bwMode="auto">
          <a:xfrm>
            <a:off x="2691560" y="1515024"/>
            <a:ext cx="3783106" cy="130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24292" y="2773535"/>
            <a:ext cx="2906565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EMPLOYEE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반드시 하나의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에 속해야 하고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한 명 이상의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EMPLOYEE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채용 할 수 없다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752209" y="2241165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208951" y="2285992"/>
            <a:ext cx="970501" cy="20618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325081" y="2294115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25" name="슬라이드 번호 개체 틀 3"/>
          <p:cNvSpPr txBox="1">
            <a:spLocks/>
          </p:cNvSpPr>
          <p:nvPr/>
        </p:nvSpPr>
        <p:spPr bwMode="auto">
          <a:xfrm>
            <a:off x="6606208" y="6337989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B711B-677C-424B-BA74-67176F55BC84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8424" y="806817"/>
            <a:ext cx="3180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Zero-or-One-to-Zero or -One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24292" y="2639060"/>
            <a:ext cx="2906565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EMPLOYEE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하나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이상의 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에 속할 수 없고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STORE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는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한 명 이상의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EMPLOYEE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채용 할 수 없다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 l="7952" t="52063" r="9327" b="21411"/>
          <a:stretch>
            <a:fillRect/>
          </a:stretch>
        </p:blipFill>
        <p:spPr bwMode="auto">
          <a:xfrm>
            <a:off x="2653553" y="1389529"/>
            <a:ext cx="3774141" cy="12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모서리가 둥근 직사각형 31"/>
          <p:cNvSpPr/>
          <p:nvPr/>
        </p:nvSpPr>
        <p:spPr bwMode="auto">
          <a:xfrm>
            <a:off x="2772288" y="2115659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320362" y="1931895"/>
            <a:ext cx="970501" cy="20618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233331" y="2160494"/>
            <a:ext cx="932286" cy="1972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2288" y="3932425"/>
            <a:ext cx="5581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줄무늬가 있는 오른쪽 화살표 28"/>
          <p:cNvSpPr/>
          <p:nvPr/>
        </p:nvSpPr>
        <p:spPr bwMode="auto">
          <a:xfrm rot="5400000">
            <a:off x="3882291" y="3202328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8424" y="914397"/>
            <a:ext cx="3180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 to Exactly-1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450" y="4536713"/>
            <a:ext cx="2981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l="4611" t="46758" r="3236" b="20429"/>
          <a:stretch>
            <a:fillRect/>
          </a:stretch>
        </p:blipFill>
        <p:spPr bwMode="auto">
          <a:xfrm>
            <a:off x="2480889" y="1668261"/>
            <a:ext cx="4204447" cy="149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812432" y="3069996"/>
            <a:ext cx="29065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전제 조건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한 명의 회원은 반드시 한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명의 회원정보를 가지고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있어야 하며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회원정보는 반드시 한 명의 회원에 속해야 한다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11" name="줄무늬가 있는 오른쪽 화살표 10"/>
          <p:cNvSpPr/>
          <p:nvPr/>
        </p:nvSpPr>
        <p:spPr bwMode="auto">
          <a:xfrm rot="5400000">
            <a:off x="3882291" y="3785053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707341" y="2832836"/>
            <a:ext cx="1355824" cy="19723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>
                <a:solidFill>
                  <a:schemeClr val="tx1"/>
                </a:solidFill>
              </a:rPr>
              <a:t>Subject Area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86859" y="994567"/>
            <a:ext cx="6215608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모든 </a:t>
            </a:r>
            <a:r>
              <a:rPr lang="en-US" altLang="ko-KR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Entity,</a:t>
            </a:r>
            <a:r>
              <a:rPr lang="en-US" sz="1200" u="sng" dirty="0"/>
              <a:t> Relationship</a:t>
            </a:r>
            <a:r>
              <a:rPr lang="en-US" altLang="ko-KR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Subtype, </a:t>
            </a:r>
            <a:r>
              <a:rPr lang="en-US" altLang="ko-KR" sz="1200" u="sng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Textarea</a:t>
            </a:r>
            <a:r>
              <a:rPr lang="en-US" altLang="ko-KR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를 포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함한 데이터 모델에 대한 이름이다</a:t>
            </a:r>
            <a:r>
              <a:rPr lang="en-US" altLang="ko-KR" sz="1200" u="sng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즉 업무적으로 관련이 있거나 혹은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모델러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개발자 보고자 하는 내용만을 가지고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새로운 화면을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구성 할 수 있다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37335" y="778459"/>
            <a:ext cx="1006999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Entity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18983" y="2483708"/>
            <a:ext cx="4176587" cy="3583460"/>
            <a:chOff x="518983" y="2483708"/>
            <a:chExt cx="4176587" cy="358346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18983" y="2483708"/>
              <a:ext cx="3818239" cy="358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줄무늬가 있는 오른쪽 화살표 24"/>
            <p:cNvSpPr/>
            <p:nvPr/>
          </p:nvSpPr>
          <p:spPr bwMode="auto">
            <a:xfrm rot="5400000">
              <a:off x="3744100" y="2891481"/>
              <a:ext cx="1062681" cy="840259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r>
                <a:rPr kumimoji="0" lang="en-US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1~20</a:t>
              </a:r>
              <a:endPara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줄무늬가 있는 오른쪽 화살표 26"/>
            <p:cNvSpPr/>
            <p:nvPr/>
          </p:nvSpPr>
          <p:spPr bwMode="auto">
            <a:xfrm rot="5400000">
              <a:off x="3632891" y="4176582"/>
              <a:ext cx="1285095" cy="840259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50~100</a:t>
              </a:r>
              <a:endPara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78475" y="2800003"/>
              <a:ext cx="3101557" cy="449811"/>
              <a:chOff x="778475" y="2800003"/>
              <a:chExt cx="3101557" cy="449811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964727" y="2800008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[E10]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778475" y="2800003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[E1]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113913" y="2808661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[E20]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69307" y="2829697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43199" y="2829697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66117" y="4048034"/>
              <a:ext cx="3101560" cy="441164"/>
              <a:chOff x="766117" y="3949178"/>
              <a:chExt cx="3101560" cy="441164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766117" y="3949178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[E30]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3101558" y="394917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[E50]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1952369" y="394918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[E40]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56951" y="3978876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30843" y="3978876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53760" y="5197223"/>
              <a:ext cx="3138624" cy="465871"/>
              <a:chOff x="753760" y="5197223"/>
              <a:chExt cx="3138624" cy="465871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753760" y="5197223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[60]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3126265" y="5221941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[100]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1915300" y="520957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[80]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19881" y="5226914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06130" y="5226914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806778" y="2323070"/>
            <a:ext cx="3818239" cy="3744098"/>
            <a:chOff x="4806778" y="2323070"/>
            <a:chExt cx="3818239" cy="3744098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806778" y="2483708"/>
              <a:ext cx="3818239" cy="358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5647032" y="2323070"/>
              <a:ext cx="2100649" cy="3583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Main subject Area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216348" y="1013252"/>
            <a:ext cx="1260390" cy="1099753"/>
            <a:chOff x="7055707" y="1248035"/>
            <a:chExt cx="1260390" cy="109975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7055707" y="2026511"/>
              <a:ext cx="1260390" cy="3212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E60~E100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인사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55707" y="1631095"/>
              <a:ext cx="1260390" cy="3212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E30~E50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생산</a:t>
              </a: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055707" y="1248035"/>
              <a:ext cx="1260390" cy="3212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E1~E20 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</a:rPr>
                <a:t>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계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55058" y="2743197"/>
            <a:ext cx="3521676" cy="889686"/>
            <a:chOff x="5016843" y="2780268"/>
            <a:chExt cx="3521676" cy="889686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5016843" y="2953261"/>
              <a:ext cx="3521676" cy="7166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239263" y="3090392"/>
              <a:ext cx="3101557" cy="449811"/>
              <a:chOff x="778475" y="2800003"/>
              <a:chExt cx="3101557" cy="449811"/>
            </a:xfrm>
          </p:grpSpPr>
          <p:sp>
            <p:nvSpPr>
              <p:cNvPr id="50" name="직사각형 49"/>
              <p:cNvSpPr/>
              <p:nvPr/>
            </p:nvSpPr>
            <p:spPr bwMode="auto">
              <a:xfrm>
                <a:off x="1964727" y="2800008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[E10]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778475" y="2800003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[E1]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3113913" y="2808661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[E20]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69307" y="2829697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43199" y="2829697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  <p:sp>
          <p:nvSpPr>
            <p:cNvPr id="55" name="모서리가 둥근 직사각형 54"/>
            <p:cNvSpPr/>
            <p:nvPr/>
          </p:nvSpPr>
          <p:spPr bwMode="auto">
            <a:xfrm>
              <a:off x="6499655" y="2780268"/>
              <a:ext cx="593125" cy="259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</a:rPr>
                <a:t>회계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55058" y="3805878"/>
            <a:ext cx="3521676" cy="889686"/>
            <a:chOff x="5016843" y="3842949"/>
            <a:chExt cx="3521676" cy="889686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5016843" y="4015942"/>
              <a:ext cx="3521676" cy="7166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6499655" y="3842949"/>
              <a:ext cx="593125" cy="259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</a:rPr>
                <a:t>생산</a:t>
              </a: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226907" y="4171602"/>
              <a:ext cx="3101560" cy="441164"/>
              <a:chOff x="766117" y="3949178"/>
              <a:chExt cx="3101560" cy="441164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766117" y="3949178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[E30]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101558" y="394917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[E50]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1952369" y="394918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[E40]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56951" y="3978876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730843" y="3978876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4955058" y="4806773"/>
            <a:ext cx="3521676" cy="889686"/>
            <a:chOff x="5016843" y="4843844"/>
            <a:chExt cx="3521676" cy="889686"/>
          </a:xfrm>
        </p:grpSpPr>
        <p:sp>
          <p:nvSpPr>
            <p:cNvPr id="67" name="모서리가 둥근 직사각형 66"/>
            <p:cNvSpPr/>
            <p:nvPr/>
          </p:nvSpPr>
          <p:spPr bwMode="auto">
            <a:xfrm>
              <a:off x="5016843" y="5016837"/>
              <a:ext cx="3521676" cy="7166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6499655" y="4843844"/>
              <a:ext cx="593125" cy="259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</a:rPr>
                <a:t>인사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26906" y="5197223"/>
              <a:ext cx="3138624" cy="465871"/>
              <a:chOff x="753760" y="5197223"/>
              <a:chExt cx="3138624" cy="465871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753760" y="5197223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[60]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3126265" y="5221941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[100]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1915300" y="5209579"/>
                <a:ext cx="766119" cy="44115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Y강B" pitchFamily="18" charset="-127"/>
                    <a:ea typeface="HY강B" pitchFamily="18" charset="-127"/>
                    <a:cs typeface="Arial" charset="0"/>
                  </a:rPr>
                  <a:t>ENTITY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cs typeface="Arial" charset="0"/>
                  </a:rPr>
                  <a:t>[80]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19881" y="5226914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06130" y="5226914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~</a:t>
                </a:r>
              </a:p>
            </p:txBody>
          </p:sp>
        </p:grpSp>
      </p:grp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>
                <a:solidFill>
                  <a:schemeClr val="tx1"/>
                </a:solidFill>
              </a:rPr>
              <a:t>Subject Area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44842" y="877328"/>
            <a:ext cx="3227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Menu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상단에 아이콘 클릭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985" y="1329072"/>
            <a:ext cx="2809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 l="41393" t="4764" r="54730" b="92479"/>
          <a:stretch>
            <a:fillRect/>
          </a:stretch>
        </p:blipFill>
        <p:spPr bwMode="auto">
          <a:xfrm>
            <a:off x="3207980" y="1324934"/>
            <a:ext cx="716505" cy="37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 bwMode="auto">
          <a:xfrm rot="10800000">
            <a:off x="3867663" y="1173892"/>
            <a:ext cx="963827" cy="65491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8756" y="1359243"/>
            <a:ext cx="546945" cy="27699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CLICK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69" y="1904195"/>
            <a:ext cx="4991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4681216" y="1102615"/>
            <a:ext cx="4156300" cy="1425376"/>
            <a:chOff x="4681216" y="1102615"/>
            <a:chExt cx="4156300" cy="1425376"/>
          </a:xfrm>
        </p:grpSpPr>
        <p:pic>
          <p:nvPicPr>
            <p:cNvPr id="2560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8387" y="1102615"/>
              <a:ext cx="3029129" cy="9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모서리가 둥근 직사각형 26"/>
            <p:cNvSpPr/>
            <p:nvPr/>
          </p:nvSpPr>
          <p:spPr bwMode="auto">
            <a:xfrm>
              <a:off x="4681216" y="2288208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오른쪽 화살표 32"/>
            <p:cNvSpPr/>
            <p:nvPr/>
          </p:nvSpPr>
          <p:spPr bwMode="auto">
            <a:xfrm rot="9087252">
              <a:off x="5144195" y="1918546"/>
              <a:ext cx="994721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79068" y="2537029"/>
            <a:ext cx="4158448" cy="907200"/>
            <a:chOff x="4679068" y="2537029"/>
            <a:chExt cx="4158448" cy="907200"/>
          </a:xfrm>
        </p:grpSpPr>
        <p:pic>
          <p:nvPicPr>
            <p:cNvPr id="25608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17529" y="2537029"/>
              <a:ext cx="3019987" cy="9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모서리가 둥근 직사각형 31"/>
            <p:cNvSpPr/>
            <p:nvPr/>
          </p:nvSpPr>
          <p:spPr bwMode="auto">
            <a:xfrm>
              <a:off x="4679068" y="2542984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오른쪽 화살표 33"/>
            <p:cNvSpPr/>
            <p:nvPr/>
          </p:nvSpPr>
          <p:spPr bwMode="auto">
            <a:xfrm rot="12079760">
              <a:off x="5152050" y="2572354"/>
              <a:ext cx="800901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81216" y="2802712"/>
            <a:ext cx="3088451" cy="1596564"/>
            <a:chOff x="4681216" y="2802712"/>
            <a:chExt cx="3088451" cy="1596564"/>
          </a:xfrm>
        </p:grpSpPr>
        <p:sp>
          <p:nvSpPr>
            <p:cNvPr id="25" name="TextBox 24"/>
            <p:cNvSpPr txBox="1"/>
            <p:nvPr/>
          </p:nvSpPr>
          <p:spPr>
            <a:xfrm>
              <a:off x="5855360" y="4029944"/>
              <a:ext cx="19143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강B" pitchFamily="18" charset="-127"/>
                  <a:ea typeface="HY강B" pitchFamily="18" charset="-127"/>
                </a:rPr>
                <a:t>Delete –</a:t>
              </a:r>
              <a:r>
                <a:rPr lang="ko-KR" altLang="en-US" dirty="0">
                  <a:latin typeface="HY강B" pitchFamily="18" charset="-127"/>
                  <a:ea typeface="HY강B" pitchFamily="18" charset="-127"/>
                </a:rPr>
                <a:t>즉시삭제</a:t>
              </a:r>
              <a:endParaRPr lang="en-US" altLang="ko-KR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4681216" y="2802712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오른쪽 화살표 34"/>
            <p:cNvSpPr/>
            <p:nvPr/>
          </p:nvSpPr>
          <p:spPr bwMode="auto">
            <a:xfrm rot="13910283">
              <a:off x="4921612" y="3285157"/>
              <a:ext cx="1313268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3887" y="0"/>
            <a:ext cx="8236226" cy="569843"/>
          </a:xfrm>
        </p:spPr>
        <p:txBody>
          <a:bodyPr/>
          <a:lstStyle/>
          <a:p>
            <a:r>
              <a:rPr lang="ko-KR" altLang="en-US" dirty="0"/>
              <a:t>▣ </a:t>
            </a:r>
            <a:r>
              <a:rPr lang="en-US" altLang="ko-KR" dirty="0"/>
              <a:t>INDEX</a:t>
            </a:r>
            <a:endParaRPr lang="ko-KR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16"/>
            <a:ext cx="8483600" cy="494209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/>
              <a:t>목적 데이터베이스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/>
              <a:t>테이블명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/>
              <a:t>컬럼명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도메인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테이블 </a:t>
            </a:r>
            <a:r>
              <a:rPr lang="ko-KR" altLang="en-US" sz="2000" dirty="0" err="1"/>
              <a:t>밸리데이션</a:t>
            </a:r>
            <a:r>
              <a:rPr lang="ko-KR" altLang="en-US" sz="2000" dirty="0"/>
              <a:t> 룰</a:t>
            </a:r>
            <a:r>
              <a:rPr lang="en-US" altLang="ko-KR" sz="2000" dirty="0"/>
              <a:t>(Table Validation Rule)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인덱스</a:t>
            </a:r>
            <a:r>
              <a:rPr lang="en-US" altLang="ko-KR" sz="2000" dirty="0"/>
              <a:t>(Index) </a:t>
            </a:r>
            <a:r>
              <a:rPr lang="ko-KR" altLang="en-US" sz="2000" dirty="0"/>
              <a:t>설정 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000" dirty="0"/>
              <a:t>Reverse Engineer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Trigger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Stored Procedure 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/>
              <a:t>프리</a:t>
            </a:r>
            <a:r>
              <a:rPr lang="en-US" altLang="ko-KR" sz="2000" dirty="0"/>
              <a:t>/ </a:t>
            </a:r>
            <a:r>
              <a:rPr lang="ko-KR" altLang="en-US" sz="2000" dirty="0"/>
              <a:t>포스트 스크립트 </a:t>
            </a:r>
            <a:r>
              <a:rPr lang="en-US" altLang="ko-KR" sz="2000" dirty="0"/>
              <a:t>( </a:t>
            </a:r>
            <a:r>
              <a:rPr lang="en-US" sz="2000" dirty="0"/>
              <a:t>Pre/Post script)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/>
              <a:t>Volumetrics</a:t>
            </a:r>
            <a:r>
              <a:rPr lang="en-US" sz="2000" dirty="0"/>
              <a:t> Editor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000" dirty="0"/>
              <a:t>SQL</a:t>
            </a:r>
            <a:r>
              <a:rPr lang="ko-KR" altLang="en-US" sz="2000" dirty="0"/>
              <a:t>문 생성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Font typeface="Wingdings" pitchFamily="2" charset="2"/>
              <a:buChar char="v"/>
            </a:pPr>
            <a:endParaRPr lang="ko-KR" altLang="en-US" sz="2000" dirty="0"/>
          </a:p>
          <a:p>
            <a:pPr>
              <a:buFont typeface="Wingdings" pitchFamily="2" charset="2"/>
              <a:buChar char="v"/>
            </a:pPr>
            <a:endParaRPr lang="ko-KR" altLang="en-US" sz="2000" dirty="0"/>
          </a:p>
          <a:p>
            <a:pPr>
              <a:buFont typeface="Wingdings" pitchFamily="2" charset="2"/>
              <a:buChar char="v"/>
            </a:pPr>
            <a:endParaRPr lang="ko-KR" altLang="en-US" sz="20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Stored Display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6458" y="994567"/>
            <a:ext cx="5918113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보는 형식을 저장해 놓고 데이터베이스 스키마를 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관리자가 좀 더 편리하게 볼 수</a:t>
            </a:r>
            <a:endParaRPr lang="en-US" altLang="ko-KR" sz="1200" u="sng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있도록 하는 </a:t>
            </a:r>
            <a:r>
              <a:rPr lang="en-US" altLang="ko-KR" sz="1200" u="sng" dirty="0">
                <a:latin typeface="HY강B" pitchFamily="18" charset="-127"/>
                <a:ea typeface="HY강B" pitchFamily="18" charset="-127"/>
              </a:rPr>
              <a:t>ER-Win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에서 제공하는 하나의 기능</a:t>
            </a:r>
            <a:r>
              <a:rPr lang="en-US" altLang="ko-KR" sz="1200" u="sng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200" u="sng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59733" y="778459"/>
            <a:ext cx="195354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Stored </a:t>
            </a:r>
            <a:r>
              <a:rPr lang="en-US" altLang="ko-KR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DisplaY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41" y="2696917"/>
            <a:ext cx="4763162" cy="353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그룹 21"/>
          <p:cNvGrpSpPr/>
          <p:nvPr/>
        </p:nvGrpSpPr>
        <p:grpSpPr>
          <a:xfrm>
            <a:off x="4269088" y="2512994"/>
            <a:ext cx="4771880" cy="900000"/>
            <a:chOff x="4269088" y="2512994"/>
            <a:chExt cx="4771880" cy="90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8578" y="2512994"/>
              <a:ext cx="3512390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모서리가 둥근 직사각형 14"/>
            <p:cNvSpPr/>
            <p:nvPr/>
          </p:nvSpPr>
          <p:spPr bwMode="auto">
            <a:xfrm>
              <a:off x="4269088" y="3009432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오른쪽 화살표 17"/>
            <p:cNvSpPr/>
            <p:nvPr/>
          </p:nvSpPr>
          <p:spPr bwMode="auto">
            <a:xfrm rot="9272180">
              <a:off x="4719922" y="2694518"/>
              <a:ext cx="979639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69088" y="3252501"/>
            <a:ext cx="4765523" cy="1277720"/>
            <a:chOff x="4269088" y="3252501"/>
            <a:chExt cx="4765523" cy="12777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22221" y="3630221"/>
              <a:ext cx="3512390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모서리가 둥근 직사각형 15"/>
            <p:cNvSpPr/>
            <p:nvPr/>
          </p:nvSpPr>
          <p:spPr bwMode="auto">
            <a:xfrm>
              <a:off x="4269088" y="3252501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오른쪽 화살표 18"/>
            <p:cNvSpPr/>
            <p:nvPr/>
          </p:nvSpPr>
          <p:spPr bwMode="auto">
            <a:xfrm rot="12330934">
              <a:off x="4749845" y="3326773"/>
              <a:ext cx="932061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69088" y="3472420"/>
            <a:ext cx="3192271" cy="1667496"/>
            <a:chOff x="4269088" y="3472420"/>
            <a:chExt cx="3192271" cy="1667496"/>
          </a:xfrm>
        </p:grpSpPr>
        <p:sp>
          <p:nvSpPr>
            <p:cNvPr id="14" name="TextBox 13"/>
            <p:cNvSpPr txBox="1"/>
            <p:nvPr/>
          </p:nvSpPr>
          <p:spPr>
            <a:xfrm>
              <a:off x="5547052" y="4770584"/>
              <a:ext cx="19143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강B" pitchFamily="18" charset="-127"/>
                  <a:ea typeface="HY강B" pitchFamily="18" charset="-127"/>
                </a:rPr>
                <a:t>Delete –</a:t>
              </a:r>
              <a:r>
                <a:rPr lang="ko-KR" altLang="en-US" dirty="0">
                  <a:latin typeface="HY강B" pitchFamily="18" charset="-127"/>
                  <a:ea typeface="HY강B" pitchFamily="18" charset="-127"/>
                </a:rPr>
                <a:t>즉시삭제</a:t>
              </a:r>
              <a:endParaRPr lang="en-US" altLang="ko-KR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269088" y="3472420"/>
              <a:ext cx="580424" cy="239783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 bwMode="auto">
            <a:xfrm rot="13910283">
              <a:off x="4326497" y="4039889"/>
              <a:ext cx="1529557" cy="4077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normalizeH="0" baseline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rPr>
                <a:t>.</a:t>
              </a:r>
              <a:endParaRPr kumimoji="0" lang="ko-KR" altLang="en-US" sz="18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322" y="2159737"/>
            <a:ext cx="59538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/>
              <a:t>onMouseRightbtnClcik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or</a:t>
            </a:r>
            <a:r>
              <a:rPr lang="en-US" altLang="ko-KR" sz="1600" dirty="0"/>
              <a:t>  [Format] -&gt; [stored Displays setting..]</a:t>
            </a:r>
            <a:endParaRPr lang="ko-KR" altLang="en-US" sz="16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 err="1"/>
              <a:t>Rolename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858" y="4017908"/>
            <a:ext cx="3143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288" y="4045924"/>
            <a:ext cx="29337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줄무늬가 있는 오른쪽 화살표 12"/>
          <p:cNvSpPr/>
          <p:nvPr/>
        </p:nvSpPr>
        <p:spPr bwMode="auto">
          <a:xfrm>
            <a:off x="3848954" y="4711555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AFTER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70" name="줄무늬가 있는 오른쪽 화살표 69"/>
          <p:cNvSpPr/>
          <p:nvPr/>
        </p:nvSpPr>
        <p:spPr bwMode="auto">
          <a:xfrm>
            <a:off x="5077118" y="2598266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Include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16458" y="886987"/>
            <a:ext cx="5918113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FK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Alias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로서 같은 이름을 하나로 처리하는 단일화 특성 때문에 사용을 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 </a:t>
            </a: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관계가 </a:t>
            </a:r>
            <a:r>
              <a:rPr lang="en-US" altLang="ko-KR" sz="1200" u="sng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u="sng" dirty="0">
                <a:latin typeface="HY강B" pitchFamily="18" charset="-127"/>
                <a:ea typeface="HY강B" pitchFamily="18" charset="-127"/>
              </a:rPr>
              <a:t>개 이상인 경우와 재귀 관계인 경우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 사용한다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9733" y="670879"/>
            <a:ext cx="195354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rolename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06186" y="2411511"/>
            <a:ext cx="4343589" cy="11973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77663" y="2239700"/>
            <a:ext cx="195354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직급 구조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842653" y="3065949"/>
            <a:ext cx="448236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사장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774990" y="3200424"/>
            <a:ext cx="591703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지역장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774990" y="2877695"/>
            <a:ext cx="591703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지역장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43186" y="3218354"/>
            <a:ext cx="582738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지점장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743186" y="2895625"/>
            <a:ext cx="582738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지점장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743186" y="2563931"/>
            <a:ext cx="582738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지점장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702412" y="3218354"/>
            <a:ext cx="448236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직원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702412" y="2886660"/>
            <a:ext cx="448236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직원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3702412" y="2581860"/>
            <a:ext cx="448236" cy="286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직원</a:t>
            </a:r>
          </a:p>
        </p:txBody>
      </p:sp>
      <p:cxnSp>
        <p:nvCxnSpPr>
          <p:cNvPr id="52" name="직선 화살표 연결선 51"/>
          <p:cNvCxnSpPr>
            <a:stCxn id="16" idx="3"/>
            <a:endCxn id="39" idx="1"/>
          </p:cNvCxnSpPr>
          <p:nvPr/>
        </p:nvCxnSpPr>
        <p:spPr bwMode="auto">
          <a:xfrm flipV="1">
            <a:off x="1290889" y="3021130"/>
            <a:ext cx="484101" cy="188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>
            <a:stCxn id="16" idx="3"/>
            <a:endCxn id="38" idx="1"/>
          </p:cNvCxnSpPr>
          <p:nvPr/>
        </p:nvCxnSpPr>
        <p:spPr bwMode="auto">
          <a:xfrm>
            <a:off x="1290889" y="3209384"/>
            <a:ext cx="484101" cy="134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>
            <a:stCxn id="39" idx="3"/>
            <a:endCxn id="42" idx="1"/>
          </p:cNvCxnSpPr>
          <p:nvPr/>
        </p:nvCxnSpPr>
        <p:spPr bwMode="auto">
          <a:xfrm flipV="1">
            <a:off x="2366693" y="2707366"/>
            <a:ext cx="376493" cy="313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>
            <a:stCxn id="39" idx="3"/>
            <a:endCxn id="41" idx="1"/>
          </p:cNvCxnSpPr>
          <p:nvPr/>
        </p:nvCxnSpPr>
        <p:spPr bwMode="auto">
          <a:xfrm>
            <a:off x="2366693" y="3021130"/>
            <a:ext cx="376493" cy="1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>
            <a:stCxn id="38" idx="3"/>
            <a:endCxn id="40" idx="1"/>
          </p:cNvCxnSpPr>
          <p:nvPr/>
        </p:nvCxnSpPr>
        <p:spPr bwMode="auto">
          <a:xfrm>
            <a:off x="2366693" y="3343859"/>
            <a:ext cx="376493" cy="1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직선 화살표 연결선 61"/>
          <p:cNvCxnSpPr>
            <a:stCxn id="42" idx="3"/>
            <a:endCxn id="46" idx="1"/>
          </p:cNvCxnSpPr>
          <p:nvPr/>
        </p:nvCxnSpPr>
        <p:spPr bwMode="auto">
          <a:xfrm>
            <a:off x="3325924" y="2707366"/>
            <a:ext cx="376488" cy="17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>
            <a:stCxn id="41" idx="3"/>
            <a:endCxn id="45" idx="1"/>
          </p:cNvCxnSpPr>
          <p:nvPr/>
        </p:nvCxnSpPr>
        <p:spPr bwMode="auto">
          <a:xfrm flipV="1">
            <a:off x="3325924" y="3030095"/>
            <a:ext cx="376488" cy="8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65"/>
          <p:cNvCxnSpPr>
            <a:stCxn id="40" idx="3"/>
            <a:endCxn id="44" idx="1"/>
          </p:cNvCxnSpPr>
          <p:nvPr/>
        </p:nvCxnSpPr>
        <p:spPr bwMode="auto">
          <a:xfrm>
            <a:off x="3325924" y="3361789"/>
            <a:ext cx="3764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0" name="Picture 6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7665" y="2198226"/>
            <a:ext cx="1654641" cy="16801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4" name="TextBox 73"/>
          <p:cNvSpPr txBox="1"/>
          <p:nvPr/>
        </p:nvSpPr>
        <p:spPr>
          <a:xfrm>
            <a:off x="6768358" y="2859741"/>
            <a:ext cx="69924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사원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50031" y="4061003"/>
            <a:ext cx="1938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sz="15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상급자 기준 </a:t>
            </a:r>
            <a:r>
              <a:rPr lang="en-US" altLang="ko-KR" sz="15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*</a:t>
            </a:r>
          </a:p>
          <a:p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상급자 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하급자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=1:M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 </a:t>
            </a: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5701553" y="4356847"/>
            <a:ext cx="2043953" cy="179294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5" grpId="0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일반화 계층 </a:t>
            </a:r>
            <a:r>
              <a:rPr lang="en-US" altLang="ko-KR" dirty="0"/>
              <a:t>(</a:t>
            </a:r>
            <a:r>
              <a:rPr lang="en-US" dirty="0"/>
              <a:t>Generalization Hierarchies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16458" y="886986"/>
            <a:ext cx="5918113" cy="1524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여러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엔티간의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공통적인 특성을 파악 함으로서 공통 특성들을 일반화 시켜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Sub-Type , Super-Type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형태로 관계를 설정 할 수 있다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1. Sub-Type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은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다른 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Sub-Type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을 가질 수 있다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2.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Sub-Type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은 오직 하나의 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Super-Type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을 가 질 수 있다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9733" y="742599"/>
            <a:ext cx="195354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일반화 계층</a:t>
            </a:r>
            <a:endParaRPr kumimoji="0" lang="en-US" altLang="ko-KR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606863" y="3212167"/>
            <a:ext cx="3219450" cy="2800350"/>
            <a:chOff x="5606863" y="3212167"/>
            <a:chExt cx="3219450" cy="28003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6863" y="3212167"/>
              <a:ext cx="32194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모서리가 둥근 직사각형 14"/>
            <p:cNvSpPr/>
            <p:nvPr/>
          </p:nvSpPr>
          <p:spPr bwMode="auto">
            <a:xfrm>
              <a:off x="5719483" y="4061012"/>
              <a:ext cx="1981200" cy="735106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7772400" y="4347882"/>
              <a:ext cx="932329" cy="654424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719482" y="4580965"/>
              <a:ext cx="1999130" cy="152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800" b="0" i="0" u="none" strike="noStrike" cap="none" normalizeH="0" baseline="0" dirty="0">
                <a:ln w="762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40658" y="2940425"/>
            <a:ext cx="4771381" cy="3074893"/>
            <a:chOff x="340658" y="2940425"/>
            <a:chExt cx="4771381" cy="307489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229" r="89" b="-425"/>
            <a:stretch>
              <a:fillRect/>
            </a:stretch>
          </p:blipFill>
          <p:spPr bwMode="auto">
            <a:xfrm>
              <a:off x="353917" y="2955361"/>
              <a:ext cx="4738035" cy="3059957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3850155" y="2940425"/>
              <a:ext cx="126188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B" pitchFamily="18" charset="-127"/>
                  <a:ea typeface="HY강B" pitchFamily="18" charset="-127"/>
                </a:rPr>
                <a:t>결제 관련 </a:t>
              </a:r>
            </a:p>
          </p:txBody>
        </p:sp>
        <p:sp>
          <p:nvSpPr>
            <p:cNvPr id="10" name="폭발 1 9"/>
            <p:cNvSpPr/>
            <p:nvPr/>
          </p:nvSpPr>
          <p:spPr bwMode="auto">
            <a:xfrm>
              <a:off x="1721223" y="3320769"/>
              <a:ext cx="1264023" cy="847819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공통</a:t>
              </a:r>
              <a:r>
                <a:rPr kumimoji="0" lang="ko-KR" altLang="en-US" sz="1200" b="0" u="none" strike="noStrike" cap="none" normalizeH="0" baseline="0" dirty="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된</a:t>
              </a:r>
              <a:r>
                <a:rPr kumimoji="0" lang="ko-KR" altLang="en-US" sz="1200" b="0" i="0" u="none" strike="noStrike" cap="none" normalizeH="0" baseline="0" dirty="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</a:t>
              </a:r>
              <a:r>
                <a:rPr lang="ko-KR" altLang="en-US" sz="1200" dirty="0">
                  <a:ln>
                    <a:solidFill>
                      <a:srgbClr val="FF0000"/>
                    </a:solidFill>
                  </a:ln>
                  <a:latin typeface="HY강B" pitchFamily="18" charset="-127"/>
                  <a:ea typeface="HY강B" pitchFamily="18" charset="-127"/>
                </a:rPr>
                <a:t>속성</a:t>
              </a:r>
              <a:endParaRPr kumimoji="0" lang="ko-KR" altLang="en-US" sz="12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sp>
          <p:nvSpPr>
            <p:cNvPr id="11" name="폭발 1 10"/>
            <p:cNvSpPr/>
            <p:nvPr/>
          </p:nvSpPr>
          <p:spPr bwMode="auto">
            <a:xfrm>
              <a:off x="2088776" y="4669303"/>
              <a:ext cx="1264023" cy="847819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고유의 속성</a:t>
              </a: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340658" y="4168588"/>
              <a:ext cx="663389" cy="49305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071" y="4240306"/>
              <a:ext cx="2084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onClick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=Subtype Relationship</a:t>
              </a:r>
              <a:endParaRPr lang="ko-KR" altLang="en-US" sz="12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37822" y="1092264"/>
            <a:ext cx="2744808" cy="485528"/>
            <a:chOff x="6184039" y="1495672"/>
            <a:chExt cx="2744808" cy="48552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35233" t="4625" r="55891" b="92800"/>
            <a:stretch>
              <a:fillRect/>
            </a:stretch>
          </p:blipFill>
          <p:spPr bwMode="auto">
            <a:xfrm>
              <a:off x="6184039" y="1495672"/>
              <a:ext cx="2744808" cy="485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타원 23"/>
            <p:cNvSpPr/>
            <p:nvPr/>
          </p:nvSpPr>
          <p:spPr bwMode="auto">
            <a:xfrm>
              <a:off x="7091082" y="1532965"/>
              <a:ext cx="466165" cy="43030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75294" y="1766047"/>
            <a:ext cx="164179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1. Super type click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2. Sub type click  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규칙 </a:t>
            </a:r>
            <a:r>
              <a:rPr lang="en-US" altLang="ko-KR" dirty="0"/>
              <a:t>(</a:t>
            </a:r>
            <a:r>
              <a:rPr lang="en-US" dirty="0"/>
              <a:t>Referential Integrity </a:t>
            </a:r>
            <a:r>
              <a:rPr lang="en-US" dirty="0" err="1"/>
              <a:t>Rulls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16458" y="937787"/>
            <a:ext cx="5918113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ERwin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RI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Parent Table, Dependent Table 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간의 데이터 참조를 위한 규칙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즉 서로를 참조 하고 있는 두 개의 테이블이 적절한 데이터를 유지 할지 제한을 가해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데이터들이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무결성을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유지 하도록 하는 것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59733" y="670879"/>
            <a:ext cx="195354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참조 </a:t>
            </a:r>
            <a:r>
              <a:rPr kumimoji="0" lang="ko-KR" altLang="en-US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무결성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39608" y="2773653"/>
            <a:ext cx="3996726" cy="7797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FK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칼럼의 값은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Parent Table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의 </a:t>
            </a:r>
            <a:r>
              <a:rPr kumimoji="0" lang="en-US" altLang="ko-KR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pk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중 하나 이다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2.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다만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FK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칼럼이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NN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이 아닌 경우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N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이 올 수 있다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93107" y="2557545"/>
            <a:ext cx="162350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insertion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69755" y="2557542"/>
            <a:ext cx="162350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Update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39607" y="4043258"/>
            <a:ext cx="4019877" cy="18366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3.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Dependent Table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에서 참조 하고 있는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FK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있을     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경우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Parent Table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에서는 삮제 할 수 없다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4.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Parent Table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에서 삭제한 값을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Dependent Table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에서 참조 하고 있을 때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NN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이 아니다면 그 값을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   N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으로 바꿔 준다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5.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Parent Table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Row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를 삭제하면서 참조 하고 있는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   Dependent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Table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의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Row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모두 삭제 한다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  <a:p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82882" y="3830750"/>
            <a:ext cx="1515366" cy="4140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Deletetion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789" y="2106586"/>
            <a:ext cx="19511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NN=Not Null , N=Null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578716" y="2307499"/>
          <a:ext cx="3062309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Store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number 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(PK)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Store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 city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광주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2000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부산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3000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034988" y="4257167"/>
          <a:ext cx="3669174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Employee number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(PK)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Employee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 name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Store number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(FK)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200804001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P1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200804002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P2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3000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200804003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P3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3000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200804004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P4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76321" y="1921397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 Table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59621" y="387751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Dependent Table</a:t>
            </a:r>
            <a:endParaRPr lang="ko-KR" altLang="en-US" dirty="0"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>
                <a:solidFill>
                  <a:schemeClr val="tx1"/>
                </a:solidFill>
              </a:rPr>
              <a:t>RI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4746" y="1146386"/>
            <a:ext cx="4562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5" name="그룹 34"/>
          <p:cNvGrpSpPr/>
          <p:nvPr/>
        </p:nvGrpSpPr>
        <p:grpSpPr>
          <a:xfrm>
            <a:off x="424049" y="1144993"/>
            <a:ext cx="2666397" cy="1402456"/>
            <a:chOff x="180974" y="1017668"/>
            <a:chExt cx="2666397" cy="1402456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974" y="1017668"/>
              <a:ext cx="2666397" cy="1402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타원 30"/>
            <p:cNvSpPr/>
            <p:nvPr/>
          </p:nvSpPr>
          <p:spPr bwMode="auto">
            <a:xfrm>
              <a:off x="1018581" y="1435267"/>
              <a:ext cx="925765" cy="539436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300" y="288209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Onclick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[Relations ships]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[RI Actions]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 rot="9866773">
            <a:off x="1428881" y="1948698"/>
            <a:ext cx="842634" cy="93239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73620" y="3627562"/>
            <a:ext cx="3889094" cy="2009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RESTRICT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- 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제약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(3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번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)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CASCADE -  </a:t>
            </a:r>
            <a:r>
              <a:rPr lang="ko-KR" altLang="en-US" sz="15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층계형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번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)</a:t>
            </a:r>
          </a:p>
          <a:p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SET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NULL  - null </a:t>
            </a:r>
            <a:r>
              <a:rPr kumimoji="0" lang="ko-KR" altLang="en-US" sz="1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일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경우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null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로 설정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(4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번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)</a:t>
            </a:r>
            <a:endParaRPr kumimoji="0" lang="en-US" altLang="ko-KR" sz="15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500" baseline="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SET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DEFAULT - Default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값으로 설정</a:t>
            </a:r>
            <a:endParaRPr lang="en-US" altLang="ko-KR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No ACTION  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NONE –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기본 규칙 적용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(1~5)</a:t>
            </a:r>
          </a:p>
          <a:p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82882" y="3448775"/>
            <a:ext cx="1515366" cy="4140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options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UDP(User Define Properties)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16458" y="886987"/>
            <a:ext cx="5918113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사용자가 용도에 따라서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프로퍼티를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정의 할 수 있다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59733" y="670879"/>
            <a:ext cx="2446220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사용자정프로퍼티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87" y="2012510"/>
            <a:ext cx="68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Onclick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[Tools]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[UDP Dictionary]   or </a:t>
            </a:r>
            <a:r>
              <a:rPr lang="en-US" altLang="ko-KR" dirty="0" err="1">
                <a:latin typeface="HY강B" pitchFamily="18" charset="-127"/>
                <a:ea typeface="HY강B" pitchFamily="18" charset="-127"/>
                <a:sym typeface="Wingdings" pitchFamily="2" charset="2"/>
              </a:rPr>
              <a:t>Onclick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Selected Class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24158" y="2526929"/>
            <a:ext cx="3747035" cy="3604932"/>
            <a:chOff x="4924158" y="2526929"/>
            <a:chExt cx="3747035" cy="3604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4158" y="2526929"/>
              <a:ext cx="3747035" cy="3604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5011271" y="3074891"/>
              <a:ext cx="3532094" cy="107577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71596" y="2407209"/>
          <a:ext cx="4165933" cy="41707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57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Description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NAME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사용자가 정의한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baseline="0" dirty="0" err="1">
                          <a:latin typeface="HY강B" pitchFamily="18" charset="-127"/>
                          <a:ea typeface="HY강B" pitchFamily="18" charset="-127"/>
                        </a:rPr>
                        <a:t>프로퍼티명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TYPE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Command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 -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강B" pitchFamily="18" charset="-127"/>
                          <a:ea typeface="HY강B" pitchFamily="18" charset="-127"/>
                        </a:rPr>
                        <a:t>각 클래스에 연결된 실행 </a:t>
                      </a:r>
                      <a:r>
                        <a:rPr lang="ko-KR" altLang="en-US" sz="1200" baseline="0" dirty="0" err="1">
                          <a:latin typeface="HY강B" pitchFamily="18" charset="-127"/>
                          <a:ea typeface="HY강B" pitchFamily="18" charset="-127"/>
                        </a:rPr>
                        <a:t>화일</a:t>
                      </a:r>
                      <a:r>
                        <a:rPr lang="ko-KR" altLang="en-US" sz="1200" baseline="0" dirty="0">
                          <a:latin typeface="HY강B" pitchFamily="18" charset="-127"/>
                          <a:ea typeface="HY강B" pitchFamily="18" charset="-127"/>
                        </a:rPr>
                        <a:t> 설정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Date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 - 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MM/DD/YY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포맷으로 데이트를 입력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en-US" altLang="ko-KR" sz="15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 -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정수를 입력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Real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 -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실수를 입력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Text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-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텍스트 입력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- select box </a:t>
                      </a:r>
                      <a:r>
                        <a:rPr lang="ko-KR" altLang="en-US" sz="1200" baseline="0" dirty="0">
                          <a:latin typeface="HY강B" pitchFamily="18" charset="-127"/>
                          <a:ea typeface="HY강B" pitchFamily="18" charset="-127"/>
                        </a:rPr>
                        <a:t>표현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( p1,p2,p3,....)</a:t>
                      </a:r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속성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Description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HY강B" pitchFamily="18" charset="-127"/>
                          <a:ea typeface="HY강B" pitchFamily="18" charset="-127"/>
                        </a:rPr>
                        <a:t>프로퍼티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UDP(User Define Properties)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60063" y="5777696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OnSelectedEntityRightBtnClick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[Entity properties]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[UDP]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63" y="891932"/>
            <a:ext cx="5450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선택 된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Entity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에 따라서 각 각 설정이 가능 하다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492" y="1983452"/>
            <a:ext cx="3614831" cy="361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 bwMode="auto">
          <a:xfrm>
            <a:off x="384142" y="1526615"/>
            <a:ext cx="3542399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Movie  copy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905436" y="2321854"/>
            <a:ext cx="2958352" cy="16136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019" y="1979165"/>
            <a:ext cx="36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 bwMode="auto">
          <a:xfrm>
            <a:off x="5126471" y="1526615"/>
            <a:ext cx="3542399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Movie</a:t>
            </a:r>
            <a:r>
              <a:rPr kumimoji="0" lang="en-US" altLang="ko-KR" sz="1800" b="1" i="0" u="none" strike="noStrike" cap="all" normalizeH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en-US" altLang="ko-KR" sz="1800" b="1" i="0" u="none" strike="noStrike" cap="all" normalizeH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RenTAL</a:t>
            </a:r>
            <a:r>
              <a:rPr kumimoji="0" lang="en-US" altLang="ko-KR" sz="1800" b="1" i="0" u="none" strike="noStrike" cap="all" normalizeH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RECORD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656730" y="2321854"/>
            <a:ext cx="2958352" cy="16136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목적 데이터베이스 생성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643" y="2872067"/>
            <a:ext cx="4258286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 bwMode="auto">
          <a:xfrm>
            <a:off x="4805082" y="3164537"/>
            <a:ext cx="3290047" cy="31255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805082" y="5307106"/>
            <a:ext cx="3290047" cy="60063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91935" y="753008"/>
          <a:ext cx="4165933" cy="5455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Target Database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Database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Version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ACCESS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2000 / 2002 /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DB2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390 7,8 / UDB</a:t>
                      </a:r>
                      <a:r>
                        <a:rPr lang="en-US" altLang="ko-KR" sz="1300" baseline="0" dirty="0">
                          <a:latin typeface="HY강B" pitchFamily="18" charset="-127"/>
                          <a:ea typeface="HY강B" pitchFamily="18" charset="-127"/>
                        </a:rPr>
                        <a:t> 8.1 , 8.2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FOXPRO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INFOMIX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7.X</a:t>
                      </a:r>
                      <a:r>
                        <a:rPr lang="en-US" altLang="ko-KR" sz="1300" baseline="0" dirty="0">
                          <a:latin typeface="HY강B" pitchFamily="18" charset="-127"/>
                          <a:ea typeface="HY강B" pitchFamily="18" charset="-127"/>
                        </a:rPr>
                        <a:t> / 9.x / 10.x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INGRES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2.5 / 2.6 / 2006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ISERIES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5.X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ODBC/Generic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3.0 / 2.0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ORACLE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8i</a:t>
                      </a:r>
                      <a:r>
                        <a:rPr lang="en-US" altLang="ko-KR" sz="1300" baseline="0" dirty="0">
                          <a:latin typeface="HY강B" pitchFamily="18" charset="-127"/>
                          <a:ea typeface="HY강B" pitchFamily="18" charset="-127"/>
                        </a:rPr>
                        <a:t> / 9.x / 10.x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PROGRES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8.X / 9.x / 10.x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RED BRICK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5.X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SAS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SQL SERVER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7.0 / 2000 / 2005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SYBASE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12.5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TERADATA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2.X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MYSQL</a:t>
                      </a:r>
                      <a:endParaRPr lang="ko-KR" altLang="en-US" sz="15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5.x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4653977" y="1012494"/>
            <a:ext cx="4176258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ER-WIN 7.2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버전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부터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MYSQL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지원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MS-SQL  2005 / 7.x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부터 지원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4.X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버전도 최신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PATCH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를 통해서 지원 가능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797252" y="796386"/>
            <a:ext cx="148166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참고사항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591413" y="2415938"/>
            <a:ext cx="3727833" cy="369332"/>
            <a:chOff x="4672098" y="2415938"/>
            <a:chExt cx="3727833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4672098" y="2415938"/>
              <a:ext cx="202170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강B" pitchFamily="18" charset="-127"/>
                  <a:ea typeface="HY강B" pitchFamily="18" charset="-127"/>
                  <a:sym typeface="Wingdings" pitchFamily="2" charset="2"/>
                </a:rPr>
                <a:t>[FILE] </a:t>
              </a:r>
              <a:r>
                <a:rPr lang="en-US" altLang="ko-KR" dirty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  <a:sym typeface="Wingdings" pitchFamily="2" charset="2"/>
                </a:rPr>
                <a:t> </a:t>
              </a:r>
              <a:r>
                <a:rPr lang="en-US" altLang="ko-KR" dirty="0">
                  <a:latin typeface="HY강B" pitchFamily="18" charset="-127"/>
                  <a:ea typeface="HY강B" pitchFamily="18" charset="-127"/>
                  <a:sym typeface="Wingdings" pitchFamily="2" charset="2"/>
                </a:rPr>
                <a:t>[NEW]  OR</a:t>
              </a:r>
              <a:endParaRPr lang="ko-KR" altLang="en-US" dirty="0"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t="4301" r="89994" b="92482"/>
            <a:stretch>
              <a:fillRect/>
            </a:stretch>
          </p:blipFill>
          <p:spPr bwMode="auto">
            <a:xfrm>
              <a:off x="6798835" y="2429435"/>
              <a:ext cx="1601096" cy="31376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sp>
          <p:nvSpPr>
            <p:cNvPr id="28" name="타원 27"/>
            <p:cNvSpPr/>
            <p:nvPr/>
          </p:nvSpPr>
          <p:spPr bwMode="auto">
            <a:xfrm>
              <a:off x="6765986" y="2483224"/>
              <a:ext cx="369920" cy="20618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193183" y="1390918"/>
            <a:ext cx="4159876" cy="33485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1036" y="3307726"/>
            <a:ext cx="4159876" cy="33485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88890" y="3640430"/>
            <a:ext cx="4159876" cy="33485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86744" y="5879207"/>
            <a:ext cx="4159876" cy="33485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7" grpId="0" animBg="1"/>
      <p:bldP spid="18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목적</a:t>
            </a:r>
            <a:r>
              <a:rPr lang="ko-KR" altLang="en-US" dirty="0"/>
              <a:t> 데이터 베이스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7658" y="2353182"/>
            <a:ext cx="4212965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[Physical model]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전환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[Database]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Choose Database 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87" y="3022139"/>
            <a:ext cx="420043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 bwMode="auto">
          <a:xfrm>
            <a:off x="289190" y="1057323"/>
            <a:ext cx="4176258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▣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목적 데이터베이스 지정하기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”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에서 처럼 처음 파일을 생성 하면서 데이터베이스를 선택 할 수도 있지만 작업도중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물리 모델로 전환 후  아래 방법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 데이터 베이스를 설정 할 수 있다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.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2465" y="841215"/>
            <a:ext cx="148166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참고사항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699825" y="1075253"/>
            <a:ext cx="4176258" cy="113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itchFamily="2" charset="2"/>
              </a:rPr>
              <a:t>예 </a:t>
            </a:r>
            <a:r>
              <a:rPr lang="en-US" altLang="ko-KR" sz="1200" dirty="0">
                <a:solidFill>
                  <a:schemeClr val="tx1"/>
                </a:solidFill>
                <a:sym typeface="Wingdings" pitchFamily="2" charset="2"/>
              </a:rPr>
              <a:t>) SQL SERVER   Oracle</a:t>
            </a:r>
          </a:p>
          <a:p>
            <a:r>
              <a:rPr lang="ko-KR" altLang="en-US" sz="1200" dirty="0">
                <a:solidFill>
                  <a:schemeClr val="tx1"/>
                </a:solidFill>
                <a:sym typeface="Wingdings" pitchFamily="2" charset="2"/>
              </a:rPr>
              <a:t>가능한 유형 </a:t>
            </a:r>
            <a:r>
              <a:rPr lang="en-US" altLang="ko-KR" sz="1200" dirty="0">
                <a:solidFill>
                  <a:schemeClr val="tx1"/>
                </a:solidFill>
                <a:sym typeface="Wingdings" pitchFamily="2" charset="2"/>
              </a:rPr>
              <a:t>: ER-WIN </a:t>
            </a:r>
            <a:r>
              <a:rPr lang="ko-KR" altLang="en-US" sz="1200" dirty="0">
                <a:solidFill>
                  <a:schemeClr val="tx1"/>
                </a:solidFill>
                <a:sym typeface="Wingdings" pitchFamily="2" charset="2"/>
              </a:rPr>
              <a:t>지원 데이터 베이스</a:t>
            </a:r>
            <a:endParaRPr lang="en-US" altLang="ko-KR" sz="12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ko-KR" sz="1200" dirty="0">
                <a:solidFill>
                  <a:schemeClr val="tx1"/>
                </a:solidFill>
                <a:sym typeface="Wingdings" pitchFamily="2" charset="2"/>
              </a:rPr>
              <a:t>                      (</a:t>
            </a:r>
            <a:r>
              <a:rPr lang="ko-KR" altLang="en-US" sz="1200" dirty="0">
                <a:solidFill>
                  <a:schemeClr val="tx1"/>
                </a:solidFill>
                <a:sym typeface="Wingdings" pitchFamily="2" charset="2"/>
              </a:rPr>
              <a:t>참조 </a:t>
            </a:r>
            <a:r>
              <a:rPr lang="en-US" altLang="ko-KR" sz="1200" dirty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▣ </a:t>
            </a:r>
            <a:r>
              <a:rPr lang="ko-KR" altLang="en-US" sz="1200" dirty="0"/>
              <a:t>목적 데이터베이스 지정하기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chemeClr val="tx1"/>
                </a:solidFill>
                <a:sym typeface="Wingdings" pitchFamily="2" charset="2"/>
              </a:rPr>
              <a:t>      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843100" y="859145"/>
            <a:ext cx="148166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Convert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402535" y="4392706"/>
            <a:ext cx="1344706" cy="726141"/>
          </a:xfrm>
          <a:prstGeom prst="roundRect">
            <a:avLst>
              <a:gd name="adj" fmla="val 0"/>
            </a:avLst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470" y="3037822"/>
            <a:ext cx="4232854" cy="295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34838" y="2478692"/>
            <a:ext cx="4158153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[Tools]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Derive new model</a:t>
            </a:r>
            <a:endParaRPr lang="ko-KR" altLang="en-US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499412" y="5280212"/>
            <a:ext cx="896470" cy="726141"/>
          </a:xfrm>
          <a:prstGeom prst="roundRect">
            <a:avLst>
              <a:gd name="adj" fmla="val 0"/>
            </a:avLst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 err="1"/>
              <a:t>테이블명</a:t>
            </a:r>
            <a:r>
              <a:rPr lang="ko-KR" altLang="en-US" dirty="0"/>
              <a:t>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414" y="1615219"/>
            <a:ext cx="24288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60063" y="1017442"/>
            <a:ext cx="5320687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- ENTITY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선택 후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F2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KEY(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윈도우 </a:t>
            </a:r>
            <a:r>
              <a:rPr lang="ko-KR" altLang="en-US" sz="1500" dirty="0" err="1">
                <a:latin typeface="HY강B" pitchFamily="18" charset="-127"/>
                <a:ea typeface="HY강B" pitchFamily="18" charset="-127"/>
              </a:rPr>
              <a:t>폴더명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바꾸는 방법과 동일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) 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 bwMode="auto">
          <a:xfrm>
            <a:off x="2895603" y="2246258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Entity </a:t>
            </a:r>
            <a:r>
              <a:rPr lang="en-US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Properties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25471" y="1617281"/>
            <a:ext cx="4143375" cy="4442860"/>
            <a:chOff x="4725471" y="1617281"/>
            <a:chExt cx="4143375" cy="4143375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5471" y="1617281"/>
              <a:ext cx="4143375" cy="414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모서리가 둥근 직사각형 12"/>
            <p:cNvSpPr/>
            <p:nvPr/>
          </p:nvSpPr>
          <p:spPr bwMode="auto">
            <a:xfrm>
              <a:off x="5351930" y="2250136"/>
              <a:ext cx="3379694" cy="17929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903695" y="2590802"/>
              <a:ext cx="681310" cy="170328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5602941" y="2590800"/>
              <a:ext cx="1317811" cy="17032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6947648" y="2590800"/>
              <a:ext cx="358588" cy="17032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7315199" y="2581836"/>
              <a:ext cx="331695" cy="179294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7673789" y="2590800"/>
              <a:ext cx="573741" cy="161364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94446" y="3666565"/>
            <a:ext cx="3908613" cy="2285999"/>
            <a:chOff x="394446" y="3612771"/>
            <a:chExt cx="3908613" cy="2151528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394447" y="3612771"/>
              <a:ext cx="3890682" cy="31376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DEFINITION  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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테이블 정의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 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394447" y="4043075"/>
              <a:ext cx="3881718" cy="331694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NOTE 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메모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403413" y="4500274"/>
              <a:ext cx="3872752" cy="322730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UDP 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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사용자 정의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프로퍼티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394446" y="4957474"/>
              <a:ext cx="3899648" cy="32272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ICON 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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아이콘 표시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선택시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 보여질 아이콘 설정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412377" y="5468463"/>
              <a:ext cx="3890682" cy="295836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</a:rPr>
                <a:t>HISTORY </a:t>
              </a: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 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테이블 이력</a:t>
              </a: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생성일자</a:t>
              </a: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변경일자</a:t>
              </a: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  <a:cs typeface="Arial" charset="0"/>
                  <a:sym typeface="Wingdings" pitchFamily="2" charset="2"/>
                </a:rPr>
                <a:t> 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</p:grp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▣ </a:t>
            </a:r>
            <a:r>
              <a:rPr lang="en-US" altLang="ko-KR" dirty="0"/>
              <a:t>ER-WIN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 l="25974" t="28535" r="26082" b="28752"/>
          <a:stretch>
            <a:fillRect/>
          </a:stretch>
        </p:blipFill>
        <p:spPr bwMode="auto">
          <a:xfrm>
            <a:off x="617517" y="1039329"/>
            <a:ext cx="3954483" cy="264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직사각형 8"/>
          <p:cNvSpPr/>
          <p:nvPr/>
        </p:nvSpPr>
        <p:spPr bwMode="auto">
          <a:xfrm>
            <a:off x="4757189" y="1053758"/>
            <a:ext cx="4016415" cy="12500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제작사</a:t>
            </a:r>
            <a:r>
              <a:rPr kumimoji="0" lang="ko-KR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ko-K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CA(ca.com)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제품명 </a:t>
            </a:r>
            <a:r>
              <a:rPr lang="en-US" altLang="ko-KR" b="1" dirty="0">
                <a:solidFill>
                  <a:schemeClr val="tx1"/>
                </a:solidFill>
                <a:latin typeface="Arial" charset="0"/>
                <a:cs typeface="Arial" charset="0"/>
              </a:rPr>
              <a:t>: ER-WIN Data Modeler R7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 dirty="0">
                <a:solidFill>
                  <a:schemeClr val="tx1"/>
                </a:solidFill>
                <a:latin typeface="Arial" charset="0"/>
                <a:cs typeface="Arial" charset="0"/>
              </a:rPr>
              <a:t>다운로드</a:t>
            </a:r>
            <a:r>
              <a:rPr lang="en-US" altLang="ko-KR" sz="15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:  </a:t>
            </a:r>
            <a:r>
              <a:rPr lang="en-US" altLang="ko-KR" sz="1000" b="1" dirty="0">
                <a:solidFill>
                  <a:schemeClr val="tx1"/>
                </a:solidFill>
                <a:latin typeface="Arial" charset="0"/>
                <a:cs typeface="Arial" charset="0"/>
                <a:hlinkClick r:id="rId4"/>
              </a:rPr>
              <a:t>ftp://ftp.ca.com/pub/erwin</a:t>
            </a:r>
            <a:endParaRPr lang="en-US" altLang="ko-KR" sz="1000" b="1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kumimoji="0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다운로드</a:t>
            </a:r>
            <a:r>
              <a:rPr kumimoji="0" lang="en-US" altLang="ko-KR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 : </a:t>
            </a:r>
            <a:r>
              <a:rPr kumimoji="0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5"/>
              </a:rPr>
              <a:t>ftp://211.227.238.188/data/util/db/er-win7.1/</a:t>
            </a:r>
            <a:endParaRPr kumimoji="0" lang="en-US" altLang="ko-KR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endParaRPr kumimoji="0" lang="en-US" altLang="ko-KR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03489" y="2421998"/>
            <a:ext cx="4016415" cy="1212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국 내 </a:t>
            </a:r>
            <a:r>
              <a:rPr kumimoji="0" lang="en-US" altLang="ko-K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ko-KR" altLang="en-US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제니시스</a:t>
            </a:r>
            <a:r>
              <a:rPr kumimoji="0" lang="en-US" altLang="ko-K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(www.</a:t>
            </a:r>
            <a:r>
              <a:rPr kumimoji="0" lang="en-US" altLang="ko-KR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genesis.co.kr</a:t>
            </a:r>
            <a:r>
              <a:rPr kumimoji="0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ko-K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endParaRPr kumimoji="0" lang="en-US" altLang="ko-KR" sz="12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r>
              <a:rPr kumimoji="0" lang="en-US" altLang="ko-KR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</a:t>
            </a:r>
            <a:r>
              <a:rPr kumimoji="0" lang="ko-KR" alt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참고</a:t>
            </a:r>
            <a:r>
              <a:rPr kumimoji="0" lang="en-US" altLang="ko-KR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]</a:t>
            </a:r>
          </a:p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국 내 사이트를 통해서 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평가판을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 구해서 사용 할 수 있지만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바로 사용 할 수 없기 때문에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신청에 따른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CD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배송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)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 다운로드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1,2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를 권장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7655" name="Picture 7" descr="C:\Documents and Settings\visualp\Local Settings\Temporary Internet Files\Content.IE5\G94RWR4B\MPj0431811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2784" y="2380129"/>
            <a:ext cx="767969" cy="76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0" name="그룹 39"/>
          <p:cNvGrpSpPr/>
          <p:nvPr/>
        </p:nvGrpSpPr>
        <p:grpSpPr>
          <a:xfrm>
            <a:off x="849886" y="4218432"/>
            <a:ext cx="7437120" cy="1743456"/>
            <a:chOff x="1011936" y="4315968"/>
            <a:chExt cx="7437120" cy="1743456"/>
          </a:xfrm>
        </p:grpSpPr>
        <p:grpSp>
          <p:nvGrpSpPr>
            <p:cNvPr id="34" name="그룹 33"/>
            <p:cNvGrpSpPr/>
            <p:nvPr/>
          </p:nvGrpSpPr>
          <p:grpSpPr>
            <a:xfrm>
              <a:off x="1011936" y="4315968"/>
              <a:ext cx="1182624" cy="1633728"/>
              <a:chOff x="2231136" y="4376928"/>
              <a:chExt cx="1182624" cy="1633728"/>
            </a:xfrm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2231136" y="4925568"/>
                <a:ext cx="1182624" cy="353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500" dirty="0"/>
                  <a:t>VB  /  VC</a:t>
                </a:r>
                <a:endParaRPr kumimoji="0" lang="ko-KR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2231136" y="5291328"/>
                <a:ext cx="1182624" cy="353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.NET(C#,J#)</a:t>
                </a:r>
                <a:endParaRPr kumimoji="0" lang="ko-KR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231136" y="5657088"/>
                <a:ext cx="1182624" cy="353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Delphi</a:t>
                </a:r>
                <a:endParaRPr kumimoji="0" lang="ko-KR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2231136" y="4376928"/>
                <a:ext cx="1182624" cy="5364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 develop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500" dirty="0"/>
                  <a:t>tool</a:t>
                </a:r>
                <a:endParaRPr kumimoji="0" lang="ko-KR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071873" y="4340820"/>
              <a:ext cx="3377183" cy="1718604"/>
              <a:chOff x="5522977" y="4450548"/>
              <a:chExt cx="3377183" cy="1718604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6778753" y="4462740"/>
                <a:ext cx="1024127" cy="38967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 oracle</a:t>
                </a: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 bwMode="auto">
              <a:xfrm>
                <a:off x="5571745" y="4901652"/>
                <a:ext cx="1024127" cy="121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500" dirty="0"/>
                  <a:t>Access</a:t>
                </a:r>
              </a:p>
              <a:p>
                <a:pPr algn="ctr"/>
                <a:r>
                  <a:rPr lang="en-US" altLang="ko-KR" sz="1500" dirty="0"/>
                  <a:t>DB2</a:t>
                </a:r>
              </a:p>
              <a:p>
                <a:pPr algn="ctr"/>
                <a:r>
                  <a:rPr lang="en-US" altLang="ko-KR" sz="1500" dirty="0" err="1"/>
                  <a:t>Foxpro</a:t>
                </a:r>
                <a:endParaRPr lang="en-US" altLang="ko-KR" sz="1500" dirty="0"/>
              </a:p>
              <a:p>
                <a:pPr algn="ctr"/>
                <a:r>
                  <a:rPr lang="en-US" altLang="ko-KR" sz="1500" dirty="0" err="1"/>
                  <a:t>Infomix</a:t>
                </a:r>
                <a:endParaRPr lang="en-US" altLang="ko-KR" sz="15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 bwMode="auto">
              <a:xfrm>
                <a:off x="5522977" y="4450548"/>
                <a:ext cx="1158239" cy="38967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sqlserver</a:t>
                </a: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 bwMode="auto">
              <a:xfrm>
                <a:off x="7876033" y="4474932"/>
                <a:ext cx="1024127" cy="38967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/>
                  <a:t>mysql</a:t>
                </a: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 bwMode="auto">
              <a:xfrm>
                <a:off x="6729985" y="4938228"/>
                <a:ext cx="1024127" cy="121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500" dirty="0"/>
                  <a:t>Ingres</a:t>
                </a:r>
              </a:p>
              <a:p>
                <a:pPr algn="ctr"/>
                <a:r>
                  <a:rPr lang="en-US" altLang="ko-KR" sz="1500" dirty="0" err="1"/>
                  <a:t>Iseries</a:t>
                </a:r>
                <a:endParaRPr lang="en-US" altLang="ko-KR" sz="1500" dirty="0"/>
              </a:p>
              <a:p>
                <a:pPr algn="ctr"/>
                <a:r>
                  <a:rPr lang="en-US" altLang="ko-KR" sz="1500" dirty="0" err="1"/>
                  <a:t>Odbc</a:t>
                </a:r>
                <a:endParaRPr lang="en-US" altLang="ko-KR" sz="1500" dirty="0"/>
              </a:p>
              <a:p>
                <a:pPr algn="ctr"/>
                <a:r>
                  <a:rPr lang="en-US" altLang="ko-KR" sz="1500" dirty="0" err="1"/>
                  <a:t>Redbick</a:t>
                </a:r>
                <a:endParaRPr lang="en-US" altLang="ko-KR" sz="1500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 bwMode="auto">
              <a:xfrm>
                <a:off x="7839457" y="4950420"/>
                <a:ext cx="1024127" cy="121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500" dirty="0" err="1"/>
                  <a:t>Sas</a:t>
                </a:r>
                <a:endParaRPr lang="en-US" altLang="ko-KR" sz="1500" dirty="0"/>
              </a:p>
              <a:p>
                <a:pPr algn="ctr"/>
                <a:r>
                  <a:rPr lang="en-US" altLang="ko-KR" sz="1500" dirty="0"/>
                  <a:t>Sybase</a:t>
                </a:r>
              </a:p>
              <a:p>
                <a:pPr algn="ctr"/>
                <a:r>
                  <a:rPr lang="en-US" altLang="ko-KR" sz="1500" dirty="0" err="1"/>
                  <a:t>Tera</a:t>
                </a:r>
                <a:r>
                  <a:rPr lang="en-US" altLang="ko-KR" sz="1500" dirty="0"/>
                  <a:t>-</a:t>
                </a:r>
              </a:p>
              <a:p>
                <a:pPr algn="ctr"/>
                <a:r>
                  <a:rPr lang="en-US" altLang="ko-KR" sz="1500" dirty="0"/>
                  <a:t>data</a:t>
                </a:r>
                <a:endParaRPr lang="ko-KR" altLang="en-US" sz="1500" dirty="0"/>
              </a:p>
            </p:txBody>
          </p:sp>
        </p:grpSp>
        <p:sp>
          <p:nvSpPr>
            <p:cNvPr id="38" name="왼쪽/오른쪽 화살표 37"/>
            <p:cNvSpPr/>
            <p:nvPr/>
          </p:nvSpPr>
          <p:spPr bwMode="auto">
            <a:xfrm>
              <a:off x="2060448" y="4693920"/>
              <a:ext cx="3121152" cy="999744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2779389" y="4698081"/>
              <a:ext cx="1707267" cy="98384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ER-WIN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(case tool)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 err="1"/>
              <a:t>컬럼</a:t>
            </a:r>
            <a:r>
              <a:rPr lang="ko-KR" altLang="en-US" dirty="0"/>
              <a:t> 명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22" y="944375"/>
            <a:ext cx="4146274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268" y="3168928"/>
            <a:ext cx="4148117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줄무늬가 있는 오른쪽 화살표 8"/>
          <p:cNvSpPr/>
          <p:nvPr/>
        </p:nvSpPr>
        <p:spPr bwMode="auto">
          <a:xfrm>
            <a:off x="2796988" y="3770258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Physical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0" name="줄무늬가 있는 오른쪽 화살표 9"/>
          <p:cNvSpPr/>
          <p:nvPr/>
        </p:nvSpPr>
        <p:spPr bwMode="auto">
          <a:xfrm flipH="1">
            <a:off x="4564062" y="901552"/>
            <a:ext cx="1767075" cy="810707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Logical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959228" y="3218028"/>
            <a:ext cx="573740" cy="22320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268" y="5329800"/>
            <a:ext cx="2034126" cy="7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오른쪽 화살표 13"/>
          <p:cNvSpPr/>
          <p:nvPr/>
        </p:nvSpPr>
        <p:spPr bwMode="auto">
          <a:xfrm rot="5400000">
            <a:off x="418168" y="4215107"/>
            <a:ext cx="1650721" cy="4077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687671" y="3845860"/>
            <a:ext cx="1174376" cy="824752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151530" y="1640542"/>
            <a:ext cx="1174376" cy="824752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4840" y="2057348"/>
            <a:ext cx="4253087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- option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SQL SERVER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선택 함으로서 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물리 모델 에서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SQL SERVER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의 데이터 타입을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사용 할 수 있다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도메인</a:t>
            </a:r>
            <a:r>
              <a:rPr lang="en-US" altLang="ko-KR" dirty="0"/>
              <a:t>(Domain)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08505" y="1028924"/>
            <a:ext cx="4176258" cy="16066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컬럼이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가질수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있는 정의구역으로서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컬럼명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데이터타입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밸리데이션룰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디폴트 값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에디트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스타일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널 옵션</a:t>
            </a:r>
            <a:endParaRPr lang="en-US" altLang="ko-KR" sz="12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등이 그 정보가 될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컬럼에서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정의할 모든 내용은 도메인에 포함 될 수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있으며 작성된 도메인은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상속하여 재사용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할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1780" y="805355"/>
            <a:ext cx="1481666" cy="454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도메인</a:t>
            </a:r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?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345123" y="805355"/>
            <a:ext cx="1481666" cy="454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EMOVIEs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678" t="18368" r="88790" b="59101"/>
          <a:stretch>
            <a:fillRect/>
          </a:stretch>
        </p:blipFill>
        <p:spPr bwMode="auto">
          <a:xfrm>
            <a:off x="280055" y="3622965"/>
            <a:ext cx="1685365" cy="219756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24119" y="2909002"/>
            <a:ext cx="4141694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ER-WIN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좌측 중앙에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Tree </a:t>
            </a:r>
            <a:r>
              <a:rPr lang="ko-KR" altLang="en-US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구조 형태로 있음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46611" y="3590672"/>
          <a:ext cx="2516420" cy="2388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Domains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Description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HY강B" pitchFamily="18" charset="-127"/>
                          <a:ea typeface="HY강B" pitchFamily="18" charset="-127"/>
                        </a:rPr>
                        <a:t>새로운 도메인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Blob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HY강B" pitchFamily="18" charset="-127"/>
                          <a:ea typeface="HY강B" pitchFamily="18" charset="-127"/>
                        </a:rPr>
                        <a:t>그래픽 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>
                          <a:latin typeface="HY강B" pitchFamily="18" charset="-127"/>
                          <a:ea typeface="HY강B" pitchFamily="18" charset="-127"/>
                        </a:rPr>
                        <a:t>Datatime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Default </a:t>
                      </a:r>
                      <a:r>
                        <a:rPr lang="ko-KR" altLang="en-US" sz="1300" baseline="0" dirty="0">
                          <a:latin typeface="HY강B" pitchFamily="18" charset="-127"/>
                          <a:ea typeface="HY강B" pitchFamily="18" charset="-127"/>
                        </a:rPr>
                        <a:t> 날짜 </a:t>
                      </a:r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/ </a:t>
                      </a:r>
                      <a:r>
                        <a:rPr lang="ko-KR" altLang="en-US" sz="1300" dirty="0">
                          <a:latin typeface="HY강B" pitchFamily="18" charset="-127"/>
                          <a:ea typeface="HY강B" pitchFamily="18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Number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HY강B" pitchFamily="18" charset="-127"/>
                          <a:ea typeface="HY강B" pitchFamily="18" charset="-127"/>
                        </a:rPr>
                        <a:t>숫자 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HY강B" pitchFamily="18" charset="-127"/>
                          <a:ea typeface="HY강B" pitchFamily="18" charset="-127"/>
                        </a:rPr>
                        <a:t>String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>
                          <a:latin typeface="HY강B" pitchFamily="18" charset="-127"/>
                          <a:ea typeface="HY강B" pitchFamily="18" charset="-127"/>
                        </a:rPr>
                        <a:t>문자열 데이터 타입</a:t>
                      </a:r>
                      <a:endParaRPr lang="ko-KR" altLang="en-US" sz="13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722" t="18351" r="82514" b="35326"/>
          <a:stretch>
            <a:fillRect/>
          </a:stretch>
        </p:blipFill>
        <p:spPr bwMode="auto">
          <a:xfrm>
            <a:off x="5378824" y="1397282"/>
            <a:ext cx="2949388" cy="454631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모서리가 둥근 직사각형 14"/>
          <p:cNvSpPr/>
          <p:nvPr/>
        </p:nvSpPr>
        <p:spPr bwMode="auto">
          <a:xfrm>
            <a:off x="6553200" y="3074893"/>
            <a:ext cx="1174376" cy="168536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535271" y="2617695"/>
            <a:ext cx="1174376" cy="161364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도메인</a:t>
            </a:r>
            <a:r>
              <a:rPr lang="en-US" altLang="ko-KR" dirty="0"/>
              <a:t>(Domain)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754910" y="838146"/>
            <a:ext cx="4158153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[Model]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Domain Dictionary</a:t>
            </a:r>
            <a:endParaRPr lang="ko-KR" altLang="en-US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057" y="1253928"/>
            <a:ext cx="4155139" cy="2825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912" y="2470523"/>
            <a:ext cx="3407427" cy="358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모서리가 둥근 직사각형 7"/>
          <p:cNvSpPr/>
          <p:nvPr/>
        </p:nvSpPr>
        <p:spPr bwMode="auto">
          <a:xfrm>
            <a:off x="4823011" y="3486058"/>
            <a:ext cx="600635" cy="19843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오른쪽으로 구부러진 화살표 9"/>
          <p:cNvSpPr/>
          <p:nvPr/>
        </p:nvSpPr>
        <p:spPr bwMode="auto">
          <a:xfrm rot="3285761" flipH="1">
            <a:off x="3924731" y="3618656"/>
            <a:ext cx="990495" cy="2138805"/>
          </a:xfrm>
          <a:prstGeom prst="curvedRightArrow">
            <a:avLst>
              <a:gd name="adj1" fmla="val 25000"/>
              <a:gd name="adj2" fmla="val 50000"/>
              <a:gd name="adj3" fmla="val 4166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89190" y="1057323"/>
            <a:ext cx="3861469" cy="9328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Edit Mode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Logical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 아닌 </a:t>
            </a:r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PhySical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상태일 때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SQL SERVER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의 데이터 타입을 사용 할 수 있다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2465" y="841215"/>
            <a:ext cx="1481666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  <a:r>
              <a: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참고사항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741459" y="1721224"/>
            <a:ext cx="1066799" cy="80682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414682" y="1461246"/>
            <a:ext cx="1264024" cy="29583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도메인</a:t>
            </a:r>
            <a:r>
              <a:rPr lang="en-US" altLang="ko-KR" dirty="0"/>
              <a:t>(Domain) </a:t>
            </a:r>
            <a:r>
              <a:rPr lang="ko-KR" altLang="en-US" dirty="0"/>
              <a:t>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9901" y="714556"/>
            <a:ext cx="5114925" cy="3552825"/>
            <a:chOff x="3888181" y="714556"/>
            <a:chExt cx="5114925" cy="35528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8181" y="714556"/>
              <a:ext cx="5114925" cy="355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 bwMode="auto">
            <a:xfrm>
              <a:off x="6302188" y="3468128"/>
              <a:ext cx="842683" cy="25997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4231338" y="2070848"/>
              <a:ext cx="806824" cy="17929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7064188" y="2743201"/>
              <a:ext cx="699247" cy="206189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42139" y="4464422"/>
            <a:ext cx="2465295" cy="1712259"/>
            <a:chOff x="3870419" y="4464422"/>
            <a:chExt cx="2465295" cy="171225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48953" t="38353" r="3565" b="14169"/>
            <a:stretch>
              <a:fillRect/>
            </a:stretch>
          </p:blipFill>
          <p:spPr bwMode="auto">
            <a:xfrm>
              <a:off x="3870419" y="4464422"/>
              <a:ext cx="2465295" cy="1712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모서리가 둥근 직사각형 12"/>
            <p:cNvSpPr/>
            <p:nvPr/>
          </p:nvSpPr>
          <p:spPr bwMode="auto">
            <a:xfrm>
              <a:off x="4034117" y="4518213"/>
              <a:ext cx="815789" cy="206188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1720" y="3022333"/>
            <a:ext cx="2106705" cy="1810870"/>
            <a:chOff x="53790" y="3022333"/>
            <a:chExt cx="2106705" cy="181087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33362" t="49413" r="53473" b="32480"/>
            <a:stretch>
              <a:fillRect/>
            </a:stretch>
          </p:blipFill>
          <p:spPr bwMode="auto">
            <a:xfrm>
              <a:off x="53790" y="3022333"/>
              <a:ext cx="2106705" cy="18108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모서리가 둥근 직사각형 5"/>
            <p:cNvSpPr/>
            <p:nvPr/>
          </p:nvSpPr>
          <p:spPr bwMode="auto">
            <a:xfrm>
              <a:off x="448236" y="3685708"/>
              <a:ext cx="1532966" cy="224118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2" name="줄무늬가 있는 오른쪽 화살표 11"/>
          <p:cNvSpPr/>
          <p:nvPr/>
        </p:nvSpPr>
        <p:spPr bwMode="auto">
          <a:xfrm>
            <a:off x="2250151" y="4577076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DEFAULT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7" name="줄무늬가 있는 오른쪽 화살표 6"/>
          <p:cNvSpPr/>
          <p:nvPr/>
        </p:nvSpPr>
        <p:spPr bwMode="auto">
          <a:xfrm>
            <a:off x="2241186" y="2138676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OnMouse</a:t>
            </a:r>
            <a:endParaRPr lang="en-US" altLang="ko-KR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RightBtnClick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573" y="0"/>
            <a:ext cx="8532061" cy="569843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▣ </a:t>
            </a:r>
            <a:r>
              <a:rPr lang="ko-KR" altLang="en-US" sz="2500" dirty="0"/>
              <a:t>테이블 </a:t>
            </a:r>
            <a:r>
              <a:rPr lang="ko-KR" altLang="en-US" sz="2500" dirty="0" err="1"/>
              <a:t>밸리데이션</a:t>
            </a:r>
            <a:r>
              <a:rPr lang="ko-KR" altLang="en-US" sz="2500" dirty="0"/>
              <a:t> 룰</a:t>
            </a:r>
            <a:r>
              <a:rPr lang="en-US" altLang="ko-KR" sz="2500" dirty="0"/>
              <a:t>(Table Validation Rule) </a:t>
            </a:r>
            <a:r>
              <a:rPr lang="ko-KR" altLang="en-US" sz="2500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89190" y="1057323"/>
            <a:ext cx="6353657" cy="114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ERwin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에서는 특정 컬럼에서 뿐 아니라 만약 그 룰이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여러개의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컬럼에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적용된다면 테이블에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밸리데이션룰을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설정해 준다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일반적으로 테이블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밸리데이션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룰은 한 테이블의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컬럼들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사이에서 어떤 룰을 적용하고자 할 경우에 사용한다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32464" y="841215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Table Validation</a:t>
            </a:r>
            <a:r>
              <a:rPr kumimoji="0" lang="en-US" altLang="ko-KR" sz="1800" b="1" i="0" u="none" strike="noStrike" cap="all" normalizeH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Rule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302067" y="2326297"/>
            <a:ext cx="5784970" cy="3859356"/>
            <a:chOff x="302067" y="2326297"/>
            <a:chExt cx="5784970" cy="385935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029" t="30790" r="19175" b="2331"/>
            <a:stretch>
              <a:fillRect/>
            </a:stretch>
          </p:blipFill>
          <p:spPr bwMode="auto">
            <a:xfrm>
              <a:off x="4267200" y="2841813"/>
              <a:ext cx="1796279" cy="1368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7" name="그룹 24"/>
            <p:cNvGrpSpPr/>
            <p:nvPr/>
          </p:nvGrpSpPr>
          <p:grpSpPr>
            <a:xfrm>
              <a:off x="302067" y="2326297"/>
              <a:ext cx="5784970" cy="3859356"/>
              <a:chOff x="302067" y="2326297"/>
              <a:chExt cx="5784970" cy="385935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07394" y="2326297"/>
                <a:ext cx="2704748" cy="3231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500" dirty="0">
                    <a:latin typeface="HY강B" pitchFamily="18" charset="-127"/>
                    <a:ea typeface="HY강B" pitchFamily="18" charset="-127"/>
                  </a:rPr>
                  <a:t>   [Model] 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 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[validation Rules]</a:t>
                </a:r>
                <a:endParaRPr lang="ko-KR" altLang="en-US" sz="15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</p:txBody>
          </p:sp>
          <p:grpSp>
            <p:nvGrpSpPr>
              <p:cNvPr id="8" name="그룹 23"/>
              <p:cNvGrpSpPr/>
              <p:nvPr/>
            </p:nvGrpSpPr>
            <p:grpSpPr>
              <a:xfrm>
                <a:off x="302067" y="2785042"/>
                <a:ext cx="5784970" cy="3400611"/>
                <a:chOff x="302067" y="2785042"/>
                <a:chExt cx="5784970" cy="3400611"/>
              </a:xfrm>
            </p:grpSpPr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2067" y="2785042"/>
                  <a:ext cx="3789883" cy="3400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5" name="모서리가 둥근 직사각형 14"/>
                <p:cNvSpPr/>
                <p:nvPr/>
              </p:nvSpPr>
              <p:spPr bwMode="auto">
                <a:xfrm>
                  <a:off x="502024" y="4043082"/>
                  <a:ext cx="2752164" cy="286871"/>
                </a:xfrm>
                <a:prstGeom prst="roundRect">
                  <a:avLst/>
                </a:prstGeom>
                <a:solidFill>
                  <a:srgbClr val="FF0000">
                    <a:alpha val="0"/>
                  </a:srgbClr>
                </a:solidFill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" name="그룹 17"/>
                <p:cNvGrpSpPr/>
                <p:nvPr/>
              </p:nvGrpSpPr>
              <p:grpSpPr>
                <a:xfrm>
                  <a:off x="468313" y="2834063"/>
                  <a:ext cx="5618724" cy="3303169"/>
                  <a:chOff x="468313" y="2834063"/>
                  <a:chExt cx="5618724" cy="3303169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 l="2759" t="31197" r="21363" b="11885"/>
                  <a:stretch>
                    <a:fillRect/>
                  </a:stretch>
                </p:blipFill>
                <p:spPr bwMode="auto">
                  <a:xfrm>
                    <a:off x="4285130" y="4769232"/>
                    <a:ext cx="1801907" cy="1368000"/>
                  </a:xfrm>
                  <a:prstGeom prst="rect">
                    <a:avLst/>
                  </a:prstGeom>
                  <a:ln w="38100" cap="sq">
                    <a:solidFill>
                      <a:srgbClr val="000000"/>
                    </a:solidFill>
                    <a:prstDash val="solid"/>
                    <a:miter lim="800000"/>
                  </a:ln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p:spPr>
              </p:pic>
              <p:sp>
                <p:nvSpPr>
                  <p:cNvPr id="16" name="모서리가 둥근 직사각형 15"/>
                  <p:cNvSpPr/>
                  <p:nvPr/>
                </p:nvSpPr>
                <p:spPr bwMode="auto">
                  <a:xfrm>
                    <a:off x="4869984" y="4752510"/>
                    <a:ext cx="248863" cy="151184"/>
                  </a:xfrm>
                  <a:prstGeom prst="roundRect">
                    <a:avLst/>
                  </a:prstGeom>
                  <a:solidFill>
                    <a:srgbClr val="FF0000">
                      <a:alpha val="0"/>
                    </a:srgbClr>
                  </a:solidFill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0" name="모서리가 둥근 직사각형 19"/>
                  <p:cNvSpPr/>
                  <p:nvPr/>
                </p:nvSpPr>
                <p:spPr bwMode="auto">
                  <a:xfrm>
                    <a:off x="4583113" y="2834063"/>
                    <a:ext cx="248863" cy="151184"/>
                  </a:xfrm>
                  <a:prstGeom prst="roundRect">
                    <a:avLst/>
                  </a:prstGeom>
                  <a:solidFill>
                    <a:srgbClr val="FF0000">
                      <a:alpha val="0"/>
                    </a:srgbClr>
                  </a:solidFill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3" name="모서리가 둥근 직사각형 22"/>
                  <p:cNvSpPr/>
                  <p:nvPr/>
                </p:nvSpPr>
                <p:spPr bwMode="auto">
                  <a:xfrm>
                    <a:off x="468313" y="3873968"/>
                    <a:ext cx="347475" cy="142219"/>
                  </a:xfrm>
                  <a:prstGeom prst="roundRect">
                    <a:avLst/>
                  </a:prstGeom>
                  <a:solidFill>
                    <a:srgbClr val="FF0000">
                      <a:alpha val="0"/>
                    </a:srgbClr>
                  </a:solidFill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367603" y="4527180"/>
          <a:ext cx="2588142" cy="1597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Type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Description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User-Define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사용자 정의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Min / Max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최대값 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최소값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HY강B" pitchFamily="18" charset="-127"/>
                          <a:ea typeface="HY강B" pitchFamily="18" charset="-127"/>
                        </a:rPr>
                        <a:t>Vaild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 Value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List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Value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지정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 /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display 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표시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29080" y="3272119"/>
            <a:ext cx="26087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Quote : ‘ ’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 여부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In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포함 된 것들 중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Not In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포함 된 것을 제외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573" y="0"/>
            <a:ext cx="8532061" cy="569843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▣ </a:t>
            </a:r>
            <a:r>
              <a:rPr lang="ko-KR" altLang="en-US" sz="2500" dirty="0"/>
              <a:t>테이블 </a:t>
            </a:r>
            <a:r>
              <a:rPr lang="ko-KR" altLang="en-US" sz="2500" dirty="0" err="1"/>
              <a:t>밸리데이션</a:t>
            </a:r>
            <a:r>
              <a:rPr lang="ko-KR" altLang="en-US" sz="2500" dirty="0"/>
              <a:t> 룰</a:t>
            </a:r>
            <a:r>
              <a:rPr lang="en-US" altLang="ko-KR" sz="2500" dirty="0"/>
              <a:t>(Table Validation Rule) </a:t>
            </a:r>
            <a:r>
              <a:rPr lang="ko-KR" altLang="en-US" sz="2500" dirty="0"/>
              <a:t>참고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00" y="849849"/>
            <a:ext cx="8661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HY강B"/>
              </a:rPr>
              <a:t>CREATE RULE </a:t>
            </a:r>
            <a:r>
              <a:rPr lang="en-US" altLang="ko-KR" sz="1500" b="1" dirty="0" err="1">
                <a:ea typeface="HY강B"/>
              </a:rPr>
              <a:t>Movie_genre</a:t>
            </a:r>
            <a:endParaRPr lang="en-US" altLang="ko-KR" sz="1500" b="1" dirty="0">
              <a:ea typeface="HY강B"/>
            </a:endParaRPr>
          </a:p>
          <a:p>
            <a:r>
              <a:rPr lang="en-US" altLang="ko-KR" sz="1500" b="1" dirty="0">
                <a:ea typeface="HY강B"/>
              </a:rPr>
              <a:t>	AS @</a:t>
            </a:r>
            <a:r>
              <a:rPr lang="en-US" altLang="ko-KR" sz="1500" b="1" dirty="0" err="1">
                <a:ea typeface="HY강B"/>
              </a:rPr>
              <a:t>col</a:t>
            </a:r>
            <a:r>
              <a:rPr lang="en-US" altLang="ko-KR" sz="1500" b="1" dirty="0">
                <a:ea typeface="HY강B"/>
              </a:rPr>
              <a:t> IN ('AA', 'AN', 'CO', 'DO', 'DR', 'FA', 'CL', 'HO', 'MY', 'SF', 'WS')</a:t>
            </a:r>
          </a:p>
          <a:p>
            <a:r>
              <a:rPr lang="en-US" altLang="ko-KR" sz="1500" b="1" dirty="0">
                <a:ea typeface="HY강B"/>
              </a:rPr>
              <a:t>Go</a:t>
            </a:r>
          </a:p>
          <a:p>
            <a:endParaRPr lang="en-US" altLang="ko-KR" sz="1500" b="1" dirty="0">
              <a:ea typeface="HY강B"/>
            </a:endParaRPr>
          </a:p>
          <a:p>
            <a:r>
              <a:rPr lang="en-US" altLang="ko-KR" sz="1500" b="1" dirty="0">
                <a:ea typeface="HY강B"/>
              </a:rPr>
              <a:t>CREATE TABLE MOVIE</a:t>
            </a:r>
          </a:p>
          <a:p>
            <a:r>
              <a:rPr lang="en-US" altLang="ko-KR" sz="1500" b="1" dirty="0">
                <a:ea typeface="HY강B"/>
              </a:rPr>
              <a:t>(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movie_title</a:t>
            </a:r>
            <a:r>
              <a:rPr lang="en-US" altLang="ko-KR" sz="1500" b="1" dirty="0">
                <a:ea typeface="HY강B"/>
              </a:rPr>
              <a:t> title ,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movie_director</a:t>
            </a:r>
            <a:r>
              <a:rPr lang="en-US" altLang="ko-KR" sz="1500" b="1" dirty="0">
                <a:ea typeface="HY강B"/>
              </a:rPr>
              <a:t> director ,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movie_number</a:t>
            </a:r>
            <a:r>
              <a:rPr lang="en-US" altLang="ko-KR" sz="1500" b="1" dirty="0">
                <a:ea typeface="HY강B"/>
              </a:rPr>
              <a:t> integer  NOT NULL ,</a:t>
            </a:r>
          </a:p>
          <a:p>
            <a:r>
              <a:rPr lang="en-US" altLang="ko-KR" sz="1500" b="1" dirty="0">
                <a:ea typeface="HY강B"/>
              </a:rPr>
              <a:t>	description </a:t>
            </a:r>
            <a:r>
              <a:rPr lang="en-US" altLang="ko-KR" sz="1500" b="1" dirty="0" err="1">
                <a:ea typeface="HY강B"/>
              </a:rPr>
              <a:t>varchar</a:t>
            </a:r>
            <a:r>
              <a:rPr lang="en-US" altLang="ko-KR" sz="1500" b="1" dirty="0">
                <a:ea typeface="HY강B"/>
              </a:rPr>
              <a:t>(20)  NULL ,</a:t>
            </a:r>
          </a:p>
          <a:p>
            <a:r>
              <a:rPr lang="en-US" altLang="ko-KR" sz="1500" b="1" dirty="0">
                <a:ea typeface="HY강B"/>
              </a:rPr>
              <a:t>	star_1_name </a:t>
            </a:r>
            <a:r>
              <a:rPr lang="en-US" altLang="ko-KR" sz="1500" b="1" dirty="0" err="1">
                <a:ea typeface="HY강B"/>
              </a:rPr>
              <a:t>first_name</a:t>
            </a:r>
            <a:r>
              <a:rPr lang="en-US" altLang="ko-KR" sz="1500" b="1" dirty="0">
                <a:ea typeface="HY강B"/>
              </a:rPr>
              <a:t> ,</a:t>
            </a:r>
          </a:p>
          <a:p>
            <a:r>
              <a:rPr lang="en-US" altLang="ko-KR" sz="1500" b="1" dirty="0">
                <a:ea typeface="HY강B"/>
              </a:rPr>
              <a:t>	rating </a:t>
            </a:r>
            <a:r>
              <a:rPr lang="en-US" altLang="ko-KR" sz="1500" b="1" dirty="0" err="1">
                <a:ea typeface="HY강B"/>
              </a:rPr>
              <a:t>varchar</a:t>
            </a:r>
            <a:r>
              <a:rPr lang="en-US" altLang="ko-KR" sz="1500" b="1" dirty="0">
                <a:ea typeface="HY강B"/>
              </a:rPr>
              <a:t>(5)  NULL ,</a:t>
            </a:r>
          </a:p>
          <a:p>
            <a:r>
              <a:rPr lang="en-US" altLang="ko-KR" sz="1500" b="1" dirty="0">
                <a:ea typeface="HY강B"/>
              </a:rPr>
              <a:t>	star_2_name </a:t>
            </a:r>
            <a:r>
              <a:rPr lang="en-US" altLang="ko-KR" sz="1500" b="1" dirty="0" err="1">
                <a:ea typeface="HY강B"/>
              </a:rPr>
              <a:t>first_name</a:t>
            </a:r>
            <a:r>
              <a:rPr lang="en-US" altLang="ko-KR" sz="1500" b="1" dirty="0">
                <a:ea typeface="HY강B"/>
              </a:rPr>
              <a:t> ,</a:t>
            </a:r>
          </a:p>
          <a:p>
            <a:r>
              <a:rPr lang="en-US" altLang="ko-KR" sz="1500" b="1" dirty="0">
                <a:ea typeface="HY강B"/>
              </a:rPr>
              <a:t>	genre char(2)  NULL ,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rental_rate</a:t>
            </a:r>
            <a:r>
              <a:rPr lang="en-US" altLang="ko-KR" sz="1500" b="1" dirty="0">
                <a:ea typeface="HY강B"/>
              </a:rPr>
              <a:t> numeric  NULL ,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movie_url</a:t>
            </a:r>
            <a:r>
              <a:rPr lang="en-US" altLang="ko-KR" sz="1500" b="1" dirty="0">
                <a:ea typeface="HY강B"/>
              </a:rPr>
              <a:t> </a:t>
            </a:r>
            <a:r>
              <a:rPr lang="en-US" altLang="ko-KR" sz="1500" b="1" dirty="0" err="1">
                <a:ea typeface="HY강B"/>
              </a:rPr>
              <a:t>varchar</a:t>
            </a:r>
            <a:r>
              <a:rPr lang="en-US" altLang="ko-KR" sz="1500" b="1" dirty="0">
                <a:ea typeface="HY강B"/>
              </a:rPr>
              <a:t>(500)  NULL ,</a:t>
            </a:r>
          </a:p>
          <a:p>
            <a:r>
              <a:rPr lang="en-US" altLang="ko-KR" sz="1500" b="1" dirty="0">
                <a:ea typeface="HY강B"/>
              </a:rPr>
              <a:t>	</a:t>
            </a:r>
            <a:r>
              <a:rPr lang="en-US" altLang="ko-KR" sz="1500" b="1" dirty="0" err="1">
                <a:ea typeface="HY강B"/>
              </a:rPr>
              <a:t>movie_clip</a:t>
            </a:r>
            <a:r>
              <a:rPr lang="en-US" altLang="ko-KR" sz="1500" b="1" dirty="0">
                <a:ea typeface="HY강B"/>
              </a:rPr>
              <a:t> </a:t>
            </a:r>
            <a:r>
              <a:rPr lang="en-US" altLang="ko-KR" sz="1500" b="1" dirty="0" err="1">
                <a:ea typeface="HY강B"/>
              </a:rPr>
              <a:t>varbinary</a:t>
            </a:r>
            <a:r>
              <a:rPr lang="en-US" altLang="ko-KR" sz="1500" b="1" dirty="0">
                <a:ea typeface="HY강B"/>
              </a:rPr>
              <a:t>  NULL </a:t>
            </a:r>
          </a:p>
          <a:p>
            <a:r>
              <a:rPr lang="en-US" altLang="ko-KR" sz="1500" b="1" dirty="0">
                <a:ea typeface="HY강B"/>
              </a:rPr>
              <a:t>)</a:t>
            </a:r>
          </a:p>
          <a:p>
            <a:r>
              <a:rPr lang="en-US" altLang="ko-KR" sz="1500" b="1" dirty="0">
                <a:ea typeface="HY강B"/>
              </a:rPr>
              <a:t>Go</a:t>
            </a:r>
          </a:p>
          <a:p>
            <a:endParaRPr lang="en-US" altLang="ko-KR" sz="1500" b="1" dirty="0">
              <a:ea typeface="HY강B"/>
            </a:endParaRPr>
          </a:p>
          <a:p>
            <a:r>
              <a:rPr lang="en-US" altLang="ko-KR" sz="1500" b="1" dirty="0">
                <a:ea typeface="HY강B"/>
              </a:rPr>
              <a:t>exec </a:t>
            </a:r>
            <a:r>
              <a:rPr lang="en-US" altLang="ko-KR" sz="1500" b="1" dirty="0" err="1">
                <a:ea typeface="HY강B"/>
              </a:rPr>
              <a:t>sp_bindrule</a:t>
            </a:r>
            <a:r>
              <a:rPr lang="en-US" altLang="ko-KR" sz="1500" b="1" dirty="0">
                <a:ea typeface="HY강B"/>
              </a:rPr>
              <a:t> '</a:t>
            </a:r>
            <a:r>
              <a:rPr lang="en-US" altLang="ko-KR" sz="1500" b="1" dirty="0" err="1">
                <a:ea typeface="HY강B"/>
              </a:rPr>
              <a:t>Movie_genre</a:t>
            </a:r>
            <a:r>
              <a:rPr lang="en-US" altLang="ko-KR" sz="1500" b="1" dirty="0">
                <a:ea typeface="HY강B"/>
              </a:rPr>
              <a:t>', '</a:t>
            </a:r>
            <a:r>
              <a:rPr lang="en-US" altLang="ko-KR" sz="1500" b="1" dirty="0" err="1">
                <a:ea typeface="HY강B"/>
              </a:rPr>
              <a:t>MOVIE.genre</a:t>
            </a:r>
            <a:r>
              <a:rPr lang="en-US" altLang="ko-KR" sz="1500" b="1" dirty="0">
                <a:ea typeface="HY강B"/>
              </a:rPr>
              <a:t>‘</a:t>
            </a:r>
          </a:p>
          <a:p>
            <a:r>
              <a:rPr lang="en-US" altLang="ko-KR" sz="1500" b="1" dirty="0">
                <a:ea typeface="HY강B"/>
              </a:rPr>
              <a:t>Go</a:t>
            </a:r>
            <a:endParaRPr lang="ko-KR" altLang="en-US" sz="1500" b="1" dirty="0">
              <a:ea typeface="HY강B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설정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89190" y="1057324"/>
            <a:ext cx="6353657" cy="1112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인덱스란 데이터 검색 속도를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향샹시키기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위해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RDB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에서 사용하는 오브젝트 설계 타입이다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물리적 모델 단계에서 관리하는 모델의 구성요소이며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논리적 모델단계에서도  키 그룹으로 정의한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PK,FK,AK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들은 물리적 모델에서 인덱스로 변형이 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32464" y="868110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Index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3448" y="2233428"/>
            <a:ext cx="4213038" cy="402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10"/>
          <p:cNvGrpSpPr/>
          <p:nvPr/>
        </p:nvGrpSpPr>
        <p:grpSpPr>
          <a:xfrm>
            <a:off x="111766" y="2782923"/>
            <a:ext cx="3534704" cy="2424734"/>
            <a:chOff x="93836" y="2702238"/>
            <a:chExt cx="3534704" cy="242473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836" y="3326747"/>
              <a:ext cx="244792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6171" t="58057" r="43886" b="21006"/>
            <a:stretch>
              <a:fillRect/>
            </a:stretch>
          </p:blipFill>
          <p:spPr bwMode="auto">
            <a:xfrm>
              <a:off x="2037484" y="2702238"/>
              <a:ext cx="1591056" cy="2093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줄무늬가 있는 오른쪽 화살표 9"/>
          <p:cNvSpPr/>
          <p:nvPr/>
        </p:nvSpPr>
        <p:spPr bwMode="auto">
          <a:xfrm>
            <a:off x="3325915" y="3459163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Arial" charset="0"/>
              </a:rPr>
              <a:t>Index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설정 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91264" y="817310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cURESTED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8400" y="825500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a typeface="HY강B"/>
              </a:rPr>
              <a:t> </a:t>
            </a:r>
            <a:r>
              <a:rPr lang="en-US" altLang="ko-KR" b="1" dirty="0">
                <a:ea typeface="HY강B"/>
              </a:rPr>
              <a:t>- </a:t>
            </a:r>
            <a:r>
              <a:rPr lang="ko-KR" altLang="en-US" b="1" dirty="0">
                <a:ea typeface="HY강B"/>
              </a:rPr>
              <a:t>테이블 당 하나만 생성 할 수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3300" y="5105400"/>
            <a:ext cx="679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HY강B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- </a:t>
            </a:r>
            <a:r>
              <a:rPr lang="ko-KR" altLang="en-US" b="1" dirty="0" err="1">
                <a:solidFill>
                  <a:srgbClr val="FF0000"/>
                </a:solidFill>
                <a:ea typeface="HY강B"/>
              </a:rPr>
              <a:t>리프노드에서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 데이터 페이지 자체를 정렬 해 놓음</a:t>
            </a:r>
            <a:endParaRPr lang="en-US" altLang="ko-KR" b="1" dirty="0">
              <a:solidFill>
                <a:srgbClr val="FF0000"/>
              </a:solidFill>
              <a:ea typeface="HY강B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HY강B"/>
              </a:rPr>
              <a:t> -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범위 탐색에 유리함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  <a:ea typeface="HY강B"/>
              </a:rPr>
              <a:t>리프노드에서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 정렬 되어 있음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HY강B"/>
              </a:rPr>
              <a:t> -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잘 못된 사용 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예 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주문번호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,)</a:t>
            </a:r>
            <a:endParaRPr lang="ko-KR" altLang="en-US" b="1" dirty="0">
              <a:solidFill>
                <a:srgbClr val="FF0000"/>
              </a:solidFill>
              <a:ea typeface="HY강B"/>
            </a:endParaRPr>
          </a:p>
        </p:txBody>
      </p:sp>
      <p:pic>
        <p:nvPicPr>
          <p:cNvPr id="1028" name="Picture 4" descr="http://ggoma.isblog.net/Uploads/4/200803/Thumbnail/2(1)_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290637"/>
            <a:ext cx="6572250" cy="3713163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574" y="-25400"/>
            <a:ext cx="82362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설정  참고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06208" y="6312589"/>
            <a:ext cx="2133600" cy="476250"/>
          </a:xfrm>
        </p:spPr>
        <p:txBody>
          <a:bodyPr/>
          <a:lstStyle/>
          <a:p>
            <a:fld id="{34CB711B-677C-424B-BA74-67176F55BC84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991264" y="791910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None-</a:t>
            </a:r>
            <a:r>
              <a:rPr kumimoji="0" lang="en-US" altLang="ko-KR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cURESTED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400" y="800100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a typeface="HY강B"/>
              </a:rPr>
              <a:t> </a:t>
            </a:r>
            <a:r>
              <a:rPr lang="en-US" altLang="ko-KR" b="1" dirty="0">
                <a:ea typeface="HY강B"/>
              </a:rPr>
              <a:t>- </a:t>
            </a:r>
            <a:r>
              <a:rPr lang="ko-KR" altLang="en-US" b="1" dirty="0">
                <a:ea typeface="HY강B"/>
              </a:rPr>
              <a:t>테이블 당 </a:t>
            </a:r>
            <a:r>
              <a:rPr lang="en-US" altLang="ko-KR" b="1" dirty="0">
                <a:ea typeface="HY강B"/>
              </a:rPr>
              <a:t> </a:t>
            </a:r>
            <a:r>
              <a:rPr lang="ko-KR" altLang="en-US" b="1" dirty="0">
                <a:ea typeface="HY강B"/>
              </a:rPr>
              <a:t>여러 개  생성 할 수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3300" y="5295900"/>
            <a:ext cx="679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HY강B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별도의 인덱스가  필요 하다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HY강B"/>
              </a:rPr>
              <a:t> - 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지점 탐색에 유리함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주문번호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ea typeface="HY강B"/>
              </a:rPr>
              <a:t> 각종 코드 번호</a:t>
            </a:r>
            <a:r>
              <a:rPr lang="en-US" altLang="ko-KR" b="1" dirty="0">
                <a:solidFill>
                  <a:srgbClr val="FF0000"/>
                </a:solidFill>
                <a:ea typeface="HY강B"/>
              </a:rPr>
              <a:t>)</a:t>
            </a:r>
          </a:p>
          <a:p>
            <a:r>
              <a:rPr lang="en-US" altLang="ko-KR" sz="1600" b="1" u="sng" dirty="0">
                <a:solidFill>
                  <a:srgbClr val="FF0000"/>
                </a:solidFill>
                <a:ea typeface="HY강B"/>
              </a:rPr>
              <a:t> -  </a:t>
            </a:r>
            <a:r>
              <a:rPr lang="en-US" altLang="ko-KR" sz="1600" b="1" u="sng" dirty="0" err="1">
                <a:solidFill>
                  <a:srgbClr val="FF0000"/>
                </a:solidFill>
                <a:ea typeface="HY강B"/>
              </a:rPr>
              <a:t>Emove</a:t>
            </a:r>
            <a:r>
              <a:rPr lang="en-US" altLang="ko-KR" sz="1600" b="1" u="sng" dirty="0">
                <a:solidFill>
                  <a:srgbClr val="FF0000"/>
                </a:solidFill>
                <a:ea typeface="HY강B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ea typeface="HY강B"/>
              </a:rPr>
              <a:t>에서는 </a:t>
            </a:r>
            <a:r>
              <a:rPr lang="en-US" altLang="ko-KR" sz="1600" b="1" u="sng" dirty="0">
                <a:solidFill>
                  <a:srgbClr val="FF0000"/>
                </a:solidFill>
                <a:ea typeface="HY강B"/>
              </a:rPr>
              <a:t>none-</a:t>
            </a:r>
            <a:r>
              <a:rPr lang="en-US" altLang="ko-KR" sz="1600" b="1" u="sng" dirty="0" err="1">
                <a:solidFill>
                  <a:srgbClr val="FF0000"/>
                </a:solidFill>
                <a:ea typeface="HY강B"/>
              </a:rPr>
              <a:t>curested</a:t>
            </a:r>
            <a:r>
              <a:rPr lang="en-US" altLang="ko-KR" sz="1600" b="1" u="sng" dirty="0">
                <a:solidFill>
                  <a:srgbClr val="FF0000"/>
                </a:solidFill>
                <a:ea typeface="HY강B"/>
              </a:rPr>
              <a:t> index</a:t>
            </a:r>
            <a:r>
              <a:rPr lang="ko-KR" altLang="en-US" sz="1600" b="1" u="sng" dirty="0">
                <a:solidFill>
                  <a:srgbClr val="FF0000"/>
                </a:solidFill>
                <a:ea typeface="HY강B"/>
              </a:rPr>
              <a:t>를 사용 함</a:t>
            </a:r>
            <a:r>
              <a:rPr lang="en-US" altLang="ko-KR" sz="1600" b="1" u="sng" dirty="0">
                <a:solidFill>
                  <a:srgbClr val="FF0000"/>
                </a:solidFill>
                <a:ea typeface="HY강B"/>
              </a:rPr>
              <a:t>(unique key)</a:t>
            </a:r>
            <a:r>
              <a:rPr lang="ko-KR" altLang="en-US" sz="1600" b="1" u="sng" dirty="0">
                <a:solidFill>
                  <a:srgbClr val="FF0000"/>
                </a:solidFill>
                <a:ea typeface="HY강B"/>
              </a:rPr>
              <a:t> </a:t>
            </a:r>
          </a:p>
        </p:txBody>
      </p:sp>
      <p:pic>
        <p:nvPicPr>
          <p:cNvPr id="15" name="Picture 2" descr="http://ggoma.isblog.net/Uploads/4/200803/Thumbnail/1_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1252537"/>
            <a:ext cx="7137400" cy="3840163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/>
              <a:t>Reverse Engineer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771" y="3094248"/>
            <a:ext cx="232886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0147" y="2227669"/>
            <a:ext cx="2704748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[Tools]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Reverse Engineer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115" y="3135145"/>
            <a:ext cx="164364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0307" y="3112162"/>
            <a:ext cx="242350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15"/>
          <p:cNvGrpSpPr/>
          <p:nvPr/>
        </p:nvGrpSpPr>
        <p:grpSpPr>
          <a:xfrm>
            <a:off x="3502960" y="3113560"/>
            <a:ext cx="1739713" cy="1897792"/>
            <a:chOff x="2016498" y="4189319"/>
            <a:chExt cx="3702985" cy="4039456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498" y="4189319"/>
              <a:ext cx="3702985" cy="4039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3056964" y="4554071"/>
              <a:ext cx="2563907" cy="21515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3056964" y="4823013"/>
              <a:ext cx="2563907" cy="21515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3056964" y="5091954"/>
              <a:ext cx="2563907" cy="21515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2142564" y="5665696"/>
              <a:ext cx="3451412" cy="564775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3056964" y="5378825"/>
              <a:ext cx="2563907" cy="215153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289190" y="868110"/>
            <a:ext cx="6353657" cy="1301350"/>
            <a:chOff x="289190" y="868110"/>
            <a:chExt cx="6353657" cy="130135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289190" y="1057324"/>
              <a:ext cx="6353657" cy="11121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Er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-win 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에서는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Reverse Engineer  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을 통해서 데이터 베이스의 테이블 및 쿼리스크립트를 받아와 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ERD 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를 그릴 수 있도록 지원 해주는 </a:t>
              </a:r>
              <a:r>
                <a:rPr lang="ko-KR" altLang="en-US" sz="1200" dirty="0" err="1">
                  <a:latin typeface="HY강B" pitchFamily="18" charset="-127"/>
                  <a:ea typeface="HY강B" pitchFamily="18" charset="-127"/>
                </a:rPr>
                <a:t>유틸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432464" y="868110"/>
              <a:ext cx="2615535" cy="4210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altLang="ko-KR" sz="1800" b="1" i="0" u="none" strike="noStrike" cap="all" normalizeH="0" baseline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HY강B" pitchFamily="18" charset="-127"/>
                  <a:ea typeface="HY강B" pitchFamily="18" charset="-127"/>
                  <a:cs typeface="Arial" charset="0"/>
                </a:rPr>
                <a:t>Reverse Engineer</a:t>
              </a:r>
              <a:endPara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 bwMode="auto">
          <a:xfrm>
            <a:off x="523519" y="3401477"/>
            <a:ext cx="8181948" cy="2711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▣ 디스플레이</a:t>
            </a:r>
            <a:r>
              <a:rPr lang="en-US" altLang="ko-KR" dirty="0"/>
              <a:t>(Display) </a:t>
            </a:r>
            <a:r>
              <a:rPr lang="ko-KR" altLang="en-US" dirty="0"/>
              <a:t>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97700" y="937550"/>
            <a:ext cx="2847372" cy="416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Display Level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093585" y="945834"/>
          <a:ext cx="4575858" cy="25462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2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Level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HY강B" pitchFamily="18" charset="-127"/>
                          <a:ea typeface="HY강B" pitchFamily="18" charset="-127"/>
                        </a:rPr>
                        <a:t>Explation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Entity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다이어그램상에 </a:t>
                      </a:r>
                      <a:r>
                        <a:rPr lang="ko-KR" altLang="en-US" sz="1200" dirty="0" err="1">
                          <a:latin typeface="HY강B" pitchFamily="18" charset="-127"/>
                          <a:ea typeface="HY강B" pitchFamily="18" charset="-127"/>
                        </a:rPr>
                        <a:t>엔티티의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정보만 나타낸다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Attribute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latin typeface="HY강B" pitchFamily="18" charset="-127"/>
                          <a:ea typeface="HY강B" pitchFamily="18" charset="-127"/>
                        </a:rPr>
                        <a:t>엔티티와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속성에 대한 정보까지 볼 수 있다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Primary key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latin typeface="HY강B" pitchFamily="18" charset="-127"/>
                          <a:ea typeface="HY강B" pitchFamily="18" charset="-127"/>
                        </a:rPr>
                        <a:t>기본키에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대해 정의한 사항을 볼 수 있다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Definition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latin typeface="HY강B" pitchFamily="18" charset="-127"/>
                          <a:ea typeface="HY강B" pitchFamily="18" charset="-127"/>
                        </a:rPr>
                        <a:t>엔티티에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대해 정의한 사항을 볼 수 있다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Icon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latin typeface="HY강B" pitchFamily="18" charset="-127"/>
                          <a:ea typeface="HY강B" pitchFamily="18" charset="-127"/>
                        </a:rPr>
                        <a:t>엔티티를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아이콘으로 보여준다</a:t>
                      </a:r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. 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실행 단추: 끝 33">
            <a:hlinkClick r:id="rId2" action="ppaction://program" highlightClick="1"/>
          </p:cNvPr>
          <p:cNvSpPr/>
          <p:nvPr/>
        </p:nvSpPr>
        <p:spPr bwMode="auto">
          <a:xfrm>
            <a:off x="7245754" y="5428527"/>
            <a:ext cx="972271" cy="474561"/>
          </a:xfrm>
          <a:prstGeom prst="actionButtonEnd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강B" pitchFamily="18" charset="-127"/>
                <a:ea typeface="HY강B" pitchFamily="18" charset="-127"/>
                <a:cs typeface="Arial" charset="0"/>
              </a:rPr>
              <a:t>보기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2" y="1417615"/>
            <a:ext cx="18383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4670" y="1627635"/>
            <a:ext cx="1085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모서리가 둥근 직사각형 27"/>
          <p:cNvSpPr/>
          <p:nvPr/>
        </p:nvSpPr>
        <p:spPr bwMode="auto">
          <a:xfrm>
            <a:off x="1053295" y="4400391"/>
            <a:ext cx="372925" cy="40535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130" y="3730687"/>
            <a:ext cx="7889070" cy="40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205" y="3735882"/>
            <a:ext cx="286545" cy="39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5866" y="3752850"/>
            <a:ext cx="306984" cy="37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9080" y="3727450"/>
            <a:ext cx="266857" cy="4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49235" y="3738455"/>
            <a:ext cx="518316" cy="39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5014" y="3727450"/>
            <a:ext cx="1498866" cy="40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모서리가 둥근 사각형 설명선 38"/>
          <p:cNvSpPr/>
          <p:nvPr/>
        </p:nvSpPr>
        <p:spPr bwMode="auto">
          <a:xfrm>
            <a:off x="6536475" y="4484978"/>
            <a:ext cx="1374215" cy="707565"/>
          </a:xfrm>
          <a:prstGeom prst="wedgeRoundRectCallout">
            <a:avLst>
              <a:gd name="adj1" fmla="val -39280"/>
              <a:gd name="adj2" fmla="val -1031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서브젝트</a:t>
            </a: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에어리어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7602829" y="4478629"/>
            <a:ext cx="1280821" cy="707565"/>
          </a:xfrm>
          <a:prstGeom prst="wedgeRoundRectCallout">
            <a:avLst>
              <a:gd name="adj1" fmla="val -60416"/>
              <a:gd name="adj2" fmla="val -1067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논리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물리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전환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2667628" y="4504387"/>
            <a:ext cx="1056067" cy="707565"/>
          </a:xfrm>
          <a:prstGeom prst="wedgeRoundRectCallout">
            <a:avLst>
              <a:gd name="adj1" fmla="val 42582"/>
              <a:gd name="adj2" fmla="val -1049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이름만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보임</a:t>
            </a: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3747304" y="4502060"/>
            <a:ext cx="1056067" cy="707565"/>
          </a:xfrm>
          <a:prstGeom prst="wedgeRoundRectCallout">
            <a:avLst>
              <a:gd name="adj1" fmla="val -31809"/>
              <a:gd name="adj2" fmla="val -1067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전체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보임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모서리가 둥근 사각형 설명선 37"/>
          <p:cNvSpPr/>
          <p:nvPr/>
        </p:nvSpPr>
        <p:spPr bwMode="auto">
          <a:xfrm>
            <a:off x="4822423" y="4508411"/>
            <a:ext cx="1056067" cy="707565"/>
          </a:xfrm>
          <a:prstGeom prst="wedgeRoundRectCallout">
            <a:avLst>
              <a:gd name="adj1" fmla="val -104979"/>
              <a:gd name="adj2" fmla="val -1067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설명만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보임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3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3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30" grpId="0" animBg="1"/>
      <p:bldP spid="30" grpId="1" animBg="1"/>
      <p:bldP spid="31" grpId="0" animBg="1"/>
      <p:bldP spid="31" grpId="1" animBg="1"/>
      <p:bldP spid="38" grpId="0" animBg="1"/>
      <p:bldP spid="3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2362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/>
              <a:t>Reverse Engineer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18" y="1154972"/>
            <a:ext cx="7315200" cy="45194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 bwMode="auto">
          <a:xfrm>
            <a:off x="690041" y="932505"/>
            <a:ext cx="971333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결 과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Trigger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89190" y="1057324"/>
            <a:ext cx="6353657" cy="13093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어떤 특별한 이벤트가 발생할 때 자동적으로 수행되도록 서버에 저장된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프리컴파일된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SQL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문의 집합이다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트리거는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데이터가 있는 테이블에서 입력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수정이벤트 발생시 실행 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32464" y="868110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Trigger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7" name="그룹 8"/>
          <p:cNvGrpSpPr/>
          <p:nvPr/>
        </p:nvGrpSpPr>
        <p:grpSpPr>
          <a:xfrm>
            <a:off x="201407" y="2733024"/>
            <a:ext cx="3393433" cy="2642908"/>
            <a:chOff x="470355" y="2616480"/>
            <a:chExt cx="3393433" cy="264290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355" y="3459163"/>
              <a:ext cx="244792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4314" t="50286" r="45882" b="29725"/>
            <a:stretch>
              <a:fillRect/>
            </a:stretch>
          </p:blipFill>
          <p:spPr bwMode="auto">
            <a:xfrm>
              <a:off x="2294964" y="2616480"/>
              <a:ext cx="1568824" cy="19991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850" y="2432889"/>
            <a:ext cx="3105428" cy="375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줄무늬가 있는 오른쪽 화살표 10"/>
          <p:cNvSpPr/>
          <p:nvPr/>
        </p:nvSpPr>
        <p:spPr bwMode="auto">
          <a:xfrm>
            <a:off x="3825085" y="3459163"/>
            <a:ext cx="1767075" cy="110532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Triggers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Trigger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413" t="10646" r="1701" b="77431"/>
          <a:stretch>
            <a:fillRect/>
          </a:stretch>
        </p:blipFill>
        <p:spPr bwMode="auto">
          <a:xfrm>
            <a:off x="300609" y="1762183"/>
            <a:ext cx="8238565" cy="12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 bwMode="auto">
          <a:xfrm>
            <a:off x="493041" y="2586936"/>
            <a:ext cx="1546722" cy="32272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788005" y="2586936"/>
            <a:ext cx="1116417" cy="32272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831958" y="2586936"/>
            <a:ext cx="1994958" cy="32272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884876" y="2586936"/>
            <a:ext cx="1564652" cy="322729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10800000">
            <a:off x="948402" y="2864843"/>
            <a:ext cx="717176" cy="10500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 rot="10800000">
            <a:off x="2958738" y="2864843"/>
            <a:ext cx="717176" cy="10500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 rot="10800000">
            <a:off x="5206637" y="2864843"/>
            <a:ext cx="717176" cy="10500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 rot="10800000">
            <a:off x="7160944" y="2864843"/>
            <a:ext cx="717176" cy="10500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0484" y="4019550"/>
            <a:ext cx="19453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After 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 후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  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 중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Instead of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동작 조건 대신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6956" y="4022407"/>
            <a:ext cx="11919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동작 조건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0248" y="4003358"/>
            <a:ext cx="136505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 권한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Gust,</a:t>
            </a: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Dbo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DB_ACCESS ADMIN,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393" y="4003357"/>
            <a:ext cx="1184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트리거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명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Trigger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4698" t="69022" r="4883" b="14018"/>
          <a:stretch>
            <a:fillRect/>
          </a:stretch>
        </p:blipFill>
        <p:spPr bwMode="auto">
          <a:xfrm>
            <a:off x="2391242" y="4793223"/>
            <a:ext cx="4383741" cy="9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모서리가 둥근 직사각형 35"/>
          <p:cNvSpPr/>
          <p:nvPr/>
        </p:nvSpPr>
        <p:spPr bwMode="auto">
          <a:xfrm>
            <a:off x="3325890" y="4837078"/>
            <a:ext cx="215170" cy="23694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3533029" y="4189213"/>
            <a:ext cx="1050084" cy="717176"/>
            <a:chOff x="2951407" y="4153354"/>
            <a:chExt cx="1050084" cy="717176"/>
          </a:xfrm>
        </p:grpSpPr>
        <p:sp>
          <p:nvSpPr>
            <p:cNvPr id="37" name="아래쪽 화살표 36"/>
            <p:cNvSpPr/>
            <p:nvPr/>
          </p:nvSpPr>
          <p:spPr bwMode="auto">
            <a:xfrm rot="3166028">
              <a:off x="3117861" y="3986900"/>
              <a:ext cx="717176" cy="10500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9281299">
              <a:off x="3254188" y="4258238"/>
              <a:ext cx="631904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HY강B" pitchFamily="18" charset="-127"/>
                  <a:ea typeface="HY강B" pitchFamily="18" charset="-127"/>
                </a:rPr>
                <a:t>Editor</a:t>
              </a:r>
              <a:endParaRPr lang="ko-KR" altLang="en-US" sz="15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 bwMode="auto">
          <a:xfrm>
            <a:off x="3101772" y="4837078"/>
            <a:ext cx="215170" cy="23694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12" y="1201553"/>
            <a:ext cx="3576904" cy="212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6"/>
          <p:cNvGrpSpPr/>
          <p:nvPr/>
        </p:nvGrpSpPr>
        <p:grpSpPr>
          <a:xfrm>
            <a:off x="4583113" y="1161116"/>
            <a:ext cx="3925794" cy="3122958"/>
            <a:chOff x="4583113" y="1161116"/>
            <a:chExt cx="3925794" cy="312295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83113" y="1161116"/>
              <a:ext cx="3925794" cy="3122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모서리가 둥근 직사각형 44"/>
            <p:cNvSpPr/>
            <p:nvPr/>
          </p:nvSpPr>
          <p:spPr bwMode="auto">
            <a:xfrm>
              <a:off x="6642832" y="1658469"/>
              <a:ext cx="788910" cy="143437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0330" y="330901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-win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에서 사용 할 수 있는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메크로에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대한 설명을 볼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96707" y="3365279"/>
            <a:ext cx="717176" cy="1451970"/>
            <a:chOff x="2496707" y="3365279"/>
            <a:chExt cx="717176" cy="1451970"/>
          </a:xfrm>
        </p:grpSpPr>
        <p:sp>
          <p:nvSpPr>
            <p:cNvPr id="42" name="아래쪽 화살표 41"/>
            <p:cNvSpPr/>
            <p:nvPr/>
          </p:nvSpPr>
          <p:spPr bwMode="auto">
            <a:xfrm rot="20287518">
              <a:off x="2496707" y="3365279"/>
              <a:ext cx="717176" cy="145197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4002522">
              <a:off x="2412065" y="3795040"/>
              <a:ext cx="82586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Mecro</a:t>
              </a:r>
              <a:endParaRPr lang="ko-KR" altLang="en-US" dirty="0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Stored Procedure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89190" y="1057324"/>
            <a:ext cx="6353657" cy="13093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프로시저는 스키마 내에서 유일한 이름이 할당 되어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 저장된 절차적 문장과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SQL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문장의 집합이다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입력인수와 출력 인수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그리고 입력과 출력 모두에 사용되는 인수를 보유 할 수 있고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서버에 저장 되어 모든 사용자에게 사용 가능 하게 할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32464" y="868110"/>
            <a:ext cx="2615535" cy="421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Procdure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283" y="2589401"/>
            <a:ext cx="2766358" cy="351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46171" y="3414399"/>
          <a:ext cx="3861130" cy="15048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Type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Description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HY강B" pitchFamily="18" charset="-127"/>
                          <a:ea typeface="HY강B" pitchFamily="18" charset="-127"/>
                        </a:rPr>
                        <a:t>Tabel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Level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테이블이나 </a:t>
                      </a:r>
                      <a:r>
                        <a:rPr lang="ko-KR" altLang="en-US" sz="1200" b="1" dirty="0" err="1">
                          <a:latin typeface="HY강B" pitchFamily="18" charset="-127"/>
                          <a:ea typeface="HY강B" pitchFamily="18" charset="-127"/>
                        </a:rPr>
                        <a:t>뷰에</a:t>
                      </a: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 기반한 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저장</a:t>
                      </a: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프로시저</a:t>
                      </a: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를 만들고자 하는 경우 사용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Model Level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값을 계산하거나 부수적인 프로세스를 처리하기 위한 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저장</a:t>
                      </a: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프로시저</a:t>
                      </a:r>
                      <a:r>
                        <a:rPr lang="ko-KR" altLang="en-US" sz="1200" b="1" dirty="0">
                          <a:latin typeface="HY강B" pitchFamily="18" charset="-127"/>
                          <a:ea typeface="HY강B" pitchFamily="18" charset="-127"/>
                        </a:rPr>
                        <a:t>를 정의하는 경우 사용</a:t>
                      </a:r>
                      <a:r>
                        <a:rPr lang="ko-KR" altLang="en-US" sz="120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2026755" y="2886635"/>
            <a:ext cx="573757" cy="26894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Stored Procedure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80" y="1230404"/>
            <a:ext cx="5778340" cy="459665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모서리가 둥근 직사각형 6"/>
          <p:cNvSpPr/>
          <p:nvPr/>
        </p:nvSpPr>
        <p:spPr bwMode="auto">
          <a:xfrm>
            <a:off x="2241161" y="2285999"/>
            <a:ext cx="4383757" cy="241150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B050"/>
                </a:solidFill>
                <a:latin typeface="Arial" charset="0"/>
                <a:cs typeface="Arial" charset="0"/>
              </a:rPr>
              <a:t>SQL Query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B050"/>
                </a:solidFill>
                <a:latin typeface="Arial" charset="0"/>
                <a:cs typeface="Arial" charset="0"/>
              </a:rPr>
              <a:t>Ex)</a:t>
            </a:r>
          </a:p>
          <a:p>
            <a:r>
              <a:rPr lang="en-US" altLang="ko-KR" dirty="0">
                <a:solidFill>
                  <a:srgbClr val="00B050"/>
                </a:solidFill>
                <a:latin typeface="Arial" charset="0"/>
                <a:cs typeface="Arial" charset="0"/>
              </a:rPr>
              <a:t>select * from MOVE_RENTAL_RECORD where </a:t>
            </a:r>
            <a:r>
              <a:rPr lang="en-US" altLang="ko-KR" dirty="0" err="1">
                <a:solidFill>
                  <a:srgbClr val="00B050"/>
                </a:solidFill>
                <a:latin typeface="Arial" charset="0"/>
                <a:cs typeface="Arial" charset="0"/>
              </a:rPr>
              <a:t>employee_number</a:t>
            </a:r>
            <a:r>
              <a:rPr lang="en-US" altLang="ko-KR" dirty="0">
                <a:solidFill>
                  <a:srgbClr val="00B050"/>
                </a:solidFill>
                <a:latin typeface="Arial" charset="0"/>
                <a:cs typeface="Arial" charset="0"/>
              </a:rPr>
              <a:t>="10000";</a:t>
            </a:r>
          </a:p>
          <a:p>
            <a:r>
              <a:rPr lang="en-US" altLang="ko-KR" dirty="0">
                <a:solidFill>
                  <a:srgbClr val="00B050"/>
                </a:solidFill>
                <a:latin typeface="Arial" charset="0"/>
                <a:cs typeface="Arial" charset="0"/>
              </a:rPr>
              <a:t>go;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2362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/>
              <a:t>Stored Procedure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93" y="2128838"/>
            <a:ext cx="1238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75" y="684446"/>
            <a:ext cx="6414801" cy="5581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593638" y="1583345"/>
            <a:ext cx="3456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CREATE PROCEDURE %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TemplateName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(15),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mem_pass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(12),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mem_name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(20),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(8),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mem_birthchk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mem_email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(30),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mem_regdate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(8),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mem_hpnum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(20),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mem_telenum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(20),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mem_postNum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(10),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mem_addr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(50),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mem_question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varchar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(20) 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AS</a:t>
            </a:r>
          </a:p>
          <a:p>
            <a:endParaRPr lang="en-US" altLang="ko-KR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3883" y="1725706"/>
            <a:ext cx="2796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insert into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blog_member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mem_pass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mem_name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mem_birthchk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mem_email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mem_regdate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mem_hpnum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mem_telenum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mem_postNum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mem_addr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mem_question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1471" y="1595718"/>
            <a:ext cx="245612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values(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mem_pass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mem_name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mem_birthchk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           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mem_email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mem_regdate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mem_hpnum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mem_telenum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mem_postNum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mem_addr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mem_question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mem_reply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ko-KR" altLang="en-US" dirty="0" err="1"/>
              <a:t>프리</a:t>
            </a:r>
            <a:r>
              <a:rPr lang="en-US" altLang="ko-KR" dirty="0"/>
              <a:t>/ </a:t>
            </a:r>
            <a:r>
              <a:rPr lang="ko-KR" altLang="en-US" dirty="0"/>
              <a:t>포스트 스크립트 </a:t>
            </a:r>
            <a:r>
              <a:rPr lang="en-US" altLang="ko-KR" dirty="0"/>
              <a:t>( </a:t>
            </a:r>
            <a:r>
              <a:rPr lang="en-US" dirty="0"/>
              <a:t>Pre/Post script)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47</a:t>
            </a:fld>
            <a:endParaRPr lang="en-US" altLang="ko-KR" dirty="0"/>
          </a:p>
        </p:txBody>
      </p:sp>
      <p:grpSp>
        <p:nvGrpSpPr>
          <p:cNvPr id="3" name="그룹 7"/>
          <p:cNvGrpSpPr/>
          <p:nvPr/>
        </p:nvGrpSpPr>
        <p:grpSpPr>
          <a:xfrm>
            <a:off x="289190" y="859145"/>
            <a:ext cx="6353657" cy="1543397"/>
            <a:chOff x="289190" y="868110"/>
            <a:chExt cx="6353657" cy="1543397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289190" y="1057325"/>
              <a:ext cx="6353657" cy="13541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sz="1200" dirty="0" err="1">
                  <a:latin typeface="HY강B" pitchFamily="18" charset="-127"/>
                  <a:ea typeface="HY강B" pitchFamily="18" charset="-127"/>
                </a:rPr>
                <a:t>프리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/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포스트 스크립트는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ERwin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이 스키마의 나머지가 생성된 전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/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후에 곧바로 실행하기를 원하는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SQL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스크립트 이다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. </a:t>
              </a:r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예를 들면 다른 사용자로 만들어진 테이블을 참조 할 일이 있다면 먼저 테이블을 생성하기 전에 참조 할 테이블에 대해서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select 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권한을 주어야 한다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. 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그때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pre script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를 이용하면 된다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. </a:t>
              </a: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32464" y="868110"/>
              <a:ext cx="2615535" cy="4210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altLang="ko-KR" sz="1800" b="1" i="0" u="none" strike="noStrike" cap="all" normalizeH="0" baseline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HY강B" pitchFamily="18" charset="-127"/>
                  <a:ea typeface="HY강B" pitchFamily="18" charset="-127"/>
                  <a:cs typeface="Arial" charset="0"/>
                </a:rPr>
                <a:t>Pre/Post script</a:t>
              </a:r>
              <a:endParaRPr kumimoji="0" lang="ko-KR" altLang="en-US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073" y="3577758"/>
            <a:ext cx="24479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44771" t="32903" r="45257" b="46997"/>
          <a:stretch>
            <a:fillRect/>
          </a:stretch>
        </p:blipFill>
        <p:spPr bwMode="auto">
          <a:xfrm>
            <a:off x="2294965" y="2804643"/>
            <a:ext cx="1595718" cy="2010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그룹 13"/>
          <p:cNvGrpSpPr/>
          <p:nvPr/>
        </p:nvGrpSpPr>
        <p:grpSpPr>
          <a:xfrm>
            <a:off x="4242926" y="2700896"/>
            <a:ext cx="3765178" cy="3537924"/>
            <a:chOff x="2223247" y="1506072"/>
            <a:chExt cx="4392706" cy="4127576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23247" y="1506072"/>
              <a:ext cx="4392706" cy="4127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모서리가 둥근 직사각형 12"/>
            <p:cNvSpPr/>
            <p:nvPr/>
          </p:nvSpPr>
          <p:spPr bwMode="auto">
            <a:xfrm>
              <a:off x="2483224" y="3101788"/>
              <a:ext cx="3881718" cy="1990165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SQL QUERY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6687670" y="2976283"/>
            <a:ext cx="717177" cy="322730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6877325" y="1030309"/>
            <a:ext cx="1725762" cy="1339404"/>
          </a:xfrm>
          <a:prstGeom prst="wedgeRoundRectCallout">
            <a:avLst>
              <a:gd name="adj1" fmla="val -31943"/>
              <a:gd name="adj2" fmla="val 993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Post_Creation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생성 전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Pre_Creation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- 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생성 후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dirty="0" err="1"/>
              <a:t>Volumetrics</a:t>
            </a:r>
            <a:r>
              <a:rPr lang="en-US" dirty="0"/>
              <a:t> Editor</a:t>
            </a:r>
            <a:r>
              <a:rPr lang="ko-KR" altLang="en-US" dirty="0"/>
              <a:t>작성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89190" y="1081711"/>
            <a:ext cx="6353657" cy="12132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DB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 저장할 물리적인 오브젝트들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인덱스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테이블들의 사이즈를 근접하게 계산할 수 있도록 하는 기능이다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볼륨매트릭스기능으로 하드웨어 요구를 예측할 수 있으며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성장률을 계산할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2464" y="859145"/>
            <a:ext cx="2615535" cy="4953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b="1" i="0" u="none" strike="noStrike" cap="all" normalizeH="0" baseline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Volumetrics</a:t>
            </a:r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 Editor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462" y="2451794"/>
            <a:ext cx="2704748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[Tools]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sz="1200" dirty="0" err="1">
                <a:latin typeface="HY강B" pitchFamily="18" charset="-127"/>
                <a:ea typeface="HY강B" pitchFamily="18" charset="-127"/>
              </a:rPr>
              <a:t>Volumetrics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351" y="2980206"/>
            <a:ext cx="4225364" cy="303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모서리가 둥근 직사각형 15"/>
          <p:cNvSpPr/>
          <p:nvPr/>
        </p:nvSpPr>
        <p:spPr bwMode="auto">
          <a:xfrm>
            <a:off x="3792036" y="3414714"/>
            <a:ext cx="2680447" cy="529758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626623" y="5028362"/>
            <a:ext cx="1568825" cy="529758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608693" y="3414713"/>
            <a:ext cx="1111625" cy="1551734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979459" y="4060173"/>
            <a:ext cx="555812" cy="986955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79845" y="3671043"/>
            <a:ext cx="1451970" cy="717176"/>
            <a:chOff x="1079845" y="3671043"/>
            <a:chExt cx="1451970" cy="717176"/>
          </a:xfrm>
        </p:grpSpPr>
        <p:sp>
          <p:nvSpPr>
            <p:cNvPr id="21" name="아래쪽 화살표 20"/>
            <p:cNvSpPr/>
            <p:nvPr/>
          </p:nvSpPr>
          <p:spPr bwMode="auto">
            <a:xfrm rot="16200000">
              <a:off x="1447242" y="3303646"/>
              <a:ext cx="717176" cy="145197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0554" y="3881718"/>
              <a:ext cx="9877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HY강B" pitchFamily="18" charset="-127"/>
                  <a:ea typeface="HY강B" pitchFamily="18" charset="-127"/>
                </a:rPr>
                <a:t>테이블 선택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79845" y="4845420"/>
            <a:ext cx="1451970" cy="717176"/>
            <a:chOff x="1079845" y="4845420"/>
            <a:chExt cx="1451970" cy="717176"/>
          </a:xfrm>
        </p:grpSpPr>
        <p:sp>
          <p:nvSpPr>
            <p:cNvPr id="26" name="아래쪽 화살표 25"/>
            <p:cNvSpPr/>
            <p:nvPr/>
          </p:nvSpPr>
          <p:spPr bwMode="auto">
            <a:xfrm rot="16200000">
              <a:off x="1447242" y="4478023"/>
              <a:ext cx="717176" cy="145197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0554" y="5056095"/>
              <a:ext cx="86594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Result Size</a:t>
              </a:r>
              <a:endParaRPr lang="ko-KR" altLang="en-US" sz="12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76522" y="3206879"/>
            <a:ext cx="10038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Rows setting</a:t>
            </a:r>
            <a:endParaRPr lang="ko-KR" altLang="en-US" sz="12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575204" y="4217904"/>
            <a:ext cx="1451970" cy="717176"/>
            <a:chOff x="6575204" y="4217904"/>
            <a:chExt cx="1451970" cy="717176"/>
          </a:xfrm>
        </p:grpSpPr>
        <p:sp>
          <p:nvSpPr>
            <p:cNvPr id="33" name="아래쪽 화살표 32"/>
            <p:cNvSpPr/>
            <p:nvPr/>
          </p:nvSpPr>
          <p:spPr bwMode="auto">
            <a:xfrm rot="5400000">
              <a:off x="6942601" y="3850507"/>
              <a:ext cx="717176" cy="145197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49030" y="4419614"/>
              <a:ext cx="115929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HY강B" pitchFamily="18" charset="-127"/>
                  <a:ea typeface="HY강B" pitchFamily="18" charset="-127"/>
                </a:rPr>
                <a:t>데이터 </a:t>
              </a:r>
              <a:r>
                <a:rPr lang="ko-KR" altLang="en-US" sz="1200" b="1" dirty="0" err="1">
                  <a:latin typeface="HY강B" pitchFamily="18" charset="-127"/>
                  <a:ea typeface="HY강B" pitchFamily="18" charset="-127"/>
                </a:rPr>
                <a:t>증감율</a:t>
              </a:r>
              <a:endParaRPr lang="ko-KR" altLang="en-US" sz="12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7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2362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문 생성</a:t>
            </a:r>
            <a:endParaRPr lang="ko-KR" altLang="en-US" dirty="0"/>
          </a:p>
        </p:txBody>
      </p:sp>
      <p:grpSp>
        <p:nvGrpSpPr>
          <p:cNvPr id="2" name="그룹 8"/>
          <p:cNvGrpSpPr/>
          <p:nvPr/>
        </p:nvGrpSpPr>
        <p:grpSpPr>
          <a:xfrm>
            <a:off x="404613" y="1423708"/>
            <a:ext cx="8356999" cy="3623422"/>
            <a:chOff x="359788" y="1262344"/>
            <a:chExt cx="8356999" cy="3623422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788" y="1262344"/>
              <a:ext cx="8356999" cy="3623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 bwMode="auto">
            <a:xfrm>
              <a:off x="2913528" y="4500282"/>
              <a:ext cx="502025" cy="215154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7038" y="882970"/>
            <a:ext cx="3914985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  [Tools] </a:t>
            </a:r>
            <a:r>
              <a:rPr lang="en-US" altLang="ko-KR" sz="15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en-US" altLang="ko-KR" sz="1500" b="1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AlterScript</a:t>
            </a:r>
            <a:r>
              <a:rPr lang="en-US" altLang="ko-KR" sz="15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/</a:t>
            </a:r>
            <a:r>
              <a:rPr lang="en-US" altLang="ko-KR" sz="1500" b="1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Schima</a:t>
            </a:r>
            <a:r>
              <a:rPr lang="en-US" altLang="ko-KR" sz="15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generation</a:t>
            </a:r>
            <a:endParaRPr lang="ko-KR" altLang="en-US" sz="12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306" y="5387788"/>
            <a:ext cx="7649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자동으로 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SQL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문을 생성 해 줌으로서 시간  절약 할 수 있고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생성된 스크립트 파일은 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프로그램 </a:t>
            </a:r>
            <a:r>
              <a:rPr lang="ko-KR" altLang="en-US" sz="1500" b="1" dirty="0" err="1">
                <a:latin typeface="HY강B" pitchFamily="18" charset="-127"/>
                <a:ea typeface="HY강B" pitchFamily="18" charset="-127"/>
              </a:rPr>
              <a:t>개발시</a:t>
            </a:r>
            <a:r>
              <a:rPr lang="ko-KR" altLang="en-US" sz="1500" b="1" dirty="0">
                <a:latin typeface="HY강B" pitchFamily="18" charset="-127"/>
                <a:ea typeface="HY강B" pitchFamily="18" charset="-127"/>
              </a:rPr>
              <a:t> 유용하게 사용 할 수 있음</a:t>
            </a:r>
            <a:r>
              <a:rPr lang="en-US" altLang="ko-KR" sz="1500" b="1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5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573" y="0"/>
            <a:ext cx="8693427" cy="569843"/>
          </a:xfrm>
        </p:spPr>
        <p:txBody>
          <a:bodyPr/>
          <a:lstStyle/>
          <a:p>
            <a:r>
              <a:rPr lang="ko-KR" altLang="en-US" dirty="0"/>
              <a:t>▣ 표기법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025066" y="964550"/>
            <a:ext cx="3148314" cy="2415247"/>
            <a:chOff x="5025066" y="1369675"/>
            <a:chExt cx="3148314" cy="2415247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25066" y="1713054"/>
              <a:ext cx="3148314" cy="20718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I</a:t>
              </a:r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E(Information Engineering)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00" dirty="0">
                <a:solidFill>
                  <a:schemeClr val="tx2"/>
                </a:solidFill>
                <a:latin typeface="HY강B" pitchFamily="18" charset="-127"/>
                <a:ea typeface="HY강B" pitchFamily="18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1400" dirty="0">
                  <a:latin typeface="HY강B" pitchFamily="18" charset="-127"/>
                  <a:ea typeface="HY강B" pitchFamily="18" charset="-127"/>
                </a:rPr>
                <a:t>- </a:t>
              </a:r>
              <a:r>
                <a:rPr lang="ko-KR" altLang="en-US" sz="1400" dirty="0">
                  <a:latin typeface="HY강B" pitchFamily="18" charset="-127"/>
                  <a:ea typeface="HY강B" pitchFamily="18" charset="-127"/>
                </a:rPr>
                <a:t>정보공학 표기 방식으로 우리가</a:t>
              </a:r>
              <a:endParaRPr lang="en-US" altLang="ko-KR" sz="1400" dirty="0">
                <a:latin typeface="HY강B" pitchFamily="18" charset="-127"/>
                <a:ea typeface="HY강B" pitchFamily="18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latin typeface="HY강B" pitchFamily="18" charset="-127"/>
                  <a:ea typeface="HY강B" pitchFamily="18" charset="-127"/>
                </a:rPr>
                <a:t>    일반적으로 모델링을 할 때</a:t>
              </a:r>
              <a:endParaRPr lang="en-US" altLang="ko-KR" sz="1400" dirty="0">
                <a:latin typeface="HY강B" pitchFamily="18" charset="-127"/>
                <a:ea typeface="HY강B" pitchFamily="18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atin typeface="HY강B" pitchFamily="18" charset="-127"/>
                  <a:ea typeface="HY강B" pitchFamily="18" charset="-127"/>
                </a:rPr>
                <a:t>    </a:t>
              </a:r>
              <a:r>
                <a:rPr lang="ko-KR" altLang="en-US" sz="1400" dirty="0">
                  <a:latin typeface="HY강B" pitchFamily="18" charset="-127"/>
                  <a:ea typeface="HY강B" pitchFamily="18" charset="-127"/>
                </a:rPr>
                <a:t>가장 많이 사용하는 유형</a:t>
              </a: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75938" y="1369675"/>
              <a:ext cx="2246312" cy="70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그룹 12"/>
          <p:cNvGrpSpPr/>
          <p:nvPr/>
        </p:nvGrpSpPr>
        <p:grpSpPr>
          <a:xfrm>
            <a:off x="844952" y="976127"/>
            <a:ext cx="3148314" cy="2403670"/>
            <a:chOff x="844952" y="1381252"/>
            <a:chExt cx="3148314" cy="2403670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844952" y="1713054"/>
              <a:ext cx="3148314" cy="20718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</a:t>
              </a:r>
            </a:p>
            <a:p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IDEF1x(</a:t>
              </a:r>
              <a:r>
                <a:rPr lang="en-US" altLang="ko-KR" dirty="0" err="1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Indeflx</a:t>
              </a:r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(Integration  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         </a:t>
              </a:r>
              <a:r>
                <a:rPr lang="en-US" altLang="ko-KR" dirty="0" err="1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DEFinition</a:t>
              </a:r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 for             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         </a:t>
              </a:r>
              <a:r>
                <a:rPr lang="en-US" altLang="ko-KR" dirty="0" err="1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Infornation</a:t>
              </a:r>
              <a: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  <a:t> Modeling)</a:t>
              </a:r>
              <a:br>
                <a:rPr lang="en-US" altLang="ko-KR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</a:rPr>
              </a:b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  <a:p>
              <a:pPr>
                <a:buFontTx/>
                <a:buChar char="-"/>
              </a:pPr>
              <a:r>
                <a:rPr lang="ko-KR" altLang="en-US" sz="1400" dirty="0">
                  <a:latin typeface="HY강B" pitchFamily="18" charset="-127"/>
                  <a:ea typeface="HY강B" pitchFamily="18" charset="-127"/>
                </a:rPr>
                <a:t>미 국방성에서 프로젝트</a:t>
              </a:r>
              <a:endParaRPr lang="en-US" altLang="ko-KR" sz="14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400" dirty="0"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ko-KR" altLang="en-US" sz="1400" dirty="0">
                  <a:latin typeface="HY강B" pitchFamily="18" charset="-127"/>
                  <a:ea typeface="HY강B" pitchFamily="18" charset="-127"/>
                </a:rPr>
                <a:t>표준안으로 개발한 표기 방식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Y강B" pitchFamily="18" charset="-127"/>
                  <a:ea typeface="HY강B" pitchFamily="18" charset="-127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endParaRPr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7431" y="1381252"/>
              <a:ext cx="2246313" cy="70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2523220" y="1622902"/>
            <a:ext cx="4097559" cy="4512398"/>
            <a:chOff x="2523220" y="1622902"/>
            <a:chExt cx="4097559" cy="451239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23220" y="3254913"/>
              <a:ext cx="4097559" cy="2880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왼쪽/오른쪽/위쪽 화살표 15"/>
            <p:cNvSpPr/>
            <p:nvPr/>
          </p:nvSpPr>
          <p:spPr bwMode="auto">
            <a:xfrm rot="10800000">
              <a:off x="3773348" y="1622902"/>
              <a:ext cx="1597303" cy="1655166"/>
            </a:xfrm>
            <a:prstGeom prst="leftRigh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7056" y="5266480"/>
              <a:ext cx="244650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Tool-&gt;Model Properties</a:t>
              </a:r>
              <a:endPara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3669175" y="3440112"/>
              <a:ext cx="439838" cy="310085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2708476" y="3761773"/>
              <a:ext cx="3055716" cy="483704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2708476" y="4363657"/>
              <a:ext cx="3055716" cy="671330"/>
            </a:xfrm>
            <a:prstGeom prst="roundRect">
              <a:avLst/>
            </a:prstGeom>
            <a:solidFill>
              <a:schemeClr val="lt1">
                <a:alpha val="2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</a:t>
            </a:r>
            <a:r>
              <a:rPr lang="en-US" altLang="ko-KR" dirty="0" err="1"/>
              <a:t>Sqlserver</a:t>
            </a:r>
            <a:r>
              <a:rPr lang="en-US" altLang="ko-KR" dirty="0"/>
              <a:t> Connection for ER-WIN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56365"/>
            <a:ext cx="8483600" cy="17106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HY강B"/>
                <a:cs typeface="Arial" charset="0"/>
                <a:hlinkClick r:id="rId2"/>
              </a:rPr>
              <a:t>[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HY강B"/>
                <a:cs typeface="Arial" charset="0"/>
                <a:hlinkClick r:id="rId2"/>
              </a:rPr>
              <a:t>준비</a:t>
            </a:r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HY강B"/>
                <a:cs typeface="Arial" charset="0"/>
                <a:hlinkClick r:id="rId2"/>
              </a:rPr>
              <a:t>]</a:t>
            </a:r>
          </a:p>
          <a:p>
            <a:r>
              <a:rPr lang="en-US" altLang="ko-KR" sz="2000" b="1" dirty="0">
                <a:latin typeface="Arial" charset="0"/>
                <a:ea typeface="HY강B"/>
                <a:cs typeface="Arial" charset="0"/>
                <a:hlinkClick r:id="rId2"/>
              </a:rPr>
              <a:t>211.227.238.188/data/</a:t>
            </a:r>
            <a:r>
              <a:rPr lang="en-US" altLang="ko-KR" sz="2000" b="1" dirty="0" err="1">
                <a:latin typeface="Arial" charset="0"/>
                <a:ea typeface="HY강B"/>
                <a:cs typeface="Arial" charset="0"/>
                <a:hlinkClick r:id="rId2"/>
              </a:rPr>
              <a:t>util</a:t>
            </a:r>
            <a:r>
              <a:rPr lang="en-US" altLang="ko-KR" sz="2000" b="1" dirty="0">
                <a:latin typeface="Arial" charset="0"/>
                <a:ea typeface="HY강B"/>
                <a:cs typeface="Arial" charset="0"/>
                <a:hlinkClick r:id="rId2"/>
              </a:rPr>
              <a:t>/db/er-win7.1</a:t>
            </a:r>
            <a:r>
              <a:rPr lang="en-US" altLang="ko-KR" sz="2000" b="1" dirty="0">
                <a:latin typeface="Arial" charset="0"/>
                <a:ea typeface="HY강B"/>
                <a:cs typeface="Arial" charset="0"/>
              </a:rPr>
              <a:t> </a:t>
            </a:r>
            <a:r>
              <a:rPr lang="en-US" altLang="ko-KR" sz="2000" b="1" dirty="0">
                <a:latin typeface="Arial" charset="0"/>
                <a:ea typeface="HY강B"/>
                <a:cs typeface="Arial" charset="0"/>
                <a:sym typeface="Wingdings" pitchFamily="2" charset="2"/>
              </a:rPr>
              <a:t> ntwdblib.dll download</a:t>
            </a:r>
            <a:endParaRPr lang="en-US" altLang="ko-KR" sz="2000" b="1" dirty="0">
              <a:latin typeface="Arial" charset="0"/>
              <a:ea typeface="HY강B"/>
              <a:cs typeface="Arial" charset="0"/>
            </a:endParaRPr>
          </a:p>
          <a:p>
            <a:r>
              <a:rPr lang="en-US" altLang="ko-KR" sz="2000" b="1" dirty="0">
                <a:latin typeface="Arial" charset="0"/>
                <a:ea typeface="HY강B"/>
                <a:cs typeface="Arial" charset="0"/>
              </a:rPr>
              <a:t>Copy to C:\WINDOWS\system32</a:t>
            </a:r>
          </a:p>
          <a:p>
            <a:r>
              <a:rPr lang="en-US" altLang="ko-KR" sz="2000" b="1" dirty="0">
                <a:latin typeface="Arial" charset="0"/>
                <a:ea typeface="HY강B"/>
                <a:cs typeface="Arial" charset="0"/>
              </a:rPr>
              <a:t>or To install MSSQL 2005 </a:t>
            </a:r>
            <a:r>
              <a:rPr lang="en-US" altLang="ko-KR" sz="2000" b="1" dirty="0" err="1">
                <a:latin typeface="Arial" charset="0"/>
                <a:ea typeface="HY강B"/>
                <a:cs typeface="Arial" charset="0"/>
              </a:rPr>
              <a:t>NateClient</a:t>
            </a:r>
            <a:r>
              <a:rPr lang="en-US" altLang="ko-KR" sz="2000" b="1" dirty="0">
                <a:latin typeface="Arial" charset="0"/>
                <a:ea typeface="HY강B"/>
                <a:cs typeface="Arial" charset="0"/>
              </a:rPr>
              <a:t>  </a:t>
            </a:r>
            <a:r>
              <a:rPr lang="ko-KR" altLang="en-US" sz="2000" b="1" dirty="0">
                <a:latin typeface="Arial" charset="0"/>
                <a:ea typeface="HY강B"/>
                <a:cs typeface="Arial" charset="0"/>
              </a:rPr>
              <a:t> </a:t>
            </a:r>
            <a:endParaRPr lang="en-US" altLang="ko-KR" sz="2000" b="1" dirty="0">
              <a:latin typeface="Arial" charset="0"/>
              <a:ea typeface="HY강B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 l="38809" t="28698" r="38492" b="31556"/>
          <a:stretch>
            <a:fillRect/>
          </a:stretch>
        </p:blipFill>
        <p:spPr bwMode="auto">
          <a:xfrm>
            <a:off x="482600" y="2679700"/>
            <a:ext cx="3251200" cy="355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14800" y="3263900"/>
            <a:ext cx="40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: server address(</a:t>
            </a:r>
            <a:r>
              <a:rPr lang="en-US" altLang="ko-KR" dirty="0" err="1"/>
              <a:t>ip</a:t>
            </a:r>
            <a:r>
              <a:rPr lang="en-US" altLang="ko-KR" dirty="0"/>
              <a:t> or domain)</a:t>
            </a:r>
          </a:p>
          <a:p>
            <a:r>
              <a:rPr lang="en-US" altLang="ko-KR" dirty="0"/>
              <a:t>Database : database name</a:t>
            </a: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▣ 관계표기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56212" y="885471"/>
          <a:ext cx="7631575" cy="52511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8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04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Cardinality</a:t>
                      </a:r>
                    </a:p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IDEF1X</a:t>
                      </a:r>
                      <a:r>
                        <a:rPr lang="en-US" altLang="ko-KR" baseline="0" dirty="0"/>
                        <a:t> Notation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IE</a:t>
                      </a:r>
                      <a:r>
                        <a:rPr lang="en-US" altLang="ko-KR" baseline="0" dirty="0"/>
                        <a:t> Notation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Identifying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Non-Identifying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Identifying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Non-</a:t>
                      </a:r>
                      <a:r>
                        <a:rPr lang="en-US" altLang="ko-KR" sz="1200" baseline="0" dirty="0"/>
                        <a:t> identifying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to 0  ,or 1 or more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to 0 , or more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to 0, or 1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0 or one to 0,1, or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more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(identifying only)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 or 1 to 0 or 1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latin typeface="HY강B" pitchFamily="18" charset="-127"/>
                          <a:ea typeface="HY강B" pitchFamily="18" charset="-127"/>
                        </a:rPr>
                        <a:t>(non-identifying  only)</a:t>
                      </a:r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076219" y="2078780"/>
            <a:ext cx="4570495" cy="866775"/>
            <a:chOff x="3076219" y="1893580"/>
            <a:chExt cx="4570495" cy="866775"/>
          </a:xfrm>
        </p:grpSpPr>
        <p:pic>
          <p:nvPicPr>
            <p:cNvPr id="42" name="그림 41" descr="C:\Documents and Settings\visualp\바탕 화면\ERWin_Manual\ERWin_Manual\TaskForce - ERwin 의 실체(Entity), 속성(Attribute), 관계(Relationship).files\image056.gif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6219" y="1910573"/>
              <a:ext cx="1905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그림 42" descr="C:\Documents and Settings\visualp\바탕 화면\ERWin_Manual\ERWin_Manual\TaskForce - ERwin 의 실체(Entity), 속성(Attribute), 관계(Relationship).files\image058.gif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2779" y="1903488"/>
              <a:ext cx="23812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그림 43" descr="C:\Documents and Settings\visualp\바탕 화면\ERWin_Manual\ERWin_Manual\TaskForce - ERwin 의 실체(Entity), 속성(Attribute), 관계(Relationship).files\image059.gif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24979" y="1898343"/>
              <a:ext cx="25717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그림 44" descr="C:\Documents and Settings\visualp\바탕 화면\ERWin_Manual\ERWin_Manual\TaskForce - ERwin 의 실체(Entity), 속성(Attribute), 관계(Relationship).files\image060.gif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46689" y="1893580"/>
              <a:ext cx="2000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4" name="그룹 63"/>
          <p:cNvGrpSpPr/>
          <p:nvPr/>
        </p:nvGrpSpPr>
        <p:grpSpPr>
          <a:xfrm>
            <a:off x="3001407" y="2992460"/>
            <a:ext cx="4680695" cy="752475"/>
            <a:chOff x="3001407" y="2807260"/>
            <a:chExt cx="4680695" cy="752475"/>
          </a:xfrm>
        </p:grpSpPr>
        <p:pic>
          <p:nvPicPr>
            <p:cNvPr id="46" name="그림 45" descr="C:\Documents and Settings\visualp\바탕 화면\ERWin_Manual\ERWin_Manual\TaskForce - ERwin 의 실체(Entity), 속성(Attribute), 관계(Relationship).files\image062.gif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01407" y="2858985"/>
              <a:ext cx="40957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그림 46" descr="C:\Documents and Settings\visualp\바탕 화면\ERWin_Manual\ERWin_Manual\TaskForce - ERwin 의 실체(Entity), 속성(Attribute), 관계(Relationship).files\image064.gif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0275" y="2807260"/>
              <a:ext cx="30480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그림 47" descr="C:\Documents and Settings\visualp\바탕 화면\ERWin_Manual\ERWin_Manual\TaskForce - ERwin 의 실체(Entity), 속성(Attribute), 관계(Relationship).files\image065.gif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36556" y="2845359"/>
              <a:ext cx="2571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그림 48" descr="C:\Documents and Settings\visualp\바탕 화면\ERWin_Manual\ERWin_Manual\TaskForce - ERwin 의 실체(Entity), 속성(Attribute), 관계(Relationship).files\image066.gif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434452" y="2868509"/>
              <a:ext cx="24765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그룹 64"/>
          <p:cNvGrpSpPr/>
          <p:nvPr/>
        </p:nvGrpSpPr>
        <p:grpSpPr>
          <a:xfrm>
            <a:off x="2992546" y="3849651"/>
            <a:ext cx="4693044" cy="711567"/>
            <a:chOff x="2992546" y="3664451"/>
            <a:chExt cx="4693044" cy="711567"/>
          </a:xfrm>
        </p:grpSpPr>
        <p:pic>
          <p:nvPicPr>
            <p:cNvPr id="50" name="그림 49" descr="C:\Documents and Settings\visualp\바탕 화면\ERWin_Manual\ERWin_Manual\TaskForce - ERwin 의 실체(Entity), 속성(Attribute), 관계(Relationship).files\image067.gif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92546" y="3700175"/>
              <a:ext cx="384631" cy="663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그림 50" descr="C:\Documents and Settings\visualp\바탕 화면\ERWin_Manual\ERWin_Manual\TaskForce - ERwin 의 실체(Entity), 속성(Attribute), 관계(Relationship).files\image068.gif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21332" y="3683366"/>
              <a:ext cx="346168" cy="663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그림 51" descr="C:\Documents and Settings\visualp\바탕 화면\ERWin_Manual\ERWin_Manual\TaskForce - ERwin 의 실체(Entity), 속성(Attribute), 관계(Relationship).files\image069.gif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993456" y="3690559"/>
              <a:ext cx="201931" cy="68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그림 52" descr="C:\Documents and Settings\visualp\바탕 화면\ERWin_Manual\ERWin_Manual\TaskForce - ERwin 의 실체(Entity), 속성(Attribute), 관계(Relationship).files\image070.gif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541353" y="3664451"/>
              <a:ext cx="144237" cy="71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3725851" y="4619793"/>
            <a:ext cx="3280712" cy="704567"/>
            <a:chOff x="3725851" y="4434593"/>
            <a:chExt cx="3280712" cy="704567"/>
          </a:xfrm>
        </p:grpSpPr>
        <p:pic>
          <p:nvPicPr>
            <p:cNvPr id="57" name="그림 56" descr="C:\Documents and Settings\visualp\바탕 화면\ERWin_Manual\ERWin_Manual\TaskForce - ERwin 의 실체(Entity), 속성(Attribute), 관계(Relationship).files\image072.gif"/>
            <p:cNvPicPr/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725851" y="4434593"/>
              <a:ext cx="269450" cy="704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그림 57" descr="C:\Documents and Settings\visualp\바탕 화면\ERWin_Manual\ERWin_Manual\TaskForce - ERwin 의 실체(Entity), 속성(Attribute), 관계(Relationship).files\image073.gif"/>
            <p:cNvPicPr/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727727" y="4454236"/>
              <a:ext cx="278836" cy="63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7" name="그룹 66"/>
          <p:cNvGrpSpPr/>
          <p:nvPr/>
        </p:nvGrpSpPr>
        <p:grpSpPr>
          <a:xfrm>
            <a:off x="3725844" y="5380724"/>
            <a:ext cx="3247480" cy="742290"/>
            <a:chOff x="3725844" y="5195524"/>
            <a:chExt cx="3247480" cy="742290"/>
          </a:xfrm>
        </p:grpSpPr>
        <p:pic>
          <p:nvPicPr>
            <p:cNvPr id="59" name="그림 58" descr="C:\Documents and Settings\visualp\바탕 화면\ERWin_Manual\ERWin_Manual\TaskForce - ERwin 의 실체(Entity), 속성(Attribute), 관계(Relationship).files\image075.gif"/>
            <p:cNvPicPr/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725844" y="5195524"/>
              <a:ext cx="317095" cy="742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그림 59" descr="C:\Documents and Settings\visualp\바탕 화면\ERWin_Manual\ERWin_Manual\TaskForce - ERwin 의 실체(Entity), 속성(Attribute), 관계(Relationship).files\image076.gif"/>
            <p:cNvPicPr/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754249" y="5253278"/>
              <a:ext cx="21907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573" y="0"/>
            <a:ext cx="8693427" cy="569843"/>
          </a:xfrm>
        </p:spPr>
        <p:txBody>
          <a:bodyPr/>
          <a:lstStyle/>
          <a:p>
            <a:r>
              <a:rPr lang="ko-KR" altLang="en-US" dirty="0"/>
              <a:t>▣ </a:t>
            </a:r>
            <a:r>
              <a:rPr lang="ko-KR" altLang="en-US" dirty="0">
                <a:solidFill>
                  <a:srgbClr val="7030A0"/>
                </a:solidFill>
              </a:rPr>
              <a:t>실체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Entity)</a:t>
            </a:r>
            <a:r>
              <a:rPr lang="en-US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en-US" dirty="0"/>
              <a:t>Attribute),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dirty="0"/>
              <a:t>Relationship)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746" y="2606124"/>
            <a:ext cx="121846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 bwMode="auto">
          <a:xfrm>
            <a:off x="416678" y="2650610"/>
            <a:ext cx="1041721" cy="474562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5" name="그룹 10"/>
          <p:cNvGrpSpPr/>
          <p:nvPr/>
        </p:nvGrpSpPr>
        <p:grpSpPr>
          <a:xfrm>
            <a:off x="1423862" y="1498067"/>
            <a:ext cx="803050" cy="1498904"/>
            <a:chOff x="1956312" y="1254992"/>
            <a:chExt cx="803050" cy="1498904"/>
          </a:xfrm>
          <a:solidFill>
            <a:schemeClr val="bg1">
              <a:lumMod val="50000"/>
            </a:schemeClr>
          </a:solidFill>
        </p:grpSpPr>
        <p:sp>
          <p:nvSpPr>
            <p:cNvPr id="8" name="아래쪽 화살표 7"/>
            <p:cNvSpPr/>
            <p:nvPr/>
          </p:nvSpPr>
          <p:spPr bwMode="auto">
            <a:xfrm rot="2429904">
              <a:off x="1956312" y="1254992"/>
              <a:ext cx="803050" cy="1498904"/>
            </a:xfrm>
            <a:prstGeom prst="downArrow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675547">
              <a:off x="1905130" y="1743830"/>
              <a:ext cx="110895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Table name</a:t>
              </a:r>
              <a:endParaRPr lang="ko-KR" altLang="en-US" sz="1400" dirty="0"/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416678" y="3194620"/>
            <a:ext cx="1041721" cy="706056"/>
          </a:xfrm>
          <a:prstGeom prst="rect">
            <a:avLst/>
          </a:prstGeom>
          <a:solidFill>
            <a:srgbClr val="FFFF00">
              <a:alpha val="71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18603" y="3960495"/>
            <a:ext cx="1041721" cy="706056"/>
          </a:xfrm>
          <a:prstGeom prst="rect">
            <a:avLst/>
          </a:prstGeom>
          <a:solidFill>
            <a:srgbClr val="92D050">
              <a:alpha val="71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6" name="그룹 16"/>
          <p:cNvGrpSpPr/>
          <p:nvPr/>
        </p:nvGrpSpPr>
        <p:grpSpPr>
          <a:xfrm rot="6007598">
            <a:off x="1367912" y="4197336"/>
            <a:ext cx="803050" cy="1498904"/>
            <a:chOff x="1956312" y="1254992"/>
            <a:chExt cx="803050" cy="1498904"/>
          </a:xfrm>
          <a:solidFill>
            <a:srgbClr val="92D050"/>
          </a:solidFill>
        </p:grpSpPr>
        <p:sp>
          <p:nvSpPr>
            <p:cNvPr id="18" name="아래쪽 화살표 17"/>
            <p:cNvSpPr/>
            <p:nvPr/>
          </p:nvSpPr>
          <p:spPr bwMode="auto">
            <a:xfrm rot="2429904">
              <a:off x="1956312" y="1254992"/>
              <a:ext cx="803050" cy="1498904"/>
            </a:xfrm>
            <a:prstGeom prst="downArrow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8675547">
              <a:off x="2033854" y="1743827"/>
              <a:ext cx="85151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Attribute</a:t>
              </a:r>
              <a:endParaRPr lang="ko-KR" altLang="en-US" sz="1400" dirty="0"/>
            </a:p>
          </p:txBody>
        </p:sp>
      </p:grpSp>
      <p:grpSp>
        <p:nvGrpSpPr>
          <p:cNvPr id="7" name="그룹 11"/>
          <p:cNvGrpSpPr/>
          <p:nvPr/>
        </p:nvGrpSpPr>
        <p:grpSpPr>
          <a:xfrm rot="2905253">
            <a:off x="1701662" y="2725386"/>
            <a:ext cx="803050" cy="1498904"/>
            <a:chOff x="1956312" y="1254992"/>
            <a:chExt cx="803050" cy="1498904"/>
          </a:xfrm>
          <a:solidFill>
            <a:srgbClr val="FFFF00"/>
          </a:solidFill>
        </p:grpSpPr>
        <p:sp>
          <p:nvSpPr>
            <p:cNvPr id="13" name="아래쪽 화살표 12"/>
            <p:cNvSpPr/>
            <p:nvPr/>
          </p:nvSpPr>
          <p:spPr bwMode="auto">
            <a:xfrm rot="2429904">
              <a:off x="1956312" y="1254992"/>
              <a:ext cx="803050" cy="1498904"/>
            </a:xfrm>
            <a:prstGeom prst="downArrow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8675547">
              <a:off x="1894392" y="1743828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Primary key</a:t>
              </a:r>
              <a:endParaRPr lang="ko-KR" altLang="en-US" sz="1400" dirty="0"/>
            </a:p>
          </p:txBody>
        </p:sp>
      </p:grpSp>
      <p:sp>
        <p:nvSpPr>
          <p:cNvPr id="23" name="모서리가 둥근 직사각형 22"/>
          <p:cNvSpPr/>
          <p:nvPr/>
        </p:nvSpPr>
        <p:spPr bwMode="auto">
          <a:xfrm>
            <a:off x="2801067" y="1337790"/>
            <a:ext cx="6215608" cy="599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</a:t>
            </a:r>
          </a:p>
          <a:p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엔티티의이동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해당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엔티티를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클릭한 다음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옮기고자 하는 위치로 드래그 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다중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엔티티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선택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Shift +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마우스 클릭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951543" y="1092745"/>
            <a:ext cx="1006999" cy="3472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강B" pitchFamily="18" charset="-127"/>
                <a:ea typeface="HY강B" pitchFamily="18" charset="-127"/>
                <a:cs typeface="Arial" charset="0"/>
              </a:rPr>
              <a:t>Entity</a:t>
            </a:r>
            <a:endParaRPr kumimoji="0" lang="ko-KR" altLang="en-US" sz="1800" b="1" i="0" u="none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328" y="2401256"/>
            <a:ext cx="3846699" cy="322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모서리가 둥근 직사각형 21"/>
          <p:cNvSpPr/>
          <p:nvPr/>
        </p:nvSpPr>
        <p:spPr bwMode="auto">
          <a:xfrm>
            <a:off x="4539930" y="2854813"/>
            <a:ext cx="3173506" cy="214313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Arial" charset="0"/>
                <a:cs typeface="Arial" charset="0"/>
              </a:rPr>
              <a:t>      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208236" y="3365803"/>
            <a:ext cx="2590800" cy="833718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1655" y="28190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Entity name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2220" y="3509304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초기 값</a:t>
            </a:r>
            <a:endParaRPr lang="en-US" altLang="ko-KR" sz="1200" b="1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최대 값</a:t>
            </a:r>
            <a:endParaRPr lang="en-US" altLang="ko-KR" sz="1200" b="1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b="1" dirty="0" err="1">
                <a:latin typeface="HY강B" pitchFamily="18" charset="-127"/>
                <a:ea typeface="HY강B" pitchFamily="18" charset="-127"/>
              </a:rPr>
              <a:t>증가값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달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  <p:bldP spid="28" grpId="2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573" y="0"/>
            <a:ext cx="8693427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rgbClr val="7030A0"/>
                </a:solidFill>
              </a:rPr>
              <a:t>속성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Attribute)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Relationship)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grpSp>
        <p:nvGrpSpPr>
          <p:cNvPr id="3" name="그룹 7"/>
          <p:cNvGrpSpPr/>
          <p:nvPr/>
        </p:nvGrpSpPr>
        <p:grpSpPr>
          <a:xfrm>
            <a:off x="125505" y="2267226"/>
            <a:ext cx="3203985" cy="2306731"/>
            <a:chOff x="161365" y="2401701"/>
            <a:chExt cx="3203985" cy="2306731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365" y="2908207"/>
              <a:ext cx="204787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49664" t="41770" r="40286" b="48101"/>
            <a:stretch>
              <a:fillRect/>
            </a:stretch>
          </p:blipFill>
          <p:spPr bwMode="auto">
            <a:xfrm>
              <a:off x="1757082" y="2401701"/>
              <a:ext cx="1608268" cy="10130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5" name="그룹 12"/>
          <p:cNvGrpSpPr/>
          <p:nvPr/>
        </p:nvGrpSpPr>
        <p:grpSpPr>
          <a:xfrm>
            <a:off x="3798897" y="1434070"/>
            <a:ext cx="5121367" cy="3586443"/>
            <a:chOff x="3798897" y="1434070"/>
            <a:chExt cx="5121367" cy="358644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8897" y="1434070"/>
              <a:ext cx="5121367" cy="3586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모서리가 둥근 직사각형 8"/>
            <p:cNvSpPr/>
            <p:nvPr/>
          </p:nvSpPr>
          <p:spPr bwMode="auto">
            <a:xfrm>
              <a:off x="3872753" y="2017057"/>
              <a:ext cx="2294966" cy="2949390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545" y="1389527"/>
            <a:ext cx="2904566" cy="569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Select Entity </a:t>
            </a:r>
            <a:r>
              <a:rPr lang="en-US" altLang="ko-KR" sz="16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</a:t>
            </a:r>
            <a:endParaRPr lang="en-US" altLang="ko-KR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5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OnMouseRightBtnClick</a:t>
            </a:r>
            <a:endParaRPr lang="ko-KR" altLang="en-US" sz="15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 bwMode="auto">
          <a:xfrm>
            <a:off x="2232211" y="3458875"/>
            <a:ext cx="151231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강B" pitchFamily="18" charset="-127"/>
                <a:ea typeface="HY강B" pitchFamily="18" charset="-127"/>
                <a:cs typeface="Arial" charset="0"/>
              </a:rPr>
              <a:t> Attributes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574" y="0"/>
            <a:ext cx="8693426" cy="56984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▣ 실체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Entity),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Attribute), </a:t>
            </a:r>
            <a:r>
              <a:rPr lang="ko-KR" altLang="en-US" dirty="0">
                <a:solidFill>
                  <a:srgbClr val="7030A0"/>
                </a:solidFill>
              </a:rPr>
              <a:t>관계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Relationship)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711B-677C-424B-BA74-67176F55BC84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093" y="4329948"/>
            <a:ext cx="3819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30830" y="923362"/>
            <a:ext cx="311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One-to-Zero –One – or -More</a:t>
            </a:r>
          </a:p>
        </p:txBody>
      </p:sp>
      <p:sp>
        <p:nvSpPr>
          <p:cNvPr id="9" name="줄무늬가 있는 오른쪽 화살표 8"/>
          <p:cNvSpPr/>
          <p:nvPr/>
        </p:nvSpPr>
        <p:spPr bwMode="auto">
          <a:xfrm rot="5400000">
            <a:off x="3900221" y="3731263"/>
            <a:ext cx="1365782" cy="84025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Arial" charset="0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2610882" y="1738308"/>
            <a:ext cx="3908612" cy="1515035"/>
            <a:chOff x="2610882" y="1738308"/>
            <a:chExt cx="3908612" cy="151503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166" t="46955" r="7166" b="19839"/>
            <a:stretch>
              <a:fillRect/>
            </a:stretch>
          </p:blipFill>
          <p:spPr bwMode="auto">
            <a:xfrm>
              <a:off x="2610882" y="1738308"/>
              <a:ext cx="3908612" cy="1515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2725271" y="2303929"/>
              <a:ext cx="1290917" cy="251012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4186518" y="2142564"/>
              <a:ext cx="1048870" cy="986118"/>
            </a:xfrm>
            <a:prstGeom prst="round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87669" y="1775012"/>
            <a:ext cx="2205318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2000" dirty="0"/>
              <a:t>   - Identifying</a:t>
            </a:r>
          </a:p>
          <a:p>
            <a:r>
              <a:rPr lang="en-US" altLang="ko-KR" sz="1400" dirty="0"/>
              <a:t>      MOVIE(PK)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</a:p>
          <a:p>
            <a:r>
              <a:rPr lang="en-US" altLang="ko-KR" sz="1400" dirty="0">
                <a:sym typeface="Wingdings" pitchFamily="2" charset="2"/>
              </a:rPr>
              <a:t>      MOVIE COPY(PK)</a:t>
            </a:r>
          </a:p>
          <a:p>
            <a:r>
              <a:rPr lang="en-US" altLang="ko-KR" sz="1400" dirty="0"/>
              <a:t> </a:t>
            </a: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0089_slide">
  <a:themeElements>
    <a:clrScheme name="Office 테마 1">
      <a:dk1>
        <a:srgbClr val="000000"/>
      </a:dk1>
      <a:lt1>
        <a:srgbClr val="FAEBD7"/>
      </a:lt1>
      <a:dk2>
        <a:srgbClr val="000000"/>
      </a:dk2>
      <a:lt2>
        <a:srgbClr val="828282"/>
      </a:lt2>
      <a:accent1>
        <a:srgbClr val="EFBE7B"/>
      </a:accent1>
      <a:accent2>
        <a:srgbClr val="FFA21A"/>
      </a:accent2>
      <a:accent3>
        <a:srgbClr val="FCF3E8"/>
      </a:accent3>
      <a:accent4>
        <a:srgbClr val="000000"/>
      </a:accent4>
      <a:accent5>
        <a:srgbClr val="F6DBBF"/>
      </a:accent5>
      <a:accent6>
        <a:srgbClr val="E79216"/>
      </a:accent6>
      <a:hlink>
        <a:srgbClr val="B57110"/>
      </a:hlink>
      <a:folHlink>
        <a:srgbClr val="6B5129"/>
      </a:folHlink>
    </a:clrScheme>
    <a:fontScheme name="Office 테마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EFBE7B"/>
        </a:accent1>
        <a:accent2>
          <a:srgbClr val="FFA21A"/>
        </a:accent2>
        <a:accent3>
          <a:srgbClr val="FCF3E8"/>
        </a:accent3>
        <a:accent4>
          <a:srgbClr val="000000"/>
        </a:accent4>
        <a:accent5>
          <a:srgbClr val="F6DBBF"/>
        </a:accent5>
        <a:accent6>
          <a:srgbClr val="E79216"/>
        </a:accent6>
        <a:hlink>
          <a:srgbClr val="B57110"/>
        </a:hlink>
        <a:folHlink>
          <a:srgbClr val="6B51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FFC023"/>
        </a:accent1>
        <a:accent2>
          <a:srgbClr val="FFF270"/>
        </a:accent2>
        <a:accent3>
          <a:srgbClr val="FCF3E8"/>
        </a:accent3>
        <a:accent4>
          <a:srgbClr val="000000"/>
        </a:accent4>
        <a:accent5>
          <a:srgbClr val="FFDCAC"/>
        </a:accent5>
        <a:accent6>
          <a:srgbClr val="E7DB65"/>
        </a:accent6>
        <a:hlink>
          <a:srgbClr val="FF901A"/>
        </a:hlink>
        <a:folHlink>
          <a:srgbClr val="D053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38C7FF"/>
        </a:accent1>
        <a:accent2>
          <a:srgbClr val="EFEB7C"/>
        </a:accent2>
        <a:accent3>
          <a:srgbClr val="FCF3E8"/>
        </a:accent3>
        <a:accent4>
          <a:srgbClr val="000000"/>
        </a:accent4>
        <a:accent5>
          <a:srgbClr val="AEE0FF"/>
        </a:accent5>
        <a:accent6>
          <a:srgbClr val="D9D570"/>
        </a:accent6>
        <a:hlink>
          <a:srgbClr val="E07400"/>
        </a:hlink>
        <a:folHlink>
          <a:srgbClr val="525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70B9FF"/>
        </a:accent1>
        <a:accent2>
          <a:srgbClr val="E5F279"/>
        </a:accent2>
        <a:accent3>
          <a:srgbClr val="FCF3E8"/>
        </a:accent3>
        <a:accent4>
          <a:srgbClr val="000000"/>
        </a:accent4>
        <a:accent5>
          <a:srgbClr val="BBD9FF"/>
        </a:accent5>
        <a:accent6>
          <a:srgbClr val="CFDB6D"/>
        </a:accent6>
        <a:hlink>
          <a:srgbClr val="C48945"/>
        </a:hlink>
        <a:folHlink>
          <a:srgbClr val="C644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EFBE7B"/>
        </a:accent1>
        <a:accent2>
          <a:srgbClr val="FFA21A"/>
        </a:accent2>
        <a:accent3>
          <a:srgbClr val="FFFFFF"/>
        </a:accent3>
        <a:accent4>
          <a:srgbClr val="000000"/>
        </a:accent4>
        <a:accent5>
          <a:srgbClr val="F6DBBF"/>
        </a:accent5>
        <a:accent6>
          <a:srgbClr val="E79216"/>
        </a:accent6>
        <a:hlink>
          <a:srgbClr val="B57110"/>
        </a:hlink>
        <a:folHlink>
          <a:srgbClr val="6B51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FFC023"/>
        </a:accent1>
        <a:accent2>
          <a:srgbClr val="FFF270"/>
        </a:accent2>
        <a:accent3>
          <a:srgbClr val="FFFFFF"/>
        </a:accent3>
        <a:accent4>
          <a:srgbClr val="000000"/>
        </a:accent4>
        <a:accent5>
          <a:srgbClr val="FFDCAC"/>
        </a:accent5>
        <a:accent6>
          <a:srgbClr val="E7DB65"/>
        </a:accent6>
        <a:hlink>
          <a:srgbClr val="FF901A"/>
        </a:hlink>
        <a:folHlink>
          <a:srgbClr val="D053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8C7FF"/>
        </a:accent1>
        <a:accent2>
          <a:srgbClr val="EFEB7C"/>
        </a:accent2>
        <a:accent3>
          <a:srgbClr val="FFFFFF"/>
        </a:accent3>
        <a:accent4>
          <a:srgbClr val="000000"/>
        </a:accent4>
        <a:accent5>
          <a:srgbClr val="AEE0FF"/>
        </a:accent5>
        <a:accent6>
          <a:srgbClr val="D9D570"/>
        </a:accent6>
        <a:hlink>
          <a:srgbClr val="E07400"/>
        </a:hlink>
        <a:folHlink>
          <a:srgbClr val="525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0B9FF"/>
        </a:accent1>
        <a:accent2>
          <a:srgbClr val="E5F279"/>
        </a:accent2>
        <a:accent3>
          <a:srgbClr val="FFFFFF"/>
        </a:accent3>
        <a:accent4>
          <a:srgbClr val="000000"/>
        </a:accent4>
        <a:accent5>
          <a:srgbClr val="BBD9FF"/>
        </a:accent5>
        <a:accent6>
          <a:srgbClr val="CFDB6D"/>
        </a:accent6>
        <a:hlink>
          <a:srgbClr val="C48945"/>
        </a:hlink>
        <a:folHlink>
          <a:srgbClr val="C644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2688</Words>
  <Application>Microsoft Office PowerPoint</Application>
  <PresentationFormat>화면 슬라이드 쇼(4:3)</PresentationFormat>
  <Paragraphs>727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HY강B</vt:lpstr>
      <vt:lpstr>맑은 고딕</vt:lpstr>
      <vt:lpstr>Arial</vt:lpstr>
      <vt:lpstr>Wingdings</vt:lpstr>
      <vt:lpstr>0089_slide</vt:lpstr>
      <vt:lpstr>▣ INDEX</vt:lpstr>
      <vt:lpstr>▣ INDEX</vt:lpstr>
      <vt:lpstr>▣ ER-WIN </vt:lpstr>
      <vt:lpstr>▣ 디스플레이(Display) 기능</vt:lpstr>
      <vt:lpstr>▣ 표기법</vt:lpstr>
      <vt:lpstr>▣ 관계표기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실체(Entity), 속성(Attribute), 관계(Relationship) </vt:lpstr>
      <vt:lpstr>▣ Subject Area </vt:lpstr>
      <vt:lpstr>▣ Subject Area 생성</vt:lpstr>
      <vt:lpstr>▣ Stored Display</vt:lpstr>
      <vt:lpstr>▣ Rolename</vt:lpstr>
      <vt:lpstr>▣ 일반화 계층 (Generalization Hierarchies)</vt:lpstr>
      <vt:lpstr>▣ 참조 무결성 규칙 (Referential Integrity Rulls)</vt:lpstr>
      <vt:lpstr>▣ RI 설정 </vt:lpstr>
      <vt:lpstr>▣ UDP(User Define Properties) </vt:lpstr>
      <vt:lpstr>▣ UDP(User Define Properties) 사용</vt:lpstr>
      <vt:lpstr>▣ 목적 데이터베이스 생성 </vt:lpstr>
      <vt:lpstr>▣ 목적 데이터 베이스 지정</vt:lpstr>
      <vt:lpstr>▣ 테이블명 변경</vt:lpstr>
      <vt:lpstr>▣ 컬럼 명 변경</vt:lpstr>
      <vt:lpstr>▣ 도메인(Domain) </vt:lpstr>
      <vt:lpstr>▣ 도메인(Domain) 설정</vt:lpstr>
      <vt:lpstr>▣ 도메인(Domain) 적용</vt:lpstr>
      <vt:lpstr>▣ 테이블 밸리데이션 룰(Table Validation Rule) 생성</vt:lpstr>
      <vt:lpstr>▣ 테이블 밸리데이션 룰(Table Validation Rule) 참고</vt:lpstr>
      <vt:lpstr>▣ 인덱스(Index) 설정 </vt:lpstr>
      <vt:lpstr>▣ 인덱스(Index) 설정  참고</vt:lpstr>
      <vt:lpstr>▣ 인덱스(Index) 설정  참고</vt:lpstr>
      <vt:lpstr>▣ Reverse Engineer</vt:lpstr>
      <vt:lpstr>▣ Reverse Engineer</vt:lpstr>
      <vt:lpstr>▣ Trigger</vt:lpstr>
      <vt:lpstr>▣ Trigger</vt:lpstr>
      <vt:lpstr>▣ Trigger</vt:lpstr>
      <vt:lpstr>▣ Stored Procedure </vt:lpstr>
      <vt:lpstr>▣ Stored Procedure </vt:lpstr>
      <vt:lpstr>▣ Stored Procedure </vt:lpstr>
      <vt:lpstr>▣ 프리/ 포스트 스크립트 ( Pre/Post script) </vt:lpstr>
      <vt:lpstr>▣ Volumetrics Editor작성 </vt:lpstr>
      <vt:lpstr>▣ SQL 문 생성</vt:lpstr>
      <vt:lpstr>▣ Sqlserver Connection for ER-WIN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er-win?</dc:title>
  <dc:creator>User</dc:creator>
  <cp:lastModifiedBy>401-00</cp:lastModifiedBy>
  <cp:revision>454</cp:revision>
  <dcterms:created xsi:type="dcterms:W3CDTF">2008-03-31T07:55:59Z</dcterms:created>
  <dcterms:modified xsi:type="dcterms:W3CDTF">2019-07-30T04:03:13Z</dcterms:modified>
</cp:coreProperties>
</file>