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303" r:id="rId26"/>
    <p:sldId id="304" r:id="rId27"/>
    <p:sldId id="290" r:id="rId28"/>
    <p:sldId id="305" r:id="rId29"/>
    <p:sldId id="293" r:id="rId30"/>
    <p:sldId id="306" r:id="rId31"/>
    <p:sldId id="30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1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579FDB"/>
    <a:srgbClr val="62A6D0"/>
    <a:srgbClr val="00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6" autoAdjust="0"/>
  </p:normalViewPr>
  <p:slideViewPr>
    <p:cSldViewPr>
      <p:cViewPr varScale="1">
        <p:scale>
          <a:sx n="60" d="100"/>
          <a:sy n="60" d="100"/>
        </p:scale>
        <p:origin x="810" y="72"/>
      </p:cViewPr>
      <p:guideLst>
        <p:guide orient="horz" pos="2160"/>
        <p:guide pos="2880"/>
        <p:guide orient="horz" pos="799"/>
        <p:guide orient="horz" pos="1207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781C-31BA-4D55-B703-4182DF5F5720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18FF2-46E6-43D9-9682-42EB0871E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8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8FF2-46E6-43D9-9682-42EB0871E6B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7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8FF2-46E6-43D9-9682-42EB0871E6B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9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8FF2-46E6-43D9-9682-42EB0871E6B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32AC-1C99-485D-A9CD-14DBD1CE662C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C3F9-5C7D-4EF5-8F53-66B38DB9C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4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32AC-1C99-485D-A9CD-14DBD1CE662C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C3F9-5C7D-4EF5-8F53-66B38DB9C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>
              <a:tabLst>
                <a:tab pos="3314700" algn="l"/>
              </a:tabLst>
            </a:pPr>
            <a:r>
              <a:rPr lang="en-US" altLang="ko-KR" sz="4800" dirty="0">
                <a:solidFill>
                  <a:srgbClr val="0099CC"/>
                </a:solidFill>
              </a:rPr>
              <a:t>6</a:t>
            </a:r>
            <a:r>
              <a:rPr lang="ko-KR" altLang="en-US" sz="4800" dirty="0">
                <a:solidFill>
                  <a:srgbClr val="0099CC"/>
                </a:solidFill>
              </a:rPr>
              <a:t>장 </a:t>
            </a:r>
            <a:r>
              <a:rPr lang="ko-KR" altLang="en-US" sz="4800" dirty="0" err="1">
                <a:solidFill>
                  <a:srgbClr val="0099CC"/>
                </a:solidFill>
              </a:rPr>
              <a:t>메소드</a:t>
            </a:r>
            <a:endParaRPr lang="ko-KR" altLang="en-US" sz="4800" dirty="0">
              <a:solidFill>
                <a:srgbClr val="0099CC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6309320"/>
            <a:ext cx="8244408" cy="0"/>
          </a:xfrm>
          <a:prstGeom prst="line">
            <a:avLst/>
          </a:prstGeom>
          <a:ln>
            <a:solidFill>
              <a:srgbClr val="009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머리부</a:t>
            </a:r>
            <a:r>
              <a:rPr lang="ko-KR" altLang="en-US" dirty="0"/>
              <a:t> 작성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229600" cy="535785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defTabSz="1030288">
              <a:spcBef>
                <a:spcPct val="50000"/>
              </a:spcBef>
              <a:buNone/>
            </a:pPr>
            <a:endParaRPr lang="en-US" altLang="ko-KR" sz="1600" dirty="0"/>
          </a:p>
          <a:p>
            <a:pPr defTabSz="1030288">
              <a:spcBef>
                <a:spcPct val="50000"/>
              </a:spcBef>
              <a:buNone/>
            </a:pPr>
            <a:endParaRPr lang="en-US" altLang="ko-KR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217587" y="2074869"/>
            <a:ext cx="6337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indent="-342900" defTabSz="1030288">
              <a:spcBef>
                <a:spcPct val="50000"/>
              </a:spcBef>
            </a:pP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findMin</a:t>
            </a:r>
            <a:r>
              <a:rPr lang="en-US" altLang="ko-KR" sz="3000" dirty="0"/>
              <a:t>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number1,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number2)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2370112" y="2506669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1506512" y="2435231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57224" y="3948119"/>
            <a:ext cx="15843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indent="-342900" defTabSz="1030288">
              <a:spcBef>
                <a:spcPct val="50000"/>
              </a:spcBef>
            </a:pPr>
            <a:r>
              <a:rPr lang="ko-KR" altLang="en-US"/>
              <a:t>반환유형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577949" y="3011494"/>
            <a:ext cx="1871663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indent="-342900" defTabSz="1030288">
              <a:spcBef>
                <a:spcPct val="50000"/>
              </a:spcBef>
            </a:pPr>
            <a:r>
              <a:rPr lang="ko-KR" altLang="en-US"/>
              <a:t>메소드이름</a:t>
            </a:r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 rot="16200000">
            <a:off x="4989487" y="895356"/>
            <a:ext cx="304800" cy="3816350"/>
          </a:xfrm>
          <a:prstGeom prst="leftBrace">
            <a:avLst>
              <a:gd name="adj1" fmla="val 10434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954437" y="3082931"/>
            <a:ext cx="30257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indent="-342900" defTabSz="1030288">
              <a:spcBef>
                <a:spcPct val="50000"/>
              </a:spcBef>
            </a:pPr>
            <a:r>
              <a:rPr lang="ko-KR" altLang="en-US"/>
              <a:t>형식매개변수 목록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52" y="4787310"/>
            <a:ext cx="6000792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ko-KR" altLang="en-US" sz="2200" dirty="0"/>
              <a:t>주</a:t>
            </a:r>
            <a:r>
              <a:rPr lang="en-US" altLang="ko-KR" sz="2200" dirty="0"/>
              <a:t>: </a:t>
            </a:r>
            <a:r>
              <a:rPr lang="ko-KR" altLang="en-US" sz="2200" dirty="0"/>
              <a:t>형식매개변수 목록은 각 매개변수의</a:t>
            </a:r>
            <a:endParaRPr lang="en-US" altLang="ko-KR" sz="22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1600" dirty="0"/>
              <a:t> </a:t>
            </a:r>
            <a:r>
              <a:rPr lang="en-US" altLang="ko-KR" sz="2200" dirty="0"/>
              <a:t>    </a:t>
            </a:r>
            <a:r>
              <a:rPr lang="ko-KR" altLang="en-US" sz="2200" dirty="0"/>
              <a:t>데이터 유형과 이름을 기술한다</a:t>
            </a:r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알고리즘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785918" y="2195744"/>
            <a:ext cx="3929090" cy="35719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최솟값을 저장하는 변수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minimum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을 선언한다</a:t>
            </a:r>
            <a:endParaRPr kumimoji="1" lang="ko-KR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AutoShape 15"/>
          <p:cNvSpPr>
            <a:spLocks noChangeShapeType="1"/>
          </p:cNvSpPr>
          <p:nvPr/>
        </p:nvSpPr>
        <p:spPr bwMode="auto">
          <a:xfrm>
            <a:off x="3786182" y="1909992"/>
            <a:ext cx="0" cy="268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2786050" y="4553198"/>
            <a:ext cx="2000264" cy="3365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 minimum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을 반환한다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3428993" y="5267578"/>
            <a:ext cx="644652" cy="3760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끝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2071670" y="2838686"/>
            <a:ext cx="3429024" cy="57150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number1 &lt; number2</a:t>
            </a:r>
            <a:endParaRPr kumimoji="1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357554" y="3410190"/>
            <a:ext cx="344488" cy="2936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예</a:t>
            </a:r>
            <a:endParaRPr kumimoji="1" lang="ko-KR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2786050" y="3767380"/>
            <a:ext cx="1928826" cy="33496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minimum = number1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5214942" y="3767380"/>
            <a:ext cx="2000264" cy="33496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minimum = number2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AutoShape 7"/>
          <p:cNvSpPr>
            <a:spLocks noChangeShapeType="1"/>
          </p:cNvSpPr>
          <p:nvPr/>
        </p:nvSpPr>
        <p:spPr bwMode="auto">
          <a:xfrm>
            <a:off x="5500694" y="3124438"/>
            <a:ext cx="679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AutoShape 6"/>
          <p:cNvSpPr>
            <a:spLocks noChangeShapeType="1"/>
          </p:cNvSpPr>
          <p:nvPr/>
        </p:nvSpPr>
        <p:spPr bwMode="auto">
          <a:xfrm>
            <a:off x="3786182" y="2552934"/>
            <a:ext cx="0" cy="268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AutoShape 5"/>
          <p:cNvSpPr>
            <a:spLocks noChangeShapeType="1"/>
          </p:cNvSpPr>
          <p:nvPr/>
        </p:nvSpPr>
        <p:spPr bwMode="auto">
          <a:xfrm>
            <a:off x="3786182" y="3410190"/>
            <a:ext cx="0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AutoShape 4"/>
          <p:cNvSpPr>
            <a:spLocks noChangeShapeType="1"/>
          </p:cNvSpPr>
          <p:nvPr/>
        </p:nvSpPr>
        <p:spPr bwMode="auto">
          <a:xfrm>
            <a:off x="6215074" y="4124570"/>
            <a:ext cx="0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AutoShape 3"/>
          <p:cNvSpPr>
            <a:spLocks noChangeShapeType="1"/>
          </p:cNvSpPr>
          <p:nvPr/>
        </p:nvSpPr>
        <p:spPr bwMode="auto">
          <a:xfrm flipH="1" flipV="1">
            <a:off x="3786182" y="4267446"/>
            <a:ext cx="2428893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5572132" y="2767248"/>
            <a:ext cx="857256" cy="2936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  <a:cs typeface="Times New Roman" pitchFamily="18" charset="0"/>
              </a:rPr>
              <a:t>아니요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3357554" y="1552802"/>
            <a:ext cx="857256" cy="35719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lvl="0" indent="-342900" algn="just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</a:rPr>
              <a:t>  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굴림" pitchFamily="50" charset="-127"/>
              </a:rPr>
              <a:t>시작</a:t>
            </a:r>
            <a:endParaRPr kumimoji="1" lang="ko-K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 bwMode="auto">
          <a:xfrm rot="5400000">
            <a:off x="6036479" y="3303033"/>
            <a:ext cx="357190" cy="158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rot="5400000">
            <a:off x="6000760" y="3338752"/>
            <a:ext cx="428628" cy="158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rot="5400000">
            <a:off x="5965041" y="3374471"/>
            <a:ext cx="500066" cy="158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AutoShape 29"/>
          <p:cNvCxnSpPr>
            <a:cxnSpLocks noChangeShapeType="1"/>
            <a:endCxn id="23" idx="0"/>
          </p:cNvCxnSpPr>
          <p:nvPr/>
        </p:nvCxnSpPr>
        <p:spPr bwMode="auto">
          <a:xfrm rot="5400000">
            <a:off x="5893603" y="3445909"/>
            <a:ext cx="64294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30"/>
          <p:cNvCxnSpPr>
            <a:cxnSpLocks noChangeShapeType="1"/>
          </p:cNvCxnSpPr>
          <p:nvPr/>
        </p:nvCxnSpPr>
        <p:spPr bwMode="auto">
          <a:xfrm rot="5400000">
            <a:off x="3571868" y="4338884"/>
            <a:ext cx="428628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AutoShape 5"/>
          <p:cNvSpPr>
            <a:spLocks noChangeShapeType="1"/>
          </p:cNvSpPr>
          <p:nvPr/>
        </p:nvSpPr>
        <p:spPr bwMode="auto">
          <a:xfrm>
            <a:off x="3786182" y="4910388"/>
            <a:ext cx="0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몸체 작성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5143536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sz="2000" spc="-100" dirty="0" err="1"/>
              <a:t>메소드</a:t>
            </a:r>
            <a:r>
              <a:rPr lang="ko-KR" altLang="ko-KR" sz="2000" spc="-100" dirty="0"/>
              <a:t> 몸체는 여는 중괄호</a:t>
            </a:r>
            <a:r>
              <a:rPr lang="en-US" altLang="ko-KR" sz="2000" spc="-100" dirty="0"/>
              <a:t>({)</a:t>
            </a:r>
            <a:r>
              <a:rPr lang="ko-KR" altLang="ko-KR" sz="2000" spc="-100" dirty="0"/>
              <a:t>로 시작하고 닫는 중괄호</a:t>
            </a:r>
            <a:r>
              <a:rPr lang="en-US" altLang="ko-KR" sz="2000" spc="-100" dirty="0"/>
              <a:t>(})</a:t>
            </a:r>
            <a:r>
              <a:rPr lang="ko-KR" altLang="ko-KR" sz="2000" spc="-100" dirty="0"/>
              <a:t>로 끝난다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spc="-100" dirty="0"/>
          </a:p>
          <a:p>
            <a:pPr defTabSz="1030288">
              <a:buNone/>
            </a:pPr>
            <a:r>
              <a:rPr lang="en-US" altLang="ko-KR" sz="2000" dirty="0"/>
              <a:t>    { </a:t>
            </a:r>
          </a:p>
          <a:p>
            <a:pPr defTabSz="1030288">
              <a:buNone/>
            </a:pPr>
            <a:r>
              <a:rPr lang="en-US" altLang="ko-KR" sz="2000" dirty="0"/>
              <a:t>           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minimum; </a:t>
            </a:r>
          </a:p>
          <a:p>
            <a:pPr defTabSz="1030288">
              <a:buNone/>
            </a:pPr>
            <a:r>
              <a:rPr lang="en-US" altLang="ko-KR" sz="2000" dirty="0"/>
              <a:t>           if (number1 &lt; number2) </a:t>
            </a:r>
          </a:p>
          <a:p>
            <a:pPr defTabSz="1030288">
              <a:buNone/>
            </a:pPr>
            <a:r>
              <a:rPr lang="en-US" altLang="ko-KR" sz="2000" dirty="0"/>
              <a:t>             minimum = number1; </a:t>
            </a:r>
          </a:p>
          <a:p>
            <a:pPr defTabSz="1030288">
              <a:buNone/>
            </a:pPr>
            <a:r>
              <a:rPr lang="en-US" altLang="ko-KR" sz="2000" dirty="0"/>
              <a:t>           else </a:t>
            </a:r>
          </a:p>
          <a:p>
            <a:pPr defTabSz="1030288">
              <a:buNone/>
            </a:pPr>
            <a:r>
              <a:rPr lang="en-US" altLang="ko-KR" sz="2000" dirty="0"/>
              <a:t>             minimum = number2; </a:t>
            </a:r>
          </a:p>
          <a:p>
            <a:pPr defTabSz="1030288">
              <a:buNone/>
            </a:pPr>
            <a:r>
              <a:rPr lang="en-US" altLang="ko-KR" sz="2000" dirty="0"/>
              <a:t>           return minimum; </a:t>
            </a:r>
          </a:p>
          <a:p>
            <a:pPr defTabSz="1030288">
              <a:buNone/>
            </a:pPr>
            <a:r>
              <a:rPr lang="en-US" altLang="ko-KR" sz="2000" dirty="0"/>
              <a:t>    } </a:t>
            </a:r>
          </a:p>
          <a:p>
            <a:pPr defTabSz="1030288"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spc="-100" dirty="0"/>
              <a:t>주</a:t>
            </a:r>
            <a:r>
              <a:rPr lang="en-US" altLang="ko-KR" sz="2000" spc="-100" dirty="0"/>
              <a:t>: return </a:t>
            </a:r>
            <a:r>
              <a:rPr lang="ko-KR" altLang="en-US" sz="2000" spc="-100" dirty="0"/>
              <a:t>문의 </a:t>
            </a:r>
            <a:r>
              <a:rPr lang="ko-KR" altLang="en-US" sz="2000" spc="-100" dirty="0" err="1"/>
              <a:t>연산식의</a:t>
            </a:r>
            <a:r>
              <a:rPr lang="ko-KR" altLang="en-US" sz="2000" spc="-100" dirty="0"/>
              <a:t> 결과 값의 데이터 형은 </a:t>
            </a:r>
            <a:r>
              <a:rPr lang="ko-KR" altLang="en-US" sz="2000" spc="-100" dirty="0" err="1"/>
              <a:t>메소드의</a:t>
            </a:r>
            <a:r>
              <a:rPr lang="ko-KR" altLang="en-US" sz="2000" spc="-100" dirty="0"/>
              <a:t> 반환유형과 같아야 한다</a:t>
            </a:r>
            <a:r>
              <a:rPr lang="en-US" altLang="ko-KR" sz="2000" spc="-100" dirty="0"/>
              <a:t>.</a:t>
            </a:r>
            <a:endParaRPr lang="ko-KR" altLang="en-US" sz="2000" spc="-100" dirty="0"/>
          </a:p>
          <a:p>
            <a:pPr>
              <a:buNone/>
            </a:pPr>
            <a:endParaRPr lang="ko-KR" altLang="en-US" spc="-100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428860" y="4355436"/>
            <a:ext cx="0" cy="720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호출 </a:t>
            </a:r>
          </a:p>
        </p:txBody>
      </p:sp>
      <p:sp>
        <p:nvSpPr>
          <p:cNvPr id="39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sz="2400" dirty="0" err="1"/>
              <a:t>메소드를</a:t>
            </a:r>
            <a:r>
              <a:rPr lang="ko-KR" altLang="ko-KR" sz="2400" dirty="0"/>
              <a:t> 이용하려면 호출해야 한다</a:t>
            </a:r>
            <a:r>
              <a:rPr lang="en-US" altLang="ko-KR" sz="2400" dirty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z="2400" dirty="0"/>
          </a:p>
          <a:p>
            <a:pPr>
              <a:buFont typeface="Wingdings" pitchFamily="2" charset="2"/>
              <a:buChar char="l"/>
            </a:pPr>
            <a:r>
              <a:rPr lang="ko-KR" altLang="ko-KR" sz="2400" dirty="0" err="1"/>
              <a:t>메소드가</a:t>
            </a:r>
            <a:r>
              <a:rPr lang="ko-KR" altLang="ko-KR" sz="2400" dirty="0"/>
              <a:t> 호출이 될 때</a:t>
            </a:r>
            <a:r>
              <a:rPr lang="en-US" altLang="ko-KR" sz="2400" dirty="0"/>
              <a:t>, </a:t>
            </a:r>
            <a:r>
              <a:rPr lang="ko-KR" altLang="ko-KR" sz="2400" dirty="0"/>
              <a:t>프로그램의 실행은 호출된 </a:t>
            </a:r>
            <a:r>
              <a:rPr lang="ko-KR" altLang="ko-KR" sz="2400" dirty="0" err="1"/>
              <a:t>메소드</a:t>
            </a:r>
            <a:r>
              <a:rPr lang="ko-KR" altLang="ko-KR" sz="2400" dirty="0"/>
              <a:t> 몸체의 첫 문에서 </a:t>
            </a:r>
            <a:r>
              <a:rPr lang="en-US" altLang="ko-KR" sz="2400" dirty="0"/>
              <a:t> </a:t>
            </a:r>
            <a:r>
              <a:rPr lang="ko-KR" altLang="en-US" sz="2400" dirty="0"/>
              <a:t>시작</a:t>
            </a:r>
            <a:r>
              <a:rPr lang="ko-KR" altLang="ko-KR" sz="2400" dirty="0"/>
              <a:t>된다</a:t>
            </a:r>
            <a:r>
              <a:rPr lang="en-US" altLang="ko-KR" sz="2400" dirty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z="2400" dirty="0"/>
          </a:p>
          <a:p>
            <a:pPr>
              <a:buFont typeface="Wingdings" pitchFamily="2" charset="2"/>
              <a:buChar char="l"/>
            </a:pPr>
            <a:r>
              <a:rPr lang="ko-KR" altLang="ko-KR" sz="2400" dirty="0" err="1"/>
              <a:t>메소드</a:t>
            </a:r>
            <a:r>
              <a:rPr lang="ko-KR" altLang="ko-KR" sz="2400" dirty="0"/>
              <a:t> 몸체의 </a:t>
            </a:r>
            <a:r>
              <a:rPr lang="ko-KR" altLang="en-US" sz="2400" dirty="0"/>
              <a:t>실</a:t>
            </a:r>
            <a:r>
              <a:rPr lang="ko-KR" altLang="ko-KR" sz="2400" dirty="0"/>
              <a:t>행을 마친 후에 프로그램의 실행은 </a:t>
            </a:r>
            <a:r>
              <a:rPr lang="ko-KR" altLang="ko-KR" sz="2400" dirty="0" err="1"/>
              <a:t>메소드를</a:t>
            </a:r>
            <a:r>
              <a:rPr lang="ko-KR" altLang="ko-KR" sz="2400" dirty="0"/>
              <a:t> 호출한 문으로 돌아가서 계속된다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  <a:p>
            <a:pPr marL="342900" lvl="1" indent="-342900">
              <a:buFont typeface="Wingdings" pitchFamily="2" charset="2"/>
              <a:buChar char="l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제어 흐름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spc="-100" dirty="0"/>
              <a:t>호출된 </a:t>
            </a:r>
            <a:r>
              <a:rPr lang="ko-KR" altLang="en-US" spc="-100" dirty="0" err="1"/>
              <a:t>메소드가</a:t>
            </a:r>
            <a:r>
              <a:rPr lang="ko-KR" altLang="en-US" spc="-100" dirty="0"/>
              <a:t> 같은 </a:t>
            </a:r>
            <a:r>
              <a:rPr lang="ko-KR" altLang="en-US" spc="-100" dirty="0" err="1"/>
              <a:t>클래스내에</a:t>
            </a:r>
            <a:r>
              <a:rPr lang="ko-KR" altLang="en-US" spc="-100" dirty="0"/>
              <a:t> 있는 경우에는 </a:t>
            </a:r>
            <a:r>
              <a:rPr lang="ko-KR" altLang="en-US" spc="-100" dirty="0" err="1"/>
              <a:t>호출시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메소드</a:t>
            </a:r>
            <a:r>
              <a:rPr lang="ko-KR" altLang="en-US" spc="-100" dirty="0"/>
              <a:t> 이름만 필요하다</a:t>
            </a:r>
            <a:r>
              <a:rPr lang="en-US" altLang="ko-KR" spc="-100" dirty="0"/>
              <a:t>.</a:t>
            </a:r>
            <a:endParaRPr lang="ko-KR" altLang="en-US" spc="-100" dirty="0"/>
          </a:p>
          <a:p>
            <a:pPr marL="342900" lvl="1" indent="-342900">
              <a:buFont typeface="Wingdings" pitchFamily="2" charset="2"/>
              <a:buChar char="l"/>
            </a:pPr>
            <a:endParaRPr lang="en-US" altLang="ko-KR" sz="18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714480" y="2546366"/>
            <a:ext cx="5473700" cy="3168650"/>
            <a:chOff x="960" y="1296"/>
            <a:chExt cx="3792" cy="2256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kumimoji="0" lang="ko-KR" altLang="ko-KR" sz="240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360" y="1776"/>
              <a:ext cx="108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kumimoji="0" lang="ko-KR" altLang="ko-KR" sz="24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kumimoji="0" lang="ko-KR" altLang="ko-KR" sz="240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360" y="2280"/>
              <a:ext cx="1168" cy="2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kumimoji="0" lang="en-US" altLang="ko-KR" sz="1800" b="1" dirty="0" err="1">
                  <a:solidFill>
                    <a:srgbClr val="C00000"/>
                  </a:solidFill>
                  <a:latin typeface="Courier New" pitchFamily="49" charset="0"/>
                </a:rPr>
                <a:t>myMethod</a:t>
              </a:r>
              <a:r>
                <a:rPr kumimoji="0" lang="en-US" altLang="ko-KR" sz="18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80" y="1502"/>
              <a:ext cx="981" cy="2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kumimoji="0" lang="en-US" altLang="ko-KR" sz="2000" b="1" dirty="0" err="1">
                  <a:solidFill>
                    <a:srgbClr val="C00000"/>
                  </a:solidFill>
                  <a:latin typeface="Courier New" pitchFamily="49" charset="0"/>
                </a:rPr>
                <a:t>myMethod</a:t>
              </a:r>
              <a:endParaRPr kumimoji="0" lang="en-US" altLang="ko-KR" sz="2000" b="1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587" y="1488"/>
              <a:ext cx="634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kumimoji="0" lang="en-US" altLang="ko-KR" sz="2400" b="1" dirty="0">
                  <a:solidFill>
                    <a:srgbClr val="C00000"/>
                  </a:solidFill>
                  <a:latin typeface="Courier New" pitchFamily="49" charset="0"/>
                </a:rPr>
                <a:t>main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594" y="1766"/>
              <a:ext cx="172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kumimoji="0" lang="en-US" altLang="ko-KR" sz="1000"/>
                <a:t>  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540" y="2774"/>
              <a:ext cx="282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kumimoji="0" lang="en-US" altLang="ko-KR" sz="1000"/>
                <a:t>       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859" y="2486"/>
              <a:ext cx="17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5000"/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600" kern="120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kumimoji="0" lang="en-US" altLang="ko-KR" sz="1000"/>
                <a:t>  </a:t>
              </a:r>
            </a:p>
          </p:txBody>
        </p:sp>
      </p:grp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>
            <a:off x="3071802" y="3286124"/>
            <a:ext cx="15290" cy="684792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flipV="1">
            <a:off x="3962406" y="3286124"/>
            <a:ext cx="1538288" cy="784225"/>
          </a:xfrm>
          <a:prstGeom prst="bentConnector3">
            <a:avLst>
              <a:gd name="adj1" fmla="val 4994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sm"/>
          </a:ln>
          <a:effectLst/>
        </p:spPr>
      </p:cxn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>
            <a:off x="5641983" y="3357562"/>
            <a:ext cx="1587" cy="117157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20" name="AutoShape 15"/>
          <p:cNvCxnSpPr>
            <a:cxnSpLocks noChangeShapeType="1"/>
          </p:cNvCxnSpPr>
          <p:nvPr/>
        </p:nvCxnSpPr>
        <p:spPr bwMode="auto">
          <a:xfrm>
            <a:off x="3143240" y="4429132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21" name="AutoShape 18"/>
          <p:cNvCxnSpPr>
            <a:cxnSpLocks noChangeShapeType="1"/>
          </p:cNvCxnSpPr>
          <p:nvPr/>
        </p:nvCxnSpPr>
        <p:spPr bwMode="auto">
          <a:xfrm rot="10800000">
            <a:off x="3143241" y="4304307"/>
            <a:ext cx="2346253" cy="339138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호출 방법</a:t>
            </a:r>
          </a:p>
        </p:txBody>
      </p:sp>
      <p:sp>
        <p:nvSpPr>
          <p:cNvPr id="17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/>
              <a:t>메소드이름</a:t>
            </a:r>
            <a:r>
              <a:rPr lang="en-US" altLang="ko-KR" sz="2400" dirty="0"/>
              <a:t>( 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/>
              <a:t>메소드이름</a:t>
            </a:r>
            <a:r>
              <a:rPr lang="en-US" altLang="ko-KR" sz="2400" dirty="0"/>
              <a:t>(</a:t>
            </a:r>
            <a:r>
              <a:rPr lang="ko-KR" altLang="en-US" sz="2400" dirty="0"/>
              <a:t>실제 매개변수 목록</a:t>
            </a:r>
            <a:r>
              <a:rPr lang="en-US" altLang="ko-KR" sz="2400" dirty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altLang="ko-KR" sz="24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ko-KR" sz="2200" dirty="0"/>
              <a:t>첫 번째 호출 유형은 매개변수가 없는 </a:t>
            </a:r>
            <a:r>
              <a:rPr lang="ko-KR" altLang="ko-KR" sz="2200" dirty="0" err="1"/>
              <a:t>메소드를</a:t>
            </a:r>
            <a:r>
              <a:rPr lang="ko-KR" altLang="ko-KR" sz="2200" dirty="0"/>
              <a:t> 호출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ko-KR" sz="10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ko-KR" sz="2200" dirty="0"/>
              <a:t>두 번째 호출 유형은 매개변수</a:t>
            </a:r>
            <a:r>
              <a:rPr lang="en-US" altLang="ko-KR" sz="2200" dirty="0"/>
              <a:t>(</a:t>
            </a:r>
            <a:r>
              <a:rPr lang="ko-KR" altLang="ko-KR" sz="2200" dirty="0"/>
              <a:t>들</a:t>
            </a:r>
            <a:r>
              <a:rPr lang="en-US" altLang="ko-KR" sz="2200" dirty="0"/>
              <a:t>)</a:t>
            </a:r>
            <a:r>
              <a:rPr lang="ko-KR" altLang="ko-KR" sz="2200" dirty="0"/>
              <a:t>을 가진 메소드를 호출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ko-KR" sz="10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200" dirty="0" err="1"/>
              <a:t>메소드가</a:t>
            </a:r>
            <a:r>
              <a:rPr lang="ko-KR" altLang="en-US" sz="2200" dirty="0"/>
              <a:t> 호출될 때마다 </a:t>
            </a:r>
            <a:r>
              <a:rPr lang="ko-KR" altLang="en-US" sz="2200" dirty="0" err="1"/>
              <a:t>호출문에</a:t>
            </a:r>
            <a:r>
              <a:rPr lang="ko-KR" altLang="en-US" sz="2200" dirty="0"/>
              <a:t> 있는 실제 매개변수</a:t>
            </a:r>
            <a:r>
              <a:rPr lang="en-US" altLang="ko-KR" sz="2200" dirty="0"/>
              <a:t>(</a:t>
            </a:r>
            <a:r>
              <a:rPr lang="ko-KR" altLang="en-US" sz="2200" dirty="0"/>
              <a:t>들</a:t>
            </a:r>
            <a:r>
              <a:rPr lang="en-US" altLang="ko-KR" sz="2200" dirty="0"/>
              <a:t>)</a:t>
            </a:r>
            <a:r>
              <a:rPr lang="ko-KR" altLang="en-US" sz="2200" dirty="0"/>
              <a:t>은 형식 매개변수</a:t>
            </a:r>
            <a:r>
              <a:rPr lang="en-US" altLang="ko-KR" sz="2200" dirty="0"/>
              <a:t>(</a:t>
            </a:r>
            <a:r>
              <a:rPr lang="ko-KR" altLang="en-US" sz="2200" dirty="0"/>
              <a:t>들</a:t>
            </a:r>
            <a:r>
              <a:rPr lang="en-US" altLang="ko-KR" sz="2200" dirty="0"/>
              <a:t>)</a:t>
            </a:r>
            <a:r>
              <a:rPr lang="ko-KR" altLang="en-US" sz="2200" dirty="0"/>
              <a:t>에 복사된다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>
              <a:buNone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977900" y="1489074"/>
            <a:ext cx="7188200" cy="446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4538" indent="-27305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1445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6017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89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61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33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305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77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err="1"/>
              <a:t>minvalue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findMin</a:t>
            </a:r>
            <a:r>
              <a:rPr lang="en-US" altLang="ko-KR" sz="2400" dirty="0"/>
              <a:t>(value1,   value2);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findMin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number1,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number2)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    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minimum;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    if (number1 &lt; number2)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       minimum = number1;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    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       minimum = number2;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    return minimum;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}  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93738" y="2136775"/>
            <a:ext cx="8001000" cy="0"/>
          </a:xfrm>
          <a:prstGeom prst="line">
            <a:avLst/>
          </a:prstGeom>
          <a:noFill/>
          <a:ln w="31750">
            <a:solidFill>
              <a:srgbClr val="FFFF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-5400000" flipH="1" flipV="1">
            <a:off x="3547569" y="2140755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rot="-5400000" flipH="1" flipV="1">
            <a:off x="5101580" y="2140755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분할</a:t>
            </a:r>
          </a:p>
        </p:txBody>
      </p:sp>
      <p:sp>
        <p:nvSpPr>
          <p:cNvPr id="30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000" dirty="0" err="1"/>
              <a:t>메소드는</a:t>
            </a:r>
            <a:r>
              <a:rPr lang="ko-KR" altLang="en-US" sz="2000" dirty="0"/>
              <a:t> 한 개체로 쉽게 이해될 수 있도록 상대적으로 짧아야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ko-KR" altLang="en-US" sz="9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000" dirty="0"/>
              <a:t>긴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명료하게 필요한 만큼 여러 개의 더 작은 </a:t>
            </a:r>
            <a:r>
              <a:rPr lang="ko-KR" altLang="en-US" sz="2000" dirty="0" err="1"/>
              <a:t>메소드들로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2000" dirty="0"/>
              <a:t>    </a:t>
            </a:r>
            <a:r>
              <a:rPr lang="ko-KR" altLang="en-US" sz="2000" dirty="0"/>
              <a:t>분할되어야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000" dirty="0"/>
              <a:t>특정</a:t>
            </a:r>
            <a:r>
              <a:rPr lang="ko-KR" altLang="ko-KR" sz="2000" dirty="0"/>
              <a:t> 작업을 수행하기 위해 </a:t>
            </a:r>
            <a:r>
              <a:rPr lang="ko-KR" altLang="ko-KR" sz="2000" dirty="0" err="1"/>
              <a:t>메소드는</a:t>
            </a:r>
            <a:r>
              <a:rPr lang="ko-KR" altLang="ko-KR" sz="2000" dirty="0"/>
              <a:t> 보통 다른 </a:t>
            </a:r>
            <a:r>
              <a:rPr lang="ko-KR" altLang="ko-KR" sz="2000" dirty="0" err="1"/>
              <a:t>메소드를</a:t>
            </a:r>
            <a:r>
              <a:rPr lang="ko-KR" altLang="ko-KR" sz="2000" dirty="0"/>
              <a:t> 호출한다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ko-KR" altLang="en-US" sz="9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000" dirty="0"/>
              <a:t>재귀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(recursive method)</a:t>
            </a:r>
            <a:r>
              <a:rPr lang="ko-KR" altLang="en-US" sz="2000" dirty="0"/>
              <a:t>는 몸체 내에서 자기 자신을 호출한다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900" spc="-1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2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000" dirty="0"/>
              <a:t>재귀</a:t>
            </a:r>
            <a:r>
              <a:rPr lang="en-US" altLang="ko-KR" sz="2000" dirty="0"/>
              <a:t>(recursion)</a:t>
            </a:r>
            <a:r>
              <a:rPr lang="ko-KR" altLang="en-US" sz="2000" dirty="0"/>
              <a:t>는 어떤 것을 자기 자신에 의해 정의하는 프로세스이다</a:t>
            </a:r>
            <a:r>
              <a:rPr lang="en-US" altLang="ko-KR" sz="2000" dirty="0"/>
              <a:t>.</a:t>
            </a:r>
          </a:p>
          <a:p>
            <a:pPr>
              <a:buFont typeface="Wingdings" pitchFamily="2" charset="2"/>
              <a:buChar char="l"/>
              <a:defRPr/>
            </a:pPr>
            <a:endParaRPr lang="ko-KR" altLang="en-US" sz="9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000" dirty="0"/>
              <a:t>예 </a:t>
            </a:r>
            <a:r>
              <a:rPr lang="en-US" altLang="ko-KR" sz="2000" dirty="0"/>
              <a:t>1: </a:t>
            </a:r>
            <a:r>
              <a:rPr lang="ko-KR" altLang="en-US" sz="2000" dirty="0"/>
              <a:t>선물 상자는 선물이다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2000" dirty="0"/>
              <a:t>           </a:t>
            </a:r>
            <a:r>
              <a:rPr lang="ko-KR" altLang="en-US" sz="2000" dirty="0"/>
              <a:t>혹은 선물 상자는 선물과 선물 상자이다</a:t>
            </a:r>
            <a:r>
              <a:rPr lang="en-US" altLang="ko-KR" sz="2000" dirty="0"/>
              <a:t>.</a:t>
            </a:r>
          </a:p>
          <a:p>
            <a:pPr>
              <a:buNone/>
              <a:defRPr/>
            </a:pPr>
            <a:endParaRPr lang="ko-KR" altLang="en-US" sz="9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000" dirty="0"/>
              <a:t>예 </a:t>
            </a:r>
            <a:r>
              <a:rPr lang="en-US" altLang="ko-KR" sz="2000" dirty="0"/>
              <a:t>2:  </a:t>
            </a:r>
            <a:r>
              <a:rPr lang="ko-KR" altLang="en-US" sz="2000" dirty="0"/>
              <a:t>숫자 목록은 숫자이다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ko-KR" altLang="en-US" sz="2000" dirty="0"/>
              <a:t>            혹은 숫자 목록은 숫자</a:t>
            </a:r>
            <a:r>
              <a:rPr lang="en-US" altLang="ko-KR" sz="2000" dirty="0"/>
              <a:t>, </a:t>
            </a:r>
            <a:r>
              <a:rPr lang="ko-KR" altLang="en-US" sz="2000" dirty="0"/>
              <a:t>숫자 목록이다</a:t>
            </a:r>
            <a:r>
              <a:rPr lang="en-US" altLang="ko-KR" sz="2000" dirty="0"/>
              <a:t>.</a:t>
            </a:r>
          </a:p>
          <a:p>
            <a:pPr>
              <a:buNone/>
              <a:defRPr/>
            </a:pPr>
            <a:endParaRPr lang="ko-KR" altLang="en-US" sz="900" dirty="0"/>
          </a:p>
          <a:p>
            <a:pPr>
              <a:lnSpc>
                <a:spcPct val="150000"/>
              </a:lnSpc>
              <a:buNone/>
              <a:defRPr/>
            </a:pPr>
            <a:r>
              <a:rPr lang="ko-KR" altLang="en-US" sz="2000" dirty="0"/>
              <a:t>		</a:t>
            </a:r>
            <a:r>
              <a:rPr lang="en-US" altLang="ko-KR" sz="2000" dirty="0"/>
              <a:t>58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2000" dirty="0"/>
              <a:t>        	38, 93, 28, 49   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ko-KR" sz="1900" dirty="0"/>
          </a:p>
          <a:p>
            <a:pPr>
              <a:buNone/>
            </a:pPr>
            <a:endParaRPr lang="en-US" altLang="ko-KR" sz="8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들어가며</a:t>
            </a:r>
          </a:p>
        </p:txBody>
      </p:sp>
      <p:sp>
        <p:nvSpPr>
          <p:cNvPr id="4" name="내용 개체 틀 4"/>
          <p:cNvSpPr>
            <a:spLocks noGrp="1"/>
          </p:cNvSpPr>
          <p:nvPr/>
        </p:nvSpPr>
        <p:spPr>
          <a:xfrm>
            <a:off x="285720" y="1271610"/>
            <a:ext cx="8715436" cy="431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buNone/>
              <a:defRPr/>
            </a:pPr>
            <a:r>
              <a:rPr lang="en-US" altLang="ko-KR" sz="2400" dirty="0"/>
              <a:t>Q: 1</a:t>
            </a:r>
            <a:r>
              <a:rPr lang="ko-KR" altLang="en-US" sz="2400" dirty="0"/>
              <a:t>인 기업 사장은 사업이 잘 되어 혼자서 모든 일을 더 이상 할 수 없게 되면</a:t>
            </a:r>
            <a:r>
              <a:rPr lang="en-US" altLang="ko-KR" sz="2400" dirty="0"/>
              <a:t> </a:t>
            </a:r>
            <a:r>
              <a:rPr lang="ko-KR" altLang="en-US" sz="2400" dirty="0"/>
              <a:t>어떻게 하는가</a:t>
            </a:r>
            <a:r>
              <a:rPr lang="en-US" altLang="ko-KR" sz="2400" dirty="0"/>
              <a:t>?</a:t>
            </a:r>
          </a:p>
          <a:p>
            <a:pPr>
              <a:buNone/>
              <a:defRPr/>
            </a:pPr>
            <a:r>
              <a:rPr lang="en-US" altLang="ko-KR" sz="2400" dirty="0"/>
              <a:t>A:</a:t>
            </a:r>
            <a:endParaRPr lang="ko-KR" altLang="en-US" sz="2400" dirty="0"/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502175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  <a:defRPr/>
            </a:pP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N(≥ 1)</a:t>
            </a:r>
            <a:r>
              <a:rPr lang="ko-KR" altLang="en-US" sz="2400" dirty="0"/>
              <a:t>까지의 합을 구하는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작성하라</a:t>
            </a:r>
            <a:r>
              <a:rPr lang="en-US" altLang="ko-KR" sz="2400" dirty="0"/>
              <a:t>.</a:t>
            </a:r>
          </a:p>
          <a:p>
            <a:pPr>
              <a:buNone/>
            </a:pPr>
            <a:endParaRPr lang="ko-KR" altLang="en-US" sz="1000" dirty="0"/>
          </a:p>
          <a:p>
            <a:pPr>
              <a:buFont typeface="Wingdings" pitchFamily="2" charset="2"/>
              <a:buChar char="l"/>
              <a:defRPr/>
            </a:pPr>
            <a:r>
              <a:rPr lang="en-US" altLang="ko-KR" sz="2400" dirty="0"/>
              <a:t>sum(N) = 1 + 2 + . . . + N </a:t>
            </a:r>
            <a:r>
              <a:rPr lang="ko-KR" altLang="en-US" sz="2400" dirty="0"/>
              <a:t>의 재귀 정의</a:t>
            </a:r>
          </a:p>
          <a:p>
            <a:pPr marL="742950" lvl="2" indent="-342900">
              <a:lnSpc>
                <a:spcPct val="150000"/>
              </a:lnSpc>
              <a:buFont typeface="맑은 고딕" pitchFamily="50" charset="-127"/>
              <a:buChar char="-"/>
            </a:pPr>
            <a:r>
              <a:rPr lang="en-US" altLang="ko-KR" sz="2200" dirty="0"/>
              <a:t>sum(1) = 1</a:t>
            </a:r>
          </a:p>
          <a:p>
            <a:pPr marL="742950" lvl="2" indent="-342900">
              <a:lnSpc>
                <a:spcPct val="150000"/>
              </a:lnSpc>
              <a:buFont typeface="맑은 고딕" pitchFamily="50" charset="-127"/>
              <a:buChar char="-"/>
            </a:pPr>
            <a:r>
              <a:rPr lang="en-US" altLang="ko-KR" sz="2200" dirty="0"/>
              <a:t>sum(N) = sum(N - 1) + N, N ≥ 2 </a:t>
            </a:r>
          </a:p>
          <a:p>
            <a:pPr>
              <a:buNone/>
            </a:pPr>
            <a:endParaRPr lang="en-US" altLang="ko-KR" sz="10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/>
              <a:t>재귀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머리부</a:t>
            </a:r>
            <a:r>
              <a:rPr lang="ko-KR" altLang="en-US" sz="2400" dirty="0"/>
              <a:t> 작성</a:t>
            </a:r>
            <a:endParaRPr lang="en-US" altLang="ko-KR" sz="2400" dirty="0"/>
          </a:p>
          <a:p>
            <a:pPr marL="742950" lvl="2" indent="-34290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2200" dirty="0" err="1"/>
              <a:t>메소드</a:t>
            </a:r>
            <a:r>
              <a:rPr lang="ko-KR" altLang="en-US" sz="2200" dirty="0"/>
              <a:t> 이름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findSum</a:t>
            </a:r>
            <a:endParaRPr lang="en-US" altLang="ko-KR" sz="2200" dirty="0"/>
          </a:p>
          <a:p>
            <a:pPr marL="742950" lvl="2" indent="-34290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2200" dirty="0"/>
              <a:t>형식</a:t>
            </a:r>
            <a:r>
              <a:rPr lang="en-US" altLang="ko-KR" sz="2200" dirty="0"/>
              <a:t> </a:t>
            </a:r>
            <a:r>
              <a:rPr lang="ko-KR" altLang="en-US" sz="2200" dirty="0"/>
              <a:t>매개변수</a:t>
            </a:r>
            <a:r>
              <a:rPr lang="en-US" altLang="ko-KR" sz="2200" dirty="0"/>
              <a:t>: N – </a:t>
            </a:r>
            <a:r>
              <a:rPr lang="ko-KR" altLang="en-US" sz="2200" dirty="0"/>
              <a:t>넘겨 받는 정수</a:t>
            </a:r>
            <a:endParaRPr lang="en-US" altLang="ko-KR" sz="2200" dirty="0"/>
          </a:p>
          <a:p>
            <a:pPr marL="742950" lvl="2" indent="-34290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2200" dirty="0"/>
              <a:t>반환</a:t>
            </a:r>
            <a:r>
              <a:rPr lang="en-US" altLang="ko-KR" sz="2200" dirty="0"/>
              <a:t> </a:t>
            </a:r>
            <a:r>
              <a:rPr lang="ko-KR" altLang="en-US" sz="2200" dirty="0"/>
              <a:t>값</a:t>
            </a:r>
            <a:r>
              <a:rPr lang="en-US" altLang="ko-KR" sz="2200" dirty="0"/>
              <a:t>: 1</a:t>
            </a:r>
            <a:r>
              <a:rPr lang="ko-KR" altLang="en-US" sz="2200" dirty="0"/>
              <a:t>부터 </a:t>
            </a:r>
            <a:r>
              <a:rPr lang="en-US" altLang="ko-KR" sz="2200" dirty="0"/>
              <a:t>N</a:t>
            </a:r>
            <a:r>
              <a:rPr lang="ko-KR" altLang="en-US" sz="2200" dirty="0"/>
              <a:t>까지의 합</a:t>
            </a:r>
            <a:r>
              <a:rPr lang="en-US" altLang="ko-KR" sz="2000" dirty="0"/>
              <a:t> </a:t>
            </a:r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ko-KR" altLang="en-US" dirty="0" err="1"/>
              <a:t>메소드</a:t>
            </a:r>
            <a:r>
              <a:rPr lang="ko-KR" altLang="en-US" dirty="0"/>
              <a:t> 설계</a:t>
            </a:r>
          </a:p>
        </p:txBody>
      </p:sp>
      <p:sp>
        <p:nvSpPr>
          <p:cNvPr id="21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391876" cy="487773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ko-KR" altLang="en-US" sz="2400" dirty="0"/>
              <a:t>가정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정수 </a:t>
            </a:r>
            <a:r>
              <a:rPr lang="en-US" altLang="ko-KR" sz="2400" dirty="0"/>
              <a:t>N</a:t>
            </a:r>
            <a:r>
              <a:rPr lang="ko-KR" altLang="en-US" sz="2400" dirty="0"/>
              <a:t>은</a:t>
            </a:r>
            <a:r>
              <a:rPr lang="en-US" altLang="ko-KR" sz="2400" dirty="0"/>
              <a:t> 0</a:t>
            </a:r>
            <a:r>
              <a:rPr lang="ko-KR" altLang="en-US" sz="2400" dirty="0"/>
              <a:t>보다 큰 정수</a:t>
            </a:r>
            <a:endParaRPr lang="en-US" altLang="ko-KR" sz="2400" dirty="0"/>
          </a:p>
          <a:p>
            <a:pPr>
              <a:buNone/>
              <a:defRPr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2400" dirty="0"/>
              <a:t>변수</a:t>
            </a:r>
            <a:r>
              <a:rPr lang="en-US" altLang="ko-KR" sz="2400" dirty="0"/>
              <a:t>  sum: 1</a:t>
            </a:r>
            <a:r>
              <a:rPr lang="ko-KR" altLang="en-US" sz="2400" dirty="0"/>
              <a:t>부터</a:t>
            </a:r>
            <a:r>
              <a:rPr lang="en-US" altLang="ko-KR" sz="2400" dirty="0"/>
              <a:t> N</a:t>
            </a:r>
            <a:r>
              <a:rPr lang="ko-KR" altLang="en-US" sz="2400" dirty="0"/>
              <a:t>까지의 정수들의 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2400" dirty="0"/>
              <a:t>알고리즘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/>
              <a:t>넘겨 </a:t>
            </a:r>
            <a:r>
              <a:rPr lang="ko-KR" altLang="ko-KR" sz="2200" dirty="0"/>
              <a:t>받은 정수</a:t>
            </a:r>
            <a:r>
              <a:rPr lang="en-US" altLang="ko-KR" sz="2200" dirty="0"/>
              <a:t> N</a:t>
            </a:r>
            <a:r>
              <a:rPr lang="ko-KR" altLang="ko-KR" sz="2200" dirty="0"/>
              <a:t>이</a:t>
            </a:r>
            <a:r>
              <a:rPr lang="en-US" altLang="ko-KR" sz="2200" dirty="0"/>
              <a:t> 1</a:t>
            </a:r>
            <a:r>
              <a:rPr lang="ko-KR" altLang="ko-KR" sz="2200" dirty="0"/>
              <a:t>이라면 합은</a:t>
            </a:r>
            <a:r>
              <a:rPr lang="en-US" altLang="ko-KR" sz="2200" dirty="0"/>
              <a:t> 1</a:t>
            </a:r>
            <a:r>
              <a:rPr lang="ko-KR" altLang="ko-KR" sz="2200" dirty="0"/>
              <a:t>이다</a:t>
            </a:r>
            <a:r>
              <a:rPr lang="en-US" altLang="ko-KR" sz="2200" dirty="0"/>
              <a:t>. N</a:t>
            </a:r>
            <a:r>
              <a:rPr lang="ko-KR" altLang="ko-KR" sz="2200" dirty="0"/>
              <a:t>이</a:t>
            </a:r>
            <a:r>
              <a:rPr lang="en-US" altLang="ko-KR" sz="2200" dirty="0"/>
              <a:t> 1</a:t>
            </a:r>
            <a:r>
              <a:rPr lang="ko-KR" altLang="ko-KR" sz="2200" dirty="0"/>
              <a:t>이 아니라면 합은</a:t>
            </a:r>
            <a:r>
              <a:rPr lang="en-US" altLang="ko-KR" sz="2200" dirty="0"/>
              <a:t> 1</a:t>
            </a:r>
            <a:r>
              <a:rPr lang="ko-KR" altLang="ko-KR" sz="2200" dirty="0"/>
              <a:t>부터</a:t>
            </a:r>
            <a:r>
              <a:rPr lang="en-US" altLang="ko-KR" sz="2200" dirty="0"/>
              <a:t> (N – 1)</a:t>
            </a:r>
            <a:r>
              <a:rPr lang="ko-KR" altLang="ko-KR" sz="2200" dirty="0"/>
              <a:t>까지의 합에</a:t>
            </a:r>
            <a:r>
              <a:rPr lang="en-US" altLang="ko-KR" sz="2200" dirty="0"/>
              <a:t> N</a:t>
            </a:r>
            <a:r>
              <a:rPr lang="ko-KR" altLang="ko-KR" sz="2200" dirty="0"/>
              <a:t>을 더한 </a:t>
            </a:r>
            <a:r>
              <a:rPr lang="ko-KR" altLang="en-US" sz="2200" dirty="0"/>
              <a:t>값</a:t>
            </a:r>
            <a:r>
              <a:rPr lang="ko-KR" altLang="ko-KR" sz="2200" dirty="0"/>
              <a:t>이다</a:t>
            </a:r>
            <a:r>
              <a:rPr lang="en-US" altLang="ko-KR" sz="2200" dirty="0"/>
              <a:t>.</a:t>
            </a:r>
          </a:p>
          <a:p>
            <a:pPr marL="514350" indent="-514350">
              <a:buNone/>
            </a:pPr>
            <a:endParaRPr lang="en-US" altLang="ko-KR" sz="1200" dirty="0"/>
          </a:p>
          <a:p>
            <a:pPr marL="514350" indent="-514350">
              <a:buNone/>
            </a:pPr>
            <a:r>
              <a:rPr lang="ko-KR" altLang="en-US" sz="2400" dirty="0"/>
              <a:t>주</a:t>
            </a:r>
            <a:r>
              <a:rPr lang="en-US" altLang="ko-KR" sz="2400" dirty="0"/>
              <a:t>: 1</a:t>
            </a:r>
            <a:r>
              <a:rPr lang="ko-KR" altLang="ko-KR" sz="2400" dirty="0"/>
              <a:t>부터</a:t>
            </a:r>
            <a:r>
              <a:rPr lang="en-US" altLang="ko-KR" sz="2400" dirty="0"/>
              <a:t> (N – 1)</a:t>
            </a:r>
            <a:r>
              <a:rPr lang="ko-KR" altLang="ko-KR" sz="2400" dirty="0"/>
              <a:t>까지의 합</a:t>
            </a:r>
            <a:r>
              <a:rPr lang="ko-KR" altLang="en-US" sz="2400" dirty="0"/>
              <a:t>은 </a:t>
            </a:r>
            <a:r>
              <a:rPr lang="ko-KR" altLang="ko-KR" sz="2400" dirty="0"/>
              <a:t>자기 자신의 </a:t>
            </a:r>
            <a:r>
              <a:rPr lang="ko-KR" altLang="ko-KR" sz="2400" dirty="0" err="1"/>
              <a:t>메소드를</a:t>
            </a:r>
            <a:r>
              <a:rPr lang="en-US" altLang="ko-KR" sz="2400" dirty="0"/>
              <a:t> (N -1)</a:t>
            </a:r>
            <a:r>
              <a:rPr lang="ko-KR" altLang="ko-KR" sz="2400" dirty="0"/>
              <a:t>의 값을 가지고 다시 호출</a:t>
            </a:r>
            <a:r>
              <a:rPr lang="ko-KR" altLang="en-US" sz="2400" dirty="0"/>
              <a:t>하여 구할 수 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342900" lvl="2" indent="-342900">
              <a:lnSpc>
                <a:spcPct val="110000"/>
              </a:lnSpc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완성된 재귀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1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altLang="ko-KR" sz="2600" dirty="0"/>
              <a:t>// 1</a:t>
            </a:r>
            <a:r>
              <a:rPr lang="ko-KR" altLang="en-US" sz="2600" dirty="0"/>
              <a:t>부터 </a:t>
            </a:r>
            <a:r>
              <a:rPr lang="en-US" altLang="ko-KR" sz="2600" dirty="0"/>
              <a:t>N(≥ 1)</a:t>
            </a:r>
            <a:r>
              <a:rPr lang="ko-KR" altLang="en-US" sz="2600" dirty="0"/>
              <a:t>까지의 모든 정수들의 합을 구한다</a:t>
            </a:r>
            <a:endParaRPr lang="en-US" altLang="ko-KR" sz="2600" dirty="0"/>
          </a:p>
          <a:p>
            <a:pPr>
              <a:buNone/>
              <a:defRPr/>
            </a:pPr>
            <a:endParaRPr lang="en-US" altLang="ko-KR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findSum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    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sum;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    if (N == 1)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       sum =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    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       sum = </a:t>
            </a:r>
            <a:r>
              <a:rPr lang="en-US" altLang="ko-KR" sz="2800" dirty="0" err="1"/>
              <a:t>findSum</a:t>
            </a:r>
            <a:r>
              <a:rPr lang="en-US" altLang="ko-KR" sz="2800" dirty="0"/>
              <a:t>(N - 1) + N;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    return sum;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/>
              <a:t>} </a:t>
            </a:r>
          </a:p>
          <a:p>
            <a:pPr marL="742950" lvl="2" indent="-342900">
              <a:lnSpc>
                <a:spcPct val="90000"/>
              </a:lnSpc>
              <a:buFont typeface="맑은 고딕" pitchFamily="50" charset="-127"/>
              <a:buChar char="-"/>
              <a:defRPr/>
            </a:pPr>
            <a:endParaRPr lang="ko-KR" altLang="en-US" sz="14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 </a:t>
            </a:r>
          </a:p>
        </p:txBody>
      </p:sp>
      <p:sp>
        <p:nvSpPr>
          <p:cNvPr id="17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1900" spc="-100" dirty="0"/>
              <a:t>문제</a:t>
            </a:r>
            <a:r>
              <a:rPr lang="en-US" altLang="ko-KR" sz="1900" spc="-100" dirty="0"/>
              <a:t>: </a:t>
            </a:r>
            <a:r>
              <a:rPr lang="ko-KR" altLang="ko-KR" sz="1900" spc="-100" dirty="0"/>
              <a:t>양의 정수 내에 있는 홀수 숫자들의 개수를 </a:t>
            </a:r>
            <a:r>
              <a:rPr lang="ko-KR" altLang="en-US" sz="1900" spc="-100" dirty="0"/>
              <a:t>구하는 </a:t>
            </a:r>
            <a:r>
              <a:rPr lang="ko-KR" altLang="en-US" sz="1900" spc="-100" dirty="0" err="1"/>
              <a:t>메소드를</a:t>
            </a:r>
            <a:r>
              <a:rPr lang="ko-KR" altLang="en-US" sz="1900" spc="-100" dirty="0"/>
              <a:t> 작성하라</a:t>
            </a:r>
            <a:r>
              <a:rPr lang="en-US" altLang="ko-KR" sz="1900" spc="-100" dirty="0"/>
              <a:t>.</a:t>
            </a:r>
          </a:p>
          <a:p>
            <a:pPr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1900" dirty="0"/>
              <a:t>반복을 이용하는 </a:t>
            </a:r>
            <a:r>
              <a:rPr lang="ko-KR" altLang="en-US" sz="1900" dirty="0" err="1"/>
              <a:t>메소드</a:t>
            </a:r>
            <a:r>
              <a:rPr lang="ko-KR" altLang="en-US" sz="1900" dirty="0"/>
              <a:t> 설계</a:t>
            </a:r>
            <a:endParaRPr lang="en-US" altLang="ko-KR" sz="1900" dirty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1900" dirty="0"/>
              <a:t>    </a:t>
            </a:r>
            <a:r>
              <a:rPr lang="ko-KR" altLang="en-US" sz="1900" dirty="0"/>
              <a:t>매개 변수</a:t>
            </a:r>
            <a:r>
              <a:rPr lang="en-US" altLang="ko-KR" sz="1900" dirty="0"/>
              <a:t>: N – </a:t>
            </a:r>
            <a:r>
              <a:rPr lang="ko-KR" altLang="en-US" sz="1900" dirty="0"/>
              <a:t>넘겨 받는 양의 정수</a:t>
            </a:r>
            <a:endParaRPr lang="en-US" altLang="ko-KR" sz="1900" dirty="0"/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1900" dirty="0"/>
              <a:t>    </a:t>
            </a:r>
            <a:r>
              <a:rPr lang="ko-KR" altLang="en-US" sz="1900" dirty="0"/>
              <a:t>반환 값</a:t>
            </a:r>
            <a:r>
              <a:rPr lang="en-US" altLang="ko-KR" sz="1900" dirty="0"/>
              <a:t>: </a:t>
            </a:r>
            <a:r>
              <a:rPr lang="ko-KR" altLang="ko-KR" sz="1900" dirty="0"/>
              <a:t>홀수 숫자들의 개수</a:t>
            </a:r>
            <a:endParaRPr lang="en-US" altLang="ko-KR" sz="1900" dirty="0"/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1900" dirty="0"/>
              <a:t>    </a:t>
            </a:r>
            <a:r>
              <a:rPr lang="ko-KR" altLang="en-US" sz="1900" dirty="0"/>
              <a:t>지역 변수</a:t>
            </a:r>
            <a:endParaRPr lang="en-US" altLang="ko-KR" sz="1900" dirty="0"/>
          </a:p>
          <a:p>
            <a:pPr marL="742950" lvl="2" indent="-342900">
              <a:lnSpc>
                <a:spcPct val="150000"/>
              </a:lnSpc>
              <a:buFont typeface="맑은 고딕" pitchFamily="50" charset="-127"/>
              <a:buChar char="-"/>
            </a:pPr>
            <a:r>
              <a:rPr lang="en-US" altLang="ko-KR" sz="1700" dirty="0"/>
              <a:t>result: </a:t>
            </a:r>
            <a:r>
              <a:rPr lang="ko-KR" altLang="ko-KR" sz="1700" dirty="0"/>
              <a:t>홀수 숫자들의 개수</a:t>
            </a:r>
            <a:endParaRPr lang="en-US" altLang="ko-KR" sz="1700" dirty="0"/>
          </a:p>
          <a:p>
            <a:pPr>
              <a:buNone/>
              <a:defRPr/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3992422" y="2544709"/>
            <a:ext cx="936104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52362" y="1590603"/>
            <a:ext cx="936104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164330" y="1770623"/>
            <a:ext cx="2088232" cy="14761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452362" y="1950643"/>
            <a:ext cx="1440160" cy="64807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876298" y="2104358"/>
            <a:ext cx="1440160" cy="540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092322" y="1734619"/>
            <a:ext cx="3168352" cy="316835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740394" y="1806627"/>
            <a:ext cx="1080120" cy="70207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64330" y="1590603"/>
            <a:ext cx="1296144" cy="68407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순서도: 수행의 시작/종료 13"/>
          <p:cNvSpPr>
            <a:spLocks noChangeArrowheads="1"/>
          </p:cNvSpPr>
          <p:nvPr/>
        </p:nvSpPr>
        <p:spPr bwMode="auto">
          <a:xfrm>
            <a:off x="2956864" y="1446588"/>
            <a:ext cx="1643062" cy="360040"/>
          </a:xfrm>
          <a:prstGeom prst="flowChartTerminator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5" name="순서도: 수행의 시작/종료 14"/>
          <p:cNvSpPr>
            <a:spLocks noChangeArrowheads="1"/>
          </p:cNvSpPr>
          <p:nvPr/>
        </p:nvSpPr>
        <p:spPr bwMode="auto">
          <a:xfrm>
            <a:off x="5682450" y="5283438"/>
            <a:ext cx="2400837" cy="357187"/>
          </a:xfrm>
          <a:prstGeom prst="flowChartTerminator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순서도: 판단 15"/>
          <p:cNvSpPr>
            <a:spLocks noChangeArrowheads="1"/>
          </p:cNvSpPr>
          <p:nvPr/>
        </p:nvSpPr>
        <p:spPr bwMode="auto">
          <a:xfrm>
            <a:off x="1760538" y="2980052"/>
            <a:ext cx="4116676" cy="645149"/>
          </a:xfrm>
          <a:prstGeom prst="flowChartDecision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/>
              <a:t>         N &gt; 0? </a:t>
            </a:r>
            <a:endParaRPr lang="ko-KR" altLang="en-US" sz="2000" dirty="0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456926" y="1446588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/>
              <a:t>시작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3236338" y="2196110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/>
              <a:t>result = 0</a:t>
            </a:r>
            <a:endParaRPr lang="ko-KR" altLang="en-US" sz="2000" dirty="0"/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2524925" y="4067723"/>
            <a:ext cx="258054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/>
              <a:t>result = result + N % 2</a:t>
            </a:r>
          </a:p>
          <a:p>
            <a:endParaRPr lang="ko-KR" altLang="en-US" dirty="0"/>
          </a:p>
        </p:txBody>
      </p:sp>
      <p:cxnSp>
        <p:nvCxnSpPr>
          <p:cNvPr id="20" name="직선 화살표 연결선 19"/>
          <p:cNvCxnSpPr>
            <a:cxnSpLocks noChangeShapeType="1"/>
          </p:cNvCxnSpPr>
          <p:nvPr/>
        </p:nvCxnSpPr>
        <p:spPr bwMode="auto">
          <a:xfrm>
            <a:off x="3814115" y="2546117"/>
            <a:ext cx="1" cy="4260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 rot="5400000">
            <a:off x="3664887" y="4579137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22" name="직선 화살표 연결선 21"/>
          <p:cNvCxnSpPr>
            <a:cxnSpLocks noChangeShapeType="1"/>
          </p:cNvCxnSpPr>
          <p:nvPr/>
        </p:nvCxnSpPr>
        <p:spPr bwMode="auto">
          <a:xfrm rot="5400000">
            <a:off x="3675207" y="1960689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23" name="직선 화살표 연결선 22"/>
          <p:cNvCxnSpPr>
            <a:cxnSpLocks noChangeShapeType="1"/>
          </p:cNvCxnSpPr>
          <p:nvPr/>
        </p:nvCxnSpPr>
        <p:spPr bwMode="auto">
          <a:xfrm flipH="1">
            <a:off x="3805382" y="3652949"/>
            <a:ext cx="1587" cy="30347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5758202" y="5305024"/>
            <a:ext cx="2162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/>
              <a:t>result</a:t>
            </a:r>
            <a:r>
              <a:rPr lang="ko-KR" altLang="en-US" sz="2000" dirty="0"/>
              <a:t>를 반환한다 </a:t>
            </a:r>
          </a:p>
        </p:txBody>
      </p:sp>
      <p:sp>
        <p:nvSpPr>
          <p:cNvPr id="25" name="TextBox 50"/>
          <p:cNvSpPr txBox="1">
            <a:spLocks noChangeArrowheads="1"/>
          </p:cNvSpPr>
          <p:nvPr/>
        </p:nvSpPr>
        <p:spPr bwMode="auto">
          <a:xfrm>
            <a:off x="5928762" y="2908233"/>
            <a:ext cx="954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/>
              <a:t>아니요</a:t>
            </a:r>
          </a:p>
        </p:txBody>
      </p:sp>
      <p:sp>
        <p:nvSpPr>
          <p:cNvPr id="26" name="TextBox 52"/>
          <p:cNvSpPr txBox="1">
            <a:spLocks noChangeArrowheads="1"/>
          </p:cNvSpPr>
          <p:nvPr/>
        </p:nvSpPr>
        <p:spPr bwMode="auto">
          <a:xfrm>
            <a:off x="3286540" y="3658689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/>
              <a:t>예</a:t>
            </a:r>
          </a:p>
        </p:txBody>
      </p:sp>
      <p:sp>
        <p:nvSpPr>
          <p:cNvPr id="27" name="평행 사변형 26"/>
          <p:cNvSpPr/>
          <p:nvPr/>
        </p:nvSpPr>
        <p:spPr bwMode="auto">
          <a:xfrm>
            <a:off x="3112489" y="4751376"/>
            <a:ext cx="1406613" cy="453948"/>
          </a:xfrm>
          <a:prstGeom prst="parallelogram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평행 사변형 27"/>
          <p:cNvSpPr/>
          <p:nvPr/>
        </p:nvSpPr>
        <p:spPr bwMode="auto">
          <a:xfrm>
            <a:off x="3119507" y="2136365"/>
            <a:ext cx="1399595" cy="409992"/>
          </a:xfrm>
          <a:prstGeom prst="parallelogram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 flipH="1">
            <a:off x="5880412" y="3306129"/>
            <a:ext cx="88431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6764729" y="3318795"/>
            <a:ext cx="1" cy="19452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평행 사변형 30"/>
          <p:cNvSpPr/>
          <p:nvPr/>
        </p:nvSpPr>
        <p:spPr bwMode="auto">
          <a:xfrm>
            <a:off x="2523843" y="3956423"/>
            <a:ext cx="2446172" cy="480632"/>
          </a:xfrm>
          <a:prstGeom prst="parallelogram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TextBox 41"/>
          <p:cNvSpPr txBox="1"/>
          <p:nvPr/>
        </p:nvSpPr>
        <p:spPr>
          <a:xfrm>
            <a:off x="3176713" y="485244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/>
              <a:t>N = N / 10</a:t>
            </a:r>
            <a:endParaRPr lang="ko-KR" altLang="en-US" sz="2000" dirty="0"/>
          </a:p>
        </p:txBody>
      </p:sp>
      <p:cxnSp>
        <p:nvCxnSpPr>
          <p:cNvPr id="33" name="직선 화살표 연결선 32"/>
          <p:cNvCxnSpPr>
            <a:cxnSpLocks noChangeShapeType="1"/>
          </p:cNvCxnSpPr>
          <p:nvPr/>
        </p:nvCxnSpPr>
        <p:spPr bwMode="auto">
          <a:xfrm>
            <a:off x="3795213" y="5228659"/>
            <a:ext cx="4094" cy="41491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4" name="직선 연결선 33"/>
          <p:cNvCxnSpPr/>
          <p:nvPr/>
        </p:nvCxnSpPr>
        <p:spPr bwMode="auto">
          <a:xfrm flipH="1">
            <a:off x="500034" y="5643578"/>
            <a:ext cx="32951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00034" y="2752430"/>
            <a:ext cx="3227652" cy="6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 flipV="1">
            <a:off x="500034" y="2759150"/>
            <a:ext cx="0" cy="28743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17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pPr>
              <a:buNone/>
              <a:defRPr/>
            </a:pPr>
            <a:r>
              <a:rPr lang="en-US" altLang="ko-KR" sz="2400" dirty="0"/>
              <a:t>// </a:t>
            </a:r>
            <a:r>
              <a:rPr lang="ko-KR" altLang="ko-KR" sz="2400" dirty="0"/>
              <a:t>양의 정수 내에 있는 홀수 숫자들의 개수를 구한다</a:t>
            </a:r>
            <a:endParaRPr lang="en-US" altLang="ko-KR" sz="2400" dirty="0"/>
          </a:p>
          <a:p>
            <a:pPr>
              <a:buNone/>
              <a:defRPr/>
            </a:pPr>
            <a:endParaRPr lang="en-US" altLang="ko-KR" sz="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public 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findNoOddNumbers1(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     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result = 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     while (N &gt;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         result = result + N % 2;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         N = N / 10;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     return result;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} </a:t>
            </a:r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ko-KR" altLang="en-US" dirty="0" err="1"/>
              <a:t>메소드</a:t>
            </a:r>
            <a:r>
              <a:rPr lang="ko-KR" altLang="en-US" dirty="0"/>
              <a:t> 설계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>
          <a:xfrm>
            <a:off x="452082" y="1124744"/>
            <a:ext cx="8572560" cy="48057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  <a:defRPr/>
            </a:pPr>
            <a:r>
              <a:rPr lang="ko-KR" altLang="en-US" sz="2400" dirty="0"/>
              <a:t>매개 변수</a:t>
            </a:r>
            <a:r>
              <a:rPr lang="en-US" altLang="ko-KR" sz="2400" dirty="0"/>
              <a:t>: N – </a:t>
            </a:r>
            <a:r>
              <a:rPr lang="ko-KR" altLang="en-US" sz="2400" dirty="0"/>
              <a:t>넘겨 받는 양의 정수</a:t>
            </a:r>
            <a:endParaRPr lang="en-US" altLang="ko-KR" sz="2400" dirty="0"/>
          </a:p>
          <a:p>
            <a:pPr>
              <a:lnSpc>
                <a:spcPct val="110000"/>
              </a:lnSpc>
              <a:buNone/>
              <a:defRPr/>
            </a:pPr>
            <a:r>
              <a:rPr lang="ko-KR" altLang="en-US" sz="2400" dirty="0"/>
              <a:t>반환 값</a:t>
            </a:r>
            <a:r>
              <a:rPr lang="en-US" altLang="ko-KR" sz="2400" dirty="0"/>
              <a:t>: </a:t>
            </a:r>
            <a:r>
              <a:rPr lang="ko-KR" altLang="ko-KR" sz="2400" dirty="0"/>
              <a:t>홀수 숫자들의 개수</a:t>
            </a:r>
            <a:endParaRPr lang="en-US" altLang="ko-KR" sz="2400" dirty="0"/>
          </a:p>
          <a:p>
            <a:pPr>
              <a:lnSpc>
                <a:spcPct val="110000"/>
              </a:lnSpc>
              <a:buNone/>
              <a:defRPr/>
            </a:pPr>
            <a:endParaRPr lang="en-US" altLang="ko-KR" sz="12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400" dirty="0"/>
              <a:t>의사코드 알고리즘</a:t>
            </a:r>
            <a:endParaRPr lang="en-US" altLang="ko-KR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ko-KR" sz="7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ko-KR" sz="2000" b="1" dirty="0"/>
              <a:t>1. </a:t>
            </a:r>
            <a:r>
              <a:rPr lang="en-US" altLang="ko-KR" sz="2200" b="1" dirty="0"/>
              <a:t>N</a:t>
            </a:r>
            <a:r>
              <a:rPr lang="ko-KR" altLang="ko-KR" sz="2200" b="1" dirty="0"/>
              <a:t>이 한 자리 숫자인 경우</a:t>
            </a:r>
            <a:endParaRPr lang="en-US" altLang="ko-KR" sz="22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200" dirty="0"/>
              <a:t>   N </a:t>
            </a:r>
            <a:r>
              <a:rPr lang="ko-KR" altLang="ko-KR" sz="2200" dirty="0"/>
              <a:t>내의 홀수 숫자들의 개수는 </a:t>
            </a:r>
            <a:r>
              <a:rPr lang="en-US" altLang="ko-KR" sz="2200" dirty="0"/>
              <a:t> N</a:t>
            </a:r>
            <a:r>
              <a:rPr lang="ko-KR" altLang="ko-KR" sz="2200" dirty="0"/>
              <a:t>을 </a:t>
            </a:r>
            <a:r>
              <a:rPr lang="en-US" altLang="ko-KR" sz="2200" dirty="0"/>
              <a:t>2</a:t>
            </a:r>
            <a:r>
              <a:rPr lang="ko-KR" altLang="ko-KR" sz="2200" dirty="0"/>
              <a:t>로 나눈 나머지이다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1" dirty="0"/>
              <a:t>2. </a:t>
            </a:r>
            <a:r>
              <a:rPr lang="en-US" altLang="ko-KR" sz="2200" b="1" dirty="0"/>
              <a:t>N</a:t>
            </a:r>
            <a:r>
              <a:rPr lang="ko-KR" altLang="ko-KR" sz="2200" b="1" dirty="0"/>
              <a:t>이 두 자리 이상의 숫자인 경우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dirty="0"/>
              <a:t>   N </a:t>
            </a:r>
            <a:r>
              <a:rPr lang="ko-KR" altLang="ko-KR" sz="2200" dirty="0"/>
              <a:t>내의 홀수 숫자들의 개수는 </a:t>
            </a:r>
            <a:r>
              <a:rPr lang="en-US" altLang="ko-KR" sz="2200" dirty="0"/>
              <a:t>N(</a:t>
            </a:r>
            <a:r>
              <a:rPr lang="ko-KR" altLang="ko-KR" sz="2200" dirty="0"/>
              <a:t>혹은 </a:t>
            </a:r>
            <a:r>
              <a:rPr lang="en-US" altLang="ko-KR" sz="2200" dirty="0"/>
              <a:t>N</a:t>
            </a:r>
            <a:r>
              <a:rPr lang="ko-KR" altLang="ko-KR" sz="2200" dirty="0"/>
              <a:t>의 마지막 숫자</a:t>
            </a:r>
            <a:r>
              <a:rPr lang="en-US" altLang="ko-KR" sz="2200" dirty="0"/>
              <a:t>)</a:t>
            </a:r>
            <a:r>
              <a:rPr lang="ko-KR" altLang="ko-KR" sz="2200" dirty="0"/>
              <a:t>을 </a:t>
            </a:r>
            <a:r>
              <a:rPr lang="en-US" altLang="ko-KR" sz="2200" dirty="0"/>
              <a:t>2</a:t>
            </a:r>
            <a:r>
              <a:rPr lang="ko-KR" altLang="ko-KR" sz="2200" dirty="0"/>
              <a:t>로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ko-KR" sz="2200" dirty="0"/>
              <a:t>나눈</a:t>
            </a:r>
            <a:r>
              <a:rPr lang="en-US" altLang="ko-KR" sz="2200" spc="-100" dirty="0"/>
              <a:t> </a:t>
            </a:r>
            <a:r>
              <a:rPr lang="ko-KR" altLang="ko-KR" sz="2200" spc="-100" dirty="0"/>
              <a:t>나머지에</a:t>
            </a:r>
            <a:r>
              <a:rPr lang="en-US" altLang="ko-KR" sz="2200" spc="-100" dirty="0"/>
              <a:t> N</a:t>
            </a:r>
            <a:r>
              <a:rPr lang="ko-KR" altLang="ko-KR" sz="2200" spc="-100" dirty="0"/>
              <a:t>의 마지막 숫자를 제거한 뒤 남은 숫자 내에 있는 </a:t>
            </a:r>
            <a:endParaRPr lang="en-US" altLang="ko-KR" sz="2200" spc="-100" dirty="0"/>
          </a:p>
          <a:p>
            <a:pPr marL="0" indent="0">
              <a:buNone/>
            </a:pPr>
            <a:r>
              <a:rPr lang="en-US" altLang="ko-KR" sz="2200" spc="-100" dirty="0"/>
              <a:t>   </a:t>
            </a:r>
            <a:r>
              <a:rPr lang="ko-KR" altLang="ko-KR" sz="2200" spc="-100" dirty="0"/>
              <a:t>홀수 숫자들의</a:t>
            </a:r>
            <a:r>
              <a:rPr lang="ko-KR" altLang="ko-KR" sz="2200" dirty="0"/>
              <a:t> 개수를 더한 값이다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90000"/>
              </a:lnSpc>
              <a:buNone/>
            </a:pP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ko-KR" altLang="en-US" dirty="0" err="1"/>
              <a:t>메소드</a:t>
            </a:r>
            <a:r>
              <a:rPr lang="ko-KR" altLang="en-US" dirty="0"/>
              <a:t> 순서도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3804331" y="2597156"/>
            <a:ext cx="936104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64271" y="1643050"/>
            <a:ext cx="936104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976239" y="1823070"/>
            <a:ext cx="2088232" cy="14761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264271" y="2003090"/>
            <a:ext cx="1440160" cy="64807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688207" y="2156805"/>
            <a:ext cx="1440160" cy="540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084251" y="1697978"/>
            <a:ext cx="3168352" cy="316835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552303" y="1859074"/>
            <a:ext cx="1080120" cy="70207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976239" y="1643050"/>
            <a:ext cx="1296144" cy="68407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marR="0" indent="-342900" algn="l" defTabSz="103028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순서도: 수행의 시작/종료 12"/>
          <p:cNvSpPr>
            <a:spLocks noChangeArrowheads="1"/>
          </p:cNvSpPr>
          <p:nvPr/>
        </p:nvSpPr>
        <p:spPr bwMode="auto">
          <a:xfrm>
            <a:off x="2812270" y="1646337"/>
            <a:ext cx="1035558" cy="350730"/>
          </a:xfrm>
          <a:prstGeom prst="flowChartTerminator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순서도: 판단 13"/>
          <p:cNvSpPr>
            <a:spLocks noChangeArrowheads="1"/>
          </p:cNvSpPr>
          <p:nvPr/>
        </p:nvSpPr>
        <p:spPr bwMode="auto">
          <a:xfrm>
            <a:off x="1644710" y="2294983"/>
            <a:ext cx="3239121" cy="621328"/>
          </a:xfrm>
          <a:prstGeom prst="flowChartDecision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/>
              <a:t>       </a:t>
            </a:r>
            <a:r>
              <a:rPr lang="en-US" altLang="ko-KR" sz="1600" dirty="0"/>
              <a:t>N &lt; 10? </a:t>
            </a:r>
            <a:endParaRPr lang="ko-KR" altLang="en-US" sz="2000" dirty="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980760" y="1697978"/>
            <a:ext cx="595035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ko-KR" altLang="en-US" sz="1600" dirty="0"/>
              <a:t>시작</a:t>
            </a:r>
          </a:p>
        </p:txBody>
      </p:sp>
      <p:cxnSp>
        <p:nvCxnSpPr>
          <p:cNvPr id="16" name="직선 화살표 연결선 15"/>
          <p:cNvCxnSpPr>
            <a:cxnSpLocks noChangeShapeType="1"/>
          </p:cNvCxnSpPr>
          <p:nvPr/>
        </p:nvCxnSpPr>
        <p:spPr bwMode="auto">
          <a:xfrm rot="5400000">
            <a:off x="3139821" y="2139149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8" name="직선 화살표 연결선 17"/>
          <p:cNvCxnSpPr>
            <a:cxnSpLocks noChangeShapeType="1"/>
          </p:cNvCxnSpPr>
          <p:nvPr/>
        </p:nvCxnSpPr>
        <p:spPr bwMode="auto">
          <a:xfrm flipH="1">
            <a:off x="3247013" y="2897074"/>
            <a:ext cx="4336" cy="4467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9" name="TextBox 50"/>
          <p:cNvSpPr txBox="1">
            <a:spLocks noChangeArrowheads="1"/>
          </p:cNvSpPr>
          <p:nvPr/>
        </p:nvSpPr>
        <p:spPr bwMode="auto">
          <a:xfrm>
            <a:off x="2460346" y="2966383"/>
            <a:ext cx="800219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ko-KR" altLang="en-US" sz="1600" dirty="0"/>
              <a:t>아니요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 flipH="1">
            <a:off x="5621839" y="2332960"/>
            <a:ext cx="387013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ko-KR" altLang="en-US" sz="1600" dirty="0"/>
              <a:t>예</a:t>
            </a:r>
          </a:p>
        </p:txBody>
      </p:sp>
      <p:cxnSp>
        <p:nvCxnSpPr>
          <p:cNvPr id="21" name="직선 연결선 20"/>
          <p:cNvCxnSpPr/>
          <p:nvPr/>
        </p:nvCxnSpPr>
        <p:spPr bwMode="auto">
          <a:xfrm flipH="1" flipV="1">
            <a:off x="4862848" y="2605647"/>
            <a:ext cx="1483097" cy="75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6353272" y="2613215"/>
            <a:ext cx="18787" cy="16139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순서도: 수행의 시작/종료 22"/>
          <p:cNvSpPr>
            <a:spLocks noChangeArrowheads="1"/>
          </p:cNvSpPr>
          <p:nvPr/>
        </p:nvSpPr>
        <p:spPr bwMode="auto">
          <a:xfrm>
            <a:off x="714348" y="3339762"/>
            <a:ext cx="5055533" cy="474759"/>
          </a:xfrm>
          <a:prstGeom prst="flowChartTerminator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순서도: 수행의 시작/종료 23"/>
          <p:cNvSpPr>
            <a:spLocks noChangeArrowheads="1"/>
          </p:cNvSpPr>
          <p:nvPr/>
        </p:nvSpPr>
        <p:spPr bwMode="auto">
          <a:xfrm>
            <a:off x="5376550" y="4227189"/>
            <a:ext cx="1991017" cy="445727"/>
          </a:xfrm>
          <a:prstGeom prst="flowChartTerminator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TextBox 28"/>
          <p:cNvSpPr txBox="1">
            <a:spLocks noChangeArrowheads="1"/>
          </p:cNvSpPr>
          <p:nvPr/>
        </p:nvSpPr>
        <p:spPr bwMode="auto">
          <a:xfrm>
            <a:off x="960976" y="3433375"/>
            <a:ext cx="4634602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1600" dirty="0"/>
              <a:t>(findNoOddNumbers2(N / 10) + N % 2)</a:t>
            </a:r>
            <a:r>
              <a:rPr lang="ko-KR" altLang="en-US" sz="1600" dirty="0"/>
              <a:t>를 반환한다 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5585270" y="4319128"/>
            <a:ext cx="173477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r>
              <a:rPr lang="en-US" altLang="ko-KR" sz="1600" dirty="0"/>
              <a:t>N%2</a:t>
            </a:r>
            <a:r>
              <a:rPr lang="ko-KR" altLang="en-US" sz="1600" dirty="0"/>
              <a:t>를 반환한다 </a:t>
            </a:r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완성된 재귀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ko-KR" sz="2400" dirty="0"/>
              <a:t>양의 정수 내에 있는 홀수 숫자들의 개수를 구한다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public 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findNoOddNumbers2(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if (N &lt; 10) return N % 2;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else return findNoOddNumbers2(N / 10) + N % 2;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ko-KR" sz="2400" dirty="0"/>
          </a:p>
          <a:p>
            <a:pPr marL="0" indent="0">
              <a:buNone/>
            </a:pPr>
            <a:endParaRPr lang="ko-KR" altLang="en-US" sz="2000" dirty="0"/>
          </a:p>
          <a:p>
            <a:pPr>
              <a:lnSpc>
                <a:spcPct val="110000"/>
              </a:lnSpc>
              <a:buNone/>
              <a:defRPr/>
            </a:pPr>
            <a:endParaRPr lang="en-US" altLang="ko-KR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작성 </a:t>
            </a:r>
            <a:r>
              <a:rPr lang="en-US" altLang="ko-KR" dirty="0"/>
              <a:t>- </a:t>
            </a:r>
            <a:r>
              <a:rPr lang="ko-KR" altLang="en-US" dirty="0"/>
              <a:t>오류가 있는 예제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50" y="959644"/>
            <a:ext cx="6003925" cy="529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ko-KR" sz="1800" b="1" dirty="0">
              <a:latin typeface="Helvetica" pitchFamily="34" charset="0"/>
            </a:endParaRP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public char </a:t>
            </a:r>
            <a:r>
              <a:rPr lang="en-US" altLang="ko-KR" sz="2000" dirty="0" err="1">
                <a:latin typeface="+mn-lt"/>
              </a:rPr>
              <a:t>letterGrade</a:t>
            </a:r>
            <a:r>
              <a:rPr lang="en-US" altLang="ko-KR" sz="2000" dirty="0">
                <a:latin typeface="+mn-lt"/>
              </a:rPr>
              <a:t> (</a:t>
            </a:r>
            <a:r>
              <a:rPr lang="en-US" altLang="ko-KR" sz="2000" dirty="0" err="1">
                <a:latin typeface="+mn-lt"/>
              </a:rPr>
              <a:t>int</a:t>
            </a:r>
            <a:r>
              <a:rPr lang="en-US" altLang="ko-KR" sz="2000" dirty="0">
                <a:latin typeface="+mn-lt"/>
              </a:rPr>
              <a:t> Grade)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if (Grade &gt;= 0 &amp;&amp; Grade &lt;=100)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if (Grade &gt;= 90)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   return (“A”);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if (Grade &gt;= 80 || Grade &lt; 90)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   return (“B”);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if (Grade &gt;= 70 || Grade &lt; 80)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   return (“C”);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if (Grade &gt;= 60 || Grade &lt; 70)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   return (“D”);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if (Grade &lt;= 60)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     return (“F”);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2000" dirty="0">
                <a:latin typeface="+mn-lt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ko-KR" sz="2000" dirty="0">
              <a:latin typeface="+mn-lt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214950" y="3107546"/>
            <a:ext cx="3200400" cy="990600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ko-KR" altLang="en-US" sz="2400" b="1">
                <a:latin typeface="Helvetica" pitchFamily="34" charset="0"/>
              </a:rPr>
              <a:t>무엇이 잘못되었는가</a:t>
            </a:r>
            <a:r>
              <a:rPr lang="en-US" altLang="ko-KR" sz="2400" b="1">
                <a:latin typeface="Helvetica" pitchFamily="34" charset="0"/>
              </a:rPr>
              <a:t>?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/>
              <a:t>자바 프로그램은 클래스들의 모음이다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z="2000" spc="-100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 err="1"/>
              <a:t>메소드는</a:t>
            </a:r>
            <a:r>
              <a:rPr lang="ko-KR" altLang="en-US" sz="2000" spc="-100" dirty="0"/>
              <a:t> 클래스의 주요 구성 요소이다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z="2000" spc="-100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 err="1"/>
              <a:t>메소드는</a:t>
            </a:r>
            <a:r>
              <a:rPr lang="ko-KR" altLang="en-US" sz="2000" spc="-100" dirty="0"/>
              <a:t> 특정 작업을 수행하는 자바 문들의 모음이다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z="2000" spc="-100" dirty="0"/>
          </a:p>
          <a:p>
            <a:pPr>
              <a:buFont typeface="Wingdings" pitchFamily="2" charset="2"/>
              <a:buChar char="l"/>
            </a:pPr>
            <a:r>
              <a:rPr lang="ko-KR" altLang="ko-KR" sz="2000" spc="-100" dirty="0" err="1"/>
              <a:t>메소드는</a:t>
            </a:r>
            <a:r>
              <a:rPr lang="ko-KR" altLang="ko-KR" sz="2000" spc="-100" dirty="0"/>
              <a:t> 작업 수행에 필요하다면 데이터를 넘겨 받아 작업을 수행한다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spc="-100" dirty="0"/>
          </a:p>
          <a:p>
            <a:pPr>
              <a:buFont typeface="Wingdings" pitchFamily="2" charset="2"/>
              <a:buChar char="l"/>
            </a:pPr>
            <a:r>
              <a:rPr lang="ko-KR" altLang="ko-KR" sz="2000" spc="-100" dirty="0" err="1"/>
              <a:t>메소드를</a:t>
            </a:r>
            <a:r>
              <a:rPr lang="ko-KR" altLang="ko-KR" sz="2000" spc="-100" dirty="0"/>
              <a:t> 이용하</a:t>
            </a:r>
            <a:r>
              <a:rPr lang="ko-KR" altLang="en-US" sz="2000" spc="-100" dirty="0"/>
              <a:t>려면</a:t>
            </a:r>
            <a:r>
              <a:rPr lang="ko-KR" altLang="ko-KR" sz="2000" spc="-100" dirty="0"/>
              <a:t> </a:t>
            </a:r>
            <a:r>
              <a:rPr lang="ko-KR" altLang="ko-KR" sz="2000" spc="-100" dirty="0" err="1"/>
              <a:t>메소드를</a:t>
            </a:r>
            <a:r>
              <a:rPr lang="ko-KR" altLang="ko-KR" sz="2000" spc="-100" dirty="0"/>
              <a:t> 호출</a:t>
            </a:r>
            <a:r>
              <a:rPr lang="ko-KR" altLang="en-US" sz="2000" spc="-100" dirty="0"/>
              <a:t>해야 한다</a:t>
            </a:r>
            <a:r>
              <a:rPr lang="en-US" altLang="ko-KR" sz="2000" spc="-100" dirty="0"/>
              <a:t>.</a:t>
            </a:r>
            <a:endParaRPr lang="ko-KR" altLang="en-US" sz="2000" spc="-100" dirty="0"/>
          </a:p>
          <a:p>
            <a:pPr>
              <a:buFont typeface="Wingdings" pitchFamily="2" charset="2"/>
              <a:buChar char="l"/>
            </a:pPr>
            <a:endParaRPr lang="en-US" altLang="ko-KR" spc="-100" dirty="0"/>
          </a:p>
          <a:p>
            <a:pPr>
              <a:buFont typeface="Wingdings" pitchFamily="2" charset="2"/>
              <a:buChar char="l"/>
            </a:pPr>
            <a:endParaRPr lang="en-US" altLang="ko-KR" spc="-100" dirty="0"/>
          </a:p>
          <a:p>
            <a:pPr>
              <a:buFont typeface="Wingdings" pitchFamily="2" charset="2"/>
              <a:buChar char="l"/>
            </a:pPr>
            <a:endParaRPr lang="ko-KR" altLang="en-US" spc="-100" dirty="0"/>
          </a:p>
          <a:p>
            <a:pPr marL="342900" lvl="2" indent="-342900">
              <a:buNone/>
            </a:pPr>
            <a:endParaRPr lang="ko-KR" altLang="en-US" sz="1800" spc="-1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작성 </a:t>
            </a:r>
            <a:r>
              <a:rPr lang="en-US" altLang="ko-KR" dirty="0"/>
              <a:t>– </a:t>
            </a:r>
            <a:r>
              <a:rPr lang="ko-KR" altLang="en-US" dirty="0"/>
              <a:t>고친 예제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58" y="1323996"/>
            <a:ext cx="6019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8958" y="1357298"/>
            <a:ext cx="4627870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public char </a:t>
            </a:r>
            <a:r>
              <a:rPr lang="en-US" altLang="ko-KR" sz="1800" dirty="0" err="1">
                <a:latin typeface="+mn-lt"/>
              </a:rPr>
              <a:t>letterGrade</a:t>
            </a:r>
            <a:r>
              <a:rPr lang="en-US" altLang="ko-KR" sz="1800" dirty="0">
                <a:latin typeface="+mn-lt"/>
              </a:rPr>
              <a:t> 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Grade)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char 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 = ‘I’;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if (Grade &gt;= 0 &amp;&amp; Grade &lt;=100)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if (Grade &gt;= 90)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   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 = ‘A’;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else if (Grade &gt;= 80 &amp;&amp; Grade &lt; 90)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          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 = ‘B’;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else if (Grade &gt;= 70 &amp;&amp; Grade &lt; 80)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          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 = ‘C’;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else if (Grade &gt;= 60 &amp;&amp; Grade &lt; 70)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          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 = ‘D’;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    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 = ‘F’;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    return (</a:t>
            </a:r>
            <a:r>
              <a:rPr lang="en-US" altLang="ko-KR" sz="1800" dirty="0" err="1">
                <a:latin typeface="+mn-lt"/>
              </a:rPr>
              <a:t>ReturnValue</a:t>
            </a:r>
            <a:r>
              <a:rPr lang="en-US" altLang="ko-KR" sz="1800" dirty="0">
                <a:latin typeface="+mn-lt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800" dirty="0">
                <a:latin typeface="+mn-lt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ko-KR" sz="1800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02308" y="4948258"/>
            <a:ext cx="304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245078" y="4767294"/>
            <a:ext cx="3235325" cy="561975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ko-KR" altLang="en-US" sz="2400" b="1">
                <a:latin typeface="Helvetica" pitchFamily="34" charset="0"/>
              </a:rPr>
              <a:t>맞았는가</a:t>
            </a:r>
            <a:r>
              <a:rPr lang="en-US" altLang="ko-KR" sz="2400" b="1">
                <a:latin typeface="Helvetica" pitchFamily="34" charset="0"/>
              </a:rPr>
              <a:t>?</a:t>
            </a:r>
            <a:endParaRPr lang="en-US" altLang="ko-KR" sz="24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17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535785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marL="0" indent="0">
              <a:buNone/>
              <a:defRPr/>
            </a:pPr>
            <a:endParaRPr lang="en-US" altLang="ko-KR" sz="105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 err="1"/>
              <a:t>메소드</a:t>
            </a:r>
            <a:r>
              <a:rPr lang="ko-KR" altLang="en-US" sz="2400" dirty="0"/>
              <a:t> 정의</a:t>
            </a:r>
            <a:endParaRPr lang="en-US" altLang="ko-KR" sz="24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05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 err="1"/>
              <a:t>메소드</a:t>
            </a:r>
            <a:r>
              <a:rPr lang="ko-KR" altLang="en-US" sz="2400" dirty="0"/>
              <a:t> 작성</a:t>
            </a:r>
            <a:endParaRPr lang="en-US" altLang="ko-KR" sz="24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05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 err="1"/>
              <a:t>메소드</a:t>
            </a:r>
            <a:r>
              <a:rPr lang="ko-KR" altLang="en-US" sz="2400" dirty="0"/>
              <a:t> 호출</a:t>
            </a:r>
            <a:endParaRPr lang="en-US" altLang="ko-KR" sz="24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05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/>
              <a:t>재귀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>
              <a:buFont typeface="Wingdings" pitchFamily="2" charset="2"/>
              <a:buChar char="l"/>
              <a:defRPr/>
            </a:pPr>
            <a:endParaRPr lang="en-US" altLang="ko-KR" sz="10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sz="2400" dirty="0"/>
              <a:t>예제 프로그램 작성</a:t>
            </a:r>
          </a:p>
          <a:p>
            <a:pPr>
              <a:buFont typeface="Wingdings" pitchFamily="2" charset="2"/>
              <a:buChar char="l"/>
              <a:defRPr/>
            </a:pPr>
            <a:endParaRPr lang="ko-KR" altLang="en-US" dirty="0"/>
          </a:p>
          <a:p>
            <a:pPr>
              <a:buNone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  <a:p>
            <a:pPr marL="342900" lvl="2" indent="-342900">
              <a:buFont typeface="Wingdings" pitchFamily="2" charset="2"/>
              <a:buChar char="l"/>
              <a:defRPr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22960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>
              <a:buNone/>
            </a:pPr>
            <a:r>
              <a:rPr lang="ko-KR" altLang="en-US" sz="2200" dirty="0"/>
              <a:t>주</a:t>
            </a:r>
            <a:r>
              <a:rPr lang="en-US" altLang="ko-KR" sz="2200" dirty="0"/>
              <a:t>: 1. </a:t>
            </a:r>
            <a:r>
              <a:rPr lang="ko-KR" altLang="en-US" sz="2200" dirty="0"/>
              <a:t>데이터를 넘겨 받지 않을 수도 있다 </a:t>
            </a:r>
            <a:endParaRPr lang="en-US" altLang="ko-KR" sz="2200" dirty="0"/>
          </a:p>
          <a:p>
            <a:pPr algn="ctr" defTabSz="1030288">
              <a:buNone/>
            </a:pPr>
            <a:r>
              <a:rPr lang="en-US" altLang="ko-KR" sz="2200" dirty="0"/>
              <a:t>     2. </a:t>
            </a:r>
            <a:r>
              <a:rPr lang="ko-KR" altLang="en-US" sz="2200" dirty="0"/>
              <a:t>결과 값을 반환하지 않을 수도 있다</a:t>
            </a:r>
          </a:p>
          <a:p>
            <a:pPr lvl="1"/>
            <a:endParaRPr lang="ko-KR" altLang="en-US" sz="2500" dirty="0"/>
          </a:p>
          <a:p>
            <a:endParaRPr lang="en-US" altLang="ko-KR" sz="3000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306051" y="2133599"/>
            <a:ext cx="20875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66414" y="2422524"/>
            <a:ext cx="14033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ko-KR" altLang="en-US" sz="3200"/>
              <a:t>메소드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00100" y="2191691"/>
            <a:ext cx="133882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ko-KR" altLang="en-US" sz="2400" dirty="0"/>
              <a:t>데이터 </a:t>
            </a:r>
            <a:r>
              <a:rPr lang="en-US" altLang="ko-KR" sz="2400" dirty="0"/>
              <a:t>1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00100" y="2796206"/>
            <a:ext cx="133882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ko-KR" altLang="en-US" sz="2400" dirty="0"/>
              <a:t>데이터 </a:t>
            </a:r>
            <a:r>
              <a:rPr lang="en-US" altLang="ko-KR" sz="2400" dirty="0"/>
              <a:t>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330239" y="2493962"/>
            <a:ext cx="1098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ko-KR" altLang="en-US" sz="2400"/>
              <a:t>결과값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5393614" y="2709862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451967" y="2425696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451967" y="306863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01122" cy="542928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None/>
            </a:pPr>
            <a:r>
              <a:rPr lang="en-US" altLang="ko-KR" sz="2200" dirty="0"/>
              <a:t>public </a:t>
            </a:r>
            <a:r>
              <a:rPr lang="ko-KR" altLang="en-US" sz="2200" dirty="0"/>
              <a:t>반환유형  </a:t>
            </a:r>
            <a:r>
              <a:rPr lang="ko-KR" altLang="en-US" sz="2200" dirty="0" err="1"/>
              <a:t>메소드이름</a:t>
            </a:r>
            <a:r>
              <a:rPr lang="en-US" altLang="ko-KR" sz="2200" dirty="0"/>
              <a:t>(</a:t>
            </a:r>
            <a:r>
              <a:rPr lang="ko-KR" altLang="en-US" sz="2200" dirty="0"/>
              <a:t>형식매개변수 목록</a:t>
            </a:r>
            <a:r>
              <a:rPr lang="en-US" altLang="ko-KR" sz="2200" dirty="0"/>
              <a:t>)</a:t>
            </a:r>
            <a:r>
              <a:rPr lang="en-US" altLang="ko-KR" sz="2000" dirty="0"/>
              <a:t> </a:t>
            </a:r>
          </a:p>
          <a:p>
            <a:pPr>
              <a:buNone/>
            </a:pPr>
            <a:r>
              <a:rPr lang="en-US" altLang="ko-KR" sz="2200" dirty="0"/>
              <a:t>{ </a:t>
            </a:r>
          </a:p>
          <a:p>
            <a:pPr>
              <a:buNone/>
            </a:pPr>
            <a:r>
              <a:rPr lang="en-US" altLang="ko-KR" sz="2200" dirty="0"/>
              <a:t>           </a:t>
            </a:r>
            <a:r>
              <a:rPr lang="ko-KR" altLang="en-US" sz="2200" dirty="0"/>
              <a:t>문 </a:t>
            </a:r>
            <a:r>
              <a:rPr lang="en-US" altLang="ko-KR" sz="2200" dirty="0"/>
              <a:t>1; </a:t>
            </a:r>
          </a:p>
          <a:p>
            <a:pPr>
              <a:buNone/>
            </a:pPr>
            <a:r>
              <a:rPr lang="en-US" altLang="ko-KR" sz="2200" dirty="0"/>
              <a:t>           </a:t>
            </a:r>
            <a:r>
              <a:rPr lang="ko-KR" altLang="en-US" sz="2200" dirty="0"/>
              <a:t>문 </a:t>
            </a:r>
            <a:r>
              <a:rPr lang="en-US" altLang="ko-KR" sz="2200" dirty="0"/>
              <a:t>2; </a:t>
            </a:r>
          </a:p>
          <a:p>
            <a:pPr>
              <a:buNone/>
            </a:pPr>
            <a:r>
              <a:rPr lang="en-US" altLang="ko-KR" sz="2200" dirty="0"/>
              <a:t>              . . . </a:t>
            </a:r>
          </a:p>
          <a:p>
            <a:pPr>
              <a:buNone/>
            </a:pPr>
            <a:r>
              <a:rPr lang="en-US" altLang="ko-KR" sz="2200" dirty="0"/>
              <a:t>           </a:t>
            </a:r>
            <a:r>
              <a:rPr lang="ko-KR" altLang="en-US" sz="2200" dirty="0"/>
              <a:t>문 </a:t>
            </a:r>
            <a:r>
              <a:rPr lang="en-US" altLang="ko-KR" sz="2200" dirty="0"/>
              <a:t>N; </a:t>
            </a:r>
          </a:p>
          <a:p>
            <a:pPr>
              <a:buNone/>
            </a:pPr>
            <a:r>
              <a:rPr lang="en-US" altLang="ko-KR" sz="2200" dirty="0"/>
              <a:t>} </a:t>
            </a:r>
          </a:p>
          <a:p>
            <a:pPr marL="342900" lvl="2" indent="-342900">
              <a:buFont typeface="Wingdings" pitchFamily="2" charset="2"/>
              <a:buChar char="l"/>
            </a:pPr>
            <a:endParaRPr lang="en-US" altLang="ko-KR" sz="1800" dirty="0"/>
          </a:p>
          <a:p>
            <a:pPr marL="0" lvl="2" indent="0">
              <a:buNone/>
            </a:pPr>
            <a:endParaRPr lang="ko-KR" altLang="en-US" sz="800" dirty="0"/>
          </a:p>
          <a:p>
            <a:pPr>
              <a:lnSpc>
                <a:spcPct val="150000"/>
              </a:lnSpc>
              <a:buNone/>
            </a:pPr>
            <a:r>
              <a:rPr lang="ko-KR" altLang="en-US" sz="2200" dirty="0"/>
              <a:t>    주</a:t>
            </a:r>
            <a:r>
              <a:rPr lang="en-US" altLang="ko-KR" sz="2200" dirty="0"/>
              <a:t>:  1. </a:t>
            </a:r>
            <a:r>
              <a:rPr lang="ko-KR" altLang="en-US" sz="2200" dirty="0"/>
              <a:t>결과 </a:t>
            </a:r>
            <a:r>
              <a:rPr lang="ko-KR" altLang="ko-KR" sz="2200" dirty="0"/>
              <a:t>값을 반환하지 않는 </a:t>
            </a:r>
            <a:r>
              <a:rPr lang="ko-KR" altLang="ko-KR" sz="2200" dirty="0" err="1"/>
              <a:t>메소드</a:t>
            </a:r>
            <a:r>
              <a:rPr lang="ko-KR" altLang="en-US" sz="2200" dirty="0" err="1"/>
              <a:t>의</a:t>
            </a:r>
            <a:r>
              <a:rPr lang="ko-KR" altLang="ko-KR" sz="2200" dirty="0"/>
              <a:t> 반환유형</a:t>
            </a:r>
            <a:r>
              <a:rPr lang="ko-KR" altLang="en-US" sz="2200" dirty="0"/>
              <a:t>은 </a:t>
            </a:r>
            <a:r>
              <a:rPr lang="en-US" altLang="ko-KR" sz="2200" dirty="0"/>
              <a:t>void</a:t>
            </a:r>
            <a:r>
              <a:rPr lang="ko-KR" altLang="en-US" sz="2200" dirty="0"/>
              <a:t>이다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200" dirty="0"/>
              <a:t>          2. </a:t>
            </a:r>
            <a:r>
              <a:rPr lang="ko-KR" altLang="ko-KR" sz="2200" dirty="0" err="1"/>
              <a:t>메소드가</a:t>
            </a:r>
            <a:r>
              <a:rPr lang="ko-KR" altLang="ko-KR" sz="2200" dirty="0"/>
              <a:t> 데이터를 넘겨 받지 않는다면</a:t>
            </a:r>
            <a:r>
              <a:rPr lang="en-US" altLang="ko-KR" sz="2200" dirty="0"/>
              <a:t> </a:t>
            </a:r>
            <a:r>
              <a:rPr lang="ko-KR" altLang="ko-KR" sz="2200" dirty="0"/>
              <a:t>형식 매개변수 </a:t>
            </a:r>
            <a:endParaRPr lang="en-US" altLang="ko-KR" sz="2200" dirty="0"/>
          </a:p>
          <a:p>
            <a:pPr>
              <a:lnSpc>
                <a:spcPct val="150000"/>
              </a:lnSpc>
              <a:buNone/>
            </a:pPr>
            <a:r>
              <a:rPr lang="en-US" altLang="ko-KR" sz="2200" dirty="0"/>
              <a:t>             </a:t>
            </a:r>
            <a:r>
              <a:rPr lang="ko-KR" altLang="ko-KR" sz="2200" dirty="0"/>
              <a:t>목록은 빈 칸이 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342900" lvl="1" indent="-342900">
              <a:buFont typeface="Wingdings" pitchFamily="2" charset="2"/>
              <a:buChar char="l"/>
            </a:pPr>
            <a:endParaRPr lang="ko-KR" altLang="en-US" sz="1800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971333" y="2756619"/>
            <a:ext cx="19431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indent="-342900" defTabSz="1030288">
              <a:spcBef>
                <a:spcPct val="50000"/>
              </a:spcBef>
            </a:pPr>
            <a:r>
              <a:rPr lang="ko-KR" altLang="en-US" dirty="0" err="1"/>
              <a:t>메소드</a:t>
            </a:r>
            <a:r>
              <a:rPr lang="ko-KR" altLang="en-US" dirty="0"/>
              <a:t> 몸체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H="1" flipV="1">
            <a:off x="3288507" y="1808147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150077" y="2188999"/>
            <a:ext cx="22479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pPr marL="342900" indent="-342900" defTabSz="1030288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머리부</a:t>
            </a:r>
            <a:endParaRPr lang="ko-KR" altLang="en-US" dirty="0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411760" y="1916832"/>
            <a:ext cx="457200" cy="2089150"/>
          </a:xfrm>
          <a:prstGeom prst="rightBrace">
            <a:avLst>
              <a:gd name="adj1" fmla="val 38079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600" kern="12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/>
              <a:t>문</a:t>
            </a:r>
          </a:p>
        </p:txBody>
      </p:sp>
      <p:sp>
        <p:nvSpPr>
          <p:cNvPr id="21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35892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sz="2000" spc="-100" dirty="0" err="1"/>
              <a:t>메소드가</a:t>
            </a:r>
            <a:r>
              <a:rPr lang="ko-KR" altLang="ko-KR" sz="2000" spc="-100" dirty="0"/>
              <a:t> 실행을 마친 후 결과 값을 반환할 때 사용하는 문이</a:t>
            </a:r>
            <a:r>
              <a:rPr lang="en-US" altLang="ko-KR" sz="2000" spc="-100" dirty="0"/>
              <a:t> return </a:t>
            </a:r>
            <a:r>
              <a:rPr lang="ko-KR" altLang="ko-KR" sz="2000" spc="-100" dirty="0"/>
              <a:t>문이다</a:t>
            </a:r>
            <a:r>
              <a:rPr lang="en-US" altLang="ko-KR" sz="2000" spc="-100" dirty="0"/>
              <a:t>.	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ko-KR" sz="2000" dirty="0">
                <a:latin typeface="+mn-ea"/>
              </a:rPr>
              <a:t>	return &lt;</a:t>
            </a:r>
            <a:r>
              <a:rPr lang="ko-KR" altLang="en-US" sz="2000" dirty="0" err="1">
                <a:latin typeface="+mn-ea"/>
              </a:rPr>
              <a:t>연산식</a:t>
            </a:r>
            <a:r>
              <a:rPr lang="en-US" altLang="ko-KR" sz="2000" dirty="0">
                <a:latin typeface="+mn-ea"/>
              </a:rPr>
              <a:t>&gt;;</a:t>
            </a:r>
          </a:p>
          <a:p>
            <a:pPr marL="0" indent="0">
              <a:spcBef>
                <a:spcPct val="75000"/>
              </a:spcBef>
              <a:buNone/>
            </a:pPr>
            <a:endParaRPr lang="en-US" altLang="ko-KR" sz="2000" dirty="0">
              <a:latin typeface="Courier New" pitchFamily="49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2000" spc="-100" dirty="0"/>
              <a:t>&lt;</a:t>
            </a:r>
            <a:r>
              <a:rPr lang="ko-KR" altLang="en-US" sz="2000" spc="-100" dirty="0" err="1"/>
              <a:t>연산식</a:t>
            </a:r>
            <a:r>
              <a:rPr lang="en-US" altLang="ko-KR" sz="2000" spc="-100" dirty="0"/>
              <a:t>&gt;</a:t>
            </a:r>
            <a:r>
              <a:rPr lang="ko-KR" altLang="ko-KR" sz="2000" spc="-100" dirty="0"/>
              <a:t>을 계산한 결과 값의 데이터 형은 메소드 머리부의 반환 유형과 일치해야 한다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spc="-100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/>
              <a:t>결과 </a:t>
            </a:r>
            <a:r>
              <a:rPr lang="ko-KR" altLang="ko-KR" sz="2000" spc="-100" dirty="0"/>
              <a:t>값을 반환하지 않는 </a:t>
            </a:r>
            <a:r>
              <a:rPr lang="ko-KR" altLang="ko-KR" sz="2000" spc="-100" dirty="0" err="1"/>
              <a:t>메소드는</a:t>
            </a:r>
            <a:r>
              <a:rPr lang="ko-KR" altLang="ko-KR" sz="2000" spc="-100" dirty="0"/>
              <a:t> </a:t>
            </a:r>
            <a:r>
              <a:rPr lang="en-US" altLang="ko-KR" sz="2000" spc="-100" dirty="0"/>
              <a:t>&lt;</a:t>
            </a:r>
            <a:r>
              <a:rPr lang="ko-KR" altLang="ko-KR" sz="2000" spc="-100" dirty="0" err="1"/>
              <a:t>연산식</a:t>
            </a:r>
            <a:r>
              <a:rPr lang="en-US" altLang="ko-KR" sz="2000" spc="-100" dirty="0"/>
              <a:t>&gt;</a:t>
            </a:r>
            <a:r>
              <a:rPr lang="ko-KR" altLang="ko-KR" sz="2000" spc="-100" dirty="0"/>
              <a:t>이 없는 </a:t>
            </a:r>
            <a:r>
              <a:rPr lang="en-US" altLang="ko-KR" sz="2000" spc="-100" dirty="0"/>
              <a:t>return</a:t>
            </a:r>
            <a:r>
              <a:rPr lang="ko-KR" altLang="ko-KR" sz="2000" spc="-100" dirty="0"/>
              <a:t>문을 사용할 수 있다</a:t>
            </a:r>
            <a:r>
              <a:rPr lang="en-US" altLang="ko-KR" sz="2000" spc="-100" dirty="0"/>
              <a:t>.</a:t>
            </a:r>
            <a:endParaRPr lang="ko-KR" altLang="en-US" sz="2000" spc="-1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258204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 err="1"/>
              <a:t>메소드가</a:t>
            </a:r>
            <a:r>
              <a:rPr lang="ko-KR" altLang="en-US" sz="2000" spc="-100" dirty="0"/>
              <a:t> 작업을 수행하면서 저장해야 할 데이터가 있다면 이 데이터를 저장하는 변수가 지역 변수이다</a:t>
            </a:r>
            <a:r>
              <a:rPr lang="en-US" altLang="ko-KR" sz="2000" spc="-100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sz="900" spc="-100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/>
              <a:t>지역 변수는 </a:t>
            </a:r>
            <a:r>
              <a:rPr lang="ko-KR" altLang="en-US" sz="2000" spc="-100" dirty="0" err="1"/>
              <a:t>메소드내에서</a:t>
            </a:r>
            <a:r>
              <a:rPr lang="ko-KR" altLang="en-US" sz="2000" spc="-100" dirty="0"/>
              <a:t> 선언될 수 있다</a:t>
            </a:r>
            <a:r>
              <a:rPr lang="en-US" altLang="ko-KR" sz="2000" spc="-100" dirty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z="900" spc="-100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 err="1"/>
              <a:t>메소드의</a:t>
            </a:r>
            <a:r>
              <a:rPr lang="ko-KR" altLang="en-US" sz="2000" spc="-100" dirty="0"/>
              <a:t> 형식 매개변수들은 </a:t>
            </a:r>
            <a:r>
              <a:rPr lang="ko-KR" altLang="en-US" sz="2000" spc="-100" dirty="0" err="1"/>
              <a:t>메소드가</a:t>
            </a:r>
            <a:r>
              <a:rPr lang="ko-KR" altLang="en-US" sz="2000" spc="-100" dirty="0"/>
              <a:t> 호출될 때 자동적으로 생성되므로 지역 변수들이다</a:t>
            </a:r>
            <a:r>
              <a:rPr lang="en-US" altLang="ko-KR" sz="2000" spc="-100" dirty="0"/>
              <a:t>.</a:t>
            </a:r>
          </a:p>
          <a:p>
            <a:pPr>
              <a:buNone/>
            </a:pPr>
            <a:endParaRPr lang="ko-KR" altLang="en-US" sz="900" spc="-100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 err="1"/>
              <a:t>메소드</a:t>
            </a:r>
            <a:r>
              <a:rPr lang="ko-KR" altLang="en-US" sz="2000" spc="-100" dirty="0"/>
              <a:t> 실행이 끝나면 모든 지역 변수들</a:t>
            </a:r>
            <a:r>
              <a:rPr lang="en-US" altLang="ko-KR" sz="2000" spc="-100" dirty="0"/>
              <a:t>(</a:t>
            </a:r>
            <a:r>
              <a:rPr lang="ko-KR" altLang="en-US" sz="2000" spc="-100" dirty="0"/>
              <a:t>형식 매개변수들 포함</a:t>
            </a:r>
            <a:r>
              <a:rPr lang="en-US" altLang="ko-KR" sz="2000" spc="-100" dirty="0"/>
              <a:t>)</a:t>
            </a:r>
            <a:r>
              <a:rPr lang="ko-KR" altLang="en-US" sz="2000" spc="-100" dirty="0"/>
              <a:t>은 없어진다</a:t>
            </a:r>
            <a:r>
              <a:rPr lang="en-US" altLang="ko-KR" sz="2000" spc="-100" dirty="0"/>
              <a:t>.</a:t>
            </a:r>
            <a:endParaRPr lang="ko-KR" altLang="en-US" sz="2000" spc="-100" dirty="0"/>
          </a:p>
          <a:p>
            <a:pPr>
              <a:buFont typeface="Wingdings" pitchFamily="2" charset="2"/>
              <a:buChar char="l"/>
            </a:pPr>
            <a:endParaRPr lang="en-US" altLang="ko-KR" spc="-100" dirty="0" err="1"/>
          </a:p>
          <a:p>
            <a:pPr>
              <a:buFont typeface="Wingdings" pitchFamily="2" charset="2"/>
              <a:buChar char="l"/>
            </a:pPr>
            <a:endParaRPr lang="ko-KR" altLang="en-US" spc="-100" dirty="0" err="1"/>
          </a:p>
          <a:p>
            <a:pPr marL="342900" lvl="2" indent="-342900">
              <a:buFont typeface="Wingdings" pitchFamily="2" charset="2"/>
              <a:buChar char="l"/>
            </a:pPr>
            <a:endParaRPr lang="ko-KR" altLang="en-US" sz="1800" spc="-100" dirty="0" err="1"/>
          </a:p>
          <a:p>
            <a:pPr marL="342900" lvl="2" indent="-342900">
              <a:buFont typeface="Wingdings" pitchFamily="2" charset="2"/>
              <a:buChar char="l"/>
            </a:pPr>
            <a:endParaRPr lang="ko-KR" altLang="en-US" sz="1800" spc="-100" dirty="0" err="1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</a:p>
        </p:txBody>
      </p:sp>
      <p:sp>
        <p:nvSpPr>
          <p:cNvPr id="20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dirty="0"/>
              <a:t>한 </a:t>
            </a:r>
            <a:r>
              <a:rPr lang="ko-KR" altLang="ko-KR" dirty="0" err="1"/>
              <a:t>메소드가</a:t>
            </a:r>
            <a:r>
              <a:rPr lang="ko-KR" altLang="ko-KR" dirty="0"/>
              <a:t> 특정 작업을 어떻게 수행하는지는 보통 알고리즘에 의해 기술된다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dirty="0"/>
              <a:t>알고리즘은 특정 문제를 풀기 위한 과정을 단계별로 기술한 것이다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dirty="0"/>
              <a:t>알고리즘은 보통 의사코드</a:t>
            </a:r>
            <a:r>
              <a:rPr lang="ko-KR" altLang="en-US" dirty="0"/>
              <a:t>나</a:t>
            </a:r>
            <a:r>
              <a:rPr lang="ko-KR" altLang="ko-KR" dirty="0"/>
              <a:t> 순서도를 사용하여 기술한다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dirty="0"/>
              <a:t>의사코드는 한글 문장들과 자바 문들을 혼합한 </a:t>
            </a:r>
            <a:r>
              <a:rPr lang="ko-KR" altLang="en-US" dirty="0"/>
              <a:t>코드</a:t>
            </a:r>
            <a:r>
              <a:rPr lang="ko-KR" altLang="ko-KR" dirty="0"/>
              <a:t>이다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ko-KR" spc="-100" dirty="0"/>
              <a:t>순서도는 어떤 문제를 해결하는 데 필요한 논리적인 단계들을 그림으로 표시한다</a:t>
            </a:r>
            <a:r>
              <a:rPr lang="en-US" altLang="ko-KR" spc="-100" dirty="0"/>
              <a:t>.</a:t>
            </a:r>
            <a:endParaRPr lang="ko-KR" altLang="en-US" spc="-100" dirty="0"/>
          </a:p>
          <a:p>
            <a:pPr marL="342900" lvl="1" indent="-342900">
              <a:buFont typeface="Wingdings" pitchFamily="2" charset="2"/>
              <a:buChar char="l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4"/>
          </p:nvPr>
        </p:nvSpPr>
        <p:spPr>
          <a:xfrm>
            <a:off x="428596" y="1071546"/>
            <a:ext cx="8572560" cy="43147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/>
              <a:t>두 정수들을 입력 받아 그 중 작은 정수를 찾는 </a:t>
            </a:r>
            <a:r>
              <a:rPr lang="ko-KR" altLang="en-US" sz="2000" spc="-100" dirty="0" err="1"/>
              <a:t>메소드를</a:t>
            </a:r>
            <a:r>
              <a:rPr lang="ko-KR" altLang="en-US" sz="2000" spc="-100" dirty="0"/>
              <a:t> 작성해 보자</a:t>
            </a:r>
            <a:r>
              <a:rPr lang="en-US" altLang="ko-KR" sz="2000" spc="-100" dirty="0"/>
              <a:t>.</a:t>
            </a:r>
          </a:p>
          <a:p>
            <a:pPr>
              <a:buNone/>
            </a:pPr>
            <a:r>
              <a:rPr lang="ko-KR" altLang="en-US" sz="2000" spc="-100" dirty="0"/>
              <a:t> 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spc="-100" dirty="0" err="1"/>
              <a:t>메소드</a:t>
            </a:r>
            <a:r>
              <a:rPr lang="ko-KR" altLang="en-US" sz="2000" spc="-100" dirty="0"/>
              <a:t> </a:t>
            </a:r>
            <a:r>
              <a:rPr lang="ko-KR" altLang="en-US" sz="2000" spc="-100" dirty="0" err="1"/>
              <a:t>머리부</a:t>
            </a:r>
            <a:r>
              <a:rPr lang="ko-KR" altLang="en-US" sz="2000" spc="-100" dirty="0"/>
              <a:t> 작성</a:t>
            </a:r>
            <a:endParaRPr lang="en-US" altLang="ko-KR" sz="2000" spc="-100" dirty="0"/>
          </a:p>
          <a:p>
            <a:pPr marL="742950" lvl="2" indent="-342900">
              <a:buFont typeface="맑은 고딕" pitchFamily="50" charset="-127"/>
              <a:buChar char="-"/>
            </a:pPr>
            <a:r>
              <a:rPr lang="ko-KR" altLang="en-US" sz="1800" dirty="0" err="1"/>
              <a:t>메소드</a:t>
            </a:r>
            <a:r>
              <a:rPr lang="ko-KR" altLang="en-US" sz="1800" dirty="0"/>
              <a:t> 이름을 정한다</a:t>
            </a:r>
            <a:r>
              <a:rPr lang="en-US" altLang="ko-KR" sz="1800" dirty="0"/>
              <a:t>: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findMin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맑은 고딕" pitchFamily="50" charset="-127"/>
              <a:buChar char="-"/>
            </a:pPr>
            <a:endParaRPr lang="en-US" altLang="ko-KR" sz="900" b="1" i="1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맑은 고딕" pitchFamily="50" charset="-127"/>
              <a:buChar char="-"/>
            </a:pPr>
            <a:r>
              <a:rPr lang="ko-KR" altLang="ko-KR" sz="1800" dirty="0"/>
              <a:t>입력 받는 두 정수들을 나타내는 </a:t>
            </a:r>
            <a:r>
              <a:rPr lang="ko-KR" altLang="en-US" sz="1800" dirty="0"/>
              <a:t>형식</a:t>
            </a:r>
            <a:r>
              <a:rPr lang="ko-KR" altLang="ko-KR" sz="1800" dirty="0"/>
              <a:t>매개변수들의 이름들을 정해야 한다</a:t>
            </a:r>
            <a:r>
              <a:rPr lang="en-US" altLang="ko-KR" sz="1800" dirty="0"/>
              <a:t>.</a:t>
            </a:r>
          </a:p>
          <a:p>
            <a:pPr marL="742950" lvl="2" indent="-342900">
              <a:buNone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          number1, number2</a:t>
            </a:r>
          </a:p>
          <a:p>
            <a:pPr marL="742950" lvl="2" indent="-342900">
              <a:buNone/>
            </a:pPr>
            <a:endParaRPr lang="en-US" altLang="ko-KR" sz="900" b="1" i="1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맑은 고딕" pitchFamily="50" charset="-127"/>
              <a:buChar char="-"/>
            </a:pPr>
            <a:r>
              <a:rPr lang="ko-KR" altLang="ko-KR" sz="1800" dirty="0" err="1"/>
              <a:t>메소드가</a:t>
            </a:r>
            <a:r>
              <a:rPr lang="ko-KR" altLang="ko-KR" sz="1800" dirty="0"/>
              <a:t> 반환하는 최</a:t>
            </a:r>
            <a:r>
              <a:rPr lang="ko-KR" altLang="en-US" sz="1800" dirty="0"/>
              <a:t>솟</a:t>
            </a:r>
            <a:r>
              <a:rPr lang="ko-KR" altLang="ko-KR" sz="1800" dirty="0"/>
              <a:t>값은 정수이므로 반환형은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ko-KR" altLang="ko-KR" sz="1800" dirty="0"/>
              <a:t>이어야 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1229</Words>
  <Application>Microsoft Office PowerPoint</Application>
  <PresentationFormat>화면 슬라이드 쇼(4:3)</PresentationFormat>
  <Paragraphs>355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Courier New</vt:lpstr>
      <vt:lpstr>Helvetica</vt:lpstr>
      <vt:lpstr>Times New Roman</vt:lpstr>
      <vt:lpstr>Wingdings</vt:lpstr>
      <vt:lpstr>Office 테마</vt:lpstr>
      <vt:lpstr>PowerPoint 프레젠테이션</vt:lpstr>
      <vt:lpstr>들어가며</vt:lpstr>
      <vt:lpstr>메소드</vt:lpstr>
      <vt:lpstr>메소드</vt:lpstr>
      <vt:lpstr>메소드 정의</vt:lpstr>
      <vt:lpstr>return 문</vt:lpstr>
      <vt:lpstr>지역 변수</vt:lpstr>
      <vt:lpstr>메소드 작성</vt:lpstr>
      <vt:lpstr>예: 메소드 작성 </vt:lpstr>
      <vt:lpstr>예: 메소드 머리부 작성</vt:lpstr>
      <vt:lpstr>메소드 알고리즘</vt:lpstr>
      <vt:lpstr>예: 메소드 몸체 작성</vt:lpstr>
      <vt:lpstr>메소드 호출 </vt:lpstr>
      <vt:lpstr>메소드 제어 흐름</vt:lpstr>
      <vt:lpstr>메소드 호출 방법</vt:lpstr>
      <vt:lpstr>예: 메소드 호출</vt:lpstr>
      <vt:lpstr>메소드 분할</vt:lpstr>
      <vt:lpstr>재귀 메소드</vt:lpstr>
      <vt:lpstr>재귀</vt:lpstr>
      <vt:lpstr>재귀 메소드 작성</vt:lpstr>
      <vt:lpstr>재귀 메소드 설계</vt:lpstr>
      <vt:lpstr>완성된 재귀 메소드</vt:lpstr>
      <vt:lpstr>예제 프로그램 </vt:lpstr>
      <vt:lpstr>알고리즘</vt:lpstr>
      <vt:lpstr>완성 메소드</vt:lpstr>
      <vt:lpstr>재귀 메소드 설계</vt:lpstr>
      <vt:lpstr>재귀 메소드 순서도</vt:lpstr>
      <vt:lpstr>완성된 재귀 메소드 </vt:lpstr>
      <vt:lpstr>메소드 작성 - 오류가 있는 예제</vt:lpstr>
      <vt:lpstr>메소드 작성 – 고친 예제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</dc:creator>
  <cp:lastModifiedBy>401-00</cp:lastModifiedBy>
  <cp:revision>536</cp:revision>
  <dcterms:created xsi:type="dcterms:W3CDTF">2017-01-08T10:05:30Z</dcterms:created>
  <dcterms:modified xsi:type="dcterms:W3CDTF">2019-06-26T00:03:10Z</dcterms:modified>
</cp:coreProperties>
</file>