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24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5866A-E7DC-46FA-863C-06414ACECB26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E5A68-EDCA-465A-9573-F4336DF10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6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ropbox\강의 자료\표지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1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2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1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Dropbox\Dropbox\강의 자료\top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72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91440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67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2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1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0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0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0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8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703E-C079-41D0-B144-75D4C101C97B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5617A-3559-4879-91D6-A89D9E089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07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reset5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yngsite/index04.php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/yngsite/index05.ph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/yngsite/index06.ph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yngsite/index07.ph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dev7studios.com/nivo-slider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yngsite/index08.php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fonts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yngsite/index09.php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htmldrive.net/items/show/542/Simple-Tabs-w-CSS-jQuery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yngsite/index10.php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yngsite/index12.php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6448" y="980728"/>
            <a:ext cx="8424936" cy="2190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14</a:t>
            </a:r>
            <a:r>
              <a:rPr lang="ko-KR" altLang="en-US" sz="2400" b="1" dirty="0">
                <a:solidFill>
                  <a:srgbClr val="FF0000"/>
                </a:solidFill>
              </a:rPr>
              <a:t>장 사이트 제작 전 준비 작업 및 </a:t>
            </a:r>
            <a:r>
              <a:rPr lang="ko-KR" altLang="en-US" sz="2400" b="1" dirty="0" err="1">
                <a:solidFill>
                  <a:srgbClr val="FF0000"/>
                </a:solidFill>
              </a:rPr>
              <a:t>프론트</a:t>
            </a:r>
            <a:r>
              <a:rPr lang="ko-KR" altLang="en-US" sz="2400" b="1" dirty="0">
                <a:solidFill>
                  <a:srgbClr val="FF0000"/>
                </a:solidFill>
              </a:rPr>
              <a:t> 페이지 제작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400" dirty="0"/>
              <a:t>Section01 </a:t>
            </a:r>
            <a:r>
              <a:rPr lang="ko-KR" altLang="en-US" sz="2400" dirty="0"/>
              <a:t>사이트 준비 작업 </a:t>
            </a:r>
            <a:endParaRPr lang="en-US" altLang="ko-KR" sz="2400" dirty="0"/>
          </a:p>
          <a:p>
            <a:pPr lvl="1">
              <a:lnSpc>
                <a:spcPct val="200000"/>
              </a:lnSpc>
            </a:pPr>
            <a:r>
              <a:rPr lang="en-US" altLang="ko-KR" sz="2400" dirty="0"/>
              <a:t>Section02 </a:t>
            </a:r>
            <a:r>
              <a:rPr lang="ko-KR" altLang="en-US" sz="2400" dirty="0" err="1"/>
              <a:t>프론트</a:t>
            </a:r>
            <a:r>
              <a:rPr lang="ko-KR" altLang="en-US" sz="2400" dirty="0"/>
              <a:t> 페이지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01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80728"/>
            <a:ext cx="8784976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배경이 투명한 파일은 </a:t>
            </a:r>
            <a:r>
              <a:rPr lang="en-US" altLang="ko-KR" sz="1400" dirty="0"/>
              <a:t>GIF</a:t>
            </a:r>
            <a:r>
              <a:rPr lang="ko-KR" altLang="ko-KR" sz="1400" dirty="0"/>
              <a:t>와</a:t>
            </a:r>
            <a:r>
              <a:rPr lang="en-US" altLang="ko-KR" sz="1400" dirty="0"/>
              <a:t> PNG</a:t>
            </a:r>
            <a:r>
              <a:rPr lang="ko-KR" altLang="ko-KR" sz="1400" dirty="0"/>
              <a:t>라는 두 가지 타입으로 저장할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GIF </a:t>
            </a:r>
            <a:r>
              <a:rPr lang="ko-KR" altLang="ko-KR" sz="1400" b="1" dirty="0">
                <a:solidFill>
                  <a:srgbClr val="FF0000"/>
                </a:solidFill>
              </a:rPr>
              <a:t>파일은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인터넷 초창기부터 사용하던 파일 포맷이며</a:t>
            </a:r>
            <a:r>
              <a:rPr lang="en-US" altLang="ko-KR" sz="1400" dirty="0"/>
              <a:t>, </a:t>
            </a:r>
            <a:r>
              <a:rPr lang="ko-KR" altLang="ko-KR" sz="1400" dirty="0"/>
              <a:t>역사가 가장 오래된 파일 타입이라고 할 수 있습니다</a:t>
            </a:r>
            <a:r>
              <a:rPr lang="en-US" altLang="ko-KR" sz="1400" dirty="0"/>
              <a:t>. GIF </a:t>
            </a:r>
            <a:r>
              <a:rPr lang="ko-KR" altLang="ko-KR" sz="1400" dirty="0"/>
              <a:t>파일의 장점은 파일 사이즈가 작으며</a:t>
            </a:r>
            <a:r>
              <a:rPr lang="en-US" altLang="ko-KR" sz="1400" dirty="0"/>
              <a:t>, Animated GIF </a:t>
            </a:r>
            <a:r>
              <a:rPr lang="ko-KR" altLang="ko-KR" sz="1400" dirty="0"/>
              <a:t>즉 파일 자체에서 애니메이션 파일로 만들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또한 배경을 투명하게 만들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 색상 표현이</a:t>
            </a:r>
            <a:r>
              <a:rPr lang="en-US" altLang="ko-KR" sz="1400" dirty="0"/>
              <a:t> 256 </a:t>
            </a:r>
            <a:r>
              <a:rPr lang="ko-KR" altLang="ko-KR" sz="1400" dirty="0"/>
              <a:t>컬러로 제한되고</a:t>
            </a:r>
            <a:r>
              <a:rPr lang="en-US" altLang="ko-KR" sz="1400" dirty="0"/>
              <a:t>, </a:t>
            </a:r>
            <a:r>
              <a:rPr lang="ko-KR" altLang="ko-KR" sz="1400" dirty="0"/>
              <a:t>투명한 배경을 지정할 경우 복잡한 곡선은 거칠게 표현됩니다</a:t>
            </a:r>
            <a:r>
              <a:rPr lang="en-US" altLang="ko-KR" sz="1400" dirty="0"/>
              <a:t>. </a:t>
            </a:r>
            <a:r>
              <a:rPr lang="ko-KR" altLang="ko-KR" sz="1400" dirty="0"/>
              <a:t>직선으로만 되어 있으면</a:t>
            </a:r>
            <a:r>
              <a:rPr lang="en-US" altLang="ko-KR" sz="1400" dirty="0"/>
              <a:t> GIF </a:t>
            </a:r>
            <a:r>
              <a:rPr lang="ko-KR" altLang="ko-KR" sz="1400" dirty="0"/>
              <a:t>파일을 추천합니다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따라서 웹에서 사용하는 아이콘이나</a:t>
            </a:r>
            <a:r>
              <a:rPr lang="en-US" altLang="ko-KR" sz="1400" dirty="0"/>
              <a:t>, </a:t>
            </a:r>
            <a:r>
              <a:rPr lang="ko-KR" altLang="ko-KR" sz="1400" dirty="0"/>
              <a:t>색이 복잡하지 않은 단순한 이미지는</a:t>
            </a:r>
            <a:r>
              <a:rPr lang="en-US" altLang="ko-KR" sz="1400" dirty="0"/>
              <a:t> GIF </a:t>
            </a:r>
            <a:r>
              <a:rPr lang="ko-KR" altLang="ko-KR" sz="1400" dirty="0"/>
              <a:t>파일이 좋습니다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PNG </a:t>
            </a:r>
            <a:r>
              <a:rPr lang="ko-KR" altLang="ko-KR" sz="1400" b="1" dirty="0">
                <a:solidFill>
                  <a:srgbClr val="FF0000"/>
                </a:solidFill>
              </a:rPr>
              <a:t>파일은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인터넷 전용으로 나온 파일로</a:t>
            </a:r>
            <a:r>
              <a:rPr lang="en-US" altLang="ko-KR" sz="1400" dirty="0"/>
              <a:t> Portable Network Graphic</a:t>
            </a:r>
            <a:r>
              <a:rPr lang="ko-KR" altLang="ko-KR" sz="1400" dirty="0"/>
              <a:t>이란 의미입니다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가장 최근에 나온 그래픽 전용 파일로</a:t>
            </a:r>
            <a:r>
              <a:rPr lang="en-US" altLang="ko-KR" sz="1400" dirty="0"/>
              <a:t>, GIF </a:t>
            </a:r>
            <a:r>
              <a:rPr lang="ko-KR" altLang="ko-KR" sz="1400" dirty="0"/>
              <a:t>파일과 달리 투명한 배경을 완벽하게 투명하게 만들 수 있는 장점이 있습니다</a:t>
            </a:r>
            <a:r>
              <a:rPr lang="en-US" altLang="ko-KR" sz="1400" dirty="0"/>
              <a:t>. PNG </a:t>
            </a:r>
            <a:r>
              <a:rPr lang="ko-KR" altLang="ko-KR" sz="1400" dirty="0"/>
              <a:t>파일은</a:t>
            </a:r>
            <a:r>
              <a:rPr lang="en-US" altLang="ko-KR" sz="1400" dirty="0"/>
              <a:t> png8, png16, png24, png32</a:t>
            </a:r>
            <a:r>
              <a:rPr lang="ko-KR" altLang="ko-KR" sz="1400" dirty="0"/>
              <a:t>와 같이</a:t>
            </a:r>
            <a:r>
              <a:rPr lang="en-US" altLang="ko-KR" sz="1400" dirty="0"/>
              <a:t> 8</a:t>
            </a:r>
            <a:r>
              <a:rPr lang="ko-KR" altLang="ko-KR" sz="1400" dirty="0"/>
              <a:t>비트</a:t>
            </a:r>
            <a:r>
              <a:rPr lang="en-US" altLang="ko-KR" sz="1400" dirty="0"/>
              <a:t> 16</a:t>
            </a:r>
            <a:r>
              <a:rPr lang="ko-KR" altLang="ko-KR" sz="1400" dirty="0"/>
              <a:t>비트</a:t>
            </a:r>
            <a:r>
              <a:rPr lang="en-US" altLang="ko-KR" sz="1400" dirty="0"/>
              <a:t> 24</a:t>
            </a:r>
            <a:r>
              <a:rPr lang="ko-KR" altLang="ko-KR" sz="1400" dirty="0"/>
              <a:t>비트 </a:t>
            </a:r>
            <a:r>
              <a:rPr lang="en-US" altLang="ko-KR" sz="1400" dirty="0"/>
              <a:t>32</a:t>
            </a:r>
            <a:r>
              <a:rPr lang="ko-KR" altLang="ko-KR" sz="1400" dirty="0"/>
              <a:t>비트 파일 포맷이 존재합니다</a:t>
            </a:r>
            <a:r>
              <a:rPr lang="en-US" altLang="ko-KR" sz="1400" dirty="0"/>
              <a:t>. png8 </a:t>
            </a:r>
            <a:r>
              <a:rPr lang="ko-KR" altLang="ko-KR" sz="1400" dirty="0"/>
              <a:t>포맷은 투명 배경 효과가</a:t>
            </a:r>
            <a:r>
              <a:rPr lang="en-US" altLang="ko-KR" sz="1400" dirty="0"/>
              <a:t> gif</a:t>
            </a:r>
            <a:r>
              <a:rPr lang="ko-KR" altLang="ko-KR" sz="1400" dirty="0"/>
              <a:t>보다 약간 뛰어나거나 별 차이가 없습니다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색상 또한</a:t>
            </a:r>
            <a:r>
              <a:rPr lang="en-US" altLang="ko-KR" sz="1400" dirty="0"/>
              <a:t> 256 </a:t>
            </a:r>
            <a:r>
              <a:rPr lang="ko-KR" altLang="ko-KR" sz="1400" dirty="0"/>
              <a:t>컬러만 지원합니다</a:t>
            </a:r>
            <a:r>
              <a:rPr lang="en-US" altLang="ko-KR" sz="1400" dirty="0"/>
              <a:t>. png24 </a:t>
            </a:r>
            <a:r>
              <a:rPr lang="ko-KR" altLang="ko-KR" sz="1400" dirty="0"/>
              <a:t>이상은 투명 효과가 완벽하며</a:t>
            </a:r>
            <a:r>
              <a:rPr lang="en-US" altLang="ko-KR" sz="1400" dirty="0"/>
              <a:t>, </a:t>
            </a:r>
            <a:r>
              <a:rPr lang="ko-KR" altLang="ko-KR" sz="1400" dirty="0"/>
              <a:t>많은 수의 색상을 구현할 수 있습니다만</a:t>
            </a:r>
            <a:r>
              <a:rPr lang="en-US" altLang="ko-KR" sz="1400" dirty="0"/>
              <a:t>, </a:t>
            </a:r>
            <a:r>
              <a:rPr lang="ko-KR" altLang="ko-KR" sz="1400" dirty="0"/>
              <a:t>파일 크기가 제일 크다는 단점이 있습니다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따라서 인터넷에서 이미지 파일을 사용할 때</a:t>
            </a:r>
            <a:r>
              <a:rPr lang="en-US" altLang="ko-KR" sz="1400" dirty="0"/>
              <a:t>, </a:t>
            </a:r>
            <a:r>
              <a:rPr lang="ko-KR" altLang="ko-KR" sz="1400" dirty="0"/>
              <a:t>간단한 아이콘은</a:t>
            </a:r>
            <a:r>
              <a:rPr lang="en-US" altLang="ko-KR" sz="1400" dirty="0"/>
              <a:t> gif </a:t>
            </a:r>
            <a:r>
              <a:rPr lang="ko-KR" altLang="ko-KR" sz="1400" dirty="0"/>
              <a:t>파일로</a:t>
            </a:r>
            <a:r>
              <a:rPr lang="en-US" altLang="ko-KR" sz="1400" dirty="0"/>
              <a:t>, </a:t>
            </a:r>
            <a:r>
              <a:rPr lang="ko-KR" altLang="ko-KR" sz="1400" dirty="0"/>
              <a:t>복잡한 곡선이 들어가지만</a:t>
            </a:r>
            <a:r>
              <a:rPr lang="en-US" altLang="ko-KR" sz="1400" dirty="0"/>
              <a:t>, </a:t>
            </a:r>
            <a:r>
              <a:rPr lang="ko-KR" altLang="ko-KR" sz="1400" dirty="0"/>
              <a:t>투명한 배경이 필요하면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png</a:t>
            </a:r>
            <a:r>
              <a:rPr lang="en-US" altLang="ko-KR" sz="1400" dirty="0"/>
              <a:t> </a:t>
            </a:r>
            <a:r>
              <a:rPr lang="ko-KR" altLang="ko-KR" sz="1400" dirty="0"/>
              <a:t>파일을</a:t>
            </a:r>
            <a:r>
              <a:rPr lang="en-US" altLang="ko-KR" sz="1400" dirty="0"/>
              <a:t>, </a:t>
            </a:r>
            <a:r>
              <a:rPr lang="ko-KR" altLang="ko-KR" sz="1400" dirty="0"/>
              <a:t>사진 파일은</a:t>
            </a:r>
            <a:r>
              <a:rPr lang="en-US" altLang="ko-KR" sz="1400" dirty="0"/>
              <a:t> jpg </a:t>
            </a:r>
            <a:r>
              <a:rPr lang="ko-KR" altLang="ko-KR" sz="1400" dirty="0"/>
              <a:t>파일로 사용하는 것이 좋습니다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494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78497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 err="1"/>
              <a:t>포토샵에서</a:t>
            </a:r>
            <a:r>
              <a:rPr lang="ko-KR" altLang="ko-KR" sz="1400" dirty="0"/>
              <a:t> 단축키</a:t>
            </a:r>
            <a:r>
              <a:rPr lang="en-US" altLang="ko-KR" sz="1400" dirty="0"/>
              <a:t> ALT + SHIFT + CTRL + S </a:t>
            </a:r>
            <a:r>
              <a:rPr lang="ko-KR" altLang="ko-KR" sz="1400" dirty="0"/>
              <a:t>즉</a:t>
            </a:r>
            <a:r>
              <a:rPr lang="en-US" altLang="ko-KR" sz="1400" dirty="0"/>
              <a:t> Save for web (</a:t>
            </a:r>
            <a:r>
              <a:rPr lang="ko-KR" altLang="ko-KR" sz="1400" dirty="0"/>
              <a:t>웹으로 저장</a:t>
            </a:r>
            <a:r>
              <a:rPr lang="en-US" altLang="ko-KR" sz="1400" dirty="0"/>
              <a:t>)</a:t>
            </a:r>
            <a:r>
              <a:rPr lang="ko-KR" altLang="ko-KR" sz="1400" dirty="0"/>
              <a:t>을 누릅니다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그러면 </a:t>
            </a: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14-7]</a:t>
            </a:r>
            <a:r>
              <a:rPr lang="ko-KR" altLang="ko-KR" sz="1400" dirty="0"/>
              <a:t>과 같은 화면이 나오며</a:t>
            </a:r>
            <a:r>
              <a:rPr lang="en-US" altLang="ko-KR" sz="1400" dirty="0"/>
              <a:t>, </a:t>
            </a:r>
            <a:r>
              <a:rPr lang="ko-KR" altLang="ko-KR" sz="1400" dirty="0"/>
              <a:t>그림에서와 같이 파일 타입을 선택한 후 저장을 하면 됩니다</a:t>
            </a:r>
            <a:r>
              <a:rPr lang="en-US" altLang="ko-KR" sz="1400" dirty="0"/>
              <a:t>. </a:t>
            </a:r>
            <a:r>
              <a:rPr lang="ko-KR" altLang="ko-KR" sz="1400" dirty="0"/>
              <a:t>여기서는</a:t>
            </a:r>
            <a:r>
              <a:rPr lang="en-US" altLang="ko-KR" sz="1400" dirty="0"/>
              <a:t> PNG-24</a:t>
            </a:r>
            <a:r>
              <a:rPr lang="ko-KR" altLang="ko-KR" sz="1400" dirty="0"/>
              <a:t>로 선택하고</a:t>
            </a:r>
            <a:r>
              <a:rPr lang="en-US" altLang="ko-KR" sz="1400" dirty="0"/>
              <a:t> Transparency</a:t>
            </a:r>
            <a:r>
              <a:rPr lang="ko-KR" altLang="ko-KR" sz="1400" dirty="0"/>
              <a:t>에 체크를 해주면 배경이 투명한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png</a:t>
            </a:r>
            <a:r>
              <a:rPr lang="en-US" altLang="ko-KR" sz="1400" dirty="0"/>
              <a:t> </a:t>
            </a:r>
            <a:r>
              <a:rPr lang="ko-KR" altLang="ko-KR" sz="1400" dirty="0"/>
              <a:t>파일로 저장을 할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 파일에 이름을</a:t>
            </a:r>
            <a:endParaRPr lang="ko-KR" altLang="en-US" sz="1400" dirty="0"/>
          </a:p>
        </p:txBody>
      </p:sp>
      <p:pic>
        <p:nvPicPr>
          <p:cNvPr id="3" name="그림 2" descr="C:\Users\Michael\AppData\Local\Temp\SNAGHTML37b4af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16832"/>
            <a:ext cx="5731510" cy="42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79512" y="1844824"/>
            <a:ext cx="28803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지정하고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wamp</a:t>
            </a:r>
            <a:r>
              <a:rPr lang="en-US" altLang="ko-KR" sz="1400" dirty="0"/>
              <a:t> </a:t>
            </a:r>
            <a:r>
              <a:rPr lang="ko-KR" altLang="ko-KR" sz="1400" dirty="0"/>
              <a:t>서버</a:t>
            </a:r>
            <a:r>
              <a:rPr lang="en-US" altLang="ko-KR" sz="1400" dirty="0"/>
              <a:t> www </a:t>
            </a:r>
            <a:r>
              <a:rPr lang="ko-KR" altLang="ko-KR" sz="1400" dirty="0"/>
              <a:t>폴더 내에 있는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yngsite</a:t>
            </a:r>
            <a:r>
              <a:rPr lang="ko-KR" altLang="ko-KR" sz="1400" dirty="0"/>
              <a:t>의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imgs</a:t>
            </a:r>
            <a:r>
              <a:rPr lang="en-US" altLang="ko-KR" sz="1400" dirty="0"/>
              <a:t> </a:t>
            </a:r>
            <a:r>
              <a:rPr lang="ko-KR" altLang="ko-KR" sz="1400" dirty="0"/>
              <a:t>폴더에 저장합니다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이런 방식으로 이미지로 처리할 부분은 전부 저장합니다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슬라이더 이미지는 압축률</a:t>
            </a:r>
            <a:r>
              <a:rPr lang="en-US" altLang="ko-KR" sz="1400" dirty="0"/>
              <a:t> 60% </a:t>
            </a:r>
            <a:r>
              <a:rPr lang="ko-KR" altLang="ko-KR" sz="1400" dirty="0"/>
              <a:t>정도로 설정한</a:t>
            </a:r>
            <a:r>
              <a:rPr lang="en-US" altLang="ko-KR" sz="1400" dirty="0"/>
              <a:t> jpg </a:t>
            </a:r>
            <a:r>
              <a:rPr lang="ko-KR" altLang="ko-KR" sz="1400" dirty="0"/>
              <a:t>형식으로 나머지 파일 또한 적당한 파일 포맷으로 저장합니다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필자가 미리 작업해 둔 폴더</a:t>
            </a:r>
            <a:r>
              <a:rPr lang="en-US" altLang="ko-KR" sz="1400" dirty="0"/>
              <a:t>(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14-8 </a:t>
            </a:r>
            <a:r>
              <a:rPr lang="ko-KR" altLang="ko-KR" sz="1400" dirty="0"/>
              <a:t>참고</a:t>
            </a:r>
            <a:r>
              <a:rPr lang="en-US" altLang="ko-KR" sz="1400" dirty="0"/>
              <a:t>)</a:t>
            </a:r>
            <a:r>
              <a:rPr lang="ko-KR" altLang="ko-KR" sz="1400" dirty="0"/>
              <a:t>를 보면 각 파일들이 어떤 포맷으로 저장되어 있는지 알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참고하기 바랍니다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0" y="457200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4" imgW="0" imgH="0" progId="Photoshop.Image.13">
                  <p:embed/>
                </p:oleObj>
              </mc:Choice>
              <mc:Fallback>
                <p:oleObj r:id="rId4" imgW="0" imgH="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9525" cy="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347864" y="6237312"/>
            <a:ext cx="21237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14-7] save for web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화면 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59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730" y="908720"/>
            <a:ext cx="4192270" cy="292481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0" y="457200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4" imgW="0" imgH="0" progId="Photoshop.Image.13">
                  <p:embed/>
                </p:oleObj>
              </mc:Choice>
              <mc:Fallback>
                <p:oleObj r:id="rId4" imgW="0" imgH="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9525" cy="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3851217"/>
            <a:ext cx="26277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14-8] </a:t>
            </a:r>
            <a:r>
              <a:rPr kumimoji="1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imgs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폴더에 저장된 파일 형식 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4293096"/>
            <a:ext cx="871296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마지막으로 준비할 사항은</a:t>
            </a:r>
            <a:r>
              <a:rPr lang="en-US" altLang="ko-KR" sz="1400" dirty="0"/>
              <a:t> CSS Reset</a:t>
            </a:r>
            <a:r>
              <a:rPr lang="ko-KR" altLang="ko-KR" sz="1400" dirty="0"/>
              <a:t>이라 불리는</a:t>
            </a:r>
            <a:r>
              <a:rPr lang="en-US" altLang="ko-KR" sz="1400" dirty="0"/>
              <a:t> CSS </a:t>
            </a:r>
            <a:r>
              <a:rPr lang="ko-KR" altLang="ko-KR" sz="1400" dirty="0"/>
              <a:t>초기화 파일을 설정하는 것입니다</a:t>
            </a:r>
            <a:r>
              <a:rPr lang="en-US" altLang="ko-KR" sz="1400" dirty="0"/>
              <a:t>. CSS </a:t>
            </a:r>
            <a:r>
              <a:rPr lang="ko-KR" altLang="ko-KR" sz="1400" dirty="0"/>
              <a:t>초기화는 각 브라우저마다 </a:t>
            </a:r>
            <a:r>
              <a:rPr lang="en-US" altLang="ko-KR" sz="1400" dirty="0"/>
              <a:t>HTML </a:t>
            </a:r>
            <a:r>
              <a:rPr lang="ko-KR" altLang="ko-KR" sz="1400" dirty="0"/>
              <a:t>태그들 간의 마진과 </a:t>
            </a:r>
            <a:r>
              <a:rPr lang="ko-KR" altLang="ko-KR" sz="1400" dirty="0" err="1"/>
              <a:t>패딩</a:t>
            </a:r>
            <a:r>
              <a:rPr lang="ko-KR" altLang="ko-KR" sz="1400" dirty="0"/>
              <a:t> 및 기타 속성값이 조금씩 차이가 나기 때문에 </a:t>
            </a:r>
            <a:r>
              <a:rPr lang="en-US" altLang="ko-KR" sz="1400" dirty="0"/>
              <a:t>CSS</a:t>
            </a:r>
            <a:r>
              <a:rPr lang="ko-KR" altLang="ko-KR" sz="1400" dirty="0"/>
              <a:t>를 이용해서 값을 초기화하는 것을 말합니다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가장 간단한 방법은</a:t>
            </a:r>
            <a:r>
              <a:rPr lang="en-US" altLang="ko-KR" sz="1400" dirty="0"/>
              <a:t> CSS </a:t>
            </a:r>
            <a:r>
              <a:rPr lang="ko-KR" altLang="ko-KR" sz="1400" dirty="0"/>
              <a:t>속성에 다음과 같이 적용하는 것입니다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* { margin:0; padding:0} </a:t>
            </a:r>
            <a:endParaRPr lang="ko-KR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전체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이용해서 모든 태그 선택자의 마진과 </a:t>
            </a:r>
            <a:r>
              <a:rPr lang="ko-KR" altLang="ko-KR" sz="1400" dirty="0" err="1"/>
              <a:t>패딩을</a:t>
            </a:r>
            <a:r>
              <a:rPr lang="en-US" altLang="ko-KR" sz="1400" dirty="0"/>
              <a:t> 0</a:t>
            </a:r>
            <a:r>
              <a:rPr lang="ko-KR" altLang="ko-KR" sz="1400" dirty="0"/>
              <a:t>으로 만드는 것입니다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311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78497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가장 간단하고</a:t>
            </a:r>
            <a:r>
              <a:rPr lang="en-US" altLang="ko-KR" sz="1400" dirty="0"/>
              <a:t>, </a:t>
            </a:r>
            <a:r>
              <a:rPr lang="ko-KR" altLang="ko-KR" sz="1400" dirty="0"/>
              <a:t>쉽습니다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 이렇게 전체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이용해서 모든 선택자의 마진과 </a:t>
            </a:r>
            <a:r>
              <a:rPr lang="ko-KR" altLang="ko-KR" sz="1400" dirty="0" err="1"/>
              <a:t>패딩을</a:t>
            </a:r>
            <a:r>
              <a:rPr lang="en-US" altLang="ko-KR" sz="1400" dirty="0"/>
              <a:t> 0</a:t>
            </a:r>
            <a:r>
              <a:rPr lang="ko-KR" altLang="ko-KR" sz="1400" dirty="0"/>
              <a:t>으로 만든다고 문제가 해결되지 않는 경우도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이럴 경우 조금은 정교하게</a:t>
            </a:r>
            <a:r>
              <a:rPr lang="en-US" altLang="ko-KR" sz="1400" dirty="0"/>
              <a:t> CSS</a:t>
            </a:r>
            <a:r>
              <a:rPr lang="ko-KR" altLang="ko-KR" sz="1400" dirty="0"/>
              <a:t>를 이용하여 선택자의 값을 설정해줘야 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이럴 때 사용하는 것이 외부 파일로</a:t>
            </a:r>
            <a:r>
              <a:rPr lang="en-US" altLang="ko-KR" sz="1400" dirty="0"/>
              <a:t> CSS reset </a:t>
            </a:r>
            <a:r>
              <a:rPr lang="ko-KR" altLang="ko-KR" sz="1400" dirty="0"/>
              <a:t>파일로 만들어</a:t>
            </a:r>
            <a:r>
              <a:rPr lang="en-US" altLang="ko-KR" sz="1400" dirty="0"/>
              <a:t> @import </a:t>
            </a:r>
            <a:r>
              <a:rPr lang="ko-KR" altLang="ko-KR" sz="1400" dirty="0"/>
              <a:t>또는</a:t>
            </a:r>
            <a:r>
              <a:rPr lang="en-US" altLang="ko-KR" sz="1400" dirty="0"/>
              <a:t> link </a:t>
            </a:r>
            <a:r>
              <a:rPr lang="ko-KR" altLang="ko-KR" sz="1400" dirty="0"/>
              <a:t>명령을 이용 만들려는 사이트에 포함하면 됩니다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</a:t>
            </a:r>
            <a:r>
              <a:rPr lang="en-US" altLang="ko-KR" sz="1400" dirty="0"/>
              <a:t> CSS reset </a:t>
            </a:r>
            <a:r>
              <a:rPr lang="ko-KR" altLang="ko-KR" sz="1400" dirty="0"/>
              <a:t>중 가장 유명한 것이</a:t>
            </a:r>
            <a:r>
              <a:rPr lang="en-US" altLang="ko-KR" sz="1400" dirty="0"/>
              <a:t> Eric </a:t>
            </a:r>
            <a:r>
              <a:rPr lang="en-US" altLang="ko-KR" sz="1400" dirty="0" err="1"/>
              <a:t>Meryer</a:t>
            </a:r>
            <a:r>
              <a:rPr lang="ko-KR" altLang="ko-KR" sz="1400" dirty="0"/>
              <a:t>의</a:t>
            </a:r>
            <a:r>
              <a:rPr lang="en-US" altLang="ko-KR" sz="1400" dirty="0"/>
              <a:t> CSS Reset</a:t>
            </a:r>
            <a:r>
              <a:rPr lang="ko-KR" altLang="ko-KR" sz="1400" dirty="0"/>
              <a:t>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 다음 유명한 것이 </a:t>
            </a:r>
            <a:r>
              <a:rPr lang="ko-KR" altLang="ko-KR" sz="1400" dirty="0" err="1"/>
              <a:t>야후에서</a:t>
            </a:r>
            <a:r>
              <a:rPr lang="ko-KR" altLang="ko-KR" sz="1400" dirty="0"/>
              <a:t> 만든</a:t>
            </a:r>
            <a:r>
              <a:rPr lang="en-US" altLang="ko-KR" sz="1400" dirty="0"/>
              <a:t> YUI Rese </a:t>
            </a:r>
            <a:r>
              <a:rPr lang="ko-KR" altLang="ko-KR" sz="1400" dirty="0"/>
              <a:t>이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그리고</a:t>
            </a:r>
            <a:r>
              <a:rPr lang="en-US" altLang="ko-KR" sz="1400" dirty="0"/>
              <a:t> HTML5</a:t>
            </a:r>
            <a:r>
              <a:rPr lang="ko-KR" altLang="ko-KR" sz="1400" dirty="0"/>
              <a:t>가 나오면서</a:t>
            </a:r>
            <a:r>
              <a:rPr lang="en-US" altLang="ko-KR" sz="1400" dirty="0"/>
              <a:t> html5doctor</a:t>
            </a:r>
            <a:r>
              <a:rPr lang="ko-KR" altLang="ko-KR" sz="1400" dirty="0"/>
              <a:t>라는 사이트에서 만든</a:t>
            </a:r>
            <a:r>
              <a:rPr lang="en-US" altLang="ko-KR" sz="1400" dirty="0"/>
              <a:t> HTML5 reset</a:t>
            </a:r>
            <a:r>
              <a:rPr lang="ko-KR" altLang="ko-KR" sz="1400" dirty="0"/>
              <a:t>도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필자가 추천하는</a:t>
            </a:r>
            <a:r>
              <a:rPr lang="en-US" altLang="ko-KR" sz="1400" dirty="0"/>
              <a:t> Reset </a:t>
            </a:r>
            <a:r>
              <a:rPr lang="ko-KR" altLang="ko-KR" sz="1400" dirty="0"/>
              <a:t>파일은 </a:t>
            </a:r>
            <a:r>
              <a:rPr lang="ko-KR" altLang="ko-KR" sz="1400" dirty="0" err="1"/>
              <a:t>구글</a:t>
            </a:r>
            <a:r>
              <a:rPr lang="ko-KR" altLang="ko-KR" sz="1400" dirty="0"/>
              <a:t> 코드에 있는</a:t>
            </a:r>
            <a:r>
              <a:rPr lang="en-US" altLang="ko-KR" sz="1400" dirty="0"/>
              <a:t> Eric Meyer’s CSS Reset</a:t>
            </a:r>
            <a:r>
              <a:rPr lang="ko-KR" altLang="ko-KR" sz="1400" dirty="0"/>
              <a:t>과</a:t>
            </a:r>
            <a:r>
              <a:rPr lang="en-US" altLang="ko-KR" sz="1400" dirty="0"/>
              <a:t> hmlt5doctor.com’s HTML5 reset</a:t>
            </a:r>
            <a:r>
              <a:rPr lang="ko-KR" altLang="ko-KR" sz="1400" dirty="0"/>
              <a:t>을 결합한</a:t>
            </a:r>
            <a:r>
              <a:rPr lang="en-US" altLang="ko-KR" sz="1400" dirty="0"/>
              <a:t> reset5</a:t>
            </a:r>
            <a:r>
              <a:rPr lang="ko-KR" altLang="ko-KR" sz="1400" dirty="0"/>
              <a:t>라는</a:t>
            </a:r>
            <a:r>
              <a:rPr lang="en-US" altLang="ko-KR" sz="1400" dirty="0"/>
              <a:t> CSS reset</a:t>
            </a:r>
            <a:r>
              <a:rPr lang="ko-KR" altLang="ko-KR" sz="1400" dirty="0"/>
              <a:t>을 추천합니다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해당 파일은</a:t>
            </a:r>
            <a:r>
              <a:rPr lang="en-US" altLang="ko-KR" sz="1400" dirty="0"/>
              <a:t> </a:t>
            </a:r>
            <a:r>
              <a:rPr lang="en-US" altLang="ko-KR" sz="1400" u="sng" dirty="0">
                <a:hlinkClick r:id="rId2"/>
              </a:rPr>
              <a:t>https://code.google.com/p/reset5/</a:t>
            </a:r>
            <a:r>
              <a:rPr lang="en-US" altLang="ko-KR" sz="1400" dirty="0"/>
              <a:t> </a:t>
            </a:r>
            <a:r>
              <a:rPr lang="ko-KR" altLang="ko-KR" sz="1400" dirty="0"/>
              <a:t>에서 구할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이제 </a:t>
            </a:r>
            <a:r>
              <a:rPr lang="ko-KR" altLang="ko-KR" sz="1400" dirty="0" err="1"/>
              <a:t>프론트</a:t>
            </a:r>
            <a:r>
              <a:rPr lang="ko-KR" altLang="ko-KR" sz="1400" dirty="0"/>
              <a:t> 페이지를 시작으로 사이트를 제작해 보겠습니다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517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836712"/>
            <a:ext cx="25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ko-KR" b="1" dirty="0" err="1"/>
              <a:t>프론트</a:t>
            </a:r>
            <a:r>
              <a:rPr lang="ko-KR" altLang="ko-KR" b="1" dirty="0"/>
              <a:t> 페이지 제작 </a:t>
            </a:r>
            <a:endParaRPr lang="ko-KR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8640960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이제 본격적으로 </a:t>
            </a:r>
            <a:r>
              <a:rPr lang="ko-KR" altLang="ko-KR" sz="1400" dirty="0" err="1"/>
              <a:t>프론트</a:t>
            </a:r>
            <a:r>
              <a:rPr lang="ko-KR" altLang="ko-KR" sz="1400" dirty="0"/>
              <a:t> 페이지를 제작합니다</a:t>
            </a:r>
            <a:r>
              <a:rPr lang="en-US" altLang="ko-KR" sz="1400" dirty="0"/>
              <a:t>. 3</a:t>
            </a:r>
            <a:r>
              <a:rPr lang="ko-KR" altLang="ko-KR" sz="1400" dirty="0"/>
              <a:t>부</a:t>
            </a:r>
            <a:r>
              <a:rPr lang="en-US" altLang="ko-KR" sz="1400" dirty="0"/>
              <a:t> 1</a:t>
            </a:r>
            <a:r>
              <a:rPr lang="ko-KR" altLang="ko-KR" sz="1400" dirty="0"/>
              <a:t>장에서</a:t>
            </a:r>
            <a:r>
              <a:rPr lang="en-US" altLang="ko-KR" sz="1400" dirty="0"/>
              <a:t> HTML5 </a:t>
            </a:r>
            <a:r>
              <a:rPr lang="ko-KR" altLang="ko-KR" sz="1400" dirty="0"/>
              <a:t>템플릿 파일 </a:t>
            </a:r>
            <a:r>
              <a:rPr lang="en-US" altLang="ko-KR" sz="1400" dirty="0"/>
              <a:t>”html5css3template.html“</a:t>
            </a:r>
            <a:r>
              <a:rPr lang="ko-KR" altLang="ko-KR" sz="1400" dirty="0"/>
              <a:t>을 만들었습니다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이제부터 설명하는 예제들은 </a:t>
            </a:r>
            <a:r>
              <a:rPr lang="en-US" altLang="ko-KR" sz="1400" dirty="0"/>
              <a:t>“html5css3template.html”</a:t>
            </a:r>
            <a:r>
              <a:rPr lang="ko-KR" altLang="ko-KR" sz="1400" dirty="0"/>
              <a:t>을 기초로 작업을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먼저 에디터에서</a:t>
            </a:r>
            <a:r>
              <a:rPr lang="en-US" altLang="ko-KR" sz="1400" dirty="0"/>
              <a:t> html5css3template.html </a:t>
            </a:r>
            <a:r>
              <a:rPr lang="ko-KR" altLang="ko-KR" sz="1400" dirty="0"/>
              <a:t>파일을 열어 </a:t>
            </a:r>
            <a:r>
              <a:rPr lang="en-US" altLang="ko-KR" sz="1400" dirty="0"/>
              <a:t>“</a:t>
            </a:r>
            <a:r>
              <a:rPr lang="ko-KR" altLang="ko-KR" sz="1400" dirty="0"/>
              <a:t>다른 이름으로 저장</a:t>
            </a:r>
            <a:r>
              <a:rPr lang="en-US" altLang="ko-KR" sz="1400" dirty="0"/>
              <a:t>(save as)”</a:t>
            </a:r>
            <a:r>
              <a:rPr lang="ko-KR" altLang="ko-KR" sz="1400" dirty="0"/>
              <a:t>을 선택하여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index.php</a:t>
            </a:r>
            <a:r>
              <a:rPr lang="en-US" altLang="ko-KR" sz="1400" dirty="0"/>
              <a:t> </a:t>
            </a:r>
            <a:r>
              <a:rPr lang="ko-KR" altLang="ko-KR" sz="1400" dirty="0"/>
              <a:t>파일이라고 저장합니다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제일 먼저</a:t>
            </a:r>
            <a:r>
              <a:rPr lang="en-US" altLang="ko-KR" sz="1400" dirty="0"/>
              <a:t> #wrap</a:t>
            </a:r>
            <a:r>
              <a:rPr lang="ko-KR" altLang="ko-KR" sz="1400" dirty="0"/>
              <a:t>이라는 아이디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이용해서 문서 전체를 감쌉니다</a:t>
            </a:r>
            <a:r>
              <a:rPr lang="en-US" altLang="ko-KR" sz="1400" dirty="0"/>
              <a:t>. wrap</a:t>
            </a:r>
            <a:r>
              <a:rPr lang="ko-KR" altLang="ko-KR" sz="1400" dirty="0"/>
              <a:t>이라는 아이디 </a:t>
            </a:r>
            <a:r>
              <a:rPr lang="ko-KR" altLang="ko-KR" sz="1400" dirty="0" err="1"/>
              <a:t>선택자는</a:t>
            </a:r>
            <a:r>
              <a:rPr lang="ko-KR" altLang="ko-KR" sz="1400" dirty="0"/>
              <a:t> 문서 전체를 감싸고 문서를 중앙에 배치하는 역할을 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712968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&lt;!</a:t>
            </a:r>
            <a:r>
              <a:rPr lang="en-US" altLang="ko-KR" sz="1200" dirty="0" err="1">
                <a:solidFill>
                  <a:schemeClr val="bg1"/>
                </a:solidFill>
              </a:rPr>
              <a:t>doctype</a:t>
            </a:r>
            <a:r>
              <a:rPr lang="en-US" altLang="ko-KR" sz="1200" dirty="0">
                <a:solidFill>
                  <a:schemeClr val="bg1"/>
                </a:solidFill>
              </a:rPr>
              <a:t> html&gt;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&lt;html&gt;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&lt;head&gt;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&lt;meta charset="UTF-8"&gt;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&lt;title&gt;YNG</a:t>
            </a:r>
            <a:r>
              <a:rPr lang="ko-KR" altLang="ko-KR" sz="1200" dirty="0">
                <a:solidFill>
                  <a:schemeClr val="bg1"/>
                </a:solidFill>
              </a:rPr>
              <a:t>에 오신 여러분을 환영합니다</a:t>
            </a:r>
            <a:r>
              <a:rPr lang="en-US" altLang="ko-KR" sz="1200" dirty="0">
                <a:solidFill>
                  <a:schemeClr val="bg1"/>
                </a:solidFill>
              </a:rPr>
              <a:t>.&lt;/title&gt;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&lt;style&gt;&lt;/style&gt;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&lt;/head&gt;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&lt;body&gt;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</a:t>
            </a:r>
            <a:r>
              <a:rPr lang="en-US" altLang="ko-KR" sz="1200" dirty="0">
                <a:solidFill>
                  <a:srgbClr val="FF0000"/>
                </a:solidFill>
              </a:rPr>
              <a:t>&lt;div id="wrap"&gt;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	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&lt;/div&gt;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&lt;/body&gt;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&lt;/html&gt;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5805264"/>
            <a:ext cx="48245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코드</a:t>
            </a:r>
            <a:r>
              <a:rPr lang="en-US" altLang="ko-KR" sz="1200" dirty="0"/>
              <a:t> 14-1] #wrap </a:t>
            </a:r>
            <a:r>
              <a:rPr lang="ko-KR" altLang="ko-KR" sz="1200" dirty="0"/>
              <a:t>아이디 </a:t>
            </a:r>
            <a:r>
              <a:rPr lang="ko-KR" altLang="ko-KR" sz="1200" dirty="0" err="1"/>
              <a:t>선택자를</a:t>
            </a:r>
            <a:r>
              <a:rPr lang="ko-KR" altLang="ko-KR" sz="1200" dirty="0"/>
              <a:t> 이용하여 전체 문서를 감싸 줌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r>
              <a:rPr lang="ko-KR" altLang="ko-KR" sz="1200" dirty="0"/>
              <a:t>소스</a:t>
            </a:r>
            <a:r>
              <a:rPr lang="en-US" altLang="ko-KR" sz="1200" dirty="0"/>
              <a:t>: /</a:t>
            </a:r>
            <a:r>
              <a:rPr lang="en-US" altLang="ko-KR" sz="1200" dirty="0" err="1"/>
              <a:t>yngsite</a:t>
            </a:r>
            <a:r>
              <a:rPr lang="en-US" altLang="ko-KR" sz="1200" dirty="0"/>
              <a:t>/index01.php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926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85698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이제</a:t>
            </a:r>
            <a:r>
              <a:rPr lang="en-US" altLang="ko-KR" sz="1400" dirty="0"/>
              <a:t> header </a:t>
            </a:r>
            <a:r>
              <a:rPr lang="ko-KR" altLang="ko-KR" sz="1400" dirty="0"/>
              <a:t>부분을 작업하겠습니다</a:t>
            </a:r>
            <a:r>
              <a:rPr lang="en-US" altLang="ko-KR" sz="1400" dirty="0"/>
              <a:t>.  </a:t>
            </a:r>
            <a:r>
              <a:rPr lang="ko-KR" altLang="ko-KR" sz="1400" dirty="0"/>
              <a:t>이전</a:t>
            </a:r>
            <a:r>
              <a:rPr lang="en-US" altLang="ko-KR" sz="1400" dirty="0"/>
              <a:t>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14-2]</a:t>
            </a:r>
            <a:r>
              <a:rPr lang="ko-KR" altLang="ko-KR" sz="1400" dirty="0"/>
              <a:t>에서 따로 헤더 부분만 분리해 보면</a:t>
            </a:r>
            <a:r>
              <a:rPr lang="en-US" altLang="ko-KR" sz="1400" dirty="0"/>
              <a:t>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14-8]</a:t>
            </a:r>
            <a:r>
              <a:rPr lang="ko-KR" altLang="ko-KR" sz="1400" dirty="0"/>
              <a:t>과 같습니다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8194" name="그림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07"/>
          <a:stretch>
            <a:fillRect/>
          </a:stretch>
        </p:blipFill>
        <p:spPr bwMode="auto">
          <a:xfrm>
            <a:off x="143619" y="1628800"/>
            <a:ext cx="57245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576205"/>
              </p:ext>
            </p:extLst>
          </p:nvPr>
        </p:nvGraphicFramePr>
        <p:xfrm>
          <a:off x="143619" y="2762275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4" imgW="0" imgH="0" progId="Photoshop.Image.13">
                  <p:embed/>
                </p:oleObj>
              </mc:Choice>
              <mc:Fallback>
                <p:oleObj r:id="rId4" imgW="0" imgH="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19" y="2762275"/>
                        <a:ext cx="9525" cy="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50"/>
          <p:cNvSpPr>
            <a:spLocks noChangeArrowheads="1"/>
          </p:cNvSpPr>
          <p:nvPr/>
        </p:nvSpPr>
        <p:spPr bwMode="auto">
          <a:xfrm>
            <a:off x="334119" y="1628800"/>
            <a:ext cx="5419725" cy="74295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직사각형 57"/>
          <p:cNvSpPr>
            <a:spLocks noChangeArrowheads="1"/>
          </p:cNvSpPr>
          <p:nvPr/>
        </p:nvSpPr>
        <p:spPr bwMode="auto">
          <a:xfrm>
            <a:off x="2943969" y="1939950"/>
            <a:ext cx="2686050" cy="26670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직사각형 56"/>
          <p:cNvSpPr>
            <a:spLocks noChangeArrowheads="1"/>
          </p:cNvSpPr>
          <p:nvPr/>
        </p:nvSpPr>
        <p:spPr bwMode="auto">
          <a:xfrm>
            <a:off x="4934694" y="1628800"/>
            <a:ext cx="695325" cy="19050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53"/>
          <p:cNvSpPr>
            <a:spLocks noChangeArrowheads="1"/>
          </p:cNvSpPr>
          <p:nvPr/>
        </p:nvSpPr>
        <p:spPr bwMode="auto">
          <a:xfrm>
            <a:off x="400794" y="1739925"/>
            <a:ext cx="1076325" cy="561975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1712069" y="1682775"/>
            <a:ext cx="563563" cy="327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#logo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2269282" y="1938363"/>
            <a:ext cx="396875" cy="325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nav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3623419" y="1628800"/>
            <a:ext cx="569913" cy="303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#hlink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2988419" y="2306663"/>
            <a:ext cx="1139825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header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선 화살표 연결선 41"/>
          <p:cNvSpPr>
            <a:spLocks noChangeShapeType="1"/>
          </p:cNvSpPr>
          <p:nvPr/>
        </p:nvSpPr>
        <p:spPr bwMode="auto">
          <a:xfrm rot="10800000" flipV="1">
            <a:off x="1508869" y="1884388"/>
            <a:ext cx="201613" cy="53975"/>
          </a:xfrm>
          <a:prstGeom prst="bentConnector3">
            <a:avLst>
              <a:gd name="adj1" fmla="val 49606"/>
            </a:avLst>
          </a:prstGeom>
          <a:noFill/>
          <a:ln w="9525">
            <a:solidFill>
              <a:srgbClr val="4579B8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선 화살표 연결선 39"/>
          <p:cNvSpPr>
            <a:spLocks noChangeShapeType="1"/>
          </p:cNvSpPr>
          <p:nvPr/>
        </p:nvSpPr>
        <p:spPr bwMode="auto">
          <a:xfrm>
            <a:off x="2666157" y="2098700"/>
            <a:ext cx="279400" cy="0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선 화살표 연결선 37"/>
          <p:cNvSpPr>
            <a:spLocks noChangeShapeType="1"/>
          </p:cNvSpPr>
          <p:nvPr/>
        </p:nvSpPr>
        <p:spPr bwMode="auto">
          <a:xfrm>
            <a:off x="4191744" y="1741513"/>
            <a:ext cx="742950" cy="0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0" y="1590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 flipH="1">
            <a:off x="5868144" y="2610978"/>
            <a:ext cx="29602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14-8]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헤더 부분에 있는 </a:t>
            </a:r>
            <a:r>
              <a:rPr kumimoji="1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선택자들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619" y="2996952"/>
            <a:ext cx="7884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14-8]</a:t>
            </a:r>
            <a:r>
              <a:rPr lang="ko-KR" altLang="ko-KR" sz="1400" dirty="0"/>
              <a:t>에서 설정한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기반으로</a:t>
            </a:r>
            <a:r>
              <a:rPr lang="en-US" altLang="ko-KR" sz="1400" dirty="0"/>
              <a:t> HTML </a:t>
            </a:r>
            <a:r>
              <a:rPr lang="ko-KR" altLang="ko-KR" sz="1400" dirty="0"/>
              <a:t>코드를 구성해 보겠습니다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0794" y="3429000"/>
            <a:ext cx="8275662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&lt;!</a:t>
            </a:r>
            <a:r>
              <a:rPr lang="en-US" altLang="ko-KR" sz="1200" dirty="0" err="1">
                <a:solidFill>
                  <a:schemeClr val="bg1"/>
                </a:solidFill>
              </a:rPr>
              <a:t>doctype</a:t>
            </a:r>
            <a:r>
              <a:rPr lang="en-US" altLang="ko-KR" sz="1200" dirty="0">
                <a:solidFill>
                  <a:schemeClr val="bg1"/>
                </a:solidFill>
              </a:rPr>
              <a:t> html&gt;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&lt;html&gt;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&lt;head&gt;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&lt;meta charset="UTF-8"&gt;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&lt;title&gt;YNG</a:t>
            </a:r>
            <a:r>
              <a:rPr lang="ko-KR" altLang="ko-KR" sz="1200" dirty="0">
                <a:solidFill>
                  <a:schemeClr val="bg1"/>
                </a:solidFill>
              </a:rPr>
              <a:t>에 오신 여러분을 환영합니다</a:t>
            </a:r>
            <a:r>
              <a:rPr lang="en-US" altLang="ko-KR" sz="1200" dirty="0">
                <a:solidFill>
                  <a:schemeClr val="bg1"/>
                </a:solidFill>
              </a:rPr>
              <a:t>.&lt;/title&gt;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&lt;style&gt;&lt;/style&gt;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&lt;/head&gt;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&lt;body&gt;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&lt;div id="wrap"&gt;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</a:t>
            </a:r>
            <a:r>
              <a:rPr lang="en-US" altLang="ko-KR" sz="1200" dirty="0">
                <a:solidFill>
                  <a:srgbClr val="FF0000"/>
                </a:solidFill>
              </a:rPr>
              <a:t>&lt;header&gt;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&lt;div id="logo"&gt;YNG Corp.&lt;/div&gt;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&lt;div id="</a:t>
            </a:r>
            <a:r>
              <a:rPr lang="en-US" altLang="ko-KR" sz="1200" dirty="0" err="1">
                <a:solidFill>
                  <a:srgbClr val="FF0000"/>
                </a:solidFill>
              </a:rPr>
              <a:t>hlink</a:t>
            </a:r>
            <a:r>
              <a:rPr lang="en-US" altLang="ko-KR" sz="1200" dirty="0">
                <a:solidFill>
                  <a:srgbClr val="FF0000"/>
                </a:solidFill>
              </a:rPr>
              <a:t>"&gt;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&lt;</a:t>
            </a:r>
            <a:r>
              <a:rPr lang="en-US" altLang="ko-KR" sz="1200" dirty="0" err="1">
                <a:solidFill>
                  <a:srgbClr val="FF0000"/>
                </a:solidFill>
              </a:rPr>
              <a:t>ul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       &lt;li&gt;</a:t>
            </a:r>
            <a:r>
              <a:rPr lang="ko-KR" altLang="ko-KR" sz="1200" dirty="0">
                <a:solidFill>
                  <a:srgbClr val="FF0000"/>
                </a:solidFill>
              </a:rPr>
              <a:t>로그인</a:t>
            </a:r>
            <a:r>
              <a:rPr lang="en-US" altLang="ko-KR" sz="1200" dirty="0">
                <a:solidFill>
                  <a:srgbClr val="FF0000"/>
                </a:solidFill>
              </a:rPr>
              <a:t>&lt;/li&gt;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10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712968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		&lt;li&gt;</a:t>
            </a:r>
            <a:r>
              <a:rPr lang="ko-KR" altLang="ko-KR" sz="1200" dirty="0">
                <a:solidFill>
                  <a:srgbClr val="FF0000"/>
                </a:solidFill>
              </a:rPr>
              <a:t>회원가입</a:t>
            </a:r>
            <a:r>
              <a:rPr lang="en-US" altLang="ko-KR" sz="1200" dirty="0">
                <a:solidFill>
                  <a:srgbClr val="FF0000"/>
                </a:solidFill>
              </a:rPr>
              <a:t>&lt;/li&gt;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            &lt;/</a:t>
            </a:r>
            <a:r>
              <a:rPr lang="en-US" altLang="ko-KR" sz="1200" dirty="0" err="1">
                <a:solidFill>
                  <a:srgbClr val="FF0000"/>
                </a:solidFill>
              </a:rPr>
              <a:t>ul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       &lt;/div&gt;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&lt;</a:t>
            </a:r>
            <a:r>
              <a:rPr lang="en-US" altLang="ko-KR" sz="1200" dirty="0" err="1">
                <a:solidFill>
                  <a:srgbClr val="FF0000"/>
                </a:solidFill>
              </a:rPr>
              <a:t>nav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&lt;</a:t>
            </a:r>
            <a:r>
              <a:rPr lang="en-US" altLang="ko-KR" sz="1200" dirty="0" err="1">
                <a:solidFill>
                  <a:srgbClr val="FF0000"/>
                </a:solidFill>
              </a:rPr>
              <a:t>ul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       &lt;li&gt;</a:t>
            </a:r>
            <a:r>
              <a:rPr lang="ko-KR" altLang="ko-KR" sz="1200" dirty="0">
                <a:solidFill>
                  <a:srgbClr val="FF0000"/>
                </a:solidFill>
              </a:rPr>
              <a:t>회사소개</a:t>
            </a:r>
            <a:r>
              <a:rPr lang="en-US" altLang="ko-KR" sz="1200" dirty="0">
                <a:solidFill>
                  <a:srgbClr val="FF0000"/>
                </a:solidFill>
              </a:rPr>
              <a:t>&lt;/li&gt;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       &lt;li&gt;</a:t>
            </a:r>
            <a:r>
              <a:rPr lang="ko-KR" altLang="ko-KR" sz="1200" dirty="0">
                <a:solidFill>
                  <a:srgbClr val="FF0000"/>
                </a:solidFill>
              </a:rPr>
              <a:t>제품정보</a:t>
            </a:r>
            <a:r>
              <a:rPr lang="en-US" altLang="ko-KR" sz="1200" dirty="0">
                <a:solidFill>
                  <a:srgbClr val="FF0000"/>
                </a:solidFill>
              </a:rPr>
              <a:t>&lt;/li&gt;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       &lt;li&gt;</a:t>
            </a:r>
            <a:r>
              <a:rPr lang="ko-KR" altLang="ko-KR" sz="1200" dirty="0">
                <a:solidFill>
                  <a:srgbClr val="FF0000"/>
                </a:solidFill>
              </a:rPr>
              <a:t>커뮤니티</a:t>
            </a:r>
            <a:r>
              <a:rPr lang="en-US" altLang="ko-KR" sz="1200" dirty="0">
                <a:solidFill>
                  <a:srgbClr val="FF0000"/>
                </a:solidFill>
              </a:rPr>
              <a:t>&lt;/li&gt;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       &lt;li&gt;</a:t>
            </a:r>
            <a:r>
              <a:rPr lang="ko-KR" altLang="ko-KR" sz="1200" dirty="0">
                <a:solidFill>
                  <a:srgbClr val="FF0000"/>
                </a:solidFill>
              </a:rPr>
              <a:t>고객지원</a:t>
            </a:r>
            <a:r>
              <a:rPr lang="en-US" altLang="ko-KR" sz="1200" dirty="0">
                <a:solidFill>
                  <a:srgbClr val="FF0000"/>
                </a:solidFill>
              </a:rPr>
              <a:t> &lt;/li&gt;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   &lt;/</a:t>
            </a:r>
            <a:r>
              <a:rPr lang="en-US" altLang="ko-KR" sz="1200" dirty="0" err="1">
                <a:solidFill>
                  <a:srgbClr val="FF0000"/>
                </a:solidFill>
              </a:rPr>
              <a:t>ul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	&lt;/</a:t>
            </a:r>
            <a:r>
              <a:rPr lang="en-US" altLang="ko-KR" sz="1200" dirty="0" err="1">
                <a:solidFill>
                  <a:srgbClr val="FF0000"/>
                </a:solidFill>
              </a:rPr>
              <a:t>nav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 &lt;/header&gt;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&lt;/div&gt;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&lt;/body&gt;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&lt;/html&gt;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378904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코드</a:t>
            </a:r>
            <a:r>
              <a:rPr lang="en-US" altLang="ko-KR" sz="1200" dirty="0"/>
              <a:t> 14-2] header </a:t>
            </a:r>
            <a:r>
              <a:rPr lang="ko-KR" altLang="ko-KR" sz="1200" dirty="0"/>
              <a:t>부분에 대한</a:t>
            </a:r>
            <a:r>
              <a:rPr lang="en-US" altLang="ko-KR" sz="1200" dirty="0"/>
              <a:t> HTML </a:t>
            </a:r>
            <a:r>
              <a:rPr lang="ko-KR" altLang="ko-KR" sz="1200" dirty="0"/>
              <a:t>코드 정리</a:t>
            </a:r>
          </a:p>
          <a:p>
            <a:r>
              <a:rPr lang="ko-KR" altLang="ko-KR" sz="1200" dirty="0"/>
              <a:t>소스</a:t>
            </a:r>
            <a:r>
              <a:rPr lang="en-US" altLang="ko-KR" sz="1200" dirty="0"/>
              <a:t>: /</a:t>
            </a:r>
            <a:r>
              <a:rPr lang="en-US" altLang="ko-KR" sz="1200" dirty="0" err="1"/>
              <a:t>yngsite</a:t>
            </a:r>
            <a:r>
              <a:rPr lang="en-US" altLang="ko-KR" sz="1200" dirty="0"/>
              <a:t>/index02.php</a:t>
            </a:r>
            <a:endParaRPr lang="ko-KR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37112"/>
            <a:ext cx="8424936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코드를 보면 알겠지만</a:t>
            </a:r>
            <a:r>
              <a:rPr lang="en-US" altLang="ko-KR" sz="1400" dirty="0"/>
              <a:t>, </a:t>
            </a:r>
            <a:r>
              <a:rPr lang="ko-KR" altLang="ko-KR" sz="1400" dirty="0"/>
              <a:t>현재 모든 부분이 텍스트로 구성되어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이미지는 전혀 들어가 있지 않은 상태입니다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결과는 </a:t>
            </a: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14-9]</a:t>
            </a:r>
            <a:r>
              <a:rPr lang="ko-KR" altLang="ko-KR" sz="1400" dirty="0"/>
              <a:t>에서 확인할 수 있습니다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* </a:t>
            </a:r>
            <a:r>
              <a:rPr lang="ko-KR" altLang="ko-KR" sz="1400" dirty="0"/>
              <a:t>최종 파일은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index.php</a:t>
            </a:r>
            <a:r>
              <a:rPr lang="en-US" altLang="ko-KR" sz="1400" dirty="0"/>
              <a:t> </a:t>
            </a:r>
            <a:r>
              <a:rPr lang="ko-KR" altLang="ko-KR" sz="1400" dirty="0"/>
              <a:t>파일이 되지만</a:t>
            </a:r>
            <a:r>
              <a:rPr lang="en-US" altLang="ko-KR" sz="1400" dirty="0"/>
              <a:t>, </a:t>
            </a:r>
            <a:r>
              <a:rPr lang="ko-KR" altLang="ko-KR" sz="1400" dirty="0"/>
              <a:t>단계별 학습을 위해 예제 파일에 숫자를 붙여서 표기하도록 하겠습니다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이제</a:t>
            </a:r>
            <a:r>
              <a:rPr lang="en-US" altLang="ko-KR" sz="1400" dirty="0"/>
              <a:t> CSS </a:t>
            </a:r>
            <a:r>
              <a:rPr lang="ko-KR" altLang="ko-KR" sz="1400" dirty="0"/>
              <a:t>속성을 이용해서</a:t>
            </a:r>
            <a:r>
              <a:rPr lang="en-US" altLang="ko-KR" sz="1400" dirty="0"/>
              <a:t> header </a:t>
            </a:r>
            <a:r>
              <a:rPr lang="ko-KR" altLang="ko-KR" sz="1400" dirty="0"/>
              <a:t>부분에 대한 디자인 작업을 시작해 보겠습니다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660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\Users\Michael\AppData\Local\Temp\SNAGHTML8448d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5731510" cy="26085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0" y="457200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4" imgW="0" imgH="0" progId="Photoshop.Image.13">
                  <p:embed/>
                </p:oleObj>
              </mc:Choice>
              <mc:Fallback>
                <p:oleObj r:id="rId4" imgW="0" imgH="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9525" cy="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83768" y="3068960"/>
            <a:ext cx="31892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14-9] header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부분의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HTML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코딩 후 결과 화면 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49694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이제 여기에</a:t>
            </a:r>
            <a:r>
              <a:rPr lang="en-US" altLang="ko-KR" sz="1400" dirty="0"/>
              <a:t> reset5.css </a:t>
            </a:r>
            <a:r>
              <a:rPr lang="ko-KR" altLang="ko-KR" sz="1400" dirty="0"/>
              <a:t>파일을 링크로 연결해 주고 기본적인</a:t>
            </a:r>
            <a:r>
              <a:rPr lang="en-US" altLang="ko-KR" sz="1400" dirty="0"/>
              <a:t> body</a:t>
            </a:r>
            <a:r>
              <a:rPr lang="ko-KR" altLang="ko-KR" sz="1400" dirty="0"/>
              <a:t>와</a:t>
            </a:r>
            <a:r>
              <a:rPr lang="en-US" altLang="ko-KR" sz="1400" dirty="0"/>
              <a:t> #wrap </a:t>
            </a:r>
            <a:r>
              <a:rPr lang="ko-KR" altLang="ko-KR" sz="1400" dirty="0" err="1"/>
              <a:t>선택자</a:t>
            </a:r>
            <a:r>
              <a:rPr lang="ko-KR" altLang="ko-KR" sz="1400" dirty="0"/>
              <a:t> 그리고 기본적인 링크 효과에 대한 속성을 정의합니다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4437112"/>
            <a:ext cx="864096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&lt;!</a:t>
            </a:r>
            <a:r>
              <a:rPr lang="en-US" altLang="ko-KR" sz="1200" dirty="0" err="1">
                <a:solidFill>
                  <a:schemeClr val="bg1"/>
                </a:solidFill>
              </a:rPr>
              <a:t>doctype</a:t>
            </a:r>
            <a:r>
              <a:rPr lang="en-US" altLang="ko-KR" sz="1200" dirty="0">
                <a:solidFill>
                  <a:schemeClr val="bg1"/>
                </a:solidFill>
              </a:rPr>
              <a:t> html&gt;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&lt;html&gt;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&lt;head&gt;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&lt;meta charset="UTF-8"&gt;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&lt;title&gt;YNG</a:t>
            </a:r>
            <a:r>
              <a:rPr lang="ko-KR" altLang="ko-KR" sz="1200" dirty="0">
                <a:solidFill>
                  <a:schemeClr val="bg1"/>
                </a:solidFill>
              </a:rPr>
              <a:t>에 오신 여러분을 환영합니다</a:t>
            </a:r>
            <a:r>
              <a:rPr lang="en-US" altLang="ko-KR" sz="1200" dirty="0">
                <a:solidFill>
                  <a:schemeClr val="bg1"/>
                </a:solidFill>
              </a:rPr>
              <a:t>.&lt;/title&gt;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&lt;link 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="</a:t>
            </a:r>
            <a:r>
              <a:rPr lang="en-US" altLang="ko-KR" sz="1200" dirty="0" err="1">
                <a:solidFill>
                  <a:schemeClr val="bg1"/>
                </a:solidFill>
              </a:rPr>
              <a:t>css</a:t>
            </a:r>
            <a:r>
              <a:rPr lang="en-US" altLang="ko-KR" sz="1200" dirty="0">
                <a:solidFill>
                  <a:schemeClr val="bg1"/>
                </a:solidFill>
              </a:rPr>
              <a:t>/reset5.css" </a:t>
            </a:r>
            <a:r>
              <a:rPr lang="en-US" altLang="ko-KR" sz="1200" dirty="0" err="1">
                <a:solidFill>
                  <a:schemeClr val="bg1"/>
                </a:solidFill>
              </a:rPr>
              <a:t>rel</a:t>
            </a:r>
            <a:r>
              <a:rPr lang="en-US" altLang="ko-KR" sz="1200" dirty="0">
                <a:solidFill>
                  <a:schemeClr val="bg1"/>
                </a:solidFill>
              </a:rPr>
              <a:t>="</a:t>
            </a:r>
            <a:r>
              <a:rPr lang="en-US" altLang="ko-KR" sz="1200" dirty="0" err="1">
                <a:solidFill>
                  <a:schemeClr val="bg1"/>
                </a:solidFill>
              </a:rPr>
              <a:t>stylesheet</a:t>
            </a:r>
            <a:r>
              <a:rPr lang="en-US" altLang="ko-KR" sz="1200" dirty="0">
                <a:solidFill>
                  <a:schemeClr val="bg1"/>
                </a:solidFill>
              </a:rPr>
              <a:t>" type="text/</a:t>
            </a:r>
            <a:r>
              <a:rPr lang="en-US" altLang="ko-KR" sz="1200" dirty="0" err="1">
                <a:solidFill>
                  <a:schemeClr val="bg1"/>
                </a:solidFill>
              </a:rPr>
              <a:t>css</a:t>
            </a:r>
            <a:r>
              <a:rPr lang="en-US" altLang="ko-KR" sz="1200" dirty="0">
                <a:solidFill>
                  <a:schemeClr val="bg1"/>
                </a:solidFill>
              </a:rPr>
              <a:t>"&gt; 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`	&lt;!-- reset5.css </a:t>
            </a:r>
            <a:r>
              <a:rPr lang="ko-KR" altLang="ko-KR" sz="1200" dirty="0">
                <a:solidFill>
                  <a:schemeClr val="bg1"/>
                </a:solidFill>
              </a:rPr>
              <a:t>파일을 링크 형식으로 적용</a:t>
            </a:r>
            <a:r>
              <a:rPr lang="en-US" altLang="ko-KR" sz="1200" dirty="0">
                <a:solidFill>
                  <a:schemeClr val="bg1"/>
                </a:solidFill>
              </a:rPr>
              <a:t> --&gt;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&lt;style&gt;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7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640960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      body{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font-size: 0.75em; /* </a:t>
            </a:r>
            <a:r>
              <a:rPr lang="ko-KR" altLang="ko-KR" sz="1200" dirty="0">
                <a:solidFill>
                  <a:schemeClr val="bg1"/>
                </a:solidFill>
              </a:rPr>
              <a:t>사이트 전체 기본 폰트 사이즈 설정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font-family: "</a:t>
            </a:r>
            <a:r>
              <a:rPr lang="ko-KR" altLang="ko-KR" sz="1200" dirty="0">
                <a:solidFill>
                  <a:schemeClr val="bg1"/>
                </a:solidFill>
              </a:rPr>
              <a:t>맑은 고딕</a:t>
            </a:r>
            <a:r>
              <a:rPr lang="en-US" altLang="ko-KR" sz="1200" dirty="0">
                <a:solidFill>
                  <a:schemeClr val="bg1"/>
                </a:solidFill>
              </a:rPr>
              <a:t>", "</a:t>
            </a:r>
            <a:r>
              <a:rPr lang="en-US" altLang="ko-KR" sz="1200" dirty="0" err="1">
                <a:solidFill>
                  <a:schemeClr val="bg1"/>
                </a:solidFill>
              </a:rPr>
              <a:t>Malgun</a:t>
            </a:r>
            <a:r>
              <a:rPr lang="en-US" altLang="ko-KR" sz="1200" dirty="0">
                <a:solidFill>
                  <a:schemeClr val="bg1"/>
                </a:solidFill>
              </a:rPr>
              <a:t> Gothic", "</a:t>
            </a:r>
            <a:r>
              <a:rPr lang="ko-KR" altLang="ko-KR" sz="1200" dirty="0">
                <a:solidFill>
                  <a:schemeClr val="bg1"/>
                </a:solidFill>
              </a:rPr>
              <a:t>돋움</a:t>
            </a:r>
            <a:r>
              <a:rPr lang="en-US" altLang="ko-KR" sz="1200" dirty="0">
                <a:solidFill>
                  <a:schemeClr val="bg1"/>
                </a:solidFill>
              </a:rPr>
              <a:t>", </a:t>
            </a:r>
            <a:r>
              <a:rPr lang="en-US" altLang="ko-KR" sz="1200" dirty="0" err="1">
                <a:solidFill>
                  <a:schemeClr val="bg1"/>
                </a:solidFill>
              </a:rPr>
              <a:t>Dotum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AppleGothic</a:t>
            </a:r>
            <a:r>
              <a:rPr lang="en-US" altLang="ko-KR" sz="1200" dirty="0">
                <a:solidFill>
                  <a:schemeClr val="bg1"/>
                </a:solidFill>
              </a:rPr>
              <a:t>, sans-serif;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                                    /*</a:t>
            </a:r>
            <a:r>
              <a:rPr lang="ko-KR" altLang="ko-KR" sz="1200" dirty="0">
                <a:solidFill>
                  <a:schemeClr val="bg1"/>
                </a:solidFill>
              </a:rPr>
              <a:t>사이트 전체 기본 폰트 설정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              line-height:1.2em; /* </a:t>
            </a:r>
            <a:r>
              <a:rPr lang="ko-KR" altLang="ko-KR" sz="1200" dirty="0">
                <a:solidFill>
                  <a:schemeClr val="bg1"/>
                </a:solidFill>
              </a:rPr>
              <a:t>글 단락 사이 기본 간격 설정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color:#333; /* </a:t>
            </a:r>
            <a:r>
              <a:rPr lang="ko-KR" altLang="ko-KR" sz="1200" dirty="0">
                <a:solidFill>
                  <a:schemeClr val="bg1"/>
                </a:solidFill>
              </a:rPr>
              <a:t>기본 폰트 색상 지정</a:t>
            </a:r>
            <a:r>
              <a:rPr lang="en-US" altLang="ko-KR" sz="1200" dirty="0">
                <a:solidFill>
                  <a:schemeClr val="bg1"/>
                </a:solidFill>
              </a:rPr>
              <a:t> */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background-color: #e8e8e8; /* </a:t>
            </a:r>
            <a:r>
              <a:rPr lang="ko-KR" altLang="ko-KR" sz="1200" dirty="0">
                <a:solidFill>
                  <a:schemeClr val="bg1"/>
                </a:solidFill>
              </a:rPr>
              <a:t>기본 바탕 배경색 지정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#wrap{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margin: 0 auto; /* </a:t>
            </a:r>
            <a:r>
              <a:rPr lang="ko-KR" altLang="ko-KR" sz="1200" dirty="0">
                <a:solidFill>
                  <a:schemeClr val="bg1"/>
                </a:solidFill>
              </a:rPr>
              <a:t>실제 사이트를 감싼</a:t>
            </a:r>
            <a:r>
              <a:rPr lang="en-US" altLang="ko-KR" sz="1200" dirty="0">
                <a:solidFill>
                  <a:schemeClr val="bg1"/>
                </a:solidFill>
              </a:rPr>
              <a:t> wrap </a:t>
            </a:r>
            <a:r>
              <a:rPr lang="ko-KR" altLang="ko-KR" sz="1200" dirty="0">
                <a:solidFill>
                  <a:schemeClr val="bg1"/>
                </a:solidFill>
              </a:rPr>
              <a:t>중앙 정렬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width: 944px; /* </a:t>
            </a:r>
            <a:r>
              <a:rPr lang="ko-KR" altLang="ko-KR" sz="1200" dirty="0">
                <a:solidFill>
                  <a:schemeClr val="bg1"/>
                </a:solidFill>
              </a:rPr>
              <a:t>실제 사이트의 크기 설정</a:t>
            </a:r>
            <a:r>
              <a:rPr lang="en-US" altLang="ko-KR" sz="1200" dirty="0">
                <a:solidFill>
                  <a:schemeClr val="bg1"/>
                </a:solidFill>
              </a:rPr>
              <a:t> */	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background-color: #</a:t>
            </a:r>
            <a:r>
              <a:rPr lang="en-US" altLang="ko-KR" sz="1200" dirty="0" err="1">
                <a:solidFill>
                  <a:schemeClr val="bg1"/>
                </a:solidFill>
              </a:rPr>
              <a:t>fff</a:t>
            </a:r>
            <a:r>
              <a:rPr lang="en-US" altLang="ko-KR" sz="1200" dirty="0">
                <a:solidFill>
                  <a:schemeClr val="bg1"/>
                </a:solidFill>
              </a:rPr>
              <a:t>; /* wrap </a:t>
            </a:r>
            <a:r>
              <a:rPr lang="ko-KR" altLang="ko-KR" sz="1200" dirty="0">
                <a:solidFill>
                  <a:schemeClr val="bg1"/>
                </a:solidFill>
              </a:rPr>
              <a:t>부분 배경 색상 설정</a:t>
            </a:r>
            <a:r>
              <a:rPr lang="en-US" altLang="ko-KR" sz="1200" dirty="0">
                <a:solidFill>
                  <a:schemeClr val="bg1"/>
                </a:solidFill>
              </a:rPr>
              <a:t> */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a { </a:t>
            </a:r>
            <a:r>
              <a:rPr lang="en-US" altLang="ko-KR" sz="1200" dirty="0" err="1">
                <a:solidFill>
                  <a:schemeClr val="bg1"/>
                </a:solidFill>
              </a:rPr>
              <a:t>text-decoration:none;color</a:t>
            </a:r>
            <a:r>
              <a:rPr lang="en-US" altLang="ko-KR" sz="1200" dirty="0">
                <a:solidFill>
                  <a:schemeClr val="bg1"/>
                </a:solidFill>
              </a:rPr>
              <a:t>:#333;} /* </a:t>
            </a:r>
            <a:r>
              <a:rPr lang="ko-KR" altLang="ko-KR" sz="1200" dirty="0">
                <a:solidFill>
                  <a:schemeClr val="bg1"/>
                </a:solidFill>
              </a:rPr>
              <a:t>기본 링크 색상 및 밑줄 제거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a:hover { color:#39F; </a:t>
            </a:r>
            <a:r>
              <a:rPr lang="en-US" altLang="ko-KR" sz="1200" dirty="0" err="1">
                <a:solidFill>
                  <a:schemeClr val="bg1"/>
                </a:solidFill>
              </a:rPr>
              <a:t>text-decoration:none</a:t>
            </a:r>
            <a:r>
              <a:rPr lang="en-US" altLang="ko-KR" sz="1200" dirty="0">
                <a:solidFill>
                  <a:schemeClr val="bg1"/>
                </a:solidFill>
              </a:rPr>
              <a:t>}/* </a:t>
            </a:r>
            <a:r>
              <a:rPr lang="ko-KR" altLang="ko-KR" sz="1200" dirty="0">
                <a:solidFill>
                  <a:schemeClr val="bg1"/>
                </a:solidFill>
              </a:rPr>
              <a:t>마우스 </a:t>
            </a:r>
            <a:r>
              <a:rPr lang="ko-KR" altLang="ko-KR" sz="1200" dirty="0" err="1">
                <a:solidFill>
                  <a:schemeClr val="bg1"/>
                </a:solidFill>
              </a:rPr>
              <a:t>오버시</a:t>
            </a:r>
            <a:r>
              <a:rPr lang="ko-KR" altLang="ko-KR" sz="1200" dirty="0">
                <a:solidFill>
                  <a:schemeClr val="bg1"/>
                </a:solidFill>
              </a:rPr>
              <a:t> 색상 및 효과 적용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.clear { </a:t>
            </a:r>
            <a:r>
              <a:rPr lang="en-US" altLang="ko-KR" sz="1200" dirty="0" err="1">
                <a:solidFill>
                  <a:schemeClr val="bg1"/>
                </a:solidFill>
              </a:rPr>
              <a:t>clear:both</a:t>
            </a:r>
            <a:r>
              <a:rPr lang="en-US" altLang="ko-KR" sz="1200" dirty="0">
                <a:solidFill>
                  <a:schemeClr val="bg1"/>
                </a:solidFill>
              </a:rPr>
              <a:t> } /* clear </a:t>
            </a:r>
            <a:r>
              <a:rPr lang="ko-KR" altLang="ko-KR" sz="1200" dirty="0" err="1">
                <a:solidFill>
                  <a:schemeClr val="bg1"/>
                </a:solidFill>
              </a:rPr>
              <a:t>선택자</a:t>
            </a:r>
            <a:r>
              <a:rPr lang="ko-KR" altLang="ko-KR" sz="1200" dirty="0">
                <a:solidFill>
                  <a:schemeClr val="bg1"/>
                </a:solidFill>
              </a:rPr>
              <a:t> 설정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… </a:t>
            </a:r>
            <a:r>
              <a:rPr lang="ko-KR" altLang="ko-KR" sz="1200" dirty="0">
                <a:solidFill>
                  <a:schemeClr val="bg1"/>
                </a:solidFill>
              </a:rPr>
              <a:t>하단 생략</a:t>
            </a:r>
            <a:r>
              <a:rPr lang="en-US" altLang="ko-KR" sz="1200" dirty="0">
                <a:solidFill>
                  <a:schemeClr val="bg1"/>
                </a:solidFill>
              </a:rPr>
              <a:t>…</a:t>
            </a:r>
            <a:endParaRPr lang="ko-KR" altLang="ko-KR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2" y="4437112"/>
            <a:ext cx="7272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코드</a:t>
            </a:r>
            <a:r>
              <a:rPr lang="en-US" altLang="ko-KR" sz="1200" dirty="0"/>
              <a:t> 14-3]reset5.css </a:t>
            </a:r>
            <a:r>
              <a:rPr lang="ko-KR" altLang="ko-KR" sz="1200" dirty="0"/>
              <a:t>적용 및</a:t>
            </a:r>
            <a:r>
              <a:rPr lang="en-US" altLang="ko-KR" sz="1200" dirty="0"/>
              <a:t> body, #wrap </a:t>
            </a:r>
            <a:r>
              <a:rPr lang="ko-KR" altLang="ko-KR" sz="1200" dirty="0"/>
              <a:t>등 기본 </a:t>
            </a:r>
            <a:r>
              <a:rPr lang="ko-KR" altLang="ko-KR" sz="1200" dirty="0" err="1"/>
              <a:t>선택자에</a:t>
            </a:r>
            <a:r>
              <a:rPr lang="ko-KR" altLang="ko-KR" sz="1200" dirty="0"/>
              <a:t> 속성 적용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4869160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ko-KR" sz="1400" dirty="0"/>
              <a:t>코드</a:t>
            </a:r>
            <a:r>
              <a:rPr lang="en-US" altLang="ko-KR" sz="1400" dirty="0"/>
              <a:t> 14-3]</a:t>
            </a:r>
            <a:r>
              <a:rPr lang="ko-KR" altLang="ko-KR" sz="1400" dirty="0"/>
              <a:t>까지가 사이트 전체 기본이 되는 뼈대라고 할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이제부터는 실제 웹사이트의 요소들인 </a:t>
            </a:r>
            <a:r>
              <a:rPr lang="ko-KR" altLang="ko-KR" sz="1400" dirty="0" err="1"/>
              <a:t>선택자에</a:t>
            </a:r>
            <a:r>
              <a:rPr lang="ko-KR" altLang="ko-KR" sz="1400" dirty="0"/>
              <a:t> 대해 속성을 적용해 보겠습니다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먼저 </a:t>
            </a:r>
            <a:r>
              <a:rPr lang="ko-KR" altLang="ko-KR" sz="1400" dirty="0" err="1"/>
              <a:t>포토샵에서</a:t>
            </a:r>
            <a:r>
              <a:rPr lang="ko-KR" altLang="ko-KR" sz="1400" dirty="0"/>
              <a:t> 작업된 부분에 정확한 위치를 파악해야만 해당 요소들을 정확하게 배치할 수 있습니다</a:t>
            </a:r>
            <a:r>
              <a:rPr lang="en-US" altLang="ko-KR" sz="1400" dirty="0"/>
              <a:t>. </a:t>
            </a:r>
            <a:r>
              <a:rPr lang="ko-KR" altLang="ko-KR" sz="1400" dirty="0" err="1"/>
              <a:t>포토샵에는</a:t>
            </a:r>
            <a:r>
              <a:rPr lang="en-US" altLang="ko-KR" sz="1400" dirty="0"/>
              <a:t> ruler tool</a:t>
            </a:r>
            <a:r>
              <a:rPr lang="ko-KR" altLang="ko-KR" sz="1400" dirty="0"/>
              <a:t>이 있어 해당 요소가 정확하게 어느 정도의 위치에 있는지 거리를 잴 수 있습니다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075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64096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.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14-10]</a:t>
            </a:r>
            <a:r>
              <a:rPr lang="ko-KR" altLang="ko-KR" sz="1400" dirty="0"/>
              <a:t>에서 회사 로고가 있는 부분을 상단에서부터 재보면</a:t>
            </a:r>
            <a:r>
              <a:rPr lang="en-US" altLang="ko-KR" sz="1400" dirty="0"/>
              <a:t> H:42.00</a:t>
            </a:r>
            <a:r>
              <a:rPr lang="ko-KR" altLang="ko-KR" sz="1400" dirty="0"/>
              <a:t>으로 표시되어 있는 것을 볼 수 있습니다</a:t>
            </a:r>
            <a:r>
              <a:rPr lang="en-US" altLang="ko-KR" sz="1400" dirty="0"/>
              <a:t>(</a:t>
            </a:r>
            <a:r>
              <a:rPr lang="ko-KR" altLang="ko-KR" sz="1400" dirty="0"/>
              <a:t>그림에서 보이는 </a:t>
            </a:r>
            <a:r>
              <a:rPr lang="ko-KR" altLang="ko-KR" sz="1400" dirty="0" err="1"/>
              <a:t>포토샵은</a:t>
            </a:r>
            <a:r>
              <a:rPr lang="ko-KR" altLang="ko-KR" sz="1400" dirty="0"/>
              <a:t> 단위가</a:t>
            </a:r>
            <a:r>
              <a:rPr lang="en-US" altLang="ko-KR" sz="1400" dirty="0"/>
              <a:t> pixel</a:t>
            </a:r>
            <a:r>
              <a:rPr lang="ko-KR" altLang="ko-KR" sz="1400" dirty="0"/>
              <a:t>로 설정되어 있는 상태입니다</a:t>
            </a:r>
            <a:r>
              <a:rPr lang="en-US" altLang="ko-KR" sz="1400" dirty="0"/>
              <a:t>).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628800"/>
            <a:ext cx="4057015" cy="33997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44008" y="4509120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14-10] </a:t>
            </a:r>
            <a:r>
              <a:rPr lang="ko-KR" altLang="ko-KR" sz="1200" dirty="0" err="1"/>
              <a:t>포토샵에서</a:t>
            </a:r>
            <a:r>
              <a:rPr lang="en-US" altLang="ko-KR" sz="1200" dirty="0"/>
              <a:t> ruler</a:t>
            </a:r>
            <a:r>
              <a:rPr lang="ko-KR" altLang="ko-KR" sz="1200" dirty="0"/>
              <a:t>를 이용</a:t>
            </a:r>
            <a:r>
              <a:rPr lang="en-US" altLang="ko-KR" sz="1200" dirty="0"/>
              <a:t>, </a:t>
            </a:r>
            <a:r>
              <a:rPr lang="ko-KR" altLang="ko-KR" sz="1200" dirty="0"/>
              <a:t>요소들의 정확한 위치 재기 </a:t>
            </a:r>
          </a:p>
        </p:txBody>
      </p:sp>
    </p:spTree>
    <p:extLst>
      <p:ext uri="{BB962C8B-B14F-4D97-AF65-F5344CB8AC3E}">
        <p14:creationId xmlns:p14="http://schemas.microsoft.com/office/powerpoint/2010/main" val="55208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864096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이번</a:t>
            </a:r>
            <a:r>
              <a:rPr lang="ko-KR" altLang="ko-KR" sz="1400" dirty="0" err="1"/>
              <a:t>장에서는</a:t>
            </a:r>
            <a:r>
              <a:rPr lang="ko-KR" altLang="ko-KR" sz="1400" dirty="0"/>
              <a:t> 본격적으로 사이트를 제작하도록 하겠습니다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우선 사이트 제작에 앞서 몇 가지 준비사항 및 주의점이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ko-KR" sz="1400" dirty="0"/>
              <a:t>예제를 실행하기 위해선</a:t>
            </a:r>
            <a:r>
              <a:rPr lang="en-US" altLang="ko-KR" sz="1400" dirty="0"/>
              <a:t> WAMP </a:t>
            </a:r>
            <a:r>
              <a:rPr lang="ko-KR" altLang="ko-KR" sz="1400" dirty="0"/>
              <a:t>또는</a:t>
            </a:r>
            <a:r>
              <a:rPr lang="en-US" altLang="ko-KR" sz="1400" dirty="0"/>
              <a:t> MAMP </a:t>
            </a:r>
            <a:r>
              <a:rPr lang="ko-KR" altLang="ko-KR" sz="1400" dirty="0"/>
              <a:t>서버가 필요합니다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WAMP </a:t>
            </a:r>
            <a:r>
              <a:rPr lang="ko-KR" altLang="ko-KR" sz="1400" dirty="0"/>
              <a:t>서버 설치 방법은 부록을 참고하기 바랍니다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ko-KR" altLang="ko-KR" sz="1400" dirty="0" err="1"/>
              <a:t>포토샵을</a:t>
            </a:r>
            <a:r>
              <a:rPr lang="ko-KR" altLang="ko-KR" sz="1400" dirty="0"/>
              <a:t> 이용해서 만들어진 사이트 디자인 레이아웃이 있어야 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 err="1"/>
              <a:t>포토샵</a:t>
            </a:r>
            <a:r>
              <a:rPr lang="ko-KR" altLang="ko-KR" sz="1400" dirty="0"/>
              <a:t> 사용법에 대해 자세히 학습하지 않습니다만</a:t>
            </a:r>
            <a:r>
              <a:rPr lang="en-US" altLang="ko-KR" sz="1400" dirty="0"/>
              <a:t>, </a:t>
            </a:r>
            <a:r>
              <a:rPr lang="ko-KR" altLang="ko-KR" sz="1400" dirty="0"/>
              <a:t>웹에서 사용하는 레이아웃은 어떻게 잘라내고 어떤 파일을 사용하는가에 대한 설명은 간단하게 진행하겠습니다</a:t>
            </a:r>
            <a:r>
              <a:rPr lang="en-US" altLang="ko-KR" sz="1400" dirty="0"/>
              <a:t>. </a:t>
            </a:r>
            <a:r>
              <a:rPr lang="ko-KR" altLang="ko-KR" sz="1400" dirty="0" err="1"/>
              <a:t>포토샵으로</a:t>
            </a:r>
            <a:r>
              <a:rPr lang="ko-KR" altLang="ko-KR" sz="1400" dirty="0"/>
              <a:t> 만들어진 샘플 파일은 원본</a:t>
            </a:r>
            <a:r>
              <a:rPr lang="en-US" altLang="ko-KR" sz="1400" dirty="0"/>
              <a:t> PSD </a:t>
            </a:r>
            <a:r>
              <a:rPr lang="ko-KR" altLang="ko-KR" sz="1400" dirty="0"/>
              <a:t>파일로 제공됩니다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ko-KR" sz="1400" dirty="0"/>
              <a:t>필요한 폴더들은 미리 만들어 놓습니다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사이트 제작 과정에서 필요한 폴더 명을 알려드립니다</a:t>
            </a:r>
            <a:r>
              <a:rPr lang="en-US" altLang="ko-KR" sz="1400" dirty="0"/>
              <a:t>. 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99603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784976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이런 방식을 통해 각 요소들의 위치를 파악할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이렇게 파악된 위치를 바탕으로</a:t>
            </a:r>
            <a:r>
              <a:rPr lang="en-US" altLang="ko-KR" sz="1400" dirty="0"/>
              <a:t> header </a:t>
            </a:r>
            <a:r>
              <a:rPr lang="ko-KR" altLang="ko-KR" sz="1400" dirty="0"/>
              <a:t>부분에 대한 작업을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우선</a:t>
            </a:r>
            <a:r>
              <a:rPr lang="en-US" altLang="ko-KR" sz="1400" dirty="0"/>
              <a:t> header </a:t>
            </a:r>
            <a:r>
              <a:rPr lang="ko-KR" altLang="ko-KR" sz="1400" dirty="0"/>
              <a:t>전체의 높이는</a:t>
            </a:r>
            <a:r>
              <a:rPr lang="en-US" altLang="ko-KR" sz="1400" dirty="0"/>
              <a:t> 137</a:t>
            </a:r>
            <a:r>
              <a:rPr lang="ko-KR" altLang="ko-KR" sz="1400" dirty="0"/>
              <a:t>픽셀입니다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그리고 현재 로고에는 텍스트로</a:t>
            </a:r>
            <a:r>
              <a:rPr lang="en-US" altLang="ko-KR" sz="1400" dirty="0"/>
              <a:t> YNG Corp. </a:t>
            </a:r>
            <a:r>
              <a:rPr lang="ko-KR" altLang="ko-KR" sz="1400" dirty="0"/>
              <a:t>이라고 되어 있는데</a:t>
            </a:r>
            <a:r>
              <a:rPr lang="en-US" altLang="ko-KR" sz="1400" dirty="0"/>
              <a:t>, </a:t>
            </a:r>
            <a:r>
              <a:rPr lang="ko-KR" altLang="ko-KR" sz="1400" dirty="0"/>
              <a:t>보통 사이트들은 회사 로고를 클릭하면 항상 홈 화면으로 돌아가게 처리합니다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따라서</a:t>
            </a:r>
            <a:r>
              <a:rPr lang="en-US" altLang="ko-KR" sz="1400" dirty="0"/>
              <a:t> HTML</a:t>
            </a:r>
            <a:r>
              <a:rPr lang="ko-KR" altLang="ko-KR" sz="1400" dirty="0"/>
              <a:t>에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&lt;div id="logo"&gt;&lt;a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="#"&gt;YNG Corp.&lt;/a&gt;&lt;/div&gt;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와 같이 링크를 걸어줍니다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그리고</a:t>
            </a:r>
            <a:r>
              <a:rPr lang="en-US" altLang="ko-KR" sz="1400" dirty="0"/>
              <a:t> logo </a:t>
            </a:r>
            <a:r>
              <a:rPr lang="ko-KR" altLang="ko-KR" sz="1400" dirty="0"/>
              <a:t>부분에는 다음과 같이 속성을 정의합니다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356992"/>
            <a:ext cx="792088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#logo{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float: left; /* </a:t>
            </a:r>
            <a:r>
              <a:rPr lang="ko-KR" altLang="ko-KR" sz="1200" dirty="0">
                <a:solidFill>
                  <a:schemeClr val="bg1"/>
                </a:solidFill>
              </a:rPr>
              <a:t>왼쪽 정렬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text-indent: -9999px; /* text-indent </a:t>
            </a:r>
            <a:r>
              <a:rPr lang="ko-KR" altLang="ko-KR" sz="1200" dirty="0">
                <a:solidFill>
                  <a:schemeClr val="bg1"/>
                </a:solidFill>
              </a:rPr>
              <a:t>속성으로 텍스트 감춤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width:167px; /* </a:t>
            </a:r>
            <a:r>
              <a:rPr lang="ko-KR" altLang="ko-KR" sz="1200" dirty="0">
                <a:solidFill>
                  <a:schemeClr val="bg1"/>
                </a:solidFill>
              </a:rPr>
              <a:t>로고 넓이</a:t>
            </a:r>
            <a:r>
              <a:rPr lang="en-US" altLang="ko-KR" sz="1200" dirty="0">
                <a:solidFill>
                  <a:schemeClr val="bg1"/>
                </a:solidFill>
              </a:rPr>
              <a:t>  </a:t>
            </a:r>
            <a:r>
              <a:rPr lang="ko-KR" altLang="ko-KR" sz="1200" dirty="0">
                <a:solidFill>
                  <a:schemeClr val="bg1"/>
                </a:solidFill>
              </a:rPr>
              <a:t>설정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height:63px; /* </a:t>
            </a:r>
            <a:r>
              <a:rPr lang="ko-KR" altLang="ko-KR" sz="1200" dirty="0">
                <a:solidFill>
                  <a:schemeClr val="bg1"/>
                </a:solidFill>
              </a:rPr>
              <a:t>로고 높이 설정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/logo.png) no-repeat left top; /* </a:t>
            </a:r>
            <a:r>
              <a:rPr lang="ko-KR" altLang="ko-KR" sz="1200" dirty="0">
                <a:solidFill>
                  <a:schemeClr val="bg1"/>
                </a:solidFill>
              </a:rPr>
              <a:t>배경 이미지로 로고 이미지 사용 </a:t>
            </a:r>
            <a:r>
              <a:rPr lang="en-US" altLang="ko-KR" sz="1200" dirty="0">
                <a:solidFill>
                  <a:schemeClr val="bg1"/>
                </a:solidFill>
              </a:rPr>
              <a:t> 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margin:42px 0 0 18px; /* </a:t>
            </a:r>
            <a:r>
              <a:rPr lang="ko-KR" altLang="ko-KR" sz="1200" dirty="0" err="1">
                <a:solidFill>
                  <a:schemeClr val="bg1"/>
                </a:solidFill>
              </a:rPr>
              <a:t>포토샵에서</a:t>
            </a:r>
            <a:r>
              <a:rPr lang="ko-KR" altLang="ko-KR" sz="1200" dirty="0">
                <a:solidFill>
                  <a:schemeClr val="bg1"/>
                </a:solidFill>
              </a:rPr>
              <a:t> 측정한 마진 값 설정</a:t>
            </a:r>
            <a:r>
              <a:rPr lang="en-US" altLang="ko-KR" sz="1200" dirty="0">
                <a:solidFill>
                  <a:schemeClr val="bg1"/>
                </a:solidFill>
              </a:rPr>
              <a:t> */	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}</a:t>
            </a:r>
            <a:endParaRPr lang="ko-KR" altLang="ko-KR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360" y="537321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400" dirty="0"/>
              <a:t>여기까지의 결과는</a:t>
            </a:r>
            <a:r>
              <a:rPr lang="en-US" altLang="ko-KR" sz="1400" dirty="0"/>
              <a:t>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14-11]</a:t>
            </a:r>
            <a:r>
              <a:rPr lang="ko-KR" altLang="ko-KR" sz="1400" dirty="0"/>
              <a:t>과 같습니다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7203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\Users\Michael\AppData\Local\Temp\SNAGHTML63cd2f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5731510" cy="21043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539552" y="26432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14-11] </a:t>
            </a:r>
            <a:r>
              <a:rPr lang="ko-KR" altLang="ko-KR" sz="1200" dirty="0"/>
              <a:t>로고 부분 텍스트를 이미지로 교체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3212976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하지만 여기서 로고 부분 즉 텍스트에 링크를 걸었는데</a:t>
            </a:r>
            <a:r>
              <a:rPr lang="en-US" altLang="ko-KR" sz="1400" dirty="0"/>
              <a:t>, </a:t>
            </a:r>
            <a:r>
              <a:rPr lang="ko-KR" altLang="ko-KR" sz="1400" dirty="0"/>
              <a:t>로고 이미지를 클릭해 보면 링크가 되어 있지 않는 것을 확인할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이유는 텍스트에 링크는 걸려져 있는데</a:t>
            </a:r>
            <a:r>
              <a:rPr lang="en-US" altLang="ko-KR" sz="1400" dirty="0"/>
              <a:t>, </a:t>
            </a:r>
            <a:r>
              <a:rPr lang="ko-KR" altLang="ko-KR" sz="1400" dirty="0"/>
              <a:t>텍스트를 감춰버려 링크 대상이 없다는 것입니다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그럼 이런 경우 어떻게 처리해야 할까요</a:t>
            </a:r>
            <a:r>
              <a:rPr lang="en-US" altLang="ko-KR" sz="1400" dirty="0"/>
              <a:t>?</a:t>
            </a:r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방법은 단순합니다</a:t>
            </a:r>
            <a:r>
              <a:rPr lang="en-US" altLang="ko-KR" sz="1400" dirty="0"/>
              <a:t>. #logo a</a:t>
            </a:r>
            <a:r>
              <a:rPr lang="ko-KR" altLang="ko-KR" sz="1400" dirty="0"/>
              <a:t>라는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만들어서</a:t>
            </a:r>
            <a:r>
              <a:rPr lang="en-US" altLang="ko-KR" sz="1400" dirty="0"/>
              <a:t> #logo</a:t>
            </a:r>
            <a:r>
              <a:rPr lang="ko-KR" altLang="ko-KR" sz="1400" dirty="0"/>
              <a:t>에 적용된</a:t>
            </a:r>
            <a:r>
              <a:rPr lang="en-US" altLang="ko-KR" sz="1400" dirty="0"/>
              <a:t> width</a:t>
            </a:r>
            <a:r>
              <a:rPr lang="ko-KR" altLang="ko-KR" sz="1400" dirty="0"/>
              <a:t>와</a:t>
            </a:r>
            <a:r>
              <a:rPr lang="en-US" altLang="ko-KR" sz="1400" dirty="0"/>
              <a:t> height</a:t>
            </a:r>
            <a:r>
              <a:rPr lang="ko-KR" altLang="ko-KR" sz="1400" dirty="0"/>
              <a:t>를</a:t>
            </a:r>
            <a:r>
              <a:rPr lang="en-US" altLang="ko-KR" sz="1400" dirty="0"/>
              <a:t> #logo a </a:t>
            </a:r>
            <a:r>
              <a:rPr lang="ko-KR" altLang="ko-KR" sz="1400" dirty="0"/>
              <a:t>에 적용해 주고 </a:t>
            </a:r>
            <a:r>
              <a:rPr lang="ko-KR" altLang="ko-KR" sz="1400" dirty="0" err="1"/>
              <a:t>인라인</a:t>
            </a:r>
            <a:r>
              <a:rPr lang="ko-KR" altLang="ko-KR" sz="1400" dirty="0"/>
              <a:t> 속성인</a:t>
            </a:r>
            <a:r>
              <a:rPr lang="en-US" altLang="ko-KR" sz="1400" dirty="0"/>
              <a:t> #logo a</a:t>
            </a:r>
            <a:r>
              <a:rPr lang="ko-KR" altLang="ko-KR" sz="1400" dirty="0"/>
              <a:t>를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display:block</a:t>
            </a:r>
            <a:r>
              <a:rPr lang="en-US" altLang="ko-KR" sz="1400" dirty="0"/>
              <a:t> </a:t>
            </a:r>
            <a:r>
              <a:rPr lang="ko-KR" altLang="ko-KR" sz="1400" dirty="0"/>
              <a:t>즉 블록 속성으로 변환해 버리면 됩니다</a:t>
            </a:r>
            <a:r>
              <a:rPr lang="en-US" altLang="ko-KR" sz="1400" dirty="0"/>
              <a:t>. </a:t>
            </a:r>
            <a:r>
              <a:rPr lang="ko-KR" altLang="ko-KR" sz="1400" dirty="0"/>
              <a:t>다음과 같이 적용해 주면 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104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64096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#logo{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float: left;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text-indent: -9999px;	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/logo.png) no-repeat left top;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margin:42px 0 0 18px;			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#logo a {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</a:t>
            </a:r>
            <a:r>
              <a:rPr lang="en-US" altLang="ko-KR" sz="1200" dirty="0" err="1">
                <a:solidFill>
                  <a:schemeClr val="bg1"/>
                </a:solidFill>
              </a:rPr>
              <a:t>display:block</a:t>
            </a:r>
            <a:r>
              <a:rPr lang="en-US" altLang="ko-KR" sz="1200" dirty="0">
                <a:solidFill>
                  <a:schemeClr val="bg1"/>
                </a:solidFill>
              </a:rPr>
              <a:t>;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width:167px;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height:63px;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2996952"/>
            <a:ext cx="856895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이렇게 적용해 주면 로고 부분 전체에 링크가 걸리게 되는 것입니다</a:t>
            </a:r>
            <a:r>
              <a:rPr lang="en-US" altLang="ko-KR" sz="1400" dirty="0"/>
              <a:t>.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14-12]</a:t>
            </a:r>
            <a:r>
              <a:rPr lang="ko-KR" altLang="ko-KR" sz="1400" dirty="0"/>
              <a:t>를 보면 차이점을 알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4020247"/>
            <a:ext cx="2485390" cy="1275715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2090" y="4047889"/>
            <a:ext cx="2437765" cy="11804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5536" y="5517232"/>
            <a:ext cx="5688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14-12] #logo a </a:t>
            </a:r>
            <a:r>
              <a:rPr lang="ko-KR" altLang="ko-KR" sz="1200" dirty="0"/>
              <a:t>적용 전</a:t>
            </a:r>
            <a:r>
              <a:rPr lang="en-US" altLang="ko-KR" sz="1200" dirty="0"/>
              <a:t> (</a:t>
            </a:r>
            <a:r>
              <a:rPr lang="ko-KR" altLang="ko-KR" sz="1200" dirty="0"/>
              <a:t>왼쪽 그림</a:t>
            </a:r>
            <a:r>
              <a:rPr lang="en-US" altLang="ko-KR" sz="1200" dirty="0"/>
              <a:t>)</a:t>
            </a:r>
            <a:r>
              <a:rPr lang="ko-KR" altLang="ko-KR" sz="1200" dirty="0"/>
              <a:t>과 적용 후</a:t>
            </a:r>
            <a:r>
              <a:rPr lang="en-US" altLang="ko-KR" sz="1200" dirty="0"/>
              <a:t> (</a:t>
            </a:r>
            <a:r>
              <a:rPr lang="ko-KR" altLang="ko-KR" sz="1200" dirty="0"/>
              <a:t>오른쪽 그림</a:t>
            </a:r>
            <a:r>
              <a:rPr lang="en-US" altLang="ko-KR" sz="1200" dirty="0"/>
              <a:t>)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6171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784976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이제 로그인 부분 즉</a:t>
            </a:r>
            <a:r>
              <a:rPr lang="en-US" altLang="ko-KR" sz="1400" dirty="0"/>
              <a:t> #</a:t>
            </a:r>
            <a:r>
              <a:rPr lang="en-US" altLang="ko-KR" sz="1400" dirty="0" err="1"/>
              <a:t>hlink</a:t>
            </a:r>
            <a:r>
              <a:rPr lang="ko-KR" altLang="ko-KR" sz="1400" dirty="0"/>
              <a:t>라고 되어 있는 부분과 메인 메뉴에 대한 처리를 해 보겠습니다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14-12]</a:t>
            </a:r>
            <a:r>
              <a:rPr lang="ko-KR" altLang="ko-KR" sz="1400" dirty="0"/>
              <a:t>에서 보면 로그인과 회원가입 부분에는 리스트 스타일이 적용되어 있는데</a:t>
            </a:r>
            <a:r>
              <a:rPr lang="en-US" altLang="ko-KR" sz="1400" dirty="0"/>
              <a:t>, </a:t>
            </a:r>
            <a:r>
              <a:rPr lang="ko-KR" altLang="ko-KR" sz="1400" dirty="0"/>
              <a:t>회사소개</a:t>
            </a:r>
            <a:r>
              <a:rPr lang="en-US" altLang="ko-KR" sz="1400" dirty="0"/>
              <a:t>, </a:t>
            </a:r>
            <a:r>
              <a:rPr lang="ko-KR" altLang="ko-KR" sz="1400" dirty="0"/>
              <a:t>제품정보가 있는 메인 메뉴에는 리스트 스타일이 적용되어 있지 않습니다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 이유는</a:t>
            </a:r>
            <a:r>
              <a:rPr lang="en-US" altLang="ko-KR" sz="1400" dirty="0"/>
              <a:t> reset5.css </a:t>
            </a:r>
            <a:r>
              <a:rPr lang="ko-KR" altLang="ko-KR" sz="1400" dirty="0"/>
              <a:t>파일 내부에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{</a:t>
            </a:r>
            <a:r>
              <a:rPr lang="en-US" altLang="ko-KR" sz="1400" dirty="0" err="1"/>
              <a:t>list-style:none</a:t>
            </a:r>
            <a:r>
              <a:rPr lang="en-US" altLang="ko-KR" sz="1400" dirty="0"/>
              <a:t>} </a:t>
            </a:r>
            <a:r>
              <a:rPr lang="ko-KR" altLang="ko-KR" sz="1400" dirty="0"/>
              <a:t>이라고 되어 있기 때문에 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</a:t>
            </a:r>
            <a:r>
              <a:rPr lang="ko-KR" altLang="ko-KR" sz="1400" dirty="0"/>
              <a:t>부분에는 리스트 스타일이 없습니다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먼저</a:t>
            </a:r>
            <a:r>
              <a:rPr lang="en-US" altLang="ko-KR" sz="1400" dirty="0"/>
              <a:t> #</a:t>
            </a:r>
            <a:r>
              <a:rPr lang="en-US" altLang="ko-KR" sz="1400" dirty="0" err="1"/>
              <a:t>hlink</a:t>
            </a:r>
            <a:r>
              <a:rPr lang="ko-KR" altLang="ko-KR" sz="1400" dirty="0"/>
              <a:t>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</a:t>
            </a:r>
            <a:r>
              <a:rPr lang="ko-KR" altLang="ko-KR" sz="1400" dirty="0"/>
              <a:t>는 오른쪽으로 정렬되어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따라서 그룹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사용하여 묶어주고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float:right</a:t>
            </a:r>
            <a:r>
              <a:rPr lang="en-US" altLang="ko-KR" sz="1400" dirty="0"/>
              <a:t> </a:t>
            </a:r>
            <a:r>
              <a:rPr lang="ko-KR" altLang="ko-KR" sz="1400" dirty="0"/>
              <a:t>를 적용합니다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그리고</a:t>
            </a:r>
            <a:r>
              <a:rPr lang="en-US" altLang="ko-KR" sz="1400" dirty="0"/>
              <a:t> #</a:t>
            </a:r>
            <a:r>
              <a:rPr lang="en-US" altLang="ko-KR" sz="1400" dirty="0" err="1"/>
              <a:t>hlink</a:t>
            </a:r>
            <a:r>
              <a:rPr lang="en-US" altLang="ko-KR" sz="1400" dirty="0"/>
              <a:t> </a:t>
            </a:r>
            <a:r>
              <a:rPr lang="ko-KR" altLang="ko-KR" sz="1400" dirty="0"/>
              <a:t>부분에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list-style:none</a:t>
            </a:r>
            <a:r>
              <a:rPr lang="ko-KR" altLang="ko-KR" sz="1400" dirty="0"/>
              <a:t>을 지정합니다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또한 현재 상하로 배치되어 있는 리스트를 좌우 방향으로 배치하기 위해서</a:t>
            </a:r>
            <a:r>
              <a:rPr lang="en-US" altLang="ko-KR" sz="1400" dirty="0"/>
              <a:t> #</a:t>
            </a:r>
            <a:r>
              <a:rPr lang="en-US" altLang="ko-KR" sz="1400" dirty="0" err="1"/>
              <a:t>hlink</a:t>
            </a:r>
            <a:r>
              <a:rPr lang="en-US" altLang="ko-KR" sz="1400" dirty="0"/>
              <a:t> li</a:t>
            </a:r>
            <a:r>
              <a:rPr lang="ko-KR" altLang="ko-KR" sz="1400" dirty="0"/>
              <a:t>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li</a:t>
            </a:r>
            <a:r>
              <a:rPr lang="ko-KR" altLang="ko-KR" sz="1400" dirty="0"/>
              <a:t>의 속성을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float:left</a:t>
            </a:r>
            <a:r>
              <a:rPr lang="ko-KR" altLang="ko-KR" sz="1400" dirty="0"/>
              <a:t>로 지정합니다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정리를 하면 다음과 같습니다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3573016"/>
            <a:ext cx="6264696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	#</a:t>
            </a:r>
            <a:r>
              <a:rPr lang="en-US" altLang="ko-KR" sz="1200" dirty="0" err="1">
                <a:solidFill>
                  <a:schemeClr val="bg1"/>
                </a:solidFill>
              </a:rPr>
              <a:t>hlink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{</a:t>
            </a:r>
            <a:r>
              <a:rPr lang="en-US" altLang="ko-KR" sz="1200" dirty="0" err="1">
                <a:solidFill>
                  <a:schemeClr val="bg1"/>
                </a:solidFill>
              </a:rPr>
              <a:t>float:right</a:t>
            </a:r>
            <a:r>
              <a:rPr lang="en-US" altLang="ko-KR" sz="1200" dirty="0">
                <a:solidFill>
                  <a:schemeClr val="bg1"/>
                </a:solidFill>
              </a:rPr>
              <a:t>;}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#</a:t>
            </a:r>
            <a:r>
              <a:rPr lang="en-US" altLang="ko-KR" sz="1200" dirty="0" err="1">
                <a:solidFill>
                  <a:schemeClr val="bg1"/>
                </a:solidFill>
              </a:rPr>
              <a:t>hlink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ul</a:t>
            </a:r>
            <a:r>
              <a:rPr lang="en-US" altLang="ko-KR" sz="1200" dirty="0">
                <a:solidFill>
                  <a:schemeClr val="bg1"/>
                </a:solidFill>
              </a:rPr>
              <a:t> {</a:t>
            </a:r>
            <a:r>
              <a:rPr lang="en-US" altLang="ko-KR" sz="1200" dirty="0" err="1">
                <a:solidFill>
                  <a:schemeClr val="bg1"/>
                </a:solidFill>
              </a:rPr>
              <a:t>list-style:none</a:t>
            </a:r>
            <a:r>
              <a:rPr lang="en-US" altLang="ko-KR" sz="1200" dirty="0">
                <a:solidFill>
                  <a:schemeClr val="bg1"/>
                </a:solidFill>
              </a:rPr>
              <a:t>;}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#</a:t>
            </a:r>
            <a:r>
              <a:rPr lang="en-US" altLang="ko-KR" sz="1200" dirty="0" err="1">
                <a:solidFill>
                  <a:schemeClr val="bg1"/>
                </a:solidFill>
              </a:rPr>
              <a:t>hlink</a:t>
            </a:r>
            <a:r>
              <a:rPr lang="en-US" altLang="ko-KR" sz="1200" dirty="0">
                <a:solidFill>
                  <a:schemeClr val="bg1"/>
                </a:solidFill>
              </a:rPr>
              <a:t> li, 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 {</a:t>
            </a:r>
            <a:r>
              <a:rPr lang="en-US" altLang="ko-KR" sz="1200" dirty="0" err="1">
                <a:solidFill>
                  <a:schemeClr val="bg1"/>
                </a:solidFill>
              </a:rPr>
              <a:t>float:left</a:t>
            </a:r>
            <a:r>
              <a:rPr lang="en-US" altLang="ko-KR" sz="1200" dirty="0">
                <a:solidFill>
                  <a:schemeClr val="bg1"/>
                </a:solidFill>
              </a:rPr>
              <a:t>;}</a:t>
            </a:r>
            <a:endParaRPr lang="ko-KR" altLang="ko-KR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213" y="450912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그에 따른 결과는</a:t>
            </a:r>
            <a:r>
              <a:rPr lang="en-US" altLang="ko-KR" sz="1400" dirty="0"/>
              <a:t>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14-13]</a:t>
            </a:r>
            <a:r>
              <a:rPr lang="ko-KR" altLang="ko-KR" sz="1400" dirty="0"/>
              <a:t>을 참조하면 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5" name="그림 4" descr="C:\Users\Michael\AppData\Local\Temp\SNAGHTMLc4e7d2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94"/>
          <a:stretch/>
        </p:blipFill>
        <p:spPr bwMode="auto">
          <a:xfrm>
            <a:off x="395536" y="4869160"/>
            <a:ext cx="5735955" cy="14230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69876" y="609329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14-13] #</a:t>
            </a:r>
            <a:r>
              <a:rPr lang="en-US" altLang="ko-KR" sz="1200" dirty="0" err="1"/>
              <a:t>hlink</a:t>
            </a:r>
            <a:r>
              <a:rPr lang="en-US" altLang="ko-KR" sz="1200" dirty="0"/>
              <a:t> </a:t>
            </a:r>
            <a:r>
              <a:rPr lang="ko-KR" altLang="ko-KR" sz="1200" dirty="0"/>
              <a:t>부분과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 </a:t>
            </a:r>
            <a:r>
              <a:rPr lang="ko-KR" altLang="ko-KR" sz="1200" dirty="0"/>
              <a:t>부분에 대한 처리 </a:t>
            </a:r>
          </a:p>
        </p:txBody>
      </p:sp>
    </p:spTree>
    <p:extLst>
      <p:ext uri="{BB962C8B-B14F-4D97-AF65-F5344CB8AC3E}">
        <p14:creationId xmlns:p14="http://schemas.microsoft.com/office/powerpoint/2010/main" val="4219749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712968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14-13]</a:t>
            </a:r>
            <a:r>
              <a:rPr lang="ko-KR" altLang="ko-KR" sz="1400" dirty="0"/>
              <a:t>을 보면</a:t>
            </a:r>
            <a:r>
              <a:rPr lang="en-US" altLang="ko-KR" sz="1400" dirty="0"/>
              <a:t> #</a:t>
            </a:r>
            <a:r>
              <a:rPr lang="en-US" altLang="ko-KR" sz="1400" dirty="0" err="1"/>
              <a:t>hlink</a:t>
            </a:r>
            <a:r>
              <a:rPr lang="en-US" altLang="ko-KR" sz="1400" dirty="0"/>
              <a:t> </a:t>
            </a:r>
            <a:r>
              <a:rPr lang="ko-KR" altLang="ko-KR" sz="1400" dirty="0"/>
              <a:t>부분과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</a:t>
            </a:r>
            <a:r>
              <a:rPr lang="ko-KR" altLang="ko-KR" sz="1400" dirty="0"/>
              <a:t>부분이 동시에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float:right</a:t>
            </a:r>
            <a:r>
              <a:rPr lang="ko-KR" altLang="ko-KR" sz="1400" dirty="0"/>
              <a:t>가 되어 있어 한 줄에 배치되어 있는 것을 알 수 있습니다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</a:t>
            </a:r>
            <a:r>
              <a:rPr lang="ko-KR" altLang="ko-KR" sz="1400" dirty="0"/>
              <a:t>부분은</a:t>
            </a:r>
            <a:r>
              <a:rPr lang="en-US" altLang="ko-KR" sz="1400" dirty="0"/>
              <a:t> #</a:t>
            </a:r>
            <a:r>
              <a:rPr lang="en-US" altLang="ko-KR" sz="1400" dirty="0" err="1"/>
              <a:t>hlink</a:t>
            </a:r>
            <a:r>
              <a:rPr lang="en-US" altLang="ko-KR" sz="1400" dirty="0"/>
              <a:t> </a:t>
            </a:r>
            <a:r>
              <a:rPr lang="ko-KR" altLang="ko-KR" sz="1400" dirty="0"/>
              <a:t>다음 라인에 배치하려면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</a:t>
            </a:r>
            <a:r>
              <a:rPr lang="ko-KR" altLang="ko-KR" sz="1400" dirty="0"/>
              <a:t>에만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clear:right</a:t>
            </a:r>
            <a:r>
              <a:rPr lang="ko-KR" altLang="ko-KR" sz="1400" dirty="0"/>
              <a:t>를 지정해 주면 문제가 해결됩니다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 descr="C:\Users\Michael\AppData\Local\Temp\SNAGHTMLc9c05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71040"/>
            <a:ext cx="5731511" cy="14579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3059832" y="2708920"/>
            <a:ext cx="55446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14-14] 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 </a:t>
            </a:r>
            <a:r>
              <a:rPr lang="ko-KR" altLang="ko-KR" sz="1200" dirty="0" err="1"/>
              <a:t>선택자에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clear:right</a:t>
            </a:r>
            <a:r>
              <a:rPr lang="en-US" altLang="ko-KR" sz="1200" dirty="0"/>
              <a:t> </a:t>
            </a:r>
            <a:r>
              <a:rPr lang="ko-KR" altLang="ko-KR" sz="1200" dirty="0"/>
              <a:t>적용하여</a:t>
            </a:r>
            <a:r>
              <a:rPr lang="en-US" altLang="ko-KR" sz="1200" dirty="0"/>
              <a:t>, </a:t>
            </a:r>
            <a:r>
              <a:rPr lang="ko-KR" altLang="ko-KR" sz="1200" dirty="0"/>
              <a:t>다음 라인으로 배치 후 모습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683" y="3429000"/>
            <a:ext cx="73448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이제</a:t>
            </a:r>
            <a:r>
              <a:rPr lang="en-US" altLang="ko-KR" sz="1400" dirty="0"/>
              <a:t> #</a:t>
            </a:r>
            <a:r>
              <a:rPr lang="en-US" altLang="ko-KR" sz="1400" dirty="0" err="1"/>
              <a:t>hlink</a:t>
            </a:r>
            <a:r>
              <a:rPr lang="ko-KR" altLang="ko-KR" sz="1400" dirty="0"/>
              <a:t>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</a:t>
            </a:r>
            <a:r>
              <a:rPr lang="ko-KR" altLang="ko-KR" sz="1400" dirty="0"/>
              <a:t>부분에 대한 </a:t>
            </a:r>
            <a:r>
              <a:rPr lang="ko-KR" altLang="ko-KR" sz="1400" dirty="0" err="1"/>
              <a:t>마진값을</a:t>
            </a:r>
            <a:r>
              <a:rPr lang="ko-KR" altLang="ko-KR" sz="1400" dirty="0"/>
              <a:t> 설정하여 정확한 위치에 배치하도록 하겠습니다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  <a:endParaRPr lang="ko-KR" altLang="ko-KR" sz="1400" dirty="0"/>
          </a:p>
          <a:p>
            <a:r>
              <a:rPr lang="en-US" altLang="ko-KR" sz="1400" dirty="0"/>
              <a:t>	#</a:t>
            </a:r>
            <a:r>
              <a:rPr lang="en-US" altLang="ko-KR" sz="1400" dirty="0" err="1"/>
              <a:t>hlink</a:t>
            </a:r>
            <a:r>
              <a:rPr lang="en-US" altLang="ko-KR" sz="1400" dirty="0"/>
              <a:t> { margin:11px 28px 0 0;}	</a:t>
            </a:r>
            <a:endParaRPr lang="ko-KR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{margin:42px 38px 0 0; </a:t>
            </a:r>
            <a:r>
              <a:rPr lang="en-US" altLang="ko-KR" sz="1400" dirty="0" err="1"/>
              <a:t>clear:right</a:t>
            </a:r>
            <a:r>
              <a:rPr lang="en-US" altLang="ko-KR" sz="1400" dirty="0"/>
              <a:t>;}</a:t>
            </a:r>
          </a:p>
          <a:p>
            <a:endParaRPr lang="ko-KR" altLang="ko-KR" sz="1400" dirty="0"/>
          </a:p>
          <a:p>
            <a:r>
              <a:rPr lang="ko-KR" altLang="ko-KR" sz="1400" dirty="0"/>
              <a:t>이 속성을 적용한 후 결과는</a:t>
            </a:r>
            <a:r>
              <a:rPr lang="en-US" altLang="ko-KR" sz="1400" dirty="0"/>
              <a:t>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14-15]</a:t>
            </a:r>
            <a:r>
              <a:rPr lang="ko-KR" altLang="ko-KR" sz="1400" dirty="0"/>
              <a:t>와 같습니다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6" name="그림 5" descr="C:\Users\Michael\AppData\Local\Temp\SNAGHTMLe5313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69160"/>
            <a:ext cx="5687492" cy="14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3521307" y="6154271"/>
            <a:ext cx="497942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14-15] #</a:t>
            </a:r>
            <a:r>
              <a:rPr lang="en-US" altLang="ko-KR" sz="1200" dirty="0" err="1"/>
              <a:t>hlink</a:t>
            </a:r>
            <a:r>
              <a:rPr lang="ko-KR" altLang="ko-KR" sz="1200" dirty="0"/>
              <a:t>와 </a:t>
            </a:r>
            <a:r>
              <a:rPr lang="en-US" altLang="ko-KR" sz="1200" dirty="0" err="1"/>
              <a:t>nav</a:t>
            </a:r>
            <a:r>
              <a:rPr lang="ko-KR" altLang="ko-KR" sz="1200" dirty="0"/>
              <a:t>의 </a:t>
            </a:r>
            <a:r>
              <a:rPr lang="ko-KR" altLang="ko-KR" sz="1200" dirty="0" err="1"/>
              <a:t>마진값을</a:t>
            </a:r>
            <a:r>
              <a:rPr lang="ko-KR" altLang="ko-KR" sz="1200" dirty="0"/>
              <a:t> 이용하여 자리 배치 후 모습 </a:t>
            </a:r>
          </a:p>
        </p:txBody>
      </p:sp>
    </p:spTree>
    <p:extLst>
      <p:ext uri="{BB962C8B-B14F-4D97-AF65-F5344CB8AC3E}">
        <p14:creationId xmlns:p14="http://schemas.microsoft.com/office/powerpoint/2010/main" val="3588430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08720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이제 각 텍스트 사이의 간격과 메인 메뉴의 크기를 조절하도록 하겠습니다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텍스트 간격은 </a:t>
            </a:r>
            <a:r>
              <a:rPr lang="ko-KR" altLang="ko-KR" sz="1400" dirty="0" err="1"/>
              <a:t>패딩을</a:t>
            </a:r>
            <a:r>
              <a:rPr lang="ko-KR" altLang="ko-KR" sz="1400" dirty="0"/>
              <a:t> 이용해서 처리합니다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그리고 메인 메뉴에는 메뉴 간의 구분을 위해서 </a:t>
            </a:r>
            <a:r>
              <a:rPr lang="ko-KR" altLang="ko-KR" sz="1400" dirty="0" err="1"/>
              <a:t>구분선이</a:t>
            </a:r>
            <a:r>
              <a:rPr lang="ko-KR" altLang="ko-KR" sz="1400" dirty="0"/>
              <a:t> 되어 있는데</a:t>
            </a:r>
            <a:r>
              <a:rPr lang="en-US" altLang="ko-KR" sz="1400" dirty="0"/>
              <a:t>, </a:t>
            </a:r>
            <a:r>
              <a:rPr lang="ko-KR" altLang="ko-KR" sz="1400" dirty="0"/>
              <a:t>이 부분은 백그라운드 이미지를 이용해서 처리합니다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 descr="C:\Users\Michael\AppData\Local\Temp\SNAGHTMLe7e91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5731510" cy="14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4067944" y="3279778"/>
            <a:ext cx="4572000" cy="27699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14-16] header </a:t>
            </a:r>
            <a:r>
              <a:rPr lang="ko-KR" altLang="ko-KR" sz="1200" dirty="0"/>
              <a:t>부분 전체 레이아웃 모습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4077072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14-16]</a:t>
            </a:r>
            <a:r>
              <a:rPr lang="ko-KR" altLang="ko-KR" sz="1400" dirty="0"/>
              <a:t>을 보면 메인 메뉴 부분에 </a:t>
            </a:r>
            <a:r>
              <a:rPr lang="ko-KR" altLang="ko-KR" sz="1400" dirty="0" err="1"/>
              <a:t>구분선이</a:t>
            </a:r>
            <a:r>
              <a:rPr lang="ko-KR" altLang="ko-KR" sz="1400" dirty="0"/>
              <a:t> 들어가 있는데</a:t>
            </a:r>
            <a:r>
              <a:rPr lang="en-US" altLang="ko-KR" sz="1400" dirty="0"/>
              <a:t>, </a:t>
            </a:r>
            <a:r>
              <a:rPr lang="ko-KR" altLang="ko-KR" sz="1400" dirty="0"/>
              <a:t>마지막 부분 </a:t>
            </a:r>
            <a:r>
              <a:rPr lang="en-US" altLang="ko-KR" sz="1400" dirty="0"/>
              <a:t>“</a:t>
            </a:r>
            <a:r>
              <a:rPr lang="ko-KR" altLang="ko-KR" sz="1400" dirty="0"/>
              <a:t>고객지원</a:t>
            </a:r>
            <a:r>
              <a:rPr lang="en-US" altLang="ko-KR" sz="1400" dirty="0"/>
              <a:t>” </a:t>
            </a:r>
            <a:r>
              <a:rPr lang="ko-KR" altLang="ko-KR" sz="1400" dirty="0"/>
              <a:t>다음에도 </a:t>
            </a:r>
            <a:r>
              <a:rPr lang="ko-KR" altLang="ko-KR" sz="1400" dirty="0" err="1"/>
              <a:t>구분선이</a:t>
            </a:r>
            <a:r>
              <a:rPr lang="ko-KR" altLang="ko-KR" sz="1400" dirty="0"/>
              <a:t> 들어가 있습니다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원본 디자인에는 이곳에 </a:t>
            </a:r>
            <a:r>
              <a:rPr lang="ko-KR" altLang="ko-KR" sz="1400" dirty="0" err="1"/>
              <a:t>구분선이</a:t>
            </a:r>
            <a:r>
              <a:rPr lang="ko-KR" altLang="ko-KR" sz="1400" dirty="0"/>
              <a:t> 없습니다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따라서 이 부분은 제거해야 합니다</a:t>
            </a:r>
            <a:r>
              <a:rPr lang="en-US" altLang="ko-KR" sz="1400" dirty="0"/>
              <a:t>. :last-child</a:t>
            </a:r>
            <a:r>
              <a:rPr lang="ko-KR" altLang="ko-KR" sz="1400" dirty="0"/>
              <a:t>라는 수도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이용해서 배경 이미지를 없애버리면 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6697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7849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여기까지 적용된</a:t>
            </a:r>
            <a:r>
              <a:rPr lang="en-US" altLang="ko-KR" sz="1400" dirty="0"/>
              <a:t> CSS </a:t>
            </a:r>
            <a:r>
              <a:rPr lang="ko-KR" altLang="ko-KR" sz="1400" dirty="0"/>
              <a:t>속성은 다음과 같습니다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200" dirty="0"/>
              <a:t>#</a:t>
            </a:r>
            <a:r>
              <a:rPr lang="en-US" altLang="ko-KR" sz="1200" dirty="0" err="1"/>
              <a:t>hlink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 {</a:t>
            </a:r>
            <a:r>
              <a:rPr lang="en-US" altLang="ko-KR" sz="1200" dirty="0" err="1"/>
              <a:t>float:right</a:t>
            </a:r>
            <a:r>
              <a:rPr lang="en-US" altLang="ko-KR" sz="1200" dirty="0"/>
              <a:t>;}	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#</a:t>
            </a:r>
            <a:r>
              <a:rPr lang="en-US" altLang="ko-KR" sz="1200" dirty="0" err="1"/>
              <a:t>hlink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 {</a:t>
            </a:r>
            <a:r>
              <a:rPr lang="en-US" altLang="ko-KR" sz="1200" dirty="0" err="1"/>
              <a:t>list-style:none</a:t>
            </a:r>
            <a:r>
              <a:rPr lang="en-US" altLang="ko-KR" sz="1200" dirty="0"/>
              <a:t>;}	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#</a:t>
            </a:r>
            <a:r>
              <a:rPr lang="en-US" altLang="ko-KR" sz="1200" dirty="0" err="1"/>
              <a:t>hlink</a:t>
            </a:r>
            <a:r>
              <a:rPr lang="en-US" altLang="ko-KR" sz="1200" dirty="0"/>
              <a:t> li, 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 li {</a:t>
            </a:r>
            <a:r>
              <a:rPr lang="en-US" altLang="ko-KR" sz="1200" dirty="0" err="1"/>
              <a:t>float:left</a:t>
            </a:r>
            <a:r>
              <a:rPr lang="en-US" altLang="ko-KR" sz="1200" dirty="0"/>
              <a:t>;}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#</a:t>
            </a:r>
            <a:r>
              <a:rPr lang="en-US" altLang="ko-KR" sz="1200" dirty="0" err="1"/>
              <a:t>hlink</a:t>
            </a:r>
            <a:r>
              <a:rPr lang="en-US" altLang="ko-KR" sz="1200" dirty="0"/>
              <a:t> { margin:11px 28px 0 0;}	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#</a:t>
            </a:r>
            <a:r>
              <a:rPr lang="en-US" altLang="ko-KR" sz="1200" dirty="0" err="1"/>
              <a:t>hlink</a:t>
            </a:r>
            <a:r>
              <a:rPr lang="en-US" altLang="ko-KR" sz="1200" dirty="0"/>
              <a:t> li a { padding:0 10px}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 {margin:42px 38px 0 0; font-size:1.4em;clear:right;}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 li {</a:t>
            </a:r>
            <a:r>
              <a:rPr lang="en-US" altLang="ko-KR" sz="1200" dirty="0" err="1"/>
              <a:t>background:url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imgs</a:t>
            </a:r>
            <a:r>
              <a:rPr lang="en-US" altLang="ko-KR" sz="1200" dirty="0"/>
              <a:t>/div_line.png) no-repeat center right} </a:t>
            </a:r>
            <a:br>
              <a:rPr lang="en-US" altLang="ko-KR" sz="1200" dirty="0"/>
            </a:br>
            <a:r>
              <a:rPr lang="en-US" altLang="ko-KR" sz="1200" dirty="0"/>
              <a:t>                /* </a:t>
            </a:r>
            <a:r>
              <a:rPr lang="ko-KR" altLang="ko-KR" sz="1200" dirty="0"/>
              <a:t>배경 이미지로 구분선 적용</a:t>
            </a:r>
            <a:r>
              <a:rPr lang="en-US" altLang="ko-KR" sz="1200" dirty="0"/>
              <a:t> */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 li a { padding:0 20px}	/ * </a:t>
            </a:r>
            <a:r>
              <a:rPr lang="ko-KR" altLang="ko-KR" sz="1200" dirty="0"/>
              <a:t>각 메뉴 사이 간격 제거</a:t>
            </a:r>
            <a:r>
              <a:rPr lang="en-US" altLang="ko-KR" sz="1200" dirty="0"/>
              <a:t> */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li:last-child</a:t>
            </a:r>
            <a:r>
              <a:rPr lang="en-US" altLang="ko-KR" sz="1200" dirty="0"/>
              <a:t> { </a:t>
            </a:r>
            <a:r>
              <a:rPr lang="en-US" altLang="ko-KR" sz="1200" dirty="0" err="1"/>
              <a:t>background:none</a:t>
            </a:r>
            <a:r>
              <a:rPr lang="en-US" altLang="ko-KR" sz="1200" dirty="0"/>
              <a:t>} /* </a:t>
            </a:r>
            <a:r>
              <a:rPr lang="ko-KR" altLang="ko-KR" sz="1200" dirty="0"/>
              <a:t>마지막 구분선 배경 이미지 제거</a:t>
            </a:r>
            <a:r>
              <a:rPr lang="en-US" altLang="ko-KR" sz="1200" dirty="0"/>
              <a:t> *</a:t>
            </a:r>
            <a:r>
              <a:rPr lang="en-US" altLang="ko-KR" sz="1400" dirty="0"/>
              <a:t>/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4221088"/>
            <a:ext cx="8784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여기서 원본 </a:t>
            </a:r>
            <a:r>
              <a:rPr lang="ko-KR" altLang="ko-KR" sz="1400" dirty="0" err="1"/>
              <a:t>포토샵에서는</a:t>
            </a:r>
            <a:r>
              <a:rPr lang="ko-KR" altLang="ko-KR" sz="1400" dirty="0"/>
              <a:t> 메인 메뉴의 폰트가 지금까지 작업한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</a:t>
            </a:r>
            <a:r>
              <a:rPr lang="ko-KR" altLang="ko-KR" sz="1400" dirty="0"/>
              <a:t>부분과 다릅니다</a:t>
            </a:r>
            <a:r>
              <a:rPr lang="en-US" altLang="ko-KR" sz="1400" dirty="0"/>
              <a:t>. HTML</a:t>
            </a:r>
            <a:r>
              <a:rPr lang="ko-KR" altLang="ko-KR" sz="1400" dirty="0"/>
              <a:t>로 적용된 메뉴는 기본 폰트가 </a:t>
            </a:r>
            <a:r>
              <a:rPr lang="en-US" altLang="ko-KR" sz="1400" dirty="0"/>
              <a:t>“</a:t>
            </a:r>
            <a:r>
              <a:rPr lang="ko-KR" altLang="ko-KR" sz="1400" dirty="0"/>
              <a:t>맑은 고딕</a:t>
            </a:r>
            <a:r>
              <a:rPr lang="en-US" altLang="ko-KR" sz="1400" dirty="0"/>
              <a:t>”</a:t>
            </a:r>
            <a:r>
              <a:rPr lang="ko-KR" altLang="ko-KR" sz="1400" dirty="0"/>
              <a:t>인데 원본 </a:t>
            </a:r>
            <a:r>
              <a:rPr lang="ko-KR" altLang="ko-KR" sz="1400" dirty="0" err="1"/>
              <a:t>포토샵</a:t>
            </a:r>
            <a:r>
              <a:rPr lang="ko-KR" altLang="ko-KR" sz="1400" dirty="0"/>
              <a:t> 파일에는 </a:t>
            </a:r>
            <a:r>
              <a:rPr lang="en-US" altLang="ko-KR" sz="1400" dirty="0"/>
              <a:t>“</a:t>
            </a:r>
            <a:r>
              <a:rPr lang="ko-KR" altLang="ko-KR" sz="1400" dirty="0"/>
              <a:t>제주 고딕</a:t>
            </a:r>
            <a:r>
              <a:rPr lang="en-US" altLang="ko-KR" sz="1400" dirty="0"/>
              <a:t>”</a:t>
            </a:r>
            <a:r>
              <a:rPr lang="ko-KR" altLang="ko-KR" sz="1400" dirty="0"/>
              <a:t>이 사용되었습니다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그렇다면 이럴 경우 어떻게 처리해야 할까요</a:t>
            </a:r>
            <a:r>
              <a:rPr lang="en-US" altLang="ko-KR" sz="1400" dirty="0"/>
              <a:t>? </a:t>
            </a:r>
            <a:r>
              <a:rPr lang="ko-KR" altLang="ko-KR" sz="1400" dirty="0"/>
              <a:t>두 가지 방법이 있는데</a:t>
            </a:r>
            <a:r>
              <a:rPr lang="en-US" altLang="ko-KR" sz="1400" dirty="0"/>
              <a:t>, </a:t>
            </a:r>
            <a:r>
              <a:rPr lang="ko-KR" altLang="ko-KR" sz="1400" dirty="0"/>
              <a:t>그 방법은 다음과 같습니다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첫 번째는 현재 만들어진 메인 메뉴 부분을 그래픽 이미지로 변경하는 방법이고 두 번째는 </a:t>
            </a:r>
            <a:r>
              <a:rPr lang="en-US" altLang="ko-KR" sz="1400" dirty="0"/>
              <a:t>“</a:t>
            </a:r>
            <a:r>
              <a:rPr lang="ko-KR" altLang="ko-KR" sz="1400" dirty="0"/>
              <a:t>제주 고딕</a:t>
            </a:r>
            <a:r>
              <a:rPr lang="en-US" altLang="ko-KR" sz="1400" dirty="0"/>
              <a:t>”</a:t>
            </a:r>
            <a:r>
              <a:rPr lang="ko-KR" altLang="ko-KR" sz="1400" dirty="0"/>
              <a:t>을 웹 폰트로 변경 후</a:t>
            </a:r>
            <a:r>
              <a:rPr lang="en-US" altLang="ko-KR" sz="1400" dirty="0"/>
              <a:t> @font-family </a:t>
            </a:r>
            <a:r>
              <a:rPr lang="ko-KR" altLang="ko-KR" sz="1400" dirty="0"/>
              <a:t>속성을 이용해서 처리하는 방법입니다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7576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784976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두 번째 방법이 좋겠지만</a:t>
            </a:r>
            <a:r>
              <a:rPr lang="en-US" altLang="ko-KR" sz="1400" dirty="0"/>
              <a:t>, </a:t>
            </a:r>
            <a:r>
              <a:rPr lang="ko-KR" altLang="ko-KR" sz="1400" dirty="0"/>
              <a:t>한글 폰트는 웹 폰트로 변경하게 되면 파일 크기가 상당히 크다는 단점이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따라서 </a:t>
            </a:r>
            <a:r>
              <a:rPr lang="en-US" altLang="ko-KR" sz="1400" dirty="0"/>
              <a:t>“</a:t>
            </a:r>
            <a:r>
              <a:rPr lang="ko-KR" altLang="ko-KR" sz="1400" dirty="0"/>
              <a:t>제주 고딕</a:t>
            </a:r>
            <a:r>
              <a:rPr lang="en-US" altLang="ko-KR" sz="1400" dirty="0"/>
              <a:t>”</a:t>
            </a:r>
            <a:r>
              <a:rPr lang="ko-KR" altLang="ko-KR" sz="1400" dirty="0"/>
              <a:t>이라는 글씨체가 현재 웹사이트의 메인 폰트인 경우에는 웹 폰트를 사용해야지만</a:t>
            </a:r>
            <a:r>
              <a:rPr lang="en-US" altLang="ko-KR" sz="1400" dirty="0"/>
              <a:t>, </a:t>
            </a:r>
            <a:r>
              <a:rPr lang="ko-KR" altLang="ko-KR" sz="1400" dirty="0"/>
              <a:t>현재와 같이 메인 메뉴에만 사용한다면 그래픽 이미지로 처리하는 것이 좋습니다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ko-KR" sz="1400" dirty="0"/>
              <a:t>우선 메인 메뉴를 그래픽 파일로 처리하는데</a:t>
            </a:r>
            <a:r>
              <a:rPr lang="en-US" altLang="ko-KR" sz="1400" dirty="0"/>
              <a:t>, </a:t>
            </a:r>
            <a:r>
              <a:rPr lang="ko-KR" altLang="ko-KR" sz="1400" dirty="0"/>
              <a:t>메인 메뉴에 마우스 오버 동작 시 일반적으로 색이 변하거나</a:t>
            </a:r>
            <a:r>
              <a:rPr lang="en-US" altLang="ko-KR" sz="1400" dirty="0"/>
              <a:t>, </a:t>
            </a:r>
            <a:r>
              <a:rPr lang="ko-KR" altLang="ko-KR" sz="1400" dirty="0"/>
              <a:t>애니메이션 효과를 주는 것이 일반적입니다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 책에서는 웹 표준 방식을 이용해서 텍스트를 그래픽 파일로 변환하는 세 가지 방법에 대해서 설명해 드리겠습니다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먼저 메인 메뉴에 사용될 이미지를 준비합니다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일반적으로</a:t>
            </a:r>
            <a:r>
              <a:rPr lang="en-US" altLang="ko-KR" sz="1400" dirty="0"/>
              <a:t> 4</a:t>
            </a:r>
            <a:r>
              <a:rPr lang="ko-KR" altLang="ko-KR" sz="1400" dirty="0"/>
              <a:t>개의 메뉴가 있으면</a:t>
            </a:r>
            <a:r>
              <a:rPr lang="en-US" altLang="ko-KR" sz="1400" dirty="0"/>
              <a:t>, </a:t>
            </a:r>
            <a:r>
              <a:rPr lang="ko-KR" altLang="ko-KR" sz="1400" dirty="0"/>
              <a:t>그래픽 파일은</a:t>
            </a:r>
            <a:r>
              <a:rPr lang="en-US" altLang="ko-KR" sz="1400" dirty="0"/>
              <a:t> 8</a:t>
            </a:r>
            <a:r>
              <a:rPr lang="ko-KR" altLang="ko-KR" sz="1400" dirty="0"/>
              <a:t>개를 만듭니다</a:t>
            </a:r>
            <a:r>
              <a:rPr lang="en-US" altLang="ko-KR" sz="1400" dirty="0"/>
              <a:t>. </a:t>
            </a:r>
            <a:r>
              <a:rPr lang="ko-KR" altLang="ko-KR" sz="1400" dirty="0"/>
              <a:t>각 메뉴에 사용될 이미지 하나</a:t>
            </a:r>
            <a:r>
              <a:rPr lang="en-US" altLang="ko-KR" sz="1400" dirty="0"/>
              <a:t>, </a:t>
            </a:r>
            <a:r>
              <a:rPr lang="ko-KR" altLang="ko-KR" sz="1400" dirty="0"/>
              <a:t>마우스 </a:t>
            </a:r>
            <a:r>
              <a:rPr lang="ko-KR" altLang="ko-KR" sz="1400" dirty="0" err="1"/>
              <a:t>오버시</a:t>
            </a:r>
            <a:r>
              <a:rPr lang="ko-KR" altLang="ko-KR" sz="1400" dirty="0"/>
              <a:t> 변화할 메뉴 하나씩 준비합니다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436" y="3630612"/>
            <a:ext cx="8393128" cy="59047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5436" y="436510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14-17] </a:t>
            </a:r>
            <a:r>
              <a:rPr lang="ko-KR" altLang="ko-KR" sz="1200" dirty="0"/>
              <a:t>메인 메뉴에 사용될 그래픽 이미지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4725144"/>
            <a:ext cx="864096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우선 웹 표준 방식으로 제작하기 전에 이전 방식 즉</a:t>
            </a:r>
            <a:r>
              <a:rPr lang="en-US" altLang="ko-KR" sz="1400" dirty="0"/>
              <a:t> WISIWIG </a:t>
            </a:r>
            <a:r>
              <a:rPr lang="ko-KR" altLang="ko-KR" sz="1400" dirty="0"/>
              <a:t>에디터</a:t>
            </a:r>
            <a:r>
              <a:rPr lang="en-US" altLang="ko-KR" sz="1400" dirty="0"/>
              <a:t>(</a:t>
            </a:r>
            <a:r>
              <a:rPr lang="ko-KR" altLang="ko-KR" sz="1400" dirty="0"/>
              <a:t>대표적으로 </a:t>
            </a:r>
            <a:r>
              <a:rPr lang="ko-KR" altLang="ko-KR" sz="1400" dirty="0" err="1"/>
              <a:t>드림위버</a:t>
            </a:r>
            <a:r>
              <a:rPr lang="en-US" altLang="ko-KR" sz="1400" dirty="0"/>
              <a:t>)</a:t>
            </a:r>
            <a:r>
              <a:rPr lang="ko-KR" altLang="ko-KR" sz="1400" dirty="0"/>
              <a:t>에서 </a:t>
            </a:r>
            <a:r>
              <a:rPr lang="ko-KR" altLang="ko-KR" sz="1400" dirty="0" err="1"/>
              <a:t>롤오버</a:t>
            </a:r>
            <a:r>
              <a:rPr lang="ko-KR" altLang="ko-KR" sz="1400" dirty="0"/>
              <a:t> 이미지를 삽입하여 메인 메뉴를 제작하는 방법을 보겠습니다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분명히 이 책을 보는 분들 중에서도 이런 방식으로 지금까지 메인 메뉴 부분을 작업했던 분들이 계십니다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6011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856984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14-17]</a:t>
            </a:r>
            <a:r>
              <a:rPr lang="ko-KR" altLang="ko-KR" sz="1400" dirty="0"/>
              <a:t>과 같이 </a:t>
            </a:r>
            <a:r>
              <a:rPr lang="ko-KR" altLang="ko-KR" sz="1400" dirty="0" err="1"/>
              <a:t>드림위버의</a:t>
            </a:r>
            <a:r>
              <a:rPr lang="ko-KR" altLang="ko-KR" sz="1400" dirty="0"/>
              <a:t> 메뉴 중에서 </a:t>
            </a:r>
            <a:r>
              <a:rPr lang="en-US" altLang="ko-KR" sz="1400" dirty="0"/>
              <a:t>“</a:t>
            </a:r>
            <a:r>
              <a:rPr lang="ko-KR" altLang="ko-KR" sz="1400" dirty="0"/>
              <a:t>삽입</a:t>
            </a:r>
            <a:r>
              <a:rPr lang="en-US" altLang="ko-KR" sz="1400" dirty="0"/>
              <a:t> &gt; </a:t>
            </a:r>
            <a:r>
              <a:rPr lang="ko-KR" altLang="ko-KR" sz="1400" dirty="0"/>
              <a:t>이미지 객체</a:t>
            </a:r>
            <a:r>
              <a:rPr lang="en-US" altLang="ko-KR" sz="1400" dirty="0"/>
              <a:t> &gt; </a:t>
            </a:r>
            <a:r>
              <a:rPr lang="ko-KR" altLang="ko-KR" sz="1400" dirty="0" err="1"/>
              <a:t>롤오버</a:t>
            </a:r>
            <a:r>
              <a:rPr lang="ko-KR" altLang="ko-KR" sz="1400" dirty="0"/>
              <a:t> 이미지</a:t>
            </a:r>
            <a:r>
              <a:rPr lang="en-US" altLang="ko-KR" sz="1400" dirty="0"/>
              <a:t>” </a:t>
            </a:r>
            <a:r>
              <a:rPr lang="ko-KR" altLang="ko-KR" sz="1400" dirty="0"/>
              <a:t>를 이용해서 이미지의 </a:t>
            </a:r>
            <a:r>
              <a:rPr lang="ko-KR" altLang="ko-KR" sz="1400" dirty="0" err="1"/>
              <a:t>롤오버</a:t>
            </a:r>
            <a:r>
              <a:rPr lang="ko-KR" altLang="ko-KR" sz="1400" dirty="0"/>
              <a:t> 효과를 내주는 방법이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 이 방법을 쓰면</a:t>
            </a:r>
            <a:r>
              <a:rPr lang="en-US" altLang="ko-KR" sz="1400" dirty="0"/>
              <a:t>, </a:t>
            </a:r>
            <a:r>
              <a:rPr lang="ko-KR" altLang="ko-KR" sz="1400" dirty="0"/>
              <a:t>쓸데없는 자바스크립트 코드가 생기고 코드가 아주 지저분해 지는 단점이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069" y="2201009"/>
            <a:ext cx="5731510" cy="11918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6085" y="3688616"/>
            <a:ext cx="4572000" cy="27699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14-18] </a:t>
            </a:r>
            <a:r>
              <a:rPr lang="ko-KR" altLang="ko-KR" sz="1200" dirty="0" err="1"/>
              <a:t>드림위버에서</a:t>
            </a:r>
            <a:r>
              <a:rPr lang="ko-KR" altLang="ko-KR" sz="1200" dirty="0"/>
              <a:t> 이미지 객체</a:t>
            </a:r>
            <a:r>
              <a:rPr lang="en-US" altLang="ko-KR" sz="1200" dirty="0"/>
              <a:t> -&gt; </a:t>
            </a:r>
            <a:r>
              <a:rPr lang="ko-KR" altLang="ko-KR" sz="1200" dirty="0" err="1"/>
              <a:t>롤오버</a:t>
            </a:r>
            <a:r>
              <a:rPr lang="ko-KR" altLang="ko-KR" sz="1200" dirty="0"/>
              <a:t> 이미지 삽입</a:t>
            </a:r>
            <a:r>
              <a:rPr lang="en-US" altLang="ko-KR" sz="1200" dirty="0"/>
              <a:t>   </a:t>
            </a:r>
            <a:endParaRPr lang="ko-KR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883306" y="58865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뒷장 이미지 참조</a:t>
            </a:r>
          </a:p>
        </p:txBody>
      </p:sp>
    </p:spTree>
    <p:extLst>
      <p:ext uri="{BB962C8B-B14F-4D97-AF65-F5344CB8AC3E}">
        <p14:creationId xmlns:p14="http://schemas.microsoft.com/office/powerpoint/2010/main" val="745182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2" y="798951"/>
            <a:ext cx="7272808" cy="5400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99592" y="6218825"/>
            <a:ext cx="56166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14-19] </a:t>
            </a:r>
            <a:r>
              <a:rPr lang="ko-KR" altLang="ko-KR" sz="1200" dirty="0" err="1"/>
              <a:t>드림위버의</a:t>
            </a:r>
            <a:r>
              <a:rPr lang="ko-KR" altLang="ko-KR" sz="1200" dirty="0"/>
              <a:t> </a:t>
            </a:r>
            <a:r>
              <a:rPr lang="ko-KR" altLang="ko-KR" sz="1200" dirty="0" err="1"/>
              <a:t>롤오버</a:t>
            </a:r>
            <a:r>
              <a:rPr lang="ko-KR" altLang="ko-KR" sz="1200" dirty="0"/>
              <a:t> 이미지 사용시 쓸데없는 코드가 생성된다</a:t>
            </a:r>
            <a:r>
              <a:rPr lang="en-US" altLang="ko-KR" sz="1200" dirty="0"/>
              <a:t>. </a:t>
            </a:r>
            <a:endParaRPr lang="ko-KR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971600" y="6476959"/>
            <a:ext cx="619268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ko-KR" sz="1200" dirty="0"/>
              <a:t>소스코드</a:t>
            </a:r>
            <a:r>
              <a:rPr lang="en-US" altLang="ko-KR" sz="1200" dirty="0"/>
              <a:t>: </a:t>
            </a:r>
            <a:r>
              <a:rPr lang="en-US" altLang="ko-KR" sz="1200" u="sng" dirty="0">
                <a:hlinkClick r:id="rId3"/>
              </a:rPr>
              <a:t>ttp://localhost/yngsite/index04.php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3034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71296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4. </a:t>
            </a:r>
            <a:r>
              <a:rPr lang="ko-KR" altLang="ko-KR" sz="1400" dirty="0"/>
              <a:t>여기 사용된 예제들에는 웹 프로그래밍</a:t>
            </a:r>
            <a:r>
              <a:rPr lang="en-US" altLang="ko-KR" sz="1400" dirty="0"/>
              <a:t>(PHP, ASP, </a:t>
            </a:r>
            <a:r>
              <a:rPr lang="en-US" altLang="ko-KR" sz="1400" dirty="0" err="1"/>
              <a:t>.Net</a:t>
            </a:r>
            <a:r>
              <a:rPr lang="en-US" altLang="ko-KR" sz="1400" dirty="0"/>
              <a:t> </a:t>
            </a:r>
            <a:r>
              <a:rPr lang="ko-KR" altLang="ko-KR" sz="1400" dirty="0"/>
              <a:t>등</a:t>
            </a:r>
            <a:r>
              <a:rPr lang="en-US" altLang="ko-KR" sz="1400" dirty="0"/>
              <a:t>)</a:t>
            </a:r>
            <a:r>
              <a:rPr lang="ko-KR" altLang="ko-KR" sz="1400" dirty="0"/>
              <a:t>이 적용되지 않은 상태입니다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웹 프로그래밍에 대해서도 전혀 언급되지 않습니다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5. </a:t>
            </a:r>
            <a:r>
              <a:rPr lang="ko-KR" altLang="ko-KR" sz="1400" dirty="0"/>
              <a:t>제작되는 사이트는</a:t>
            </a:r>
            <a:r>
              <a:rPr lang="en-US" altLang="ko-KR" sz="1400" dirty="0"/>
              <a:t> HTML5, CSS3</a:t>
            </a:r>
            <a:r>
              <a:rPr lang="ko-KR" altLang="ko-KR" sz="1400" dirty="0"/>
              <a:t>의 거의 모든 기능이 지원되는 브라우저를 사용해야 합니다</a:t>
            </a:r>
            <a:r>
              <a:rPr lang="en-US" altLang="ko-KR" sz="1400" dirty="0"/>
              <a:t>. IE10 </a:t>
            </a:r>
            <a:r>
              <a:rPr lang="ko-KR" altLang="ko-KR" sz="1400" dirty="0"/>
              <a:t>이상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구글</a:t>
            </a:r>
            <a:r>
              <a:rPr lang="ko-KR" altLang="ko-KR" sz="1400" dirty="0"/>
              <a:t> 크롬</a:t>
            </a:r>
            <a:r>
              <a:rPr lang="en-US" altLang="ko-KR" sz="1400" dirty="0"/>
              <a:t> 26 </a:t>
            </a:r>
            <a:r>
              <a:rPr lang="ko-KR" altLang="ko-KR" sz="1400" dirty="0"/>
              <a:t>이상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파이어폭스</a:t>
            </a:r>
            <a:r>
              <a:rPr lang="en-US" altLang="ko-KR" sz="1400" dirty="0"/>
              <a:t> 20 </a:t>
            </a:r>
            <a:r>
              <a:rPr lang="ko-KR" altLang="ko-KR" sz="1400" dirty="0"/>
              <a:t>이상</a:t>
            </a:r>
            <a:r>
              <a:rPr lang="en-US" altLang="ko-KR" sz="1400" dirty="0"/>
              <a:t>, </a:t>
            </a:r>
            <a:r>
              <a:rPr lang="ko-KR" altLang="ko-KR" sz="1400" dirty="0"/>
              <a:t>사파리의 최신 버전은 맥에서만 지원되기 때문에 여기서 언급을 하진 않겠습니다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하위 브라우저에 대한 호환성도 다루긴 합니다만</a:t>
            </a:r>
            <a:r>
              <a:rPr lang="en-US" altLang="ko-KR" sz="1400" dirty="0"/>
              <a:t>, </a:t>
            </a:r>
            <a:r>
              <a:rPr lang="ko-KR" altLang="ko-KR" sz="1400" dirty="0"/>
              <a:t>아무래도 효과나 기타 여러 기능들이 완벽하게 동작하지 않을 수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위와 같은 준비사항을 명심하고</a:t>
            </a:r>
            <a:r>
              <a:rPr lang="en-US" altLang="ko-KR" sz="1400" dirty="0"/>
              <a:t>, </a:t>
            </a:r>
            <a:r>
              <a:rPr lang="ko-KR" altLang="ko-KR" sz="1400" dirty="0"/>
              <a:t>이제부터 사이트 제작에 들어가 보도록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책에서 나오는 예제는 </a:t>
            </a:r>
            <a:r>
              <a:rPr lang="ko-KR" altLang="ko-KR" sz="1400" dirty="0" err="1"/>
              <a:t>임베디드</a:t>
            </a:r>
            <a:r>
              <a:rPr lang="ko-KR" altLang="ko-KR" sz="1400" dirty="0"/>
              <a:t> 방식으로</a:t>
            </a:r>
            <a:r>
              <a:rPr lang="en-US" altLang="ko-KR" sz="1400" dirty="0"/>
              <a:t> CSS</a:t>
            </a:r>
            <a:r>
              <a:rPr lang="ko-KR" altLang="ko-KR" sz="1400" dirty="0"/>
              <a:t>를 적용합니다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실제 사이트 작업 시에는</a:t>
            </a:r>
            <a:r>
              <a:rPr lang="en-US" altLang="ko-KR" sz="1400" dirty="0"/>
              <a:t> CSS </a:t>
            </a:r>
            <a:r>
              <a:rPr lang="ko-KR" altLang="ko-KR" sz="1400" dirty="0"/>
              <a:t>파일을 따로 만들어서 작업을 하는데</a:t>
            </a:r>
            <a:r>
              <a:rPr lang="en-US" altLang="ko-KR" sz="1400" dirty="0"/>
              <a:t>, </a:t>
            </a:r>
            <a:r>
              <a:rPr lang="ko-KR" altLang="ko-KR" sz="1400" dirty="0"/>
              <a:t>책에서는 예제 파일을 하나씩 실행해야 하는 문제가 있어</a:t>
            </a:r>
            <a:r>
              <a:rPr lang="en-US" altLang="ko-KR" sz="1400" dirty="0"/>
              <a:t>, </a:t>
            </a:r>
            <a:r>
              <a:rPr lang="ko-KR" altLang="ko-KR" sz="1400" dirty="0"/>
              <a:t>작업이 끝나기 전에는 </a:t>
            </a:r>
            <a:r>
              <a:rPr lang="ko-KR" altLang="ko-KR" sz="1400" dirty="0" err="1"/>
              <a:t>임베딩</a:t>
            </a:r>
            <a:r>
              <a:rPr lang="ko-KR" altLang="ko-KR" sz="1400" dirty="0"/>
              <a:t> 방식으로</a:t>
            </a:r>
            <a:r>
              <a:rPr lang="en-US" altLang="ko-KR" sz="1400" dirty="0"/>
              <a:t> CSS</a:t>
            </a:r>
            <a:r>
              <a:rPr lang="ko-KR" altLang="ko-KR" sz="1400" dirty="0"/>
              <a:t>를 적용하고</a:t>
            </a:r>
            <a:r>
              <a:rPr lang="en-US" altLang="ko-KR" sz="1400" dirty="0"/>
              <a:t>, </a:t>
            </a:r>
            <a:r>
              <a:rPr lang="ko-KR" altLang="ko-KR" sz="1400" dirty="0"/>
              <a:t>최종 웹사이트에서는</a:t>
            </a:r>
            <a:r>
              <a:rPr lang="en-US" altLang="ko-KR" sz="1400" dirty="0"/>
              <a:t> CSS</a:t>
            </a:r>
            <a:r>
              <a:rPr lang="ko-KR" altLang="ko-KR" sz="1400" dirty="0"/>
              <a:t>를 별도로 분리하도록 하겠습니다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1674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71296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14-19]</a:t>
            </a:r>
            <a:r>
              <a:rPr lang="ko-KR" altLang="ko-KR" sz="1400" dirty="0"/>
              <a:t>에서와 같이 자동으로 자바스크립트 코드가 생성되고 메인 메뉴가 들어가는 부분과</a:t>
            </a:r>
            <a:r>
              <a:rPr lang="en-US" altLang="ko-KR" sz="1400" dirty="0"/>
              <a:t> body </a:t>
            </a:r>
            <a:r>
              <a:rPr lang="ko-KR" altLang="ko-KR" sz="1400" dirty="0"/>
              <a:t>태그에도 코드들이 들어가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전체적으로 너무 많은 코드가 생성되어 지저분하게 보입니다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 descr="C:\Users\Michael\AppData\Local\Temp\SNAGHTML5441a2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35"/>
          <a:stretch/>
        </p:blipFill>
        <p:spPr bwMode="auto">
          <a:xfrm>
            <a:off x="323528" y="1628800"/>
            <a:ext cx="5722620" cy="10693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2780928"/>
            <a:ext cx="7920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14-20] </a:t>
            </a:r>
            <a:r>
              <a:rPr lang="ko-KR" altLang="ko-KR" sz="1200" dirty="0"/>
              <a:t>그래픽 이미지를 이용하여 메인 메뉴 처리 후 모습</a:t>
            </a:r>
            <a:r>
              <a:rPr lang="en-US" altLang="ko-KR" sz="1200" dirty="0"/>
              <a:t>( </a:t>
            </a:r>
            <a:r>
              <a:rPr lang="ko-KR" altLang="ko-KR" sz="1200" dirty="0" err="1"/>
              <a:t>드림위버</a:t>
            </a:r>
            <a:r>
              <a:rPr lang="ko-KR" altLang="ko-KR" sz="1200" dirty="0"/>
              <a:t> </a:t>
            </a:r>
            <a:r>
              <a:rPr lang="ko-KR" altLang="ko-KR" sz="1200" dirty="0" err="1"/>
              <a:t>롤</a:t>
            </a:r>
            <a:r>
              <a:rPr lang="ko-KR" altLang="ko-KR" sz="1200" dirty="0"/>
              <a:t> 오버 이미지 사용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212976"/>
            <a:ext cx="784887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웹 표준 방식을 사용하면</a:t>
            </a:r>
            <a:r>
              <a:rPr lang="en-US" altLang="ko-KR" sz="1400" dirty="0"/>
              <a:t>, </a:t>
            </a:r>
            <a:r>
              <a:rPr lang="ko-KR" altLang="ko-KR" sz="1400" dirty="0"/>
              <a:t>이런 쓸데 없는 코드는 제거하고</a:t>
            </a:r>
            <a:r>
              <a:rPr lang="en-US" altLang="ko-KR" sz="1400" dirty="0"/>
              <a:t>, </a:t>
            </a:r>
            <a:r>
              <a:rPr lang="ko-KR" altLang="ko-KR" sz="1400" dirty="0"/>
              <a:t>아주 깔끔하게 코드를 처리할 수 있으며 심지어 메인 메뉴에 있는 텍스트도 유지할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먼저 메인 메뉴 부분에 클래스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추가해 줍니다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&lt;li class="n1"&gt;&lt;a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="#"&gt;</a:t>
            </a:r>
            <a:r>
              <a:rPr lang="ko-KR" altLang="ko-KR" sz="1400" dirty="0">
                <a:solidFill>
                  <a:srgbClr val="FF0000"/>
                </a:solidFill>
              </a:rPr>
              <a:t>회사소개</a:t>
            </a:r>
            <a:r>
              <a:rPr lang="en-US" altLang="ko-KR" sz="1400" dirty="0">
                <a:solidFill>
                  <a:srgbClr val="FF0000"/>
                </a:solidFill>
              </a:rPr>
              <a:t>&lt;/a&gt;&lt;/li&gt;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&lt;li class="n2"&gt;&lt;a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="#"&gt;</a:t>
            </a:r>
            <a:r>
              <a:rPr lang="ko-KR" altLang="ko-KR" sz="1400" dirty="0">
                <a:solidFill>
                  <a:srgbClr val="FF0000"/>
                </a:solidFill>
              </a:rPr>
              <a:t>제품정보</a:t>
            </a:r>
            <a:r>
              <a:rPr lang="en-US" altLang="ko-KR" sz="1400" dirty="0">
                <a:solidFill>
                  <a:srgbClr val="FF0000"/>
                </a:solidFill>
              </a:rPr>
              <a:t>&lt;/a&gt;&lt;/li&gt;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&lt;li class="n3"&gt;&lt;a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="#"&gt;</a:t>
            </a:r>
            <a:r>
              <a:rPr lang="ko-KR" altLang="ko-KR" sz="1400" dirty="0">
                <a:solidFill>
                  <a:srgbClr val="FF0000"/>
                </a:solidFill>
              </a:rPr>
              <a:t>커뮤니티</a:t>
            </a:r>
            <a:r>
              <a:rPr lang="en-US" altLang="ko-KR" sz="1400" dirty="0">
                <a:solidFill>
                  <a:srgbClr val="FF0000"/>
                </a:solidFill>
              </a:rPr>
              <a:t>&lt;/a&gt;&lt;/li&gt;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&lt;li class="n4"&gt;&lt;a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="#"&gt;</a:t>
            </a:r>
            <a:r>
              <a:rPr lang="ko-KR" altLang="ko-KR" sz="1400" dirty="0">
                <a:solidFill>
                  <a:srgbClr val="FF0000"/>
                </a:solidFill>
              </a:rPr>
              <a:t>고객지원</a:t>
            </a:r>
            <a:r>
              <a:rPr lang="en-US" altLang="ko-KR" sz="1400" dirty="0">
                <a:solidFill>
                  <a:srgbClr val="FF0000"/>
                </a:solidFill>
              </a:rPr>
              <a:t>&lt;/a&gt;&lt;/li&gt;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그리고</a:t>
            </a:r>
            <a:r>
              <a:rPr lang="en-US" altLang="ko-KR" sz="1400" dirty="0"/>
              <a:t> CSS</a:t>
            </a:r>
            <a:r>
              <a:rPr lang="ko-KR" altLang="ko-KR" sz="1400" dirty="0"/>
              <a:t>에서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</a:t>
            </a:r>
            <a:r>
              <a:rPr lang="ko-KR" altLang="ko-KR" sz="1400" dirty="0"/>
              <a:t>부분에 </a:t>
            </a:r>
            <a:r>
              <a:rPr lang="en-US" altLang="ko-KR" sz="1400" dirty="0"/>
              <a:t>text-indent:-9999px</a:t>
            </a:r>
            <a:r>
              <a:rPr lang="ko-KR" altLang="ko-KR" sz="1400" dirty="0"/>
              <a:t>를 적용하여 텍스트들을 전부 감춥니다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2078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그 후에 다음과 같이 각 클래스 </a:t>
            </a:r>
            <a:r>
              <a:rPr lang="ko-KR" altLang="ko-KR" sz="1400" dirty="0" err="1"/>
              <a:t>선택자</a:t>
            </a:r>
            <a:r>
              <a:rPr lang="ko-KR" altLang="ko-KR" sz="1400" dirty="0"/>
              <a:t> 부분에 배경 이미지로 해당 그래픽 이미지를 적용합니다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li.n1 a {</a:t>
            </a:r>
            <a:r>
              <a:rPr lang="en-US" altLang="ko-KR" sz="1400" dirty="0" err="1">
                <a:solidFill>
                  <a:srgbClr val="FF0000"/>
                </a:solidFill>
              </a:rPr>
              <a:t>background:url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imgs</a:t>
            </a:r>
            <a:r>
              <a:rPr lang="en-US" altLang="ko-KR" sz="1400" dirty="0">
                <a:solidFill>
                  <a:srgbClr val="FF0000"/>
                </a:solidFill>
              </a:rPr>
              <a:t>/menu1.png) no-repeat top center;}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그리고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li.n1 a:hover </a:t>
            </a:r>
            <a:r>
              <a:rPr lang="ko-KR" altLang="ko-KR" sz="1400" dirty="0"/>
              <a:t>상태에서 다음과 같이 배경 이미지를 변경합니다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li.n1 a:hover {</a:t>
            </a:r>
            <a:r>
              <a:rPr lang="en-US" altLang="ko-KR" sz="1400" dirty="0" err="1">
                <a:solidFill>
                  <a:srgbClr val="FF0000"/>
                </a:solidFill>
              </a:rPr>
              <a:t>background:url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imgs</a:t>
            </a:r>
            <a:r>
              <a:rPr lang="en-US" altLang="ko-KR" sz="1400" dirty="0">
                <a:solidFill>
                  <a:srgbClr val="FF0000"/>
                </a:solidFill>
              </a:rPr>
              <a:t>/menu11.png) no-repeat top center;}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그리고 여기에</a:t>
            </a:r>
            <a:r>
              <a:rPr lang="en-US" altLang="ko-KR" sz="1400" dirty="0"/>
              <a:t> transition </a:t>
            </a:r>
            <a:r>
              <a:rPr lang="ko-KR" altLang="ko-KR" sz="1400" dirty="0"/>
              <a:t>효과를 적용해 보겠습니다</a:t>
            </a:r>
            <a:r>
              <a:rPr lang="en-US" altLang="ko-KR" sz="1400" dirty="0"/>
              <a:t>. transition </a:t>
            </a:r>
            <a:r>
              <a:rPr lang="ko-KR" altLang="ko-KR" sz="1400" dirty="0"/>
              <a:t>효과를 적용하면</a:t>
            </a:r>
            <a:r>
              <a:rPr lang="en-US" altLang="ko-KR" sz="1400" dirty="0"/>
              <a:t>, </a:t>
            </a:r>
            <a:r>
              <a:rPr lang="ko-KR" altLang="ko-KR" sz="1400" dirty="0"/>
              <a:t>메인 메뉴 마우스 </a:t>
            </a:r>
            <a:r>
              <a:rPr lang="ko-KR" altLang="ko-KR" sz="1400" dirty="0" err="1"/>
              <a:t>오버시</a:t>
            </a:r>
            <a:r>
              <a:rPr lang="ko-KR" altLang="ko-KR" sz="1400" dirty="0"/>
              <a:t> 부드럽게 이미지가 변환되는 효과를 볼 수 있습니다</a:t>
            </a:r>
            <a:r>
              <a:rPr lang="en-US" altLang="ko-KR" sz="1400" dirty="0"/>
              <a:t>(IE</a:t>
            </a:r>
            <a:r>
              <a:rPr lang="ko-KR" altLang="ko-KR" sz="1400" dirty="0"/>
              <a:t>는 효과가 미미함</a:t>
            </a:r>
            <a:r>
              <a:rPr lang="en-US" altLang="ko-KR" sz="1400" dirty="0"/>
              <a:t>).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메인 메뉴가 적용된</a:t>
            </a:r>
            <a:r>
              <a:rPr lang="en-US" altLang="ko-KR" sz="1400" dirty="0"/>
              <a:t> CSS</a:t>
            </a:r>
            <a:r>
              <a:rPr lang="ko-KR" altLang="ko-KR" sz="1400" dirty="0"/>
              <a:t>와</a:t>
            </a:r>
            <a:r>
              <a:rPr lang="en-US" altLang="ko-KR" sz="1400" dirty="0"/>
              <a:t> HTML </a:t>
            </a:r>
            <a:r>
              <a:rPr lang="ko-KR" altLang="ko-KR" sz="1400" dirty="0"/>
              <a:t>코드는 다음과 같습니다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3573016"/>
            <a:ext cx="8784976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[</a:t>
            </a:r>
            <a:r>
              <a:rPr lang="ko-KR" altLang="ko-KR" sz="1200" b="1" dirty="0">
                <a:solidFill>
                  <a:schemeClr val="bg1"/>
                </a:solidFill>
              </a:rPr>
              <a:t>메인 메뉴</a:t>
            </a:r>
            <a:r>
              <a:rPr lang="en-US" altLang="ko-KR" sz="1200" b="1" dirty="0">
                <a:solidFill>
                  <a:schemeClr val="bg1"/>
                </a:solidFill>
              </a:rPr>
              <a:t> CSS </a:t>
            </a:r>
            <a:r>
              <a:rPr lang="ko-KR" altLang="ko-KR" sz="1200" b="1" dirty="0">
                <a:solidFill>
                  <a:schemeClr val="bg1"/>
                </a:solidFill>
              </a:rPr>
              <a:t>코드</a:t>
            </a:r>
            <a:r>
              <a:rPr lang="en-US" altLang="ko-KR" sz="1200" b="1" dirty="0">
                <a:solidFill>
                  <a:schemeClr val="bg1"/>
                </a:solidFill>
              </a:rPr>
              <a:t>]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{margin:42px 38px 0 0;font-size:1.4em;clear:right;text-indent:-9999px;width:480px;height:20px;}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 {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/div_line.png) no-repeat center right}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li.n1 a {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/menu1.png) no-repeat top </a:t>
            </a:r>
            <a:r>
              <a:rPr lang="en-US" altLang="ko-KR" sz="1200" dirty="0" err="1">
                <a:solidFill>
                  <a:schemeClr val="bg1"/>
                </a:solidFill>
              </a:rPr>
              <a:t>center;transition:all</a:t>
            </a:r>
            <a:r>
              <a:rPr lang="en-US" altLang="ko-KR" sz="1200" dirty="0">
                <a:solidFill>
                  <a:schemeClr val="bg1"/>
                </a:solidFill>
              </a:rPr>
              <a:t> 0.2s ease-in-out;}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li.n2 a {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/menu2.png) no-repeat top </a:t>
            </a:r>
            <a:r>
              <a:rPr lang="en-US" altLang="ko-KR" sz="1200" dirty="0" err="1">
                <a:solidFill>
                  <a:schemeClr val="bg1"/>
                </a:solidFill>
              </a:rPr>
              <a:t>center;transition:all</a:t>
            </a:r>
            <a:r>
              <a:rPr lang="en-US" altLang="ko-KR" sz="1200" dirty="0">
                <a:solidFill>
                  <a:schemeClr val="bg1"/>
                </a:solidFill>
              </a:rPr>
              <a:t> 0.2s ease-in-out;}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li.n3 a {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/menu3.png) no-repeat top </a:t>
            </a:r>
            <a:r>
              <a:rPr lang="en-US" altLang="ko-KR" sz="1200" dirty="0" err="1">
                <a:solidFill>
                  <a:schemeClr val="bg1"/>
                </a:solidFill>
              </a:rPr>
              <a:t>center;transition:all</a:t>
            </a:r>
            <a:r>
              <a:rPr lang="en-US" altLang="ko-KR" sz="1200" dirty="0">
                <a:solidFill>
                  <a:schemeClr val="bg1"/>
                </a:solidFill>
              </a:rPr>
              <a:t> 0.2s ease-in-out;}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li.n4 a {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/menu4.png) no-repeat top </a:t>
            </a:r>
            <a:r>
              <a:rPr lang="en-US" altLang="ko-KR" sz="1200" dirty="0" err="1">
                <a:solidFill>
                  <a:schemeClr val="bg1"/>
                </a:solidFill>
              </a:rPr>
              <a:t>center;transition:all</a:t>
            </a:r>
            <a:r>
              <a:rPr lang="en-US" altLang="ko-KR" sz="1200" dirty="0">
                <a:solidFill>
                  <a:schemeClr val="bg1"/>
                </a:solidFill>
              </a:rPr>
              <a:t> 0.2s ease-in-out;}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li.n1 a:hover {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/menu11.png) no-repeat top center;}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li.n2 a:hover {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/menu21.png) no-repeat top center;}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li.n3 a:hover {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/menu31.png) no-repeat top center;}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li.n4 a:hover {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/menu41.png) no-repeat top center;}	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 a { padding:0; </a:t>
            </a:r>
            <a:r>
              <a:rPr lang="en-US" altLang="ko-KR" sz="1200" dirty="0" err="1">
                <a:solidFill>
                  <a:schemeClr val="bg1"/>
                </a:solidFill>
              </a:rPr>
              <a:t>display:block</a:t>
            </a:r>
            <a:r>
              <a:rPr lang="en-US" altLang="ko-KR" sz="1200" dirty="0">
                <a:solidFill>
                  <a:schemeClr val="bg1"/>
                </a:solidFill>
              </a:rPr>
              <a:t>; width:118px; height:20px;}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li:last-child</a:t>
            </a:r>
            <a:r>
              <a:rPr lang="en-US" altLang="ko-KR" sz="1200" dirty="0">
                <a:solidFill>
                  <a:schemeClr val="bg1"/>
                </a:solidFill>
              </a:rPr>
              <a:t> { 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background:none</a:t>
            </a:r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ko-KR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98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85698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[</a:t>
            </a:r>
            <a:r>
              <a:rPr lang="ko-KR" altLang="ko-KR" sz="1200" b="1" dirty="0">
                <a:solidFill>
                  <a:schemeClr val="bg1"/>
                </a:solidFill>
              </a:rPr>
              <a:t>메인 메뉴</a:t>
            </a:r>
            <a:r>
              <a:rPr lang="en-US" altLang="ko-KR" sz="1200" b="1" dirty="0">
                <a:solidFill>
                  <a:schemeClr val="bg1"/>
                </a:solidFill>
              </a:rPr>
              <a:t> HTML </a:t>
            </a:r>
            <a:r>
              <a:rPr lang="ko-KR" altLang="ko-KR" sz="1200" b="1" dirty="0">
                <a:solidFill>
                  <a:schemeClr val="bg1"/>
                </a:solidFill>
              </a:rPr>
              <a:t>코드</a:t>
            </a:r>
            <a:r>
              <a:rPr lang="en-US" altLang="ko-KR" sz="1200" b="1" dirty="0">
                <a:solidFill>
                  <a:schemeClr val="bg1"/>
                </a:solidFill>
              </a:rPr>
              <a:t>]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&lt;</a:t>
            </a:r>
            <a:r>
              <a:rPr lang="en-US" altLang="ko-KR" sz="1200" dirty="0" err="1">
                <a:solidFill>
                  <a:schemeClr val="bg1"/>
                </a:solidFill>
              </a:rPr>
              <a:t>ul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&lt;li class="n1"&gt;&lt;a 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="#"&gt;</a:t>
            </a:r>
            <a:r>
              <a:rPr lang="ko-KR" altLang="ko-KR" sz="1200" dirty="0">
                <a:solidFill>
                  <a:schemeClr val="bg1"/>
                </a:solidFill>
              </a:rPr>
              <a:t>회사소개</a:t>
            </a:r>
            <a:r>
              <a:rPr lang="en-US" altLang="ko-KR" sz="1200" dirty="0">
                <a:solidFill>
                  <a:schemeClr val="bg1"/>
                </a:solidFill>
              </a:rPr>
              <a:t>&lt;/a&gt;&lt;/li&gt;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&lt;li class="n2"&gt;&lt;a 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="#"&gt;</a:t>
            </a:r>
            <a:r>
              <a:rPr lang="ko-KR" altLang="ko-KR" sz="1200" dirty="0">
                <a:solidFill>
                  <a:schemeClr val="bg1"/>
                </a:solidFill>
              </a:rPr>
              <a:t>제품정보</a:t>
            </a:r>
            <a:r>
              <a:rPr lang="en-US" altLang="ko-KR" sz="1200" dirty="0">
                <a:solidFill>
                  <a:schemeClr val="bg1"/>
                </a:solidFill>
              </a:rPr>
              <a:t>&lt;/a&gt;&lt;/li&gt;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&lt;li class="n3"&gt;&lt;a 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="#"&gt;</a:t>
            </a:r>
            <a:r>
              <a:rPr lang="ko-KR" altLang="ko-KR" sz="1200" dirty="0">
                <a:solidFill>
                  <a:schemeClr val="bg1"/>
                </a:solidFill>
              </a:rPr>
              <a:t>커뮤니티</a:t>
            </a:r>
            <a:r>
              <a:rPr lang="en-US" altLang="ko-KR" sz="1200" dirty="0">
                <a:solidFill>
                  <a:schemeClr val="bg1"/>
                </a:solidFill>
              </a:rPr>
              <a:t>&lt;/a&gt;&lt;/li&gt;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&lt;li class="n4"&gt;&lt;a 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="#"&gt;</a:t>
            </a:r>
            <a:r>
              <a:rPr lang="ko-KR" altLang="ko-KR" sz="1200" dirty="0">
                <a:solidFill>
                  <a:schemeClr val="bg1"/>
                </a:solidFill>
              </a:rPr>
              <a:t>고객지원</a:t>
            </a:r>
            <a:r>
              <a:rPr lang="en-US" altLang="ko-KR" sz="1200" dirty="0">
                <a:solidFill>
                  <a:schemeClr val="bg1"/>
                </a:solidFill>
              </a:rPr>
              <a:t>&lt;/a&gt;&lt;/li&gt;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&lt;/</a:t>
            </a:r>
            <a:r>
              <a:rPr lang="en-US" altLang="ko-KR" sz="1200" dirty="0" err="1">
                <a:solidFill>
                  <a:schemeClr val="bg1"/>
                </a:solidFill>
              </a:rPr>
              <a:t>ul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&lt;/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868" y="2604961"/>
            <a:ext cx="8771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코드</a:t>
            </a:r>
            <a:r>
              <a:rPr lang="en-US" altLang="ko-KR" sz="1200" dirty="0"/>
              <a:t> 14-4] </a:t>
            </a:r>
            <a:r>
              <a:rPr lang="ko-KR" altLang="ko-KR" sz="1200" dirty="0"/>
              <a:t>메인 메뉴</a:t>
            </a:r>
            <a:r>
              <a:rPr lang="en-US" altLang="ko-KR" sz="1200" dirty="0"/>
              <a:t> CSS</a:t>
            </a:r>
            <a:r>
              <a:rPr lang="ko-KR" altLang="ko-KR" sz="1200" dirty="0"/>
              <a:t>를 이용하여 그래픽 이미지로 변환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868" y="3068960"/>
            <a:ext cx="86996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이 방법이 필자가 알려드리는 가장 기본적인 방법 중 첫 번째 방법입니다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ko-KR" altLang="ko-KR" sz="1400" dirty="0"/>
              <a:t>소스코드</a:t>
            </a:r>
            <a:r>
              <a:rPr lang="en-US" altLang="ko-KR" sz="1400" dirty="0"/>
              <a:t>: </a:t>
            </a:r>
            <a:r>
              <a:rPr lang="en-US" altLang="ko-KR" sz="1400" u="sng" dirty="0">
                <a:hlinkClick r:id="rId2"/>
              </a:rPr>
              <a:t>http://localhost/yngsite/index05.php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ko-KR" sz="1400" dirty="0"/>
              <a:t>두 번째 방법은 그래픽 이미지를</a:t>
            </a:r>
            <a:r>
              <a:rPr lang="en-US" altLang="ko-KR" sz="1400" dirty="0"/>
              <a:t> 4</a:t>
            </a:r>
            <a:r>
              <a:rPr lang="ko-KR" altLang="ko-KR" sz="1400" dirty="0"/>
              <a:t>개를 만들어서 사용하는 방법입니다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5" name="그림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456" y="4365104"/>
            <a:ext cx="4171315" cy="6661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32087" y="476594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14-21] </a:t>
            </a:r>
            <a:r>
              <a:rPr lang="ko-KR" altLang="ko-KR" sz="1200" dirty="0"/>
              <a:t>메인 메뉴에 사용되는</a:t>
            </a:r>
            <a:r>
              <a:rPr lang="en-US" altLang="ko-KR" sz="1200" dirty="0"/>
              <a:t> 4</a:t>
            </a:r>
            <a:r>
              <a:rPr lang="ko-KR" altLang="ko-KR" sz="1200" dirty="0"/>
              <a:t>개의 그래픽 이미지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868" y="5157192"/>
            <a:ext cx="884362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두 번째 방법도 사실 첫 번째 방법과 큰 차이는 없습니다만</a:t>
            </a:r>
            <a:r>
              <a:rPr lang="en-US" altLang="ko-KR" sz="1400" dirty="0"/>
              <a:t>, </a:t>
            </a:r>
            <a:r>
              <a:rPr lang="ko-KR" altLang="ko-KR" sz="1400" dirty="0"/>
              <a:t>그래픽 이미지를</a:t>
            </a:r>
            <a:r>
              <a:rPr lang="en-US" altLang="ko-KR" sz="1400" dirty="0"/>
              <a:t> 4</a:t>
            </a:r>
            <a:r>
              <a:rPr lang="ko-KR" altLang="ko-KR" sz="1400" dirty="0"/>
              <a:t>개 사용한다는 점과 첫 번째 방법보다 더 큰 효과를 적용할 수 있다는 차이가 있습니다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34689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92899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바로</a:t>
            </a:r>
            <a:r>
              <a:rPr lang="en-US" altLang="ko-KR" sz="1400" dirty="0"/>
              <a:t> CSS </a:t>
            </a:r>
            <a:r>
              <a:rPr lang="ko-KR" altLang="ko-KR" sz="1400" dirty="0"/>
              <a:t>코드를 확인해 보면 다음과 같이 처리하는 것입니다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li.n1 a {</a:t>
            </a:r>
            <a:r>
              <a:rPr lang="en-US" altLang="ko-KR" sz="1400" dirty="0" err="1">
                <a:solidFill>
                  <a:srgbClr val="FF0000"/>
                </a:solidFill>
              </a:rPr>
              <a:t>background:url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imgs</a:t>
            </a:r>
            <a:r>
              <a:rPr lang="en-US" altLang="ko-KR" sz="1400" dirty="0">
                <a:solidFill>
                  <a:srgbClr val="FF0000"/>
                </a:solidFill>
              </a:rPr>
              <a:t>/m1.png) no-repeat center top;}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기본 상태인 경우 배경 이미지의 위치는</a:t>
            </a:r>
            <a:r>
              <a:rPr lang="en-US" altLang="ko-KR" sz="1400" dirty="0"/>
              <a:t> center top </a:t>
            </a:r>
            <a:r>
              <a:rPr lang="ko-KR" altLang="ko-KR" sz="1400" dirty="0"/>
              <a:t>상태입니다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 마우스 </a:t>
            </a:r>
            <a:r>
              <a:rPr lang="ko-KR" altLang="ko-KR" sz="1400" dirty="0" err="1"/>
              <a:t>오버시에는</a:t>
            </a:r>
            <a:r>
              <a:rPr lang="en-US" altLang="ko-KR" sz="1400" dirty="0"/>
              <a:t> center -23px </a:t>
            </a:r>
            <a:r>
              <a:rPr lang="ko-KR" altLang="ko-KR" sz="1400" dirty="0"/>
              <a:t>상태입니다</a:t>
            </a:r>
            <a:r>
              <a:rPr lang="en-US" altLang="ko-KR" sz="14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li.n1 a:hover {</a:t>
            </a:r>
            <a:r>
              <a:rPr lang="en-US" altLang="ko-KR" sz="1400" dirty="0" err="1">
                <a:solidFill>
                  <a:srgbClr val="FF0000"/>
                </a:solidFill>
              </a:rPr>
              <a:t>background:url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imgs</a:t>
            </a:r>
            <a:r>
              <a:rPr lang="en-US" altLang="ko-KR" sz="1400" dirty="0">
                <a:solidFill>
                  <a:srgbClr val="FF0000"/>
                </a:solidFill>
              </a:rPr>
              <a:t>/m1.png) no-repeat center -23px;}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즉 마우스 </a:t>
            </a:r>
            <a:r>
              <a:rPr lang="ko-KR" altLang="ko-KR" sz="1400" dirty="0" err="1"/>
              <a:t>오버시</a:t>
            </a:r>
            <a:r>
              <a:rPr lang="ko-KR" altLang="ko-KR" sz="1400" dirty="0"/>
              <a:t> 배경 이미지의 상태에 변화를 줌으로써</a:t>
            </a:r>
            <a:r>
              <a:rPr lang="en-US" altLang="ko-KR" sz="1400" dirty="0"/>
              <a:t>, </a:t>
            </a:r>
            <a:r>
              <a:rPr lang="ko-KR" altLang="ko-KR" sz="1400" dirty="0"/>
              <a:t>단순하게</a:t>
            </a:r>
            <a:r>
              <a:rPr lang="en-US" altLang="ko-KR" sz="1400" dirty="0"/>
              <a:t> 4</a:t>
            </a:r>
            <a:r>
              <a:rPr lang="ko-KR" altLang="ko-KR" sz="1400" dirty="0"/>
              <a:t>개의 이미지로도 동일한 효과를 낼 수 있다는 것입니다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여기에 </a:t>
            </a:r>
            <a:r>
              <a:rPr lang="en-US" altLang="ko-KR" sz="1400" dirty="0" err="1"/>
              <a:t>transition:all</a:t>
            </a:r>
            <a:r>
              <a:rPr lang="en-US" altLang="ko-KR" sz="1400" dirty="0"/>
              <a:t> 0.2s ease-in-out; </a:t>
            </a:r>
            <a:r>
              <a:rPr lang="ko-KR" altLang="ko-KR" sz="1400" dirty="0"/>
              <a:t>효과를 적용해 주면</a:t>
            </a:r>
            <a:r>
              <a:rPr lang="en-US" altLang="ko-KR" sz="1400" dirty="0"/>
              <a:t>, </a:t>
            </a:r>
            <a:r>
              <a:rPr lang="ko-KR" altLang="ko-KR" sz="1400" dirty="0"/>
              <a:t>아주 큰 효과를 낼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직접 한번 예제 파일을 실행해 보기 바랍니다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소스코드</a:t>
            </a:r>
            <a:r>
              <a:rPr lang="en-US" altLang="ko-KR" sz="1400" dirty="0"/>
              <a:t>: </a:t>
            </a:r>
            <a:r>
              <a:rPr lang="en-US" altLang="ko-KR" sz="1400" u="sng" dirty="0">
                <a:hlinkClick r:id="rId2"/>
              </a:rPr>
              <a:t>http://localhost/yngsite/index06.php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마지막 세 번째 방법은 하나의 이미지를 이용해서 메인 메뉴를 만드는 것입니다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633" y="4437112"/>
            <a:ext cx="4411291" cy="11521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3278" y="575768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14-22] </a:t>
            </a:r>
            <a:r>
              <a:rPr lang="ko-KR" altLang="ko-KR" sz="1200" dirty="0"/>
              <a:t>메인 메뉴에 사용되는 하나의 그래픽 이미지 </a:t>
            </a:r>
          </a:p>
        </p:txBody>
      </p:sp>
    </p:spTree>
    <p:extLst>
      <p:ext uri="{BB962C8B-B14F-4D97-AF65-F5344CB8AC3E}">
        <p14:creationId xmlns:p14="http://schemas.microsoft.com/office/powerpoint/2010/main" val="3754335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928992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하나의 그래픽 파일을 이용할 경우 장점이 브라우저에서 여러 개의 파일을 불어오는 경우보다 더 빨리 이미지를 불러 올 수 있으며</a:t>
            </a:r>
            <a:r>
              <a:rPr lang="en-US" altLang="ko-KR" sz="1400" dirty="0"/>
              <a:t>, </a:t>
            </a:r>
            <a:r>
              <a:rPr lang="ko-KR" altLang="ko-KR" sz="1400" dirty="0"/>
              <a:t>한번 브라우저에서 로딩이 된 후에도 아주 작은 차이지만</a:t>
            </a:r>
            <a:r>
              <a:rPr lang="en-US" altLang="ko-KR" sz="1400" dirty="0"/>
              <a:t>, </a:t>
            </a:r>
            <a:r>
              <a:rPr lang="ko-KR" altLang="ko-KR" sz="1400" dirty="0"/>
              <a:t>처리 속도가 향상되는 장점이 있습니다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그래픽 파일 하나만으로 메인 메뉴를 처리하는 방법도 사실 두 번째 방법과 유사한 방법으로 처리하는 것입니다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 차이점은 이미지 파일을 하나만 사용한다는 것입니다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이미지 파일을 하나만 사용하기 때문에 이전 방법에서 각 메뉴에 적용되었던 이미지 파일들을 그룹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이용해서 다음과 같이 한번만 사용하면 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472755"/>
            <a:ext cx="8424936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li.n1 a, 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li.n2 a, 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li.n3 a, 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li.n4 a, 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li.n1 a:hover, 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li.n2 a:hover, 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li.n3 a:hover, </a:t>
            </a:r>
            <a:r>
              <a:rPr lang="en-US" altLang="ko-KR" sz="1200" dirty="0" err="1">
                <a:solidFill>
                  <a:schemeClr val="bg1"/>
                </a:solidFill>
              </a:rPr>
              <a:t>nav</a:t>
            </a:r>
            <a:r>
              <a:rPr lang="en-US" altLang="ko-KR" sz="1200" dirty="0">
                <a:solidFill>
                  <a:schemeClr val="bg1"/>
                </a:solidFill>
              </a:rPr>
              <a:t> li.n4 a:hover {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</a:rPr>
              <a:t>background-image:url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/main_menu.png);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</a:rPr>
              <a:t>background-repeat:no-repeat</a:t>
            </a:r>
            <a:r>
              <a:rPr lang="en-US" altLang="ko-KR" sz="1200" dirty="0">
                <a:solidFill>
                  <a:schemeClr val="bg1"/>
                </a:solidFill>
              </a:rPr>
              <a:t>;	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ko-KR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47971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이제 각 메인 메뉴에 적용된 클래스 </a:t>
            </a:r>
            <a:r>
              <a:rPr lang="ko-KR" altLang="ko-KR" sz="1400" dirty="0" err="1"/>
              <a:t>선택자에</a:t>
            </a:r>
            <a:r>
              <a:rPr lang="ko-KR" altLang="ko-KR" sz="1400" dirty="0"/>
              <a:t> 해당 배경 이미지의 위치를 다음과 같이 적용합니다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8468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li.n1 a {background-position:27px top;}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li.n2 a {background-position:-96px top;}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li.n3 a {background-position:-217px top;}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li.n4 a {background-position:-338px top;}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li.n1 a:hover {background-position: 27px -23px;}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li.n2 a:hover {background-position: -96px -23px;}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li.n3 a:hover {background-position: -217px -23px;}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nav</a:t>
            </a:r>
            <a:r>
              <a:rPr lang="en-US" altLang="ko-KR" sz="1400" dirty="0">
                <a:solidFill>
                  <a:srgbClr val="FF0000"/>
                </a:solidFill>
              </a:rPr>
              <a:t> li.n4 a:hover {background-position: -338px -23px;}	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마지막으로</a:t>
            </a:r>
            <a:r>
              <a:rPr lang="en-US" altLang="ko-KR" sz="1400" dirty="0"/>
              <a:t> transition </a:t>
            </a:r>
            <a:r>
              <a:rPr lang="ko-KR" altLang="ko-KR" sz="1400" dirty="0"/>
              <a:t>효과를 적용합니다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nav</a:t>
            </a:r>
            <a:r>
              <a:rPr lang="en-US" altLang="ko-KR" sz="1400" dirty="0"/>
              <a:t> li.n1 a,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li.n2 a,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li.n3 a, 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li.n4 a{</a:t>
            </a:r>
            <a:r>
              <a:rPr lang="en-US" altLang="ko-KR" sz="1400" dirty="0" err="1"/>
              <a:t>transition:all</a:t>
            </a:r>
            <a:r>
              <a:rPr lang="en-US" altLang="ko-KR" sz="1400" dirty="0"/>
              <a:t> 0.2s ease-in-out;}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이렇게 처리한 결과는 소스코드</a:t>
            </a:r>
            <a:r>
              <a:rPr lang="en-US" altLang="ko-KR" sz="1400" dirty="0"/>
              <a:t>: </a:t>
            </a:r>
            <a:r>
              <a:rPr lang="en-US" altLang="ko-KR" sz="1400" u="sng" dirty="0">
                <a:hlinkClick r:id="rId2"/>
              </a:rPr>
              <a:t>http://localhost/yngsite/index07.php</a:t>
            </a:r>
            <a:r>
              <a:rPr lang="en-US" altLang="ko-KR" sz="1400" dirty="0"/>
              <a:t> </a:t>
            </a:r>
            <a:r>
              <a:rPr lang="ko-KR" altLang="ko-KR" sz="1400" dirty="0"/>
              <a:t>에서 확인할 수 있습니다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어떻게 보면 세 번째 방법이 가장 편리할 수도 있습니다만</a:t>
            </a:r>
            <a:r>
              <a:rPr lang="en-US" altLang="ko-KR" sz="1400" dirty="0"/>
              <a:t>, </a:t>
            </a:r>
            <a:r>
              <a:rPr lang="ko-KR" altLang="ko-KR" sz="1400" dirty="0"/>
              <a:t>배경 이미지의 위치를 잡는 번거로움이 만만치 않는 단점이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지금까지 설명한 세 가지 방법을 적절히 이용하면</a:t>
            </a:r>
            <a:r>
              <a:rPr lang="en-US" altLang="ko-KR" sz="1400" dirty="0"/>
              <a:t>, </a:t>
            </a:r>
            <a:r>
              <a:rPr lang="ko-KR" altLang="ko-KR" sz="1400" dirty="0"/>
              <a:t>책의 예제보다 더 멋진 효과를 구현할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직접 여러분들이 한 번씩 예제를 기반으로 더 많은 연습을 해보기 바랍니다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ko-KR" altLang="ko-KR" sz="1400" dirty="0"/>
              <a:t>를 이용해서 슬라이더 이미지 부분을 처리해 보도록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0346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8569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슬라이더 이미지 부분은</a:t>
            </a:r>
            <a:r>
              <a:rPr lang="en-US" altLang="ko-KR" sz="1400" dirty="0"/>
              <a:t> 3</a:t>
            </a:r>
            <a:r>
              <a:rPr lang="ko-KR" altLang="ko-KR" sz="1400" dirty="0"/>
              <a:t>부</a:t>
            </a:r>
            <a:r>
              <a:rPr lang="en-US" altLang="ko-KR" sz="1400" dirty="0"/>
              <a:t> 2</a:t>
            </a:r>
            <a:r>
              <a:rPr lang="ko-KR" altLang="ko-KR" sz="1400" dirty="0"/>
              <a:t>장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ko-KR" altLang="ko-KR" sz="1400" dirty="0"/>
              <a:t>에서 소개했던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Nivo</a:t>
            </a:r>
            <a:r>
              <a:rPr lang="en-US" altLang="ko-KR" sz="1400" dirty="0"/>
              <a:t> Slider</a:t>
            </a:r>
            <a:r>
              <a:rPr lang="ko-KR" altLang="ko-KR" sz="1400" dirty="0"/>
              <a:t>를 이용하도록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Nivo</a:t>
            </a:r>
            <a:r>
              <a:rPr lang="en-US" altLang="ko-KR" sz="1400" dirty="0"/>
              <a:t> Slider</a:t>
            </a:r>
            <a:r>
              <a:rPr lang="ko-KR" altLang="ko-KR" sz="1400" dirty="0"/>
              <a:t>는 사용법도 편리하고</a:t>
            </a:r>
            <a:r>
              <a:rPr lang="en-US" altLang="ko-KR" sz="1400" dirty="0"/>
              <a:t>, </a:t>
            </a:r>
            <a:r>
              <a:rPr lang="ko-KR" altLang="ko-KR" sz="1400" dirty="0"/>
              <a:t>세계적으로 가장 많이 사용되는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en-US" altLang="ko-KR" sz="1400" dirty="0"/>
              <a:t> </a:t>
            </a:r>
            <a:r>
              <a:rPr lang="ko-KR" altLang="ko-KR" sz="1400" dirty="0"/>
              <a:t>슬라이더 중 하나입니다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Nivo</a:t>
            </a:r>
            <a:r>
              <a:rPr lang="en-US" altLang="ko-KR" sz="1400" dirty="0"/>
              <a:t> Slider</a:t>
            </a:r>
            <a:r>
              <a:rPr lang="ko-KR" altLang="ko-KR" sz="1400" dirty="0"/>
              <a:t>는 </a:t>
            </a:r>
            <a:r>
              <a:rPr lang="en-US" altLang="ko-KR" sz="1400" u="sng" dirty="0">
                <a:hlinkClick r:id="rId2"/>
              </a:rPr>
              <a:t>http://dev7studios.com/nivo-slider/</a:t>
            </a:r>
            <a:r>
              <a:rPr lang="en-US" altLang="ko-KR" sz="1400" dirty="0"/>
              <a:t> </a:t>
            </a:r>
            <a:r>
              <a:rPr lang="ko-KR" altLang="ko-KR" sz="1400" dirty="0"/>
              <a:t>에서 다운 받을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다운받은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Nivo</a:t>
            </a:r>
            <a:r>
              <a:rPr lang="en-US" altLang="ko-KR" sz="1400" dirty="0"/>
              <a:t> Slider </a:t>
            </a:r>
            <a:r>
              <a:rPr lang="ko-KR" altLang="ko-KR" sz="1400" dirty="0"/>
              <a:t>패키지의 압축을 풀어</a:t>
            </a:r>
            <a:r>
              <a:rPr lang="en-US" altLang="ko-KR" sz="1400" dirty="0"/>
              <a:t> scripts </a:t>
            </a:r>
            <a:r>
              <a:rPr lang="ko-KR" altLang="ko-KR" sz="1400" dirty="0"/>
              <a:t>폴더에는 </a:t>
            </a:r>
            <a:r>
              <a:rPr lang="en-US" altLang="ko-KR" sz="1400" dirty="0"/>
              <a:t>jquery.nivo.slider.js </a:t>
            </a:r>
            <a:r>
              <a:rPr lang="ko-KR" altLang="ko-KR" sz="1400" dirty="0"/>
              <a:t>파일을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 </a:t>
            </a:r>
            <a:r>
              <a:rPr lang="ko-KR" altLang="ko-KR" sz="1400" dirty="0"/>
              <a:t>폴더에는 </a:t>
            </a:r>
            <a:r>
              <a:rPr lang="en-US" altLang="ko-KR" sz="1400" dirty="0"/>
              <a:t>nivo-slider.css </a:t>
            </a:r>
            <a:r>
              <a:rPr lang="ko-KR" altLang="ko-KR" sz="1400" dirty="0"/>
              <a:t>파일도</a:t>
            </a:r>
            <a:r>
              <a:rPr lang="en-US" altLang="ko-KR" sz="1400" dirty="0"/>
              <a:t> themes </a:t>
            </a:r>
            <a:r>
              <a:rPr lang="ko-KR" altLang="ko-KR" sz="1400" dirty="0"/>
              <a:t>라는 폴더를 넣어 줍니다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그리고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index.php</a:t>
            </a:r>
            <a:r>
              <a:rPr lang="en-US" altLang="ko-KR" sz="1400" dirty="0"/>
              <a:t> </a:t>
            </a:r>
            <a:r>
              <a:rPr lang="ko-KR" altLang="ko-KR" sz="1400" dirty="0"/>
              <a:t>파일에 해당 효과를 적용해 주면 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먼저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Nivo</a:t>
            </a:r>
            <a:r>
              <a:rPr lang="en-US" altLang="ko-KR" sz="1400" dirty="0"/>
              <a:t> Slider</a:t>
            </a:r>
            <a:r>
              <a:rPr lang="ko-KR" altLang="ko-KR" sz="1400" dirty="0"/>
              <a:t>를 구동시키는 </a:t>
            </a:r>
            <a:r>
              <a:rPr lang="ko-KR" altLang="ko-KR" sz="1400" dirty="0" err="1"/>
              <a:t>두개의</a:t>
            </a:r>
            <a:r>
              <a:rPr lang="en-US" altLang="ko-KR" sz="1400" dirty="0"/>
              <a:t> CSS </a:t>
            </a:r>
            <a:r>
              <a:rPr lang="ko-KR" altLang="ko-KR" sz="1400" dirty="0"/>
              <a:t>파일을</a:t>
            </a:r>
            <a:r>
              <a:rPr lang="en-US" altLang="ko-KR" sz="1400" dirty="0"/>
              <a:t> link </a:t>
            </a:r>
            <a:r>
              <a:rPr lang="ko-KR" altLang="ko-KR" sz="1400" dirty="0"/>
              <a:t>속성을 이용해 넣어 줍니다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&lt;link 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</a:rPr>
              <a:t>css</a:t>
            </a:r>
            <a:r>
              <a:rPr lang="en-US" altLang="ko-KR" sz="1400" dirty="0">
                <a:solidFill>
                  <a:srgbClr val="FF0000"/>
                </a:solidFill>
              </a:rPr>
              <a:t>/themes/default/default.css" </a:t>
            </a:r>
            <a:r>
              <a:rPr lang="en-US" altLang="ko-KR" sz="1400" dirty="0" err="1">
                <a:solidFill>
                  <a:srgbClr val="FF0000"/>
                </a:solidFill>
              </a:rPr>
              <a:t>rel</a:t>
            </a:r>
            <a:r>
              <a:rPr lang="en-US" altLang="ko-KR" sz="1400" dirty="0">
                <a:solidFill>
                  <a:srgbClr val="FF0000"/>
                </a:solidFill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</a:rPr>
              <a:t>stylesheet</a:t>
            </a:r>
            <a:r>
              <a:rPr lang="en-US" altLang="ko-KR" sz="1400" dirty="0">
                <a:solidFill>
                  <a:srgbClr val="FF0000"/>
                </a:solidFill>
              </a:rPr>
              <a:t>" type="text/</a:t>
            </a:r>
            <a:r>
              <a:rPr lang="en-US" altLang="ko-KR" sz="1400" dirty="0" err="1">
                <a:solidFill>
                  <a:srgbClr val="FF0000"/>
                </a:solidFill>
              </a:rPr>
              <a:t>css</a:t>
            </a:r>
            <a:r>
              <a:rPr lang="en-US" altLang="ko-KR" sz="1400" dirty="0">
                <a:solidFill>
                  <a:srgbClr val="FF0000"/>
                </a:solidFill>
              </a:rPr>
              <a:t>"&gt;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&lt;link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</a:rPr>
              <a:t>css</a:t>
            </a:r>
            <a:r>
              <a:rPr lang="en-US" altLang="ko-KR" sz="1400" dirty="0">
                <a:solidFill>
                  <a:srgbClr val="FF0000"/>
                </a:solidFill>
              </a:rPr>
              <a:t>/nivo-slider.css" </a:t>
            </a:r>
            <a:r>
              <a:rPr lang="en-US" altLang="ko-KR" sz="1400" dirty="0" err="1">
                <a:solidFill>
                  <a:srgbClr val="FF0000"/>
                </a:solidFill>
              </a:rPr>
              <a:t>rel</a:t>
            </a:r>
            <a:r>
              <a:rPr lang="en-US" altLang="ko-KR" sz="1400" dirty="0">
                <a:solidFill>
                  <a:srgbClr val="FF0000"/>
                </a:solidFill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</a:rPr>
              <a:t>stylesheet</a:t>
            </a:r>
            <a:r>
              <a:rPr lang="en-US" altLang="ko-KR" sz="1400" dirty="0">
                <a:solidFill>
                  <a:srgbClr val="FF0000"/>
                </a:solidFill>
              </a:rPr>
              <a:t>" type="text/</a:t>
            </a:r>
            <a:r>
              <a:rPr lang="en-US" altLang="ko-KR" sz="1400" dirty="0" err="1">
                <a:solidFill>
                  <a:srgbClr val="FF0000"/>
                </a:solidFill>
              </a:rPr>
              <a:t>css</a:t>
            </a:r>
            <a:r>
              <a:rPr lang="en-US" altLang="ko-KR" sz="1400" dirty="0">
                <a:solidFill>
                  <a:srgbClr val="FF0000"/>
                </a:solidFill>
              </a:rPr>
              <a:t>"&gt;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그리고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Nivo</a:t>
            </a:r>
            <a:r>
              <a:rPr lang="en-US" altLang="ko-KR" sz="1400" dirty="0"/>
              <a:t> Slider</a:t>
            </a:r>
            <a:r>
              <a:rPr lang="ko-KR" altLang="ko-KR" sz="1400" dirty="0"/>
              <a:t>가 들어가는 부분에는 다음과 같은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추가하고 </a:t>
            </a:r>
            <a:r>
              <a:rPr lang="en-US" altLang="ko-KR" sz="1400" dirty="0"/>
              <a:t>4</a:t>
            </a:r>
            <a:r>
              <a:rPr lang="ko-KR" altLang="ko-KR" sz="1400" dirty="0"/>
              <a:t>개의 이미지 파일을 넣어줍니다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019580"/>
            <a:ext cx="8136904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&lt;div class="slider-wrapper theme-default"&gt;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&lt;div id="slider" class="</a:t>
            </a:r>
            <a:r>
              <a:rPr lang="en-US" altLang="ko-KR" sz="1200" dirty="0" err="1">
                <a:solidFill>
                  <a:schemeClr val="bg1"/>
                </a:solidFill>
              </a:rPr>
              <a:t>nivoSlider</a:t>
            </a:r>
            <a:r>
              <a:rPr lang="en-US" altLang="ko-KR" sz="1200" dirty="0">
                <a:solidFill>
                  <a:schemeClr val="bg1"/>
                </a:solidFill>
              </a:rPr>
              <a:t>"&gt;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&lt;</a:t>
            </a:r>
            <a:r>
              <a:rPr lang="en-US" altLang="ko-KR" sz="1200" dirty="0" err="1">
                <a:solidFill>
                  <a:schemeClr val="bg1"/>
                </a:solidFill>
              </a:rPr>
              <a:t>img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src</a:t>
            </a:r>
            <a:r>
              <a:rPr lang="en-US" altLang="ko-KR" sz="1200" dirty="0">
                <a:solidFill>
                  <a:schemeClr val="bg1"/>
                </a:solidFill>
              </a:rPr>
              <a:t>="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/slider1.jpg" width="943" height="401"&gt;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&lt;</a:t>
            </a:r>
            <a:r>
              <a:rPr lang="en-US" altLang="ko-KR" sz="1200" dirty="0" err="1">
                <a:solidFill>
                  <a:schemeClr val="bg1"/>
                </a:solidFill>
              </a:rPr>
              <a:t>img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src</a:t>
            </a:r>
            <a:r>
              <a:rPr lang="en-US" altLang="ko-KR" sz="1200" dirty="0">
                <a:solidFill>
                  <a:schemeClr val="bg1"/>
                </a:solidFill>
              </a:rPr>
              <a:t>="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/slider2.jpg" width="943" height="401"&gt;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&lt;</a:t>
            </a:r>
            <a:r>
              <a:rPr lang="en-US" altLang="ko-KR" sz="1200" dirty="0" err="1">
                <a:solidFill>
                  <a:schemeClr val="bg1"/>
                </a:solidFill>
              </a:rPr>
              <a:t>img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src</a:t>
            </a:r>
            <a:r>
              <a:rPr lang="en-US" altLang="ko-KR" sz="1200" dirty="0">
                <a:solidFill>
                  <a:schemeClr val="bg1"/>
                </a:solidFill>
              </a:rPr>
              <a:t>="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/slider3.jpg" width="943" height="401"&gt;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&lt;</a:t>
            </a:r>
            <a:r>
              <a:rPr lang="en-US" altLang="ko-KR" sz="1200" dirty="0" err="1">
                <a:solidFill>
                  <a:schemeClr val="bg1"/>
                </a:solidFill>
              </a:rPr>
              <a:t>img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src</a:t>
            </a:r>
            <a:r>
              <a:rPr lang="en-US" altLang="ko-KR" sz="1200" dirty="0">
                <a:solidFill>
                  <a:schemeClr val="bg1"/>
                </a:solidFill>
              </a:rPr>
              <a:t>="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/slider4.jpg" width="943" height="401"&gt;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&lt;/div&gt;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&lt;/div&gt;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49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마지막으로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Nivo</a:t>
            </a:r>
            <a:r>
              <a:rPr lang="en-US" altLang="ko-KR" sz="1400" dirty="0"/>
              <a:t> Slider</a:t>
            </a:r>
            <a:r>
              <a:rPr lang="ko-KR" altLang="ko-KR" sz="1400" dirty="0"/>
              <a:t>를 구동하게 해 주는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ko-KR" altLang="ko-KR" sz="1400" dirty="0"/>
              <a:t>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Nivo</a:t>
            </a:r>
            <a:r>
              <a:rPr lang="en-US" altLang="ko-KR" sz="1400" dirty="0"/>
              <a:t> Slider </a:t>
            </a:r>
            <a:r>
              <a:rPr lang="ko-KR" altLang="ko-KR" sz="1400" dirty="0"/>
              <a:t>스크립트 파일을 넣어줍니다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여기서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ko-KR" altLang="ko-KR" sz="1400" dirty="0"/>
              <a:t>는</a:t>
            </a:r>
            <a:r>
              <a:rPr lang="en-US" altLang="ko-KR" sz="1400" dirty="0"/>
              <a:t> CDN</a:t>
            </a:r>
            <a:r>
              <a:rPr lang="ko-KR" altLang="ko-KR" sz="1400" dirty="0"/>
              <a:t>을 이용</a:t>
            </a:r>
            <a:r>
              <a:rPr lang="en-US" altLang="ko-KR" sz="1400" dirty="0"/>
              <a:t>, </a:t>
            </a:r>
            <a:r>
              <a:rPr lang="ko-KR" altLang="ko-KR" sz="1400" dirty="0"/>
              <a:t>항상 최신 버전의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ko-KR" altLang="ko-KR" sz="1400" dirty="0"/>
              <a:t>를 호출하게 처리하겠습니다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 &lt;script type="text/</a:t>
            </a:r>
            <a:r>
              <a:rPr lang="en-US" altLang="ko-KR" sz="1200" dirty="0" err="1">
                <a:solidFill>
                  <a:srgbClr val="FF0000"/>
                </a:solidFill>
              </a:rPr>
              <a:t>javascript</a:t>
            </a:r>
            <a:r>
              <a:rPr lang="en-US" altLang="ko-KR" sz="1200" dirty="0">
                <a:solidFill>
                  <a:srgbClr val="FF0000"/>
                </a:solidFill>
              </a:rPr>
              <a:t>" </a:t>
            </a:r>
            <a:r>
              <a:rPr lang="en-US" altLang="ko-KR" sz="1200" dirty="0" err="1">
                <a:solidFill>
                  <a:srgbClr val="FF0000"/>
                </a:solidFill>
              </a:rPr>
              <a:t>src</a:t>
            </a:r>
            <a:r>
              <a:rPr lang="en-US" altLang="ko-KR" sz="1200" dirty="0">
                <a:solidFill>
                  <a:srgbClr val="FF0000"/>
                </a:solidFill>
              </a:rPr>
              <a:t>="http://code.jquery.com/jquery-latest.js"&gt;&lt;/script&gt;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 &lt;script type="text/</a:t>
            </a:r>
            <a:r>
              <a:rPr lang="en-US" altLang="ko-KR" sz="1200" dirty="0" err="1">
                <a:solidFill>
                  <a:srgbClr val="FF0000"/>
                </a:solidFill>
              </a:rPr>
              <a:t>javascript</a:t>
            </a:r>
            <a:r>
              <a:rPr lang="en-US" altLang="ko-KR" sz="1200" dirty="0">
                <a:solidFill>
                  <a:srgbClr val="FF0000"/>
                </a:solidFill>
              </a:rPr>
              <a:t>" </a:t>
            </a:r>
            <a:r>
              <a:rPr lang="en-US" altLang="ko-KR" sz="1200" dirty="0" err="1">
                <a:solidFill>
                  <a:srgbClr val="FF0000"/>
                </a:solidFill>
              </a:rPr>
              <a:t>src</a:t>
            </a:r>
            <a:r>
              <a:rPr lang="en-US" altLang="ko-KR" sz="1200" dirty="0">
                <a:solidFill>
                  <a:srgbClr val="FF0000"/>
                </a:solidFill>
              </a:rPr>
              <a:t>="scripts/jquery.nivo.slider.js"&gt;&lt;/script&gt;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 &lt;script type="text/</a:t>
            </a:r>
            <a:r>
              <a:rPr lang="en-US" altLang="ko-KR" sz="1200" dirty="0" err="1">
                <a:solidFill>
                  <a:srgbClr val="FF0000"/>
                </a:solidFill>
              </a:rPr>
              <a:t>javascript</a:t>
            </a:r>
            <a:r>
              <a:rPr lang="en-US" altLang="ko-KR" sz="1200" dirty="0">
                <a:solidFill>
                  <a:srgbClr val="FF0000"/>
                </a:solidFill>
              </a:rPr>
              <a:t>"&gt;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           $(window).load(function() {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                 $('#slider').</a:t>
            </a:r>
            <a:r>
              <a:rPr lang="en-US" altLang="ko-KR" sz="1200" dirty="0" err="1">
                <a:solidFill>
                  <a:srgbClr val="FF0000"/>
                </a:solidFill>
              </a:rPr>
              <a:t>nivoSlider</a:t>
            </a:r>
            <a:r>
              <a:rPr lang="en-US" altLang="ko-KR" sz="1200" dirty="0">
                <a:solidFill>
                  <a:srgbClr val="FF0000"/>
                </a:solidFill>
              </a:rPr>
              <a:t>( );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            });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 &lt;/script&gt;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/>
          <a:srcRect b="30000"/>
          <a:stretch/>
        </p:blipFill>
        <p:spPr bwMode="auto">
          <a:xfrm>
            <a:off x="3275856" y="2707679"/>
            <a:ext cx="5728335" cy="3400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3586376"/>
            <a:ext cx="273630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이렇게 처리하면 다음과 같은 결과를 얻을 수 있습니다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17536" y="5877272"/>
            <a:ext cx="4572000" cy="46166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14-22] </a:t>
            </a:r>
            <a:r>
              <a:rPr lang="en-US" altLang="ko-KR" sz="1200" dirty="0" err="1"/>
              <a:t>Nivo</a:t>
            </a:r>
            <a:r>
              <a:rPr lang="en-US" altLang="ko-KR" sz="1200" dirty="0"/>
              <a:t> Slider</a:t>
            </a:r>
            <a:r>
              <a:rPr lang="ko-KR" altLang="ko-KR" sz="1200" dirty="0"/>
              <a:t>를 이용한 슬라이더 부분 </a:t>
            </a:r>
          </a:p>
          <a:p>
            <a:r>
              <a:rPr lang="en-US" altLang="ko-KR" sz="1200" u="sng" dirty="0">
                <a:hlinkClick r:id="rId3"/>
              </a:rPr>
              <a:t>http://localhost/yngsite/index08.php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86186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92899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HTML </a:t>
            </a:r>
            <a:r>
              <a:rPr lang="ko-KR" altLang="ko-KR" sz="1400" dirty="0"/>
              <a:t>구조에서 슬라이더 이미지가 끝나 부분에 </a:t>
            </a:r>
            <a:r>
              <a:rPr lang="en-US" altLang="ko-KR" sz="1400" dirty="0"/>
              <a:t>&lt;div class="clear"&gt;&lt;/div&gt;</a:t>
            </a:r>
            <a:r>
              <a:rPr lang="ko-KR" altLang="ko-KR" sz="1400" dirty="0"/>
              <a:t>를 추가하여 확실하게 구분을 합니다</a:t>
            </a:r>
            <a:r>
              <a:rPr lang="en-US" altLang="ko-KR" sz="1400" dirty="0"/>
              <a:t>.  </a:t>
            </a:r>
            <a:r>
              <a:rPr lang="ko-KR" altLang="ko-KR" sz="1400" dirty="0"/>
              <a:t>이제 슬라이더 하단에 배치된</a:t>
            </a:r>
            <a:r>
              <a:rPr lang="en-US" altLang="ko-KR" sz="1400" dirty="0"/>
              <a:t> Just Arrived </a:t>
            </a:r>
            <a:r>
              <a:rPr lang="ko-KR" altLang="ko-KR" sz="1400" dirty="0"/>
              <a:t>부분에 대해서 처리해 보겠습니다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 부분은 단순한 구조를 지녔습니다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먼저</a:t>
            </a:r>
            <a:r>
              <a:rPr lang="en-US" altLang="ko-KR" sz="1400" dirty="0"/>
              <a:t> HTML </a:t>
            </a:r>
            <a:r>
              <a:rPr lang="ko-KR" altLang="ko-KR" sz="1400" dirty="0"/>
              <a:t>구성부터 살펴보겠습니다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&lt;div id="</a:t>
            </a:r>
            <a:r>
              <a:rPr lang="en-US" altLang="ko-KR" sz="1200" dirty="0" err="1">
                <a:solidFill>
                  <a:srgbClr val="FF0000"/>
                </a:solidFill>
              </a:rPr>
              <a:t>justar</a:t>
            </a:r>
            <a:r>
              <a:rPr lang="en-US" altLang="ko-KR" sz="1200" dirty="0">
                <a:solidFill>
                  <a:srgbClr val="FF0000"/>
                </a:solidFill>
              </a:rPr>
              <a:t>"&gt;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 &lt;h3&gt;just arrived&lt;/h3&gt;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 &lt;figure&gt;&lt;</a:t>
            </a:r>
            <a:r>
              <a:rPr lang="en-US" altLang="ko-KR" sz="1200" dirty="0" err="1">
                <a:solidFill>
                  <a:srgbClr val="FF0000"/>
                </a:solidFill>
              </a:rPr>
              <a:t>img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src</a:t>
            </a:r>
            <a:r>
              <a:rPr lang="en-US" altLang="ko-KR" sz="1200" dirty="0">
                <a:solidFill>
                  <a:srgbClr val="FF0000"/>
                </a:solidFill>
              </a:rPr>
              <a:t>="</a:t>
            </a:r>
            <a:r>
              <a:rPr lang="en-US" altLang="ko-KR" sz="1200" dirty="0" err="1">
                <a:solidFill>
                  <a:srgbClr val="FF0000"/>
                </a:solidFill>
              </a:rPr>
              <a:t>imgs</a:t>
            </a:r>
            <a:r>
              <a:rPr lang="en-US" altLang="ko-KR" sz="1200" dirty="0">
                <a:solidFill>
                  <a:srgbClr val="FF0000"/>
                </a:solidFill>
              </a:rPr>
              <a:t>/goods1.jpg" width="161" height="125"&gt;&lt;/figure&gt;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&lt;/div&gt;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#</a:t>
            </a:r>
            <a:r>
              <a:rPr lang="en-US" altLang="ko-KR" sz="1400" dirty="0" err="1"/>
              <a:t>justar</a:t>
            </a:r>
            <a:r>
              <a:rPr lang="ko-KR" altLang="ko-KR" sz="1400" dirty="0"/>
              <a:t>라는 아이디 </a:t>
            </a:r>
            <a:r>
              <a:rPr lang="ko-KR" altLang="ko-KR" sz="1400" dirty="0" err="1"/>
              <a:t>선택자로</a:t>
            </a:r>
            <a:r>
              <a:rPr lang="ko-KR" altLang="ko-KR" sz="1400" dirty="0"/>
              <a:t> 박스를 만들고 내부에는</a:t>
            </a:r>
            <a:r>
              <a:rPr lang="en-US" altLang="ko-KR" sz="1400" dirty="0"/>
              <a:t> h3</a:t>
            </a:r>
            <a:r>
              <a:rPr lang="ko-KR" altLang="ko-KR" sz="1400" dirty="0"/>
              <a:t>태그를 이용하여 제목을</a:t>
            </a:r>
            <a:r>
              <a:rPr lang="en-US" altLang="ko-KR" sz="1400" dirty="0"/>
              <a:t> figure </a:t>
            </a:r>
            <a:r>
              <a:rPr lang="ko-KR" altLang="ko-KR" sz="1400" dirty="0"/>
              <a:t>태그로 이미지를 감싼 형태입니다</a:t>
            </a:r>
            <a:r>
              <a:rPr lang="en-US" altLang="ko-KR" sz="1400" dirty="0"/>
              <a:t>.  CSS</a:t>
            </a:r>
            <a:r>
              <a:rPr lang="ko-KR" altLang="ko-KR" sz="1400" dirty="0"/>
              <a:t>를 이용해서 디자인을 잡습니다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현재 </a:t>
            </a:r>
            <a:r>
              <a:rPr lang="en-US" altLang="ko-KR" sz="1400" dirty="0"/>
              <a:t>“just arrived” </a:t>
            </a:r>
            <a:r>
              <a:rPr lang="ko-KR" altLang="ko-KR" sz="1400" dirty="0"/>
              <a:t>라는 텍스트는</a:t>
            </a:r>
            <a:r>
              <a:rPr lang="en-US" altLang="ko-KR" sz="1400" dirty="0"/>
              <a:t> Droid Sans</a:t>
            </a:r>
            <a:r>
              <a:rPr lang="ko-KR" altLang="ko-KR" sz="1400" dirty="0"/>
              <a:t>라는 공개 폰트를 사용하고 있는데</a:t>
            </a:r>
            <a:r>
              <a:rPr lang="en-US" altLang="ko-KR" sz="1400" dirty="0"/>
              <a:t>, </a:t>
            </a:r>
            <a:r>
              <a:rPr lang="ko-KR" altLang="ko-KR" sz="1400" dirty="0"/>
              <a:t>직접 웹 폰트로 변환해도 되고</a:t>
            </a:r>
            <a:r>
              <a:rPr lang="en-US" altLang="ko-KR" sz="1400" dirty="0"/>
              <a:t>, </a:t>
            </a:r>
            <a:r>
              <a:rPr lang="ko-KR" altLang="ko-KR" sz="1400" dirty="0"/>
              <a:t>아니면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google</a:t>
            </a:r>
            <a:r>
              <a:rPr lang="en-US" altLang="ko-KR" sz="1400" dirty="0"/>
              <a:t> fonts </a:t>
            </a:r>
            <a:r>
              <a:rPr lang="ko-KR" altLang="ko-KR" sz="1400" dirty="0"/>
              <a:t>서비스를 이용해도 됩니다</a:t>
            </a:r>
            <a:r>
              <a:rPr lang="en-US" altLang="ko-KR" sz="1400" dirty="0"/>
              <a:t>. </a:t>
            </a:r>
            <a:r>
              <a:rPr lang="en-US" altLang="ko-KR" sz="1400" u="sng" dirty="0">
                <a:hlinkClick r:id="rId2"/>
              </a:rPr>
              <a:t>http://www.google.com/fonts/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 책에서는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google</a:t>
            </a:r>
            <a:r>
              <a:rPr lang="en-US" altLang="ko-KR" sz="1400" dirty="0"/>
              <a:t> fonts </a:t>
            </a:r>
            <a:r>
              <a:rPr lang="ko-KR" altLang="ko-KR" sz="1400" dirty="0"/>
              <a:t>서비스를 이용하도록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google</a:t>
            </a:r>
            <a:r>
              <a:rPr lang="en-US" altLang="ko-KR" sz="1400" dirty="0"/>
              <a:t> fonts </a:t>
            </a:r>
            <a:r>
              <a:rPr lang="ko-KR" altLang="ko-KR" sz="1400" dirty="0" err="1"/>
              <a:t>서버스를</a:t>
            </a:r>
            <a:r>
              <a:rPr lang="ko-KR" altLang="ko-KR" sz="1400" dirty="0"/>
              <a:t> 이용하는 방법은 상당히 간단합니다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해당 폰트가 들어있는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 </a:t>
            </a:r>
            <a:r>
              <a:rPr lang="ko-KR" altLang="ko-KR" sz="1400" dirty="0"/>
              <a:t>파일을 링크 형식으로</a:t>
            </a:r>
            <a:r>
              <a:rPr lang="en-US" altLang="ko-KR" sz="1400" dirty="0"/>
              <a:t> HTML </a:t>
            </a:r>
            <a:r>
              <a:rPr lang="ko-KR" altLang="ko-KR" sz="1400" dirty="0"/>
              <a:t>파일 내부에 넣어줍니다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&lt;link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='http://fonts.googleapis.com/</a:t>
            </a:r>
            <a:r>
              <a:rPr lang="en-US" altLang="ko-KR" sz="1400" dirty="0" err="1">
                <a:solidFill>
                  <a:srgbClr val="FF0000"/>
                </a:solidFill>
              </a:rPr>
              <a:t>css?family</a:t>
            </a:r>
            <a:r>
              <a:rPr lang="en-US" altLang="ko-KR" sz="1400" dirty="0">
                <a:solidFill>
                  <a:srgbClr val="FF0000"/>
                </a:solidFill>
              </a:rPr>
              <a:t>=</a:t>
            </a:r>
            <a:r>
              <a:rPr lang="en-US" altLang="ko-KR" sz="1400" dirty="0" err="1">
                <a:solidFill>
                  <a:srgbClr val="FF0000"/>
                </a:solidFill>
              </a:rPr>
              <a:t>Droid+Sans</a:t>
            </a:r>
            <a:r>
              <a:rPr lang="en-US" altLang="ko-KR" sz="1400" dirty="0">
                <a:solidFill>
                  <a:srgbClr val="FF0000"/>
                </a:solidFill>
              </a:rPr>
              <a:t>' </a:t>
            </a:r>
            <a:r>
              <a:rPr lang="en-US" altLang="ko-KR" sz="1400" dirty="0" err="1">
                <a:solidFill>
                  <a:srgbClr val="FF0000"/>
                </a:solidFill>
              </a:rPr>
              <a:t>rel</a:t>
            </a:r>
            <a:r>
              <a:rPr lang="en-US" altLang="ko-KR" sz="1400" dirty="0">
                <a:solidFill>
                  <a:srgbClr val="FF0000"/>
                </a:solidFill>
              </a:rPr>
              <a:t>='</a:t>
            </a:r>
            <a:r>
              <a:rPr lang="en-US" altLang="ko-KR" sz="1400" dirty="0" err="1">
                <a:solidFill>
                  <a:srgbClr val="FF0000"/>
                </a:solidFill>
              </a:rPr>
              <a:t>stylesheet</a:t>
            </a:r>
            <a:r>
              <a:rPr lang="en-US" altLang="ko-KR" sz="1400" dirty="0">
                <a:solidFill>
                  <a:srgbClr val="FF0000"/>
                </a:solidFill>
              </a:rPr>
              <a:t>' type='text/</a:t>
            </a:r>
            <a:r>
              <a:rPr lang="en-US" altLang="ko-KR" sz="1400" dirty="0" err="1">
                <a:solidFill>
                  <a:srgbClr val="FF0000"/>
                </a:solidFill>
              </a:rPr>
              <a:t>css</a:t>
            </a:r>
            <a:r>
              <a:rPr lang="en-US" altLang="ko-KR" sz="1400" dirty="0">
                <a:solidFill>
                  <a:srgbClr val="FF0000"/>
                </a:solidFill>
              </a:rPr>
              <a:t>'&gt;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/>
              <a:t>그리고 해당 폰트가 사용되는 </a:t>
            </a:r>
            <a:r>
              <a:rPr lang="ko-KR" altLang="ko-KR" sz="1400" dirty="0" err="1"/>
              <a:t>선택자에</a:t>
            </a:r>
            <a:r>
              <a:rPr lang="ko-KR" altLang="ko-KR" sz="1400" dirty="0"/>
              <a:t> </a:t>
            </a:r>
            <a:r>
              <a:rPr lang="en-US" altLang="ko-KR" sz="1400" dirty="0"/>
              <a:t>“font-family: 'Droid Sans', sans-serif;” </a:t>
            </a:r>
            <a:r>
              <a:rPr lang="ko-KR" altLang="ko-KR" sz="1400" dirty="0"/>
              <a:t>를 적용해 주면 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145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8367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이제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justar</a:t>
            </a:r>
            <a:r>
              <a:rPr lang="en-US" altLang="ko-KR" sz="1400" dirty="0"/>
              <a:t> </a:t>
            </a:r>
            <a:r>
              <a:rPr lang="ko-KR" altLang="ko-KR" sz="1400" dirty="0"/>
              <a:t>부분에 대한</a:t>
            </a:r>
            <a:r>
              <a:rPr lang="en-US" altLang="ko-KR" sz="1400" dirty="0"/>
              <a:t> CSS </a:t>
            </a:r>
            <a:r>
              <a:rPr lang="ko-KR" altLang="ko-KR" sz="1400" dirty="0"/>
              <a:t>파일을 확인해 보겠습니다</a:t>
            </a:r>
            <a:r>
              <a:rPr lang="en-US" altLang="ko-KR" sz="1400" dirty="0"/>
              <a:t>.</a:t>
            </a:r>
          </a:p>
          <a:p>
            <a:endParaRPr lang="ko-KR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59532" y="1349474"/>
            <a:ext cx="8352928" cy="32316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#</a:t>
            </a:r>
            <a:r>
              <a:rPr lang="en-US" altLang="ko-KR" sz="1200" dirty="0" err="1">
                <a:solidFill>
                  <a:schemeClr val="bg1"/>
                </a:solidFill>
              </a:rPr>
              <a:t>justar</a:t>
            </a:r>
            <a:r>
              <a:rPr lang="en-US" altLang="ko-KR" sz="1200" dirty="0">
                <a:solidFill>
                  <a:schemeClr val="bg1"/>
                </a:solidFill>
              </a:rPr>
              <a:t> {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margin:0 0 0 20px; /* </a:t>
            </a:r>
            <a:r>
              <a:rPr lang="ko-KR" altLang="ko-KR" sz="1200" dirty="0">
                <a:solidFill>
                  <a:schemeClr val="bg1"/>
                </a:solidFill>
              </a:rPr>
              <a:t>왼쪽 부분 여백</a:t>
            </a:r>
            <a:r>
              <a:rPr lang="en-US" altLang="ko-KR" sz="1200" dirty="0">
                <a:solidFill>
                  <a:schemeClr val="bg1"/>
                </a:solidFill>
              </a:rPr>
              <a:t> 20</a:t>
            </a:r>
            <a:r>
              <a:rPr lang="ko-KR" altLang="ko-KR" sz="1200" dirty="0">
                <a:solidFill>
                  <a:schemeClr val="bg1"/>
                </a:solidFill>
              </a:rPr>
              <a:t>픽셀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</a:t>
            </a:r>
            <a:r>
              <a:rPr lang="en-US" altLang="ko-KR" sz="1200" dirty="0" err="1">
                <a:solidFill>
                  <a:schemeClr val="bg1"/>
                </a:solidFill>
              </a:rPr>
              <a:t>float:left</a:t>
            </a:r>
            <a:r>
              <a:rPr lang="en-US" altLang="ko-KR" sz="1200" dirty="0">
                <a:solidFill>
                  <a:schemeClr val="bg1"/>
                </a:solidFill>
              </a:rPr>
              <a:t>; /* </a:t>
            </a:r>
            <a:r>
              <a:rPr lang="ko-KR" altLang="ko-KR" sz="1200" dirty="0">
                <a:solidFill>
                  <a:schemeClr val="bg1"/>
                </a:solidFill>
              </a:rPr>
              <a:t>왼쪽으로 배치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width:200px; /* </a:t>
            </a:r>
            <a:r>
              <a:rPr lang="ko-KR" altLang="ko-KR" sz="1200" dirty="0">
                <a:solidFill>
                  <a:schemeClr val="bg1"/>
                </a:solidFill>
              </a:rPr>
              <a:t>박스 크기</a:t>
            </a:r>
            <a:r>
              <a:rPr lang="en-US" altLang="ko-KR" sz="1200" dirty="0">
                <a:solidFill>
                  <a:schemeClr val="bg1"/>
                </a:solidFill>
              </a:rPr>
              <a:t> 200</a:t>
            </a:r>
            <a:r>
              <a:rPr lang="ko-KR" altLang="ko-KR" sz="1200" dirty="0">
                <a:solidFill>
                  <a:schemeClr val="bg1"/>
                </a:solidFill>
              </a:rPr>
              <a:t>픽셀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#</a:t>
            </a:r>
            <a:r>
              <a:rPr lang="en-US" altLang="ko-KR" sz="1200" dirty="0" err="1">
                <a:solidFill>
                  <a:schemeClr val="bg1"/>
                </a:solidFill>
              </a:rPr>
              <a:t>justar</a:t>
            </a:r>
            <a:r>
              <a:rPr lang="en-US" altLang="ko-KR" sz="1200" dirty="0">
                <a:solidFill>
                  <a:schemeClr val="bg1"/>
                </a:solidFill>
              </a:rPr>
              <a:t> h3 {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</a:t>
            </a:r>
            <a:r>
              <a:rPr lang="en-US" altLang="ko-KR" sz="1200" dirty="0" err="1">
                <a:solidFill>
                  <a:schemeClr val="bg1"/>
                </a:solidFill>
              </a:rPr>
              <a:t>text-transform:capitalize</a:t>
            </a:r>
            <a:r>
              <a:rPr lang="en-US" altLang="ko-KR" sz="1200" dirty="0">
                <a:solidFill>
                  <a:schemeClr val="bg1"/>
                </a:solidFill>
              </a:rPr>
              <a:t>; /* </a:t>
            </a:r>
            <a:r>
              <a:rPr lang="ko-KR" altLang="ko-KR" sz="1200" dirty="0">
                <a:solidFill>
                  <a:schemeClr val="bg1"/>
                </a:solidFill>
              </a:rPr>
              <a:t>영문 첫 글자만 대문자로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</a:t>
            </a:r>
            <a:r>
              <a:rPr lang="en-US" altLang="ko-KR" sz="1200" dirty="0" err="1">
                <a:solidFill>
                  <a:schemeClr val="bg1"/>
                </a:solidFill>
              </a:rPr>
              <a:t>background:url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imgs</a:t>
            </a:r>
            <a:r>
              <a:rPr lang="en-US" altLang="ko-KR" sz="1200" dirty="0">
                <a:solidFill>
                  <a:schemeClr val="bg1"/>
                </a:solidFill>
              </a:rPr>
              <a:t>/h3_under.jpg) no-repeat left bottom;    /* </a:t>
            </a:r>
            <a:r>
              <a:rPr lang="ko-KR" altLang="ko-KR" sz="1200" dirty="0">
                <a:solidFill>
                  <a:schemeClr val="bg1"/>
                </a:solidFill>
              </a:rPr>
              <a:t>백그라운드 이미지를 이용 제목 부분 장식 추가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padding:0 0 8px 5px; /* </a:t>
            </a:r>
            <a:r>
              <a:rPr lang="ko-KR" altLang="ko-KR" sz="1200" dirty="0" err="1">
                <a:solidFill>
                  <a:schemeClr val="bg1"/>
                </a:solidFill>
              </a:rPr>
              <a:t>패딩으로</a:t>
            </a:r>
            <a:r>
              <a:rPr lang="ko-KR" altLang="ko-KR" sz="1200" dirty="0">
                <a:solidFill>
                  <a:schemeClr val="bg1"/>
                </a:solidFill>
              </a:rPr>
              <a:t> 왼쪽과 하단 부분 공간 적용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font-family: 'Droid Sans', sans-serif; /* </a:t>
            </a:r>
            <a:r>
              <a:rPr lang="ko-KR" altLang="ko-KR" sz="1200" dirty="0" err="1">
                <a:solidFill>
                  <a:schemeClr val="bg1"/>
                </a:solidFill>
              </a:rPr>
              <a:t>구글</a:t>
            </a:r>
            <a:r>
              <a:rPr lang="ko-KR" altLang="ko-KR" sz="1200" dirty="0">
                <a:solidFill>
                  <a:schemeClr val="bg1"/>
                </a:solidFill>
              </a:rPr>
              <a:t> 폰트 사용</a:t>
            </a:r>
            <a:r>
              <a:rPr lang="en-US" altLang="ko-KR" sz="1200" dirty="0">
                <a:solidFill>
                  <a:schemeClr val="bg1"/>
                </a:solidFill>
              </a:rPr>
              <a:t>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</a:t>
            </a:r>
            <a:r>
              <a:rPr lang="en-US" altLang="ko-KR" sz="1200" dirty="0" err="1">
                <a:solidFill>
                  <a:schemeClr val="bg1"/>
                </a:solidFill>
              </a:rPr>
              <a:t>font-weight:normal</a:t>
            </a:r>
            <a:r>
              <a:rPr lang="en-US" altLang="ko-KR" sz="1200" dirty="0">
                <a:solidFill>
                  <a:schemeClr val="bg1"/>
                </a:solidFill>
              </a:rPr>
              <a:t>;   /* h</a:t>
            </a:r>
            <a:r>
              <a:rPr lang="ko-KR" altLang="ko-KR" sz="1200" dirty="0">
                <a:solidFill>
                  <a:schemeClr val="bg1"/>
                </a:solidFill>
              </a:rPr>
              <a:t>로 시작하는 태그는 전부</a:t>
            </a:r>
            <a:r>
              <a:rPr lang="en-US" altLang="ko-KR" sz="1200" dirty="0">
                <a:solidFill>
                  <a:schemeClr val="bg1"/>
                </a:solidFill>
              </a:rPr>
              <a:t> bold </a:t>
            </a:r>
            <a:r>
              <a:rPr lang="ko-KR" altLang="ko-KR" sz="1200" dirty="0">
                <a:solidFill>
                  <a:schemeClr val="bg1"/>
                </a:solidFill>
              </a:rPr>
              <a:t>속성을 지니기 때문에 폰트 두께를</a:t>
            </a:r>
            <a:r>
              <a:rPr lang="en-US" altLang="ko-KR" sz="1200" dirty="0">
                <a:solidFill>
                  <a:schemeClr val="bg1"/>
                </a:solidFill>
              </a:rPr>
              <a:t> normal</a:t>
            </a:r>
            <a:r>
              <a:rPr lang="ko-KR" altLang="ko-KR" sz="1200" dirty="0">
                <a:solidFill>
                  <a:schemeClr val="bg1"/>
                </a:solidFill>
              </a:rPr>
              <a:t>로 설정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font-size:1.1em;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#</a:t>
            </a:r>
            <a:r>
              <a:rPr lang="en-US" altLang="ko-KR" sz="1200" dirty="0" err="1">
                <a:solidFill>
                  <a:schemeClr val="bg1"/>
                </a:solidFill>
              </a:rPr>
              <a:t>justar</a:t>
            </a:r>
            <a:r>
              <a:rPr lang="en-US" altLang="ko-KR" sz="1200" dirty="0">
                <a:solidFill>
                  <a:schemeClr val="bg1"/>
                </a:solidFill>
              </a:rPr>
              <a:t> figure {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</a:t>
            </a:r>
            <a:r>
              <a:rPr lang="en-US" altLang="ko-KR" sz="1200" dirty="0" err="1">
                <a:solidFill>
                  <a:schemeClr val="bg1"/>
                </a:solidFill>
              </a:rPr>
              <a:t>text-align:center</a:t>
            </a:r>
            <a:r>
              <a:rPr lang="en-US" altLang="ko-KR" sz="1200" dirty="0">
                <a:solidFill>
                  <a:schemeClr val="bg1"/>
                </a:solidFill>
              </a:rPr>
              <a:t>; /* text-align</a:t>
            </a:r>
            <a:r>
              <a:rPr lang="ko-KR" altLang="ko-KR" sz="1200" dirty="0">
                <a:solidFill>
                  <a:schemeClr val="bg1"/>
                </a:solidFill>
              </a:rPr>
              <a:t>은 글자뿐만 아니라 그림도 정렬됨 중앙 정렬</a:t>
            </a:r>
            <a:r>
              <a:rPr lang="en-US" altLang="ko-KR" sz="1200" dirty="0">
                <a:solidFill>
                  <a:schemeClr val="bg1"/>
                </a:solidFill>
              </a:rPr>
              <a:t>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padding-top:10px; /* </a:t>
            </a:r>
            <a:r>
              <a:rPr lang="ko-KR" altLang="ko-KR" sz="1200" dirty="0">
                <a:solidFill>
                  <a:schemeClr val="bg1"/>
                </a:solidFill>
              </a:rPr>
              <a:t>위쪽 부분 </a:t>
            </a:r>
            <a:r>
              <a:rPr lang="ko-KR" altLang="ko-KR" sz="1200" dirty="0" err="1">
                <a:solidFill>
                  <a:schemeClr val="bg1"/>
                </a:solidFill>
              </a:rPr>
              <a:t>패딩</a:t>
            </a:r>
            <a:r>
              <a:rPr lang="ko-KR" altLang="ko-KR" sz="1200" dirty="0">
                <a:solidFill>
                  <a:schemeClr val="bg1"/>
                </a:solidFill>
              </a:rPr>
              <a:t> 이용</a:t>
            </a:r>
            <a:r>
              <a:rPr lang="en-US" altLang="ko-KR" sz="1200" dirty="0">
                <a:solidFill>
                  <a:schemeClr val="bg1"/>
                </a:solidFill>
              </a:rPr>
              <a:t> 10</a:t>
            </a:r>
            <a:r>
              <a:rPr lang="ko-KR" altLang="ko-KR" sz="1200" dirty="0">
                <a:solidFill>
                  <a:schemeClr val="bg1"/>
                </a:solidFill>
              </a:rPr>
              <a:t>픽셀 공간 적용</a:t>
            </a:r>
            <a:r>
              <a:rPr lang="en-US" altLang="ko-KR" sz="1200" dirty="0">
                <a:solidFill>
                  <a:schemeClr val="bg1"/>
                </a:solidFill>
              </a:rPr>
              <a:t> */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725144"/>
            <a:ext cx="806489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여기까지</a:t>
            </a:r>
            <a:r>
              <a:rPr lang="en-US" altLang="ko-KR" sz="1400" dirty="0"/>
              <a:t> HTML</a:t>
            </a:r>
            <a:r>
              <a:rPr lang="ko-KR" altLang="ko-KR" sz="1400" dirty="0"/>
              <a:t>과</a:t>
            </a:r>
            <a:r>
              <a:rPr lang="en-US" altLang="ko-KR" sz="1400" dirty="0"/>
              <a:t> CSS</a:t>
            </a:r>
            <a:r>
              <a:rPr lang="ko-KR" altLang="ko-KR" sz="1400" dirty="0"/>
              <a:t>를 적용한 결과는</a:t>
            </a:r>
            <a:r>
              <a:rPr lang="en-US" altLang="ko-KR" sz="1400" dirty="0"/>
              <a:t>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14-23]</a:t>
            </a:r>
            <a:r>
              <a:rPr lang="ko-KR" altLang="ko-KR" sz="1400" dirty="0"/>
              <a:t>에서 보실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 여기서 조금 이상한 것이</a:t>
            </a:r>
            <a:r>
              <a:rPr lang="en-US" altLang="ko-KR" sz="1400" dirty="0"/>
              <a:t> Just Arrived </a:t>
            </a:r>
            <a:r>
              <a:rPr lang="ko-KR" altLang="ko-KR" sz="1400" dirty="0"/>
              <a:t>부분에는 배경 색상이 제대로 적용되지 않고 슬라이드 이미지까지만 적용된 것을 알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 부분은 단순하게 </a:t>
            </a:r>
            <a:r>
              <a:rPr lang="en-US" altLang="ko-KR" sz="1400" dirty="0"/>
              <a:t>&lt;div class="clear"&gt;&lt;/div&gt;</a:t>
            </a:r>
            <a:r>
              <a:rPr lang="ko-KR" altLang="ko-KR" sz="1400" dirty="0"/>
              <a:t>으로 다시 닫아 주면 문제가 해결됩니다</a:t>
            </a:r>
            <a:r>
              <a:rPr lang="en-US" altLang="ko-KR" sz="1400" dirty="0"/>
              <a:t>.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14-23] </a:t>
            </a:r>
            <a:r>
              <a:rPr lang="ko-KR" altLang="ko-KR" sz="1400" dirty="0"/>
              <a:t>우측 그림 참조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574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908720"/>
            <a:ext cx="223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ko-KR" b="1" dirty="0"/>
              <a:t>사이트 준비작업 </a:t>
            </a:r>
            <a:endParaRPr lang="ko-KR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12776"/>
            <a:ext cx="842493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우선</a:t>
            </a:r>
            <a:r>
              <a:rPr lang="en-US" altLang="ko-KR" sz="1400" dirty="0"/>
              <a:t> WAMP </a:t>
            </a:r>
            <a:r>
              <a:rPr lang="ko-KR" altLang="ko-KR" sz="1400" dirty="0"/>
              <a:t>서버가</a:t>
            </a:r>
            <a:r>
              <a:rPr lang="en-US" altLang="ko-KR" sz="1400" dirty="0"/>
              <a:t> PC</a:t>
            </a:r>
            <a:r>
              <a:rPr lang="ko-KR" altLang="ko-KR" sz="1400" dirty="0"/>
              <a:t>에 설치된 상태이면</a:t>
            </a:r>
            <a:r>
              <a:rPr lang="en-US" altLang="ko-KR" sz="1400" dirty="0"/>
              <a:t>, WAMP </a:t>
            </a:r>
            <a:r>
              <a:rPr lang="ko-KR" altLang="ko-KR" sz="1400" dirty="0"/>
              <a:t>서버가 설치된 폴더에 있는 서브 폴더</a:t>
            </a:r>
            <a:r>
              <a:rPr lang="en-US" altLang="ko-KR" sz="1400" dirty="0"/>
              <a:t> www </a:t>
            </a:r>
            <a:r>
              <a:rPr lang="ko-KR" altLang="ko-KR" sz="1400" dirty="0"/>
              <a:t>내부에 사이트용 폴더를 하나 만듭니다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필자는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yngsite</a:t>
            </a:r>
            <a:r>
              <a:rPr lang="ko-KR" altLang="ko-KR" sz="1400" dirty="0"/>
              <a:t>라는 폴더를 하나 만들겠습니다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여기에 다음과 같이 일단</a:t>
            </a:r>
            <a:r>
              <a:rPr lang="en-US" altLang="ko-KR" sz="1400" dirty="0"/>
              <a:t> 3</a:t>
            </a:r>
            <a:r>
              <a:rPr lang="ko-KR" altLang="ko-KR" sz="1400" dirty="0"/>
              <a:t>개의 폴더를 만들어 놓습니다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636912"/>
            <a:ext cx="8424936" cy="10618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bg1"/>
                </a:solidFill>
              </a:rPr>
              <a:t>imgs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en-US" altLang="ko-KR" sz="1400" dirty="0">
                <a:solidFill>
                  <a:schemeClr val="bg1"/>
                </a:solidFill>
              </a:rPr>
              <a:t>       </a:t>
            </a:r>
            <a:r>
              <a:rPr lang="ko-KR" altLang="ko-KR" sz="1400" dirty="0">
                <a:solidFill>
                  <a:schemeClr val="bg1"/>
                </a:solidFill>
              </a:rPr>
              <a:t>이미지 파일들이 저장되는 곳입니다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bg1"/>
                </a:solidFill>
              </a:rPr>
              <a:t>css</a:t>
            </a:r>
            <a:r>
              <a:rPr lang="en-US" altLang="ko-KR" sz="1400" b="1" dirty="0">
                <a:solidFill>
                  <a:schemeClr val="bg1"/>
                </a:solidFill>
              </a:rPr>
              <a:t>/ </a:t>
            </a:r>
            <a:r>
              <a:rPr lang="en-US" altLang="ko-KR" sz="1400" dirty="0">
                <a:solidFill>
                  <a:schemeClr val="bg1"/>
                </a:solidFill>
              </a:rPr>
              <a:t>        CSS </a:t>
            </a:r>
            <a:r>
              <a:rPr lang="ko-KR" altLang="ko-KR" sz="1400" dirty="0">
                <a:solidFill>
                  <a:schemeClr val="bg1"/>
                </a:solidFill>
              </a:rPr>
              <a:t>파일은 여기에 넣습니다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scripts/</a:t>
            </a:r>
            <a:r>
              <a:rPr lang="en-US" altLang="ko-KR" sz="1400" dirty="0">
                <a:solidFill>
                  <a:schemeClr val="bg1"/>
                </a:solidFill>
              </a:rPr>
              <a:t>      </a:t>
            </a:r>
            <a:r>
              <a:rPr lang="ko-KR" altLang="ko-KR" sz="1400" dirty="0" err="1">
                <a:solidFill>
                  <a:schemeClr val="bg1"/>
                </a:solidFill>
              </a:rPr>
              <a:t>자바스트립트</a:t>
            </a:r>
            <a:r>
              <a:rPr lang="ko-KR" altLang="ko-KR" sz="1400" dirty="0">
                <a:solidFill>
                  <a:schemeClr val="bg1"/>
                </a:solidFill>
              </a:rPr>
              <a:t> 파일들은 여기에 넣습니다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933056"/>
            <a:ext cx="8352928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 외에 사이트가 아주 큰 경우에는 사이트의 메인 메뉴에 따른 폴더들을 하나씩 만들어 놓습니다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 전체 페이지가</a:t>
            </a:r>
            <a:r>
              <a:rPr lang="en-US" altLang="ko-KR" sz="1400" dirty="0"/>
              <a:t> 20</a:t>
            </a:r>
            <a:r>
              <a:rPr lang="ko-KR" altLang="ko-KR" sz="1400" dirty="0"/>
              <a:t>페이지 이내일 경우에는 폴더에 넣지 않고 루트 폴더에 작업하는 것이 편리합니다</a:t>
            </a:r>
            <a:r>
              <a:rPr lang="en-US" altLang="ko-KR" sz="1400" dirty="0"/>
              <a:t>. </a:t>
            </a:r>
            <a:r>
              <a:rPr lang="ko-KR" altLang="ko-KR" sz="1400" dirty="0"/>
              <a:t>현재 만들 사이트도 규모가 크지 않기 때문에 루트에 파일을 넣고 작업하도록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2616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52" y="980728"/>
            <a:ext cx="2691765" cy="2257425"/>
          </a:xfrm>
          <a:prstGeom prst="rect">
            <a:avLst/>
          </a:prstGeom>
        </p:spPr>
      </p:pic>
      <p:pic>
        <p:nvPicPr>
          <p:cNvPr id="3" name="그림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9872" y="980728"/>
            <a:ext cx="2657475" cy="2228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4352" y="3429000"/>
            <a:ext cx="799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14-23] Just Arrived </a:t>
            </a:r>
            <a:r>
              <a:rPr lang="ko-KR" altLang="ko-KR" sz="1200" dirty="0"/>
              <a:t>부분 작업 </a:t>
            </a:r>
            <a:r>
              <a:rPr lang="en-US" altLang="ko-KR" sz="1200" dirty="0"/>
              <a:t>&lt;div class="clear"&gt;&lt;/div&gt;</a:t>
            </a:r>
            <a:r>
              <a:rPr lang="ko-KR" altLang="ko-KR" sz="1200" dirty="0"/>
              <a:t>적용 전</a:t>
            </a:r>
            <a:r>
              <a:rPr lang="en-US" altLang="ko-KR" sz="1200" dirty="0"/>
              <a:t> : </a:t>
            </a:r>
            <a:r>
              <a:rPr lang="ko-KR" altLang="ko-KR" sz="1200" dirty="0"/>
              <a:t>왼쪽 적용 후</a:t>
            </a:r>
            <a:r>
              <a:rPr lang="en-US" altLang="ko-KR" sz="1200" dirty="0"/>
              <a:t> :</a:t>
            </a:r>
            <a:r>
              <a:rPr lang="ko-KR" altLang="ko-KR" sz="1200" dirty="0"/>
              <a:t>오른쪽</a:t>
            </a:r>
          </a:p>
          <a:p>
            <a:r>
              <a:rPr lang="ko-KR" altLang="ko-KR" sz="1200" dirty="0"/>
              <a:t>소스</a:t>
            </a:r>
            <a:r>
              <a:rPr lang="en-US" altLang="ko-KR" sz="1200" dirty="0"/>
              <a:t>: </a:t>
            </a:r>
            <a:r>
              <a:rPr lang="en-US" altLang="ko-KR" sz="1200" u="sng" dirty="0">
                <a:hlinkClick r:id="rId4"/>
              </a:rPr>
              <a:t>http://localhost/yngsite/index09.php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90336" y="4509120"/>
            <a:ext cx="8286120" cy="1343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>
                <a:solidFill>
                  <a:schemeClr val="bg1"/>
                </a:solidFill>
              </a:rPr>
              <a:t>영문 텍스트인 경우 소문자로 만드는 것이 좋습니다</a:t>
            </a:r>
            <a:r>
              <a:rPr lang="en-US" altLang="ko-KR" sz="1400" dirty="0">
                <a:solidFill>
                  <a:schemeClr val="bg1"/>
                </a:solidFill>
              </a:rPr>
              <a:t>. HTML </a:t>
            </a:r>
            <a:r>
              <a:rPr lang="ko-KR" altLang="ko-KR" sz="1400" dirty="0">
                <a:solidFill>
                  <a:schemeClr val="bg1"/>
                </a:solidFill>
              </a:rPr>
              <a:t>코딩 및</a:t>
            </a:r>
            <a:r>
              <a:rPr lang="en-US" altLang="ko-KR" sz="1400" dirty="0">
                <a:solidFill>
                  <a:schemeClr val="bg1"/>
                </a:solidFill>
              </a:rPr>
              <a:t> CSS </a:t>
            </a:r>
            <a:r>
              <a:rPr lang="ko-KR" altLang="ko-KR" sz="1400" dirty="0">
                <a:solidFill>
                  <a:schemeClr val="bg1"/>
                </a:solidFill>
              </a:rPr>
              <a:t>코딩에서도 소문자가 편리하고</a:t>
            </a:r>
            <a:r>
              <a:rPr lang="en-US" altLang="ko-KR" sz="1400" dirty="0">
                <a:solidFill>
                  <a:schemeClr val="bg1"/>
                </a:solidFill>
              </a:rPr>
              <a:t> HTML </a:t>
            </a:r>
            <a:r>
              <a:rPr lang="ko-KR" altLang="ko-KR" sz="1400" dirty="0">
                <a:solidFill>
                  <a:schemeClr val="bg1"/>
                </a:solidFill>
              </a:rPr>
              <a:t>코드 및 텍스트인 경우에도 소문자를 사용하는 것이 에러를 줄이는 방법이기도 합니다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ko-KR" sz="1400" dirty="0">
                <a:solidFill>
                  <a:schemeClr val="bg1"/>
                </a:solidFill>
              </a:rPr>
              <a:t>또한</a:t>
            </a:r>
            <a:r>
              <a:rPr lang="en-US" altLang="ko-KR" sz="1400" dirty="0">
                <a:solidFill>
                  <a:schemeClr val="bg1"/>
                </a:solidFill>
              </a:rPr>
              <a:t> HTML </a:t>
            </a:r>
            <a:r>
              <a:rPr lang="ko-KR" altLang="ko-KR" sz="1400" dirty="0">
                <a:solidFill>
                  <a:schemeClr val="bg1"/>
                </a:solidFill>
              </a:rPr>
              <a:t>문서 내부에 있는 영문이 소문자이면</a:t>
            </a:r>
            <a:r>
              <a:rPr lang="en-US" altLang="ko-KR" sz="1400" dirty="0">
                <a:solidFill>
                  <a:schemeClr val="bg1"/>
                </a:solidFill>
              </a:rPr>
              <a:t> CSS</a:t>
            </a:r>
            <a:r>
              <a:rPr lang="ko-KR" altLang="ko-KR" sz="1400" dirty="0">
                <a:solidFill>
                  <a:schemeClr val="bg1"/>
                </a:solidFill>
              </a:rPr>
              <a:t>에서</a:t>
            </a:r>
            <a:r>
              <a:rPr lang="en-US" altLang="ko-KR" sz="1400" dirty="0">
                <a:solidFill>
                  <a:schemeClr val="bg1"/>
                </a:solidFill>
              </a:rPr>
              <a:t> text-transform </a:t>
            </a:r>
            <a:r>
              <a:rPr lang="ko-KR" altLang="ko-KR" sz="1400" dirty="0">
                <a:solidFill>
                  <a:schemeClr val="bg1"/>
                </a:solidFill>
              </a:rPr>
              <a:t>속성을 이용하여 대문자 또는 단어의 첫 글자만 대문자로 변환가능하기 때문입니다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041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712968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이제 화면 중앙에 있는</a:t>
            </a:r>
            <a:r>
              <a:rPr lang="en-US" altLang="ko-KR" sz="1400" dirty="0"/>
              <a:t> Notice</a:t>
            </a:r>
            <a:r>
              <a:rPr lang="ko-KR" altLang="ko-KR" sz="1400" dirty="0"/>
              <a:t>와</a:t>
            </a:r>
            <a:r>
              <a:rPr lang="en-US" altLang="ko-KR" sz="1400" dirty="0"/>
              <a:t> News </a:t>
            </a:r>
            <a:r>
              <a:rPr lang="ko-KR" altLang="ko-KR" sz="1400" dirty="0"/>
              <a:t>부분을 처리하도록 하겠습니다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 부분은</a:t>
            </a:r>
            <a:r>
              <a:rPr lang="en-US" altLang="ko-KR" sz="1400" dirty="0"/>
              <a:t> tab </a:t>
            </a:r>
            <a:r>
              <a:rPr lang="ko-KR" altLang="ko-KR" sz="1400" dirty="0"/>
              <a:t>메뉴 처리가 되어 있는데</a:t>
            </a:r>
            <a:r>
              <a:rPr lang="en-US" altLang="ko-KR" sz="1400" dirty="0"/>
              <a:t>, </a:t>
            </a:r>
            <a:r>
              <a:rPr lang="ko-KR" altLang="ko-KR" sz="1400" dirty="0"/>
              <a:t>가장 많이 사용하는 효과 중 하나입니다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 부분 또한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ko-KR" altLang="ko-KR" sz="1400" dirty="0"/>
              <a:t>를 이용해서 처리하도록 하겠습니다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jQuery</a:t>
            </a:r>
            <a:r>
              <a:rPr lang="en-US" altLang="ko-KR" sz="1400" dirty="0"/>
              <a:t> </a:t>
            </a:r>
            <a:r>
              <a:rPr lang="ko-KR" altLang="ko-KR" sz="1400" dirty="0"/>
              <a:t>소스는 </a:t>
            </a:r>
            <a:r>
              <a:rPr lang="en-US" altLang="ko-KR" sz="1400" u="sng" dirty="0">
                <a:hlinkClick r:id="rId2"/>
              </a:rPr>
              <a:t>http://www.htmldrive.net/items/show/542/Simple-Tabs-w-CSS-jQuery</a:t>
            </a:r>
            <a:r>
              <a:rPr lang="en-US" altLang="ko-KR" sz="1400" dirty="0"/>
              <a:t> </a:t>
            </a:r>
            <a:r>
              <a:rPr lang="ko-KR" altLang="ko-KR" sz="1400" dirty="0"/>
              <a:t>에서 참조합니다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520" y="1916832"/>
            <a:ext cx="5208905" cy="44284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64088" y="5877272"/>
            <a:ext cx="3672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14-24] Simple Tabs w/ CSS &amp; </a:t>
            </a:r>
            <a:r>
              <a:rPr lang="en-US" altLang="ko-KR" sz="1200" dirty="0" err="1"/>
              <a:t>jQuery</a:t>
            </a:r>
            <a:r>
              <a:rPr lang="en-US" altLang="ko-KR" sz="1200" dirty="0"/>
              <a:t> 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82646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568952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해당 소스 파일을 다운로드 하진 마시고</a:t>
            </a:r>
            <a:r>
              <a:rPr lang="en-US" altLang="ko-KR" sz="1400" dirty="0"/>
              <a:t>, </a:t>
            </a:r>
            <a:r>
              <a:rPr lang="ko-KR" altLang="ko-KR" sz="1400" dirty="0"/>
              <a:t>책에 있는 설명만 보시면 됩니다</a:t>
            </a:r>
            <a:r>
              <a:rPr lang="en-US" altLang="ko-KR" sz="1400" dirty="0"/>
              <a:t>(^^). </a:t>
            </a:r>
            <a:r>
              <a:rPr lang="ko-KR" altLang="ko-KR" sz="1400" dirty="0"/>
              <a:t>왜냐하면 소스 파일에는 특별한 소스가 있는 것이 아니고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en-US" altLang="ko-KR" sz="1400" dirty="0"/>
              <a:t> </a:t>
            </a:r>
            <a:r>
              <a:rPr lang="ko-KR" altLang="ko-KR" sz="1400" dirty="0"/>
              <a:t>파일만 있습니다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먼저 탭 메뉴가 들어 가는 부분은 </a:t>
            </a:r>
            <a:r>
              <a:rPr lang="en-US" altLang="ko-KR" sz="1400" dirty="0"/>
              <a:t>#</a:t>
            </a:r>
            <a:r>
              <a:rPr lang="en-US" altLang="ko-KR" sz="1400" dirty="0" err="1"/>
              <a:t>notinews</a:t>
            </a:r>
            <a:r>
              <a:rPr lang="en-US" altLang="ko-KR" sz="1400" dirty="0"/>
              <a:t> </a:t>
            </a:r>
            <a:r>
              <a:rPr lang="ko-KR" altLang="ko-KR" sz="1400" dirty="0"/>
              <a:t>라고 정의한다고 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따라서</a:t>
            </a:r>
            <a:r>
              <a:rPr lang="en-US" altLang="ko-KR" sz="1400" dirty="0"/>
              <a:t> HTML </a:t>
            </a:r>
            <a:r>
              <a:rPr lang="ko-KR" altLang="ko-KR" sz="1400" dirty="0"/>
              <a:t>문서에는 다음과 같이 설정합니다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8568952" cy="41549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&lt;div id="</a:t>
            </a:r>
            <a:r>
              <a:rPr lang="en-US" altLang="ko-KR" sz="1200" dirty="0" err="1">
                <a:solidFill>
                  <a:schemeClr val="bg1"/>
                </a:solidFill>
              </a:rPr>
              <a:t>notinews</a:t>
            </a:r>
            <a:r>
              <a:rPr lang="en-US" altLang="ko-KR" sz="1200" dirty="0">
                <a:solidFill>
                  <a:schemeClr val="bg1"/>
                </a:solidFill>
              </a:rPr>
              <a:t>"&gt; &lt;!-- </a:t>
            </a:r>
            <a:r>
              <a:rPr lang="ko-KR" altLang="ko-KR" sz="1200" dirty="0">
                <a:solidFill>
                  <a:schemeClr val="bg1"/>
                </a:solidFill>
              </a:rPr>
              <a:t>탭 부분 전체를 감싸는 아이디 </a:t>
            </a:r>
            <a:r>
              <a:rPr lang="ko-KR" altLang="ko-KR" sz="1200" dirty="0" err="1">
                <a:solidFill>
                  <a:schemeClr val="bg1"/>
                </a:solidFill>
              </a:rPr>
              <a:t>선택자</a:t>
            </a:r>
            <a:r>
              <a:rPr lang="en-US" altLang="ko-KR" sz="1200" dirty="0">
                <a:solidFill>
                  <a:schemeClr val="bg1"/>
                </a:solidFill>
              </a:rPr>
              <a:t> --&gt;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&lt;div class="container"&gt;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bg1"/>
                </a:solidFill>
              </a:rPr>
              <a:t>ul</a:t>
            </a:r>
            <a:r>
              <a:rPr lang="en-US" altLang="ko-KR" sz="1200" dirty="0">
                <a:solidFill>
                  <a:schemeClr val="bg1"/>
                </a:solidFill>
              </a:rPr>
              <a:t> class="tabs"&gt; &lt;!-- </a:t>
            </a:r>
            <a:r>
              <a:rPr lang="ko-KR" altLang="ko-KR" sz="1200" dirty="0">
                <a:solidFill>
                  <a:schemeClr val="bg1"/>
                </a:solidFill>
              </a:rPr>
              <a:t>탭 부분 제목</a:t>
            </a:r>
            <a:r>
              <a:rPr lang="en-US" altLang="ko-KR" sz="1200" dirty="0">
                <a:solidFill>
                  <a:schemeClr val="bg1"/>
                </a:solidFill>
              </a:rPr>
              <a:t> --&gt;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&lt;li&gt;&lt;a 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="#tab1"&gt;Notice&lt;/a&gt;&lt;/li&gt;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&lt;li&gt;&lt;a 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="#tab2"&gt;News&lt;/a&gt;&lt;/li&gt;       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&lt;/</a:t>
            </a:r>
            <a:r>
              <a:rPr lang="en-US" altLang="ko-KR" sz="1200" dirty="0" err="1">
                <a:solidFill>
                  <a:schemeClr val="bg1"/>
                </a:solidFill>
              </a:rPr>
              <a:t>ul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	&lt;div class="</a:t>
            </a:r>
            <a:r>
              <a:rPr lang="en-US" altLang="ko-KR" sz="1200" dirty="0" err="1">
                <a:solidFill>
                  <a:schemeClr val="bg1"/>
                </a:solidFill>
              </a:rPr>
              <a:t>tab_container</a:t>
            </a:r>
            <a:r>
              <a:rPr lang="en-US" altLang="ko-KR" sz="1200" dirty="0">
                <a:solidFill>
                  <a:schemeClr val="bg1"/>
                </a:solidFill>
              </a:rPr>
              <a:t>"&gt;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&lt;div id="tab1" class="</a:t>
            </a:r>
            <a:r>
              <a:rPr lang="en-US" altLang="ko-KR" sz="1200" dirty="0" err="1">
                <a:solidFill>
                  <a:schemeClr val="bg1"/>
                </a:solidFill>
              </a:rPr>
              <a:t>tab_content</a:t>
            </a:r>
            <a:r>
              <a:rPr lang="en-US" altLang="ko-KR" sz="1200" dirty="0">
                <a:solidFill>
                  <a:schemeClr val="bg1"/>
                </a:solidFill>
              </a:rPr>
              <a:t>"&gt; &lt;!-- </a:t>
            </a:r>
            <a:r>
              <a:rPr lang="ko-KR" altLang="ko-KR" sz="1200" dirty="0">
                <a:solidFill>
                  <a:schemeClr val="bg1"/>
                </a:solidFill>
              </a:rPr>
              <a:t>각 탭의 내용</a:t>
            </a:r>
            <a:r>
              <a:rPr lang="en-US" altLang="ko-KR" sz="1200" dirty="0">
                <a:solidFill>
                  <a:schemeClr val="bg1"/>
                </a:solidFill>
              </a:rPr>
              <a:t> --&gt;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    &lt;</a:t>
            </a:r>
            <a:r>
              <a:rPr lang="en-US" altLang="ko-KR" sz="1200" dirty="0" err="1">
                <a:solidFill>
                  <a:schemeClr val="bg1"/>
                </a:solidFill>
              </a:rPr>
              <a:t>ul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        &lt;li&gt;&lt;a 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="#"&gt;</a:t>
            </a:r>
            <a:r>
              <a:rPr lang="ko-KR" altLang="ko-KR" sz="1200" dirty="0">
                <a:solidFill>
                  <a:schemeClr val="bg1"/>
                </a:solidFill>
              </a:rPr>
              <a:t>여기는 공지사항이 들어가는 곳입니다</a:t>
            </a:r>
            <a:r>
              <a:rPr lang="en-US" altLang="ko-KR" sz="1200" dirty="0">
                <a:solidFill>
                  <a:schemeClr val="bg1"/>
                </a:solidFill>
              </a:rPr>
              <a:t>.&lt;/a&gt;&lt;/li&gt;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            … </a:t>
            </a:r>
            <a:r>
              <a:rPr lang="ko-KR" altLang="ko-KR" sz="1200" dirty="0">
                <a:solidFill>
                  <a:schemeClr val="bg1"/>
                </a:solidFill>
              </a:rPr>
              <a:t>중략</a:t>
            </a:r>
            <a:r>
              <a:rPr lang="en-US" altLang="ko-KR" sz="1200" dirty="0">
                <a:solidFill>
                  <a:schemeClr val="bg1"/>
                </a:solidFill>
              </a:rPr>
              <a:t>…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    &lt;/</a:t>
            </a:r>
            <a:r>
              <a:rPr lang="en-US" altLang="ko-KR" sz="1200" dirty="0" err="1">
                <a:solidFill>
                  <a:schemeClr val="bg1"/>
                </a:solidFill>
              </a:rPr>
              <a:t>ul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&lt;/div&gt;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&lt;div id="tab2" class="</a:t>
            </a:r>
            <a:r>
              <a:rPr lang="en-US" altLang="ko-KR" sz="1200" dirty="0" err="1">
                <a:solidFill>
                  <a:schemeClr val="bg1"/>
                </a:solidFill>
              </a:rPr>
              <a:t>tab_content</a:t>
            </a:r>
            <a:r>
              <a:rPr lang="en-US" altLang="ko-KR" sz="1200" dirty="0">
                <a:solidFill>
                  <a:schemeClr val="bg1"/>
                </a:solidFill>
              </a:rPr>
              <a:t>"&gt; &lt;!-- </a:t>
            </a:r>
            <a:r>
              <a:rPr lang="ko-KR" altLang="ko-KR" sz="1200" dirty="0">
                <a:solidFill>
                  <a:schemeClr val="bg1"/>
                </a:solidFill>
              </a:rPr>
              <a:t>각 탭의 내용</a:t>
            </a:r>
            <a:r>
              <a:rPr lang="en-US" altLang="ko-KR" sz="1200" dirty="0">
                <a:solidFill>
                  <a:schemeClr val="bg1"/>
                </a:solidFill>
              </a:rPr>
              <a:t> --&gt;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     &lt;</a:t>
            </a:r>
            <a:r>
              <a:rPr lang="en-US" altLang="ko-KR" sz="1200" dirty="0" err="1">
                <a:solidFill>
                  <a:schemeClr val="bg1"/>
                </a:solidFill>
              </a:rPr>
              <a:t>ul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        &lt;li&gt;&lt;a 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="#"&gt;</a:t>
            </a:r>
            <a:r>
              <a:rPr lang="ko-KR" altLang="ko-KR" sz="1200" dirty="0">
                <a:solidFill>
                  <a:schemeClr val="bg1"/>
                </a:solidFill>
              </a:rPr>
              <a:t>여기는 뉴스가 들어가는 곳입니다</a:t>
            </a:r>
            <a:r>
              <a:rPr lang="en-US" altLang="ko-KR" sz="1200" dirty="0">
                <a:solidFill>
                  <a:schemeClr val="bg1"/>
                </a:solidFill>
              </a:rPr>
              <a:t>.&lt;/a&gt;&lt;/li&gt;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               … </a:t>
            </a:r>
            <a:r>
              <a:rPr lang="ko-KR" altLang="ko-KR" sz="1200" dirty="0">
                <a:solidFill>
                  <a:schemeClr val="bg1"/>
                </a:solidFill>
              </a:rPr>
              <a:t>중략</a:t>
            </a:r>
            <a:r>
              <a:rPr lang="en-US" altLang="ko-KR" sz="1200" dirty="0">
                <a:solidFill>
                  <a:schemeClr val="bg1"/>
                </a:solidFill>
              </a:rPr>
              <a:t>…      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     &lt;/</a:t>
            </a:r>
            <a:r>
              <a:rPr lang="en-US" altLang="ko-KR" sz="1200" dirty="0" err="1">
                <a:solidFill>
                  <a:schemeClr val="bg1"/>
                </a:solidFill>
              </a:rPr>
              <a:t>ul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   &lt;/div&gt;        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	&lt;/div&gt;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	&lt;/div&gt;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&lt;/div&gt;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980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85698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HTML </a:t>
            </a:r>
            <a:r>
              <a:rPr lang="ko-KR" altLang="ko-KR" sz="1400" dirty="0"/>
              <a:t>코드만으로는 </a:t>
            </a: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14-25]</a:t>
            </a:r>
            <a:r>
              <a:rPr lang="ko-KR" altLang="ko-KR" sz="1400" dirty="0"/>
              <a:t>와 같은 결과를 얻습니다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 모든 탭 메뉴는 다음과 같은 구조를 갖습니다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 rotWithShape="1">
          <a:blip r:embed="rId2" cstate="print"/>
          <a:srcRect l="3529" b="2703"/>
          <a:stretch/>
        </p:blipFill>
        <p:spPr bwMode="auto">
          <a:xfrm>
            <a:off x="251520" y="1556792"/>
            <a:ext cx="2343150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08670" y="3429000"/>
            <a:ext cx="33992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14-25] </a:t>
            </a:r>
            <a:r>
              <a:rPr lang="ko-KR" altLang="ko-KR" sz="1200" dirty="0"/>
              <a:t>단순한</a:t>
            </a:r>
            <a:r>
              <a:rPr lang="en-US" altLang="ko-KR" sz="1200" dirty="0"/>
              <a:t> HTML </a:t>
            </a:r>
            <a:r>
              <a:rPr lang="ko-KR" altLang="ko-KR" sz="1200" dirty="0"/>
              <a:t>구조로 본</a:t>
            </a:r>
            <a:r>
              <a:rPr lang="en-US" altLang="ko-KR" sz="1200" dirty="0"/>
              <a:t> tab </a:t>
            </a:r>
            <a:r>
              <a:rPr lang="ko-KR" altLang="ko-KR" sz="1200" dirty="0"/>
              <a:t>메뉴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4005064"/>
            <a:ext cx="84969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이제 </a:t>
            </a:r>
            <a:r>
              <a:rPr lang="en-US" altLang="ko-KR" sz="1400" dirty="0"/>
              <a:t>Simple Tabs w/ CSS &amp; </a:t>
            </a:r>
            <a:r>
              <a:rPr lang="en-US" altLang="ko-KR" sz="1400" dirty="0" err="1"/>
              <a:t>jQuery</a:t>
            </a:r>
            <a:r>
              <a:rPr lang="en-US" altLang="ko-KR" sz="1400" dirty="0"/>
              <a:t> </a:t>
            </a:r>
            <a:r>
              <a:rPr lang="ko-KR" altLang="ko-KR" sz="1400" dirty="0"/>
              <a:t>에서 제공되는</a:t>
            </a:r>
            <a:r>
              <a:rPr lang="en-US" altLang="ko-KR" sz="1400" dirty="0"/>
              <a:t> CSS </a:t>
            </a:r>
            <a:r>
              <a:rPr lang="ko-KR" altLang="ko-KR" sz="1400" dirty="0"/>
              <a:t>속성을 적용해 보겠습니다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원본 파일에서 디자인적으로 불 필요한 부분은 주석</a:t>
            </a:r>
            <a:r>
              <a:rPr lang="ko-KR" altLang="en-US" sz="1400" dirty="0"/>
              <a:t>처리 및 취소선</a:t>
            </a:r>
            <a:r>
              <a:rPr lang="ko-KR" altLang="ko-KR" sz="1400" dirty="0"/>
              <a:t> 처리하겠습니다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소스 코드는 교재 </a:t>
            </a:r>
            <a:r>
              <a:rPr lang="en-US" altLang="ko-KR" sz="1400" dirty="0"/>
              <a:t>407 </a:t>
            </a:r>
            <a:r>
              <a:rPr lang="ko-KR" altLang="en-US" sz="1400" dirty="0"/>
              <a:t>페이지 참조 </a:t>
            </a:r>
            <a:endParaRPr lang="ko-KR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201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8640960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탭 메뉴의 높이는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ul.tabs</a:t>
            </a:r>
            <a:r>
              <a:rPr lang="en-US" altLang="ko-KR" sz="1400" dirty="0"/>
              <a:t> </a:t>
            </a:r>
            <a:r>
              <a:rPr lang="ko-KR" altLang="ko-KR" sz="1400" dirty="0"/>
              <a:t>에서</a:t>
            </a:r>
            <a:r>
              <a:rPr lang="en-US" altLang="ko-KR" sz="1400" dirty="0"/>
              <a:t> 24px</a:t>
            </a:r>
            <a:r>
              <a:rPr lang="ko-KR" altLang="ko-KR" sz="1400" dirty="0"/>
              <a:t>로 설정되어 있고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ul.tabs</a:t>
            </a:r>
            <a:r>
              <a:rPr lang="en-US" altLang="ko-KR" sz="1400" dirty="0"/>
              <a:t> li </a:t>
            </a:r>
            <a:r>
              <a:rPr lang="ko-KR" altLang="ko-KR" sz="1400" dirty="0"/>
              <a:t>에서는</a:t>
            </a:r>
            <a:r>
              <a:rPr lang="en-US" altLang="ko-KR" sz="1400" dirty="0"/>
              <a:t> 23px</a:t>
            </a:r>
            <a:r>
              <a:rPr lang="ko-KR" altLang="ko-KR" sz="1400" dirty="0"/>
              <a:t>로 설정되어 있으며</a:t>
            </a:r>
            <a:r>
              <a:rPr lang="en-US" altLang="ko-KR" sz="1400" dirty="0"/>
              <a:t>, margin-bottom: -1px; </a:t>
            </a:r>
            <a:r>
              <a:rPr lang="ko-KR" altLang="ko-KR" sz="1400" dirty="0"/>
              <a:t>를 이용 최종적으로</a:t>
            </a:r>
            <a:r>
              <a:rPr lang="en-US" altLang="ko-KR" sz="1400" dirty="0"/>
              <a:t> 24</a:t>
            </a:r>
            <a:r>
              <a:rPr lang="ko-KR" altLang="ko-KR" sz="1400" dirty="0"/>
              <a:t>픽셀로 </a:t>
            </a:r>
            <a:r>
              <a:rPr lang="ko-KR" altLang="ko-KR" sz="1400" dirty="0" err="1"/>
              <a:t>세팅이</a:t>
            </a:r>
            <a:r>
              <a:rPr lang="ko-KR" altLang="ko-KR" sz="1400" dirty="0"/>
              <a:t> 되어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왜 이렇게 처리하는 가 하면 </a:t>
            </a:r>
            <a:r>
              <a:rPr lang="en-US" altLang="ko-KR" sz="1400" dirty="0" err="1"/>
              <a:t>ul.tabs</a:t>
            </a:r>
            <a:r>
              <a:rPr lang="ko-KR" altLang="ko-KR" sz="1400" dirty="0"/>
              <a:t>에 설정된 </a:t>
            </a:r>
            <a:r>
              <a:rPr lang="en-US" altLang="ko-KR" sz="1400" dirty="0"/>
              <a:t>border-bottom: 1px solid #999; </a:t>
            </a:r>
            <a:r>
              <a:rPr lang="ko-KR" altLang="ko-KR" sz="1400" dirty="0"/>
              <a:t>속성과 선의 높이를 맞추기 위함입니다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만약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ul.tabs</a:t>
            </a:r>
            <a:r>
              <a:rPr lang="ko-KR" altLang="ko-KR" sz="1400" dirty="0"/>
              <a:t>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ul.tabs</a:t>
            </a:r>
            <a:r>
              <a:rPr lang="en-US" altLang="ko-KR" sz="1400" dirty="0"/>
              <a:t> li</a:t>
            </a:r>
            <a:r>
              <a:rPr lang="ko-KR" altLang="ko-KR" sz="1400" dirty="0"/>
              <a:t>의 높이를 동일하기</a:t>
            </a:r>
            <a:r>
              <a:rPr lang="en-US" altLang="ko-KR" sz="1400" dirty="0"/>
              <a:t> 24px</a:t>
            </a:r>
            <a:r>
              <a:rPr lang="ko-KR" altLang="ko-KR" sz="1400" dirty="0"/>
              <a:t>로 설정하고 </a:t>
            </a:r>
            <a:r>
              <a:rPr lang="en-US" altLang="ko-KR" sz="1400" dirty="0"/>
              <a:t>margin-bottom: -1px;</a:t>
            </a:r>
            <a:r>
              <a:rPr lang="ko-KR" altLang="ko-KR" sz="1400" dirty="0"/>
              <a:t>을 적용하지 않으면 다음과 같은 현상이 벌어집니다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이런 현상을 방지하기 위해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ul.tabs</a:t>
            </a:r>
            <a:r>
              <a:rPr lang="en-US" altLang="ko-KR" sz="1400" dirty="0"/>
              <a:t> </a:t>
            </a:r>
            <a:r>
              <a:rPr lang="ko-KR" altLang="ko-KR" sz="1400" dirty="0"/>
              <a:t>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ul.tabs</a:t>
            </a:r>
            <a:r>
              <a:rPr lang="en-US" altLang="ko-KR" sz="1400" dirty="0"/>
              <a:t> li </a:t>
            </a:r>
            <a:r>
              <a:rPr lang="ko-KR" altLang="ko-KR" sz="1400" dirty="0"/>
              <a:t>의 높이를</a:t>
            </a:r>
            <a:r>
              <a:rPr lang="en-US" altLang="ko-KR" sz="1400" dirty="0"/>
              <a:t> 1</a:t>
            </a:r>
            <a:r>
              <a:rPr lang="ko-KR" altLang="ko-KR" sz="1400" dirty="0"/>
              <a:t>픽셀 정도의 </a:t>
            </a:r>
            <a:r>
              <a:rPr lang="ko-KR" altLang="ko-KR" sz="1400" dirty="0" err="1"/>
              <a:t>차리를</a:t>
            </a:r>
            <a:r>
              <a:rPr lang="ko-KR" altLang="ko-KR" sz="1400" dirty="0"/>
              <a:t> 준 후 </a:t>
            </a:r>
            <a:r>
              <a:rPr lang="en-US" altLang="ko-KR" sz="1400" dirty="0"/>
              <a:t>margin-bottom: -1px </a:t>
            </a:r>
            <a:r>
              <a:rPr lang="ko-KR" altLang="ko-KR" sz="1400" dirty="0"/>
              <a:t>이용 높이를 맞춰주는 것입니다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85" y="3207708"/>
            <a:ext cx="4247515" cy="7232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79912" y="3306953"/>
            <a:ext cx="31331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200" dirty="0"/>
              <a:t>탭과</a:t>
            </a:r>
            <a:r>
              <a:rPr lang="en-US" altLang="ko-KR" sz="1200" dirty="0"/>
              <a:t> border-bottom </a:t>
            </a:r>
            <a:r>
              <a:rPr lang="ko-KR" altLang="ko-KR" sz="1200" dirty="0"/>
              <a:t>높이가 일치하지 않음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3940298"/>
            <a:ext cx="540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ul.tabs</a:t>
            </a:r>
            <a:r>
              <a:rPr lang="ko-KR" altLang="ko-KR" sz="1200" dirty="0"/>
              <a:t>에는 </a:t>
            </a:r>
            <a:r>
              <a:rPr lang="en-US" altLang="ko-KR" sz="1200" dirty="0"/>
              <a:t>height: 24px; </a:t>
            </a:r>
            <a:r>
              <a:rPr lang="en-US" altLang="ko-KR" sz="1200" dirty="0" err="1"/>
              <a:t>ul.tabs</a:t>
            </a:r>
            <a:r>
              <a:rPr lang="en-US" altLang="ko-KR" sz="1200" dirty="0"/>
              <a:t> li</a:t>
            </a:r>
            <a:r>
              <a:rPr lang="ko-KR" altLang="ko-KR" sz="1200" dirty="0"/>
              <a:t>에는 </a:t>
            </a:r>
            <a:r>
              <a:rPr lang="en-US" altLang="ko-KR" sz="1200" dirty="0"/>
              <a:t>height:24px; </a:t>
            </a:r>
            <a:r>
              <a:rPr lang="ko-KR" altLang="ko-KR" sz="1200" dirty="0"/>
              <a:t>적용 시 모습 </a:t>
            </a:r>
          </a:p>
        </p:txBody>
      </p:sp>
      <p:sp>
        <p:nvSpPr>
          <p:cNvPr id="6" name="타원 5"/>
          <p:cNvSpPr/>
          <p:nvPr/>
        </p:nvSpPr>
        <p:spPr>
          <a:xfrm>
            <a:off x="3167844" y="3501008"/>
            <a:ext cx="32403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485" y="4437112"/>
            <a:ext cx="3552190" cy="7137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7544" y="5150852"/>
            <a:ext cx="7632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ul.tabs</a:t>
            </a:r>
            <a:r>
              <a:rPr lang="ko-KR" altLang="ko-KR" sz="1200" dirty="0"/>
              <a:t>에는 </a:t>
            </a:r>
            <a:r>
              <a:rPr lang="en-US" altLang="ko-KR" sz="1200" dirty="0"/>
              <a:t>height: 24px; </a:t>
            </a:r>
            <a:r>
              <a:rPr lang="en-US" altLang="ko-KR" sz="1200" dirty="0" err="1"/>
              <a:t>ul.tabs</a:t>
            </a:r>
            <a:r>
              <a:rPr lang="en-US" altLang="ko-KR" sz="1200" dirty="0"/>
              <a:t> li</a:t>
            </a:r>
            <a:r>
              <a:rPr lang="ko-KR" altLang="ko-KR" sz="1200" dirty="0"/>
              <a:t>에는 </a:t>
            </a:r>
            <a:r>
              <a:rPr lang="en-US" altLang="ko-KR" sz="1200" dirty="0"/>
              <a:t>height:23px; </a:t>
            </a:r>
            <a:r>
              <a:rPr lang="ko-KR" altLang="ko-KR" sz="1200" dirty="0"/>
              <a:t>와 </a:t>
            </a:r>
            <a:r>
              <a:rPr lang="en-US" altLang="ko-KR" sz="1200" dirty="0"/>
              <a:t>margin-bottom: -1px; </a:t>
            </a:r>
            <a:r>
              <a:rPr lang="ko-KR" altLang="ko-KR" sz="1200" dirty="0"/>
              <a:t>적용 후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7544" y="56612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14-25] </a:t>
            </a:r>
            <a:r>
              <a:rPr lang="ko-KR" altLang="ko-KR" sz="1200" dirty="0"/>
              <a:t>탭 메뉴 모양 설정을 위한</a:t>
            </a:r>
            <a:r>
              <a:rPr lang="en-US" altLang="ko-KR" sz="1200" dirty="0"/>
              <a:t> CSS </a:t>
            </a:r>
            <a:r>
              <a:rPr lang="ko-KR" altLang="ko-KR" sz="1200" dirty="0"/>
              <a:t>속성 </a:t>
            </a:r>
          </a:p>
        </p:txBody>
      </p:sp>
    </p:spTree>
    <p:extLst>
      <p:ext uri="{BB962C8B-B14F-4D97-AF65-F5344CB8AC3E}">
        <p14:creationId xmlns:p14="http://schemas.microsoft.com/office/powerpoint/2010/main" val="895557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현재</a:t>
            </a:r>
            <a:r>
              <a:rPr lang="en-US" altLang="ko-KR" sz="1400" dirty="0"/>
              <a:t> CSS</a:t>
            </a:r>
            <a:r>
              <a:rPr lang="ko-KR" altLang="ko-KR" sz="1400" dirty="0"/>
              <a:t>만 설정한 상태에서는 다음과 같은 결과를 얻을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268760"/>
            <a:ext cx="3571240" cy="31426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23528" y="443711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14-26] </a:t>
            </a:r>
            <a:r>
              <a:rPr lang="en-US" altLang="ko-KR" sz="1200" dirty="0" err="1"/>
              <a:t>jQuery</a:t>
            </a:r>
            <a:r>
              <a:rPr lang="en-US" altLang="ko-KR" sz="1200" dirty="0"/>
              <a:t> </a:t>
            </a:r>
            <a:r>
              <a:rPr lang="ko-KR" altLang="ko-KR" sz="1200" dirty="0"/>
              <a:t>적용 전</a:t>
            </a:r>
            <a:r>
              <a:rPr lang="en-US" altLang="ko-KR" sz="1200" dirty="0"/>
              <a:t> HTML </a:t>
            </a:r>
            <a:r>
              <a:rPr lang="ko-KR" altLang="ko-KR" sz="1200" dirty="0"/>
              <a:t>과</a:t>
            </a:r>
            <a:r>
              <a:rPr lang="en-US" altLang="ko-KR" sz="1200" dirty="0"/>
              <a:t> CSS</a:t>
            </a:r>
            <a:r>
              <a:rPr lang="ko-KR" altLang="ko-KR" sz="1200" dirty="0"/>
              <a:t>만 설정해 준 상태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941168"/>
            <a:ext cx="856895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여기서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ko-KR" altLang="ko-KR" sz="1400" dirty="0"/>
              <a:t>를 이용하여 첫 부분 즉</a:t>
            </a:r>
            <a:r>
              <a:rPr lang="en-US" altLang="ko-KR" sz="1400" dirty="0"/>
              <a:t> Notice </a:t>
            </a:r>
            <a:r>
              <a:rPr lang="ko-KR" altLang="ko-KR" sz="1400" dirty="0"/>
              <a:t>는 보여주고</a:t>
            </a:r>
            <a:r>
              <a:rPr lang="en-US" altLang="ko-KR" sz="1400" dirty="0"/>
              <a:t> News </a:t>
            </a:r>
            <a:r>
              <a:rPr lang="ko-KR" altLang="ko-KR" sz="1400" dirty="0"/>
              <a:t>부분은 감춘 상태로 그리고</a:t>
            </a:r>
            <a:r>
              <a:rPr lang="en-US" altLang="ko-KR" sz="1400" dirty="0"/>
              <a:t> tab</a:t>
            </a:r>
            <a:r>
              <a:rPr lang="ko-KR" altLang="ko-KR" sz="1400" dirty="0"/>
              <a:t>을 클릭하면 해당 탭이 활성화 되는 코드를 입력하겠습니다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현재</a:t>
            </a:r>
            <a:r>
              <a:rPr lang="en-US" altLang="ko-KR" sz="1400" dirty="0"/>
              <a:t> HTML </a:t>
            </a:r>
            <a:r>
              <a:rPr lang="ko-KR" altLang="ko-KR" sz="1400" dirty="0"/>
              <a:t>문서 맨 마지막 부분에 다음의 코드를 입력합니다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1333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8496944" cy="32316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$(document).ready(function() { // </a:t>
            </a:r>
            <a:r>
              <a:rPr lang="ko-KR" altLang="ko-KR" sz="1200" dirty="0">
                <a:solidFill>
                  <a:schemeClr val="bg1"/>
                </a:solidFill>
              </a:rPr>
              <a:t>문서 준비 단계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//Default Action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$(".</a:t>
            </a:r>
            <a:r>
              <a:rPr lang="en-US" altLang="ko-KR" sz="1200" dirty="0" err="1">
                <a:solidFill>
                  <a:schemeClr val="bg1"/>
                </a:solidFill>
              </a:rPr>
              <a:t>tab_content</a:t>
            </a:r>
            <a:r>
              <a:rPr lang="en-US" altLang="ko-KR" sz="1200" dirty="0">
                <a:solidFill>
                  <a:schemeClr val="bg1"/>
                </a:solidFill>
              </a:rPr>
              <a:t>").hide(); // </a:t>
            </a:r>
            <a:r>
              <a:rPr lang="ko-KR" altLang="ko-KR" sz="1200" dirty="0" err="1">
                <a:solidFill>
                  <a:schemeClr val="bg1"/>
                </a:solidFill>
              </a:rPr>
              <a:t>컨텐츠</a:t>
            </a:r>
            <a:r>
              <a:rPr lang="ko-KR" altLang="ko-KR" sz="1200" dirty="0">
                <a:solidFill>
                  <a:schemeClr val="bg1"/>
                </a:solidFill>
              </a:rPr>
              <a:t> 전부 감춤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$("</a:t>
            </a:r>
            <a:r>
              <a:rPr lang="en-US" altLang="ko-KR" sz="1200" dirty="0" err="1">
                <a:solidFill>
                  <a:schemeClr val="bg1"/>
                </a:solidFill>
              </a:rPr>
              <a:t>ul.tabs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li:first</a:t>
            </a:r>
            <a:r>
              <a:rPr lang="en-US" altLang="ko-KR" sz="1200" dirty="0">
                <a:solidFill>
                  <a:schemeClr val="bg1"/>
                </a:solidFill>
              </a:rPr>
              <a:t>").</a:t>
            </a:r>
            <a:r>
              <a:rPr lang="en-US" altLang="ko-KR" sz="1200" dirty="0" err="1">
                <a:solidFill>
                  <a:schemeClr val="bg1"/>
                </a:solidFill>
              </a:rPr>
              <a:t>addClass</a:t>
            </a:r>
            <a:r>
              <a:rPr lang="en-US" altLang="ko-KR" sz="1200" dirty="0">
                <a:solidFill>
                  <a:schemeClr val="bg1"/>
                </a:solidFill>
              </a:rPr>
              <a:t>("active").show(); // </a:t>
            </a:r>
            <a:r>
              <a:rPr lang="ko-KR" altLang="ko-KR" sz="1200" dirty="0">
                <a:solidFill>
                  <a:schemeClr val="bg1"/>
                </a:solidFill>
              </a:rPr>
              <a:t>첫 번째 탭 활성화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$(".</a:t>
            </a:r>
            <a:r>
              <a:rPr lang="en-US" altLang="ko-KR" sz="1200" dirty="0" err="1">
                <a:solidFill>
                  <a:schemeClr val="bg1"/>
                </a:solidFill>
              </a:rPr>
              <a:t>tab_content:first</a:t>
            </a:r>
            <a:r>
              <a:rPr lang="en-US" altLang="ko-KR" sz="1200" dirty="0">
                <a:solidFill>
                  <a:schemeClr val="bg1"/>
                </a:solidFill>
              </a:rPr>
              <a:t>").show(); // </a:t>
            </a:r>
            <a:r>
              <a:rPr lang="ko-KR" altLang="ko-KR" sz="1200" dirty="0">
                <a:solidFill>
                  <a:schemeClr val="bg1"/>
                </a:solidFill>
              </a:rPr>
              <a:t>첫 번째 탭 보여줌 </a:t>
            </a:r>
            <a:r>
              <a:rPr lang="en-US" altLang="ko-KR" sz="1200" dirty="0">
                <a:solidFill>
                  <a:schemeClr val="bg1"/>
                </a:solidFill>
              </a:rPr>
              <a:t>	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//</a:t>
            </a:r>
            <a:r>
              <a:rPr lang="ko-KR" altLang="ko-KR" sz="1200" dirty="0">
                <a:solidFill>
                  <a:schemeClr val="bg1"/>
                </a:solidFill>
              </a:rPr>
              <a:t>해당 탭을 클릭했을 때 이벤트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$("</a:t>
            </a:r>
            <a:r>
              <a:rPr lang="en-US" altLang="ko-KR" sz="1200" dirty="0" err="1">
                <a:solidFill>
                  <a:schemeClr val="bg1"/>
                </a:solidFill>
              </a:rPr>
              <a:t>ul.tabs</a:t>
            </a:r>
            <a:r>
              <a:rPr lang="en-US" altLang="ko-KR" sz="1200" dirty="0">
                <a:solidFill>
                  <a:schemeClr val="bg1"/>
                </a:solidFill>
              </a:rPr>
              <a:t> li").click(function() {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	$("</a:t>
            </a:r>
            <a:r>
              <a:rPr lang="en-US" altLang="ko-KR" sz="1200" dirty="0" err="1">
                <a:solidFill>
                  <a:schemeClr val="bg1"/>
                </a:solidFill>
              </a:rPr>
              <a:t>ul.tabs</a:t>
            </a:r>
            <a:r>
              <a:rPr lang="en-US" altLang="ko-KR" sz="1200" dirty="0">
                <a:solidFill>
                  <a:schemeClr val="bg1"/>
                </a:solidFill>
              </a:rPr>
              <a:t> li").</a:t>
            </a:r>
            <a:r>
              <a:rPr lang="en-US" altLang="ko-KR" sz="1200" dirty="0" err="1">
                <a:solidFill>
                  <a:schemeClr val="bg1"/>
                </a:solidFill>
              </a:rPr>
              <a:t>removeClass</a:t>
            </a:r>
            <a:r>
              <a:rPr lang="en-US" altLang="ko-KR" sz="1200" dirty="0">
                <a:solidFill>
                  <a:schemeClr val="bg1"/>
                </a:solidFill>
              </a:rPr>
              <a:t>("active"); // </a:t>
            </a:r>
            <a:r>
              <a:rPr lang="ko-KR" altLang="ko-KR" sz="1200" dirty="0">
                <a:solidFill>
                  <a:schemeClr val="bg1"/>
                </a:solidFill>
              </a:rPr>
              <a:t>클래스 </a:t>
            </a:r>
            <a:r>
              <a:rPr lang="ko-KR" altLang="ko-KR" sz="1200" dirty="0" err="1">
                <a:solidFill>
                  <a:schemeClr val="bg1"/>
                </a:solidFill>
              </a:rPr>
              <a:t>선택자</a:t>
            </a:r>
            <a:r>
              <a:rPr lang="ko-KR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active </a:t>
            </a:r>
            <a:r>
              <a:rPr lang="ko-KR" altLang="ko-KR" sz="1200" dirty="0">
                <a:solidFill>
                  <a:schemeClr val="bg1"/>
                </a:solidFill>
              </a:rPr>
              <a:t>제거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$(this).</a:t>
            </a:r>
            <a:r>
              <a:rPr lang="en-US" altLang="ko-KR" sz="1200" dirty="0" err="1">
                <a:solidFill>
                  <a:schemeClr val="bg1"/>
                </a:solidFill>
              </a:rPr>
              <a:t>addClass</a:t>
            </a:r>
            <a:r>
              <a:rPr lang="en-US" altLang="ko-KR" sz="1200" dirty="0">
                <a:solidFill>
                  <a:schemeClr val="bg1"/>
                </a:solidFill>
              </a:rPr>
              <a:t>("active"); / </a:t>
            </a:r>
            <a:r>
              <a:rPr lang="ko-KR" altLang="ko-KR" sz="1200" dirty="0">
                <a:solidFill>
                  <a:schemeClr val="bg1"/>
                </a:solidFill>
              </a:rPr>
              <a:t>선택한 탭에 </a:t>
            </a:r>
            <a:r>
              <a:rPr lang="en-US" altLang="ko-KR" sz="1200" dirty="0">
                <a:solidFill>
                  <a:schemeClr val="bg1"/>
                </a:solidFill>
              </a:rPr>
              <a:t>"active" </a:t>
            </a:r>
            <a:r>
              <a:rPr lang="ko-KR" altLang="ko-KR" sz="1200" dirty="0">
                <a:solidFill>
                  <a:schemeClr val="bg1"/>
                </a:solidFill>
              </a:rPr>
              <a:t>클래스 </a:t>
            </a:r>
            <a:r>
              <a:rPr lang="ko-KR" altLang="ko-KR" sz="1200" dirty="0" err="1">
                <a:solidFill>
                  <a:schemeClr val="bg1"/>
                </a:solidFill>
              </a:rPr>
              <a:t>선택자</a:t>
            </a:r>
            <a:r>
              <a:rPr lang="ko-KR" altLang="ko-KR" sz="1200" dirty="0">
                <a:solidFill>
                  <a:schemeClr val="bg1"/>
                </a:solidFill>
              </a:rPr>
              <a:t> 추가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$(".</a:t>
            </a:r>
            <a:r>
              <a:rPr lang="en-US" altLang="ko-KR" sz="1200" dirty="0" err="1">
                <a:solidFill>
                  <a:schemeClr val="bg1"/>
                </a:solidFill>
              </a:rPr>
              <a:t>tab_content</a:t>
            </a:r>
            <a:r>
              <a:rPr lang="en-US" altLang="ko-KR" sz="1200" dirty="0">
                <a:solidFill>
                  <a:schemeClr val="bg1"/>
                </a:solidFill>
              </a:rPr>
              <a:t>").hide(); //</a:t>
            </a:r>
            <a:r>
              <a:rPr lang="ko-KR" altLang="ko-KR" sz="1200" dirty="0">
                <a:solidFill>
                  <a:schemeClr val="bg1"/>
                </a:solidFill>
              </a:rPr>
              <a:t>모든 탭 </a:t>
            </a:r>
            <a:r>
              <a:rPr lang="ko-KR" altLang="ko-KR" sz="1200" dirty="0" err="1">
                <a:solidFill>
                  <a:schemeClr val="bg1"/>
                </a:solidFill>
              </a:rPr>
              <a:t>컨텐츠</a:t>
            </a:r>
            <a:r>
              <a:rPr lang="ko-KR" altLang="ko-KR" sz="1200" dirty="0">
                <a:solidFill>
                  <a:schemeClr val="bg1"/>
                </a:solidFill>
              </a:rPr>
              <a:t> 감춤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</a:t>
            </a:r>
            <a:r>
              <a:rPr lang="en-US" altLang="ko-KR" sz="1200" dirty="0" err="1">
                <a:solidFill>
                  <a:schemeClr val="bg1"/>
                </a:solidFill>
              </a:rPr>
              <a:t>var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activeTab</a:t>
            </a:r>
            <a:r>
              <a:rPr lang="en-US" altLang="ko-KR" sz="1200" dirty="0">
                <a:solidFill>
                  <a:schemeClr val="bg1"/>
                </a:solidFill>
              </a:rPr>
              <a:t> = $(this).find("a").</a:t>
            </a:r>
            <a:r>
              <a:rPr lang="en-US" altLang="ko-KR" sz="1200" dirty="0" err="1">
                <a:solidFill>
                  <a:schemeClr val="bg1"/>
                </a:solidFill>
              </a:rPr>
              <a:t>attr</a:t>
            </a:r>
            <a:r>
              <a:rPr lang="en-US" altLang="ko-KR" sz="1200" dirty="0">
                <a:solidFill>
                  <a:schemeClr val="bg1"/>
                </a:solidFill>
              </a:rPr>
              <a:t>("</a:t>
            </a:r>
            <a:r>
              <a:rPr lang="en-US" altLang="ko-KR" sz="1200" dirty="0" err="1">
                <a:solidFill>
                  <a:schemeClr val="bg1"/>
                </a:solidFill>
              </a:rPr>
              <a:t>href</a:t>
            </a:r>
            <a:r>
              <a:rPr lang="en-US" altLang="ko-KR" sz="1200" dirty="0">
                <a:solidFill>
                  <a:schemeClr val="bg1"/>
                </a:solidFill>
              </a:rPr>
              <a:t>"); // </a:t>
            </a:r>
            <a:r>
              <a:rPr lang="ko-KR" altLang="ko-KR" sz="1200" dirty="0">
                <a:solidFill>
                  <a:schemeClr val="bg1"/>
                </a:solidFill>
              </a:rPr>
              <a:t>변수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activeTab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ko-KR" sz="1200" dirty="0">
                <a:solidFill>
                  <a:schemeClr val="bg1"/>
                </a:solidFill>
              </a:rPr>
              <a:t>에는</a:t>
            </a:r>
            <a:r>
              <a:rPr lang="en-US" altLang="ko-KR" sz="1200" dirty="0">
                <a:solidFill>
                  <a:schemeClr val="bg1"/>
                </a:solidFill>
              </a:rPr>
              <a:t> active </a:t>
            </a:r>
            <a:r>
              <a:rPr lang="ko-KR" altLang="ko-KR" sz="1200" dirty="0">
                <a:solidFill>
                  <a:schemeClr val="bg1"/>
                </a:solidFill>
              </a:rPr>
              <a:t>탭과 </a:t>
            </a:r>
            <a:r>
              <a:rPr lang="ko-KR" altLang="ko-KR" sz="1200" dirty="0" err="1">
                <a:solidFill>
                  <a:schemeClr val="bg1"/>
                </a:solidFill>
              </a:rPr>
              <a:t>컨텐츠</a:t>
            </a:r>
            <a:r>
              <a:rPr lang="ko-KR" altLang="ko-KR" sz="1200" dirty="0">
                <a:solidFill>
                  <a:schemeClr val="bg1"/>
                </a:solidFill>
              </a:rPr>
              <a:t> 부분을 식별하는 값 적용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$(</a:t>
            </a:r>
            <a:r>
              <a:rPr lang="en-US" altLang="ko-KR" sz="1200" dirty="0" err="1">
                <a:solidFill>
                  <a:schemeClr val="bg1"/>
                </a:solidFill>
              </a:rPr>
              <a:t>activeTab</a:t>
            </a:r>
            <a:r>
              <a:rPr lang="en-US" altLang="ko-KR" sz="1200" dirty="0">
                <a:solidFill>
                  <a:schemeClr val="bg1"/>
                </a:solidFill>
              </a:rPr>
              <a:t>).</a:t>
            </a:r>
            <a:r>
              <a:rPr lang="en-US" altLang="ko-KR" sz="1200" dirty="0" err="1">
                <a:solidFill>
                  <a:schemeClr val="bg1"/>
                </a:solidFill>
              </a:rPr>
              <a:t>fadeIn</a:t>
            </a:r>
            <a:r>
              <a:rPr lang="en-US" altLang="ko-KR" sz="1200" dirty="0">
                <a:solidFill>
                  <a:schemeClr val="bg1"/>
                </a:solidFill>
              </a:rPr>
              <a:t>(); // </a:t>
            </a:r>
            <a:r>
              <a:rPr lang="ko-KR" altLang="ko-KR" sz="1200" dirty="0">
                <a:solidFill>
                  <a:schemeClr val="bg1"/>
                </a:solidFill>
              </a:rPr>
              <a:t>탭 </a:t>
            </a:r>
            <a:r>
              <a:rPr lang="ko-KR" altLang="ko-KR" sz="1200" dirty="0" err="1">
                <a:solidFill>
                  <a:schemeClr val="bg1"/>
                </a:solidFill>
              </a:rPr>
              <a:t>클릭시</a:t>
            </a:r>
            <a:r>
              <a:rPr lang="ko-KR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activeTab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ko-KR" sz="1200" dirty="0">
                <a:solidFill>
                  <a:schemeClr val="bg1"/>
                </a:solidFill>
              </a:rPr>
              <a:t>활성 탭과 내용 부분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ko-KR" sz="1200" dirty="0">
                <a:solidFill>
                  <a:schemeClr val="bg1"/>
                </a:solidFill>
              </a:rPr>
              <a:t>페이드인 효과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return false;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});</a:t>
            </a:r>
            <a:endParaRPr lang="ko-KR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});</a:t>
            </a:r>
            <a:endParaRPr lang="ko-KR" altLang="ko-KR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4268009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이렇게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ko-KR" altLang="ko-KR" sz="1400" dirty="0"/>
              <a:t>를 적용해 주면 </a:t>
            </a: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14-27]</a:t>
            </a:r>
            <a:r>
              <a:rPr lang="ko-KR" altLang="ko-KR" sz="1400" dirty="0"/>
              <a:t>의 결과를 얻을 수 있습니다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498" y="4653136"/>
            <a:ext cx="2618740" cy="166624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9832" y="4682885"/>
            <a:ext cx="2647315" cy="16281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96136" y="5829660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14-27] </a:t>
            </a:r>
            <a:r>
              <a:rPr lang="ko-KR" altLang="ko-KR" sz="1200" dirty="0"/>
              <a:t>완성된</a:t>
            </a:r>
            <a:r>
              <a:rPr lang="en-US" altLang="ko-KR" sz="1200" dirty="0"/>
              <a:t> tab </a:t>
            </a:r>
            <a:r>
              <a:rPr lang="ko-KR" altLang="ko-KR" sz="1200" dirty="0"/>
              <a:t>메뉴 </a:t>
            </a:r>
          </a:p>
          <a:p>
            <a:r>
              <a:rPr lang="ko-KR" altLang="ko-KR" sz="1200" dirty="0"/>
              <a:t>소스</a:t>
            </a:r>
            <a:r>
              <a:rPr lang="en-US" altLang="ko-KR" sz="1200" dirty="0"/>
              <a:t> : </a:t>
            </a:r>
            <a:r>
              <a:rPr lang="en-US" altLang="ko-KR" sz="1200" u="sng" dirty="0">
                <a:hlinkClick r:id="rId4"/>
              </a:rPr>
              <a:t>http://localhost/yngsite/index10.php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67958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712968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이제 </a:t>
            </a:r>
            <a:r>
              <a:rPr lang="en-US" altLang="ko-KR" sz="1400" dirty="0"/>
              <a:t>social network </a:t>
            </a:r>
            <a:r>
              <a:rPr lang="ko-KR" altLang="ko-KR" sz="1400" dirty="0"/>
              <a:t>부분에 대한 작업을 진행해 보겠습니다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 부분은 제목을 제외하고는 이미지 파일로 처리되어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여기는 사이트의 로고 및 메인 메뉴와는 달리 실제 아이콘을 삽입하는 것이 좋습니다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 부분은</a:t>
            </a:r>
            <a:r>
              <a:rPr lang="en-US" altLang="ko-KR" sz="1400" dirty="0"/>
              <a:t> #social </a:t>
            </a:r>
            <a:r>
              <a:rPr lang="ko-KR" altLang="ko-KR" sz="1400" dirty="0"/>
              <a:t>이라는 아이디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이용해서 박스 모델을 구성하겠습니다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또한 모든 아이콘들을 리스트 태그를 이용해서 정렬하도록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HTML </a:t>
            </a:r>
            <a:r>
              <a:rPr lang="ko-KR" altLang="ko-KR" sz="1400" dirty="0"/>
              <a:t>태그 구성은 다음과 같습니다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&lt;div id="social"&gt;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&lt;h3&gt;social network&lt;/h3&gt;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	    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="#"&gt;&lt;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imgs</a:t>
            </a:r>
            <a:r>
              <a:rPr lang="en-US" altLang="ko-KR" sz="1400" dirty="0"/>
              <a:t>/icon1.png"  alt="</a:t>
            </a:r>
            <a:r>
              <a:rPr lang="en-US" altLang="ko-KR" sz="1400" dirty="0" err="1"/>
              <a:t>facebook</a:t>
            </a:r>
            <a:r>
              <a:rPr lang="en-US" altLang="ko-KR" sz="1400" dirty="0"/>
              <a:t>"&gt;&lt;/a&gt;&lt;/li&gt;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	    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="#"&gt;&lt;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imgs</a:t>
            </a:r>
            <a:r>
              <a:rPr lang="en-US" altLang="ko-KR" sz="1400" dirty="0"/>
              <a:t>/icon2.png"  alt="twitter"&gt;&lt;/a&gt;&lt;/li&gt;                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	     … </a:t>
            </a:r>
            <a:r>
              <a:rPr lang="ko-KR" altLang="ko-KR" sz="1400" dirty="0"/>
              <a:t>중략</a:t>
            </a:r>
            <a:r>
              <a:rPr lang="en-US" altLang="ko-KR" sz="1400" dirty="0"/>
              <a:t>…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&lt;/div&gt;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HTML </a:t>
            </a:r>
            <a:r>
              <a:rPr lang="ko-KR" altLang="ko-KR" sz="1400" dirty="0"/>
              <a:t>문서로만 구성된 상태에서는 다음과 같은 결과를 얻을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2400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2" y="980728"/>
            <a:ext cx="5731510" cy="30175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1727" y="428757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14-28] </a:t>
            </a:r>
            <a:r>
              <a:rPr lang="ko-KR" altLang="ko-KR" sz="1200" dirty="0"/>
              <a:t>리스트 태그만 적용했을 경우</a:t>
            </a:r>
            <a:r>
              <a:rPr lang="en-US" altLang="ko-KR" sz="1200" dirty="0"/>
              <a:t> Social Network </a:t>
            </a:r>
            <a:r>
              <a:rPr lang="ko-KR" altLang="ko-KR" sz="1200" dirty="0"/>
              <a:t>부분 </a:t>
            </a:r>
          </a:p>
        </p:txBody>
      </p:sp>
    </p:spTree>
    <p:extLst>
      <p:ext uri="{BB962C8B-B14F-4D97-AF65-F5344CB8AC3E}">
        <p14:creationId xmlns:p14="http://schemas.microsoft.com/office/powerpoint/2010/main" val="1229726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이제 여기에</a:t>
            </a:r>
            <a:r>
              <a:rPr lang="en-US" altLang="ko-KR" sz="1400" dirty="0"/>
              <a:t> CSS</a:t>
            </a:r>
            <a:r>
              <a:rPr lang="ko-KR" altLang="ko-KR" sz="1400" dirty="0"/>
              <a:t>를 적용하도록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#social {</a:t>
            </a:r>
            <a:endParaRPr lang="ko-KR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float:right</a:t>
            </a:r>
            <a:r>
              <a:rPr lang="en-US" altLang="ko-KR" sz="1400" dirty="0"/>
              <a:t>; /* </a:t>
            </a:r>
            <a:r>
              <a:rPr lang="ko-KR" altLang="ko-KR" sz="1400" dirty="0"/>
              <a:t>박스를 오른쪽 정렬합니다</a:t>
            </a:r>
            <a:r>
              <a:rPr lang="en-US" altLang="ko-KR" sz="1400" dirty="0"/>
              <a:t>. */</a:t>
            </a:r>
            <a:endParaRPr lang="ko-KR" altLang="ko-KR" sz="1400" dirty="0"/>
          </a:p>
          <a:p>
            <a:r>
              <a:rPr lang="en-US" altLang="ko-KR" sz="1400" dirty="0"/>
              <a:t>	margin:0 30px 0 0; /* </a:t>
            </a:r>
            <a:r>
              <a:rPr lang="ko-KR" altLang="ko-KR" sz="1400" dirty="0"/>
              <a:t>박스 오른쪽 여백을 설정합니다</a:t>
            </a:r>
            <a:r>
              <a:rPr lang="en-US" altLang="ko-KR" sz="1400" dirty="0"/>
              <a:t>. */</a:t>
            </a:r>
            <a:endParaRPr lang="ko-KR" altLang="ko-KR" sz="1400" dirty="0"/>
          </a:p>
          <a:p>
            <a:r>
              <a:rPr lang="en-US" altLang="ko-KR" sz="1400" dirty="0"/>
              <a:t>	width: 180px; /* social </a:t>
            </a:r>
            <a:r>
              <a:rPr lang="ko-KR" altLang="ko-KR" sz="1400" dirty="0"/>
              <a:t>박스의 크기를 정해 줍니다</a:t>
            </a:r>
            <a:r>
              <a:rPr lang="en-US" altLang="ko-KR" sz="1400" dirty="0"/>
              <a:t>. </a:t>
            </a:r>
            <a:r>
              <a:rPr lang="ko-KR" altLang="ko-KR" sz="1400" dirty="0"/>
              <a:t>박스의 크기를 정해주면 왼쪽으로</a:t>
            </a:r>
            <a:r>
              <a:rPr lang="en-US" altLang="ko-KR" sz="1400" dirty="0"/>
              <a:t> float </a:t>
            </a:r>
            <a:r>
              <a:rPr lang="ko-KR" altLang="ko-KR" sz="1400" dirty="0"/>
              <a:t>된 아이콘들이 박스 크기에 맞게 정렬됩니다</a:t>
            </a:r>
            <a:r>
              <a:rPr lang="en-US" altLang="ko-KR" sz="1400" dirty="0"/>
              <a:t>.  */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r>
              <a:rPr lang="en-US" altLang="ko-KR" sz="1400" dirty="0"/>
              <a:t>#social h3 { /* social </a:t>
            </a:r>
            <a:r>
              <a:rPr lang="ko-KR" altLang="ko-KR" sz="1400" dirty="0"/>
              <a:t>제목 설정 부분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	padding:0 0 15px 0;</a:t>
            </a:r>
            <a:endParaRPr lang="ko-KR" altLang="ko-KR" sz="1400" dirty="0"/>
          </a:p>
          <a:p>
            <a:r>
              <a:rPr lang="en-US" altLang="ko-KR" sz="1400" dirty="0"/>
              <a:t>	font-family: 'Droid Sans', sans-serif;</a:t>
            </a:r>
            <a:endParaRPr lang="ko-KR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font-weight:normal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r>
              <a:rPr lang="en-US" altLang="ko-KR" sz="1400" dirty="0"/>
              <a:t>	font-size:1.1em;</a:t>
            </a:r>
            <a:endParaRPr lang="ko-KR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text-transform:capitalize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r>
              <a:rPr lang="en-US" altLang="ko-KR" sz="1400" dirty="0"/>
              <a:t>#social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{</a:t>
            </a:r>
            <a:r>
              <a:rPr lang="en-US" altLang="ko-KR" sz="1400" dirty="0" err="1"/>
              <a:t>list-style:none</a:t>
            </a:r>
            <a:r>
              <a:rPr lang="en-US" altLang="ko-KR" sz="1400" dirty="0"/>
              <a:t>;} /* </a:t>
            </a:r>
            <a:r>
              <a:rPr lang="ko-KR" altLang="ko-KR" sz="1400" dirty="0"/>
              <a:t>리스트 스타일 제거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#social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li {float:left;margin:5px;} /* li float </a:t>
            </a:r>
            <a:r>
              <a:rPr lang="ko-KR" altLang="ko-KR" sz="1400" dirty="0"/>
              <a:t>적용하여 좌우로 배치 각</a:t>
            </a:r>
            <a:r>
              <a:rPr lang="en-US" altLang="ko-KR" sz="1400" dirty="0"/>
              <a:t> li </a:t>
            </a:r>
            <a:r>
              <a:rPr lang="ko-KR" altLang="ko-KR" sz="1400" dirty="0"/>
              <a:t>별 마진은</a:t>
            </a:r>
            <a:r>
              <a:rPr lang="en-US" altLang="ko-KR" sz="1400" dirty="0"/>
              <a:t> 5</a:t>
            </a:r>
            <a:r>
              <a:rPr lang="ko-KR" altLang="ko-KR" sz="1400" dirty="0"/>
              <a:t>픽셀 적용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#social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li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{width:33px; height: 32px; } /* </a:t>
            </a:r>
            <a:r>
              <a:rPr lang="ko-KR" altLang="ko-KR" sz="1400" dirty="0"/>
              <a:t>아이콘 이미지 크기가 동일한 경우</a:t>
            </a:r>
            <a:r>
              <a:rPr lang="en-US" altLang="ko-KR" sz="1400" dirty="0"/>
              <a:t> CSS</a:t>
            </a:r>
            <a:r>
              <a:rPr lang="ko-KR" altLang="ko-KR" sz="1400" dirty="0"/>
              <a:t>에서 크기를 설정해 주는 것이 코드의 크기를 줄일 수 있음</a:t>
            </a:r>
            <a:r>
              <a:rPr lang="en-US" altLang="ko-KR" sz="1400" dirty="0"/>
              <a:t>. */</a:t>
            </a:r>
            <a:endParaRPr lang="ko-KR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457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최종적으로 만들려는 사이트의 </a:t>
            </a:r>
            <a:r>
              <a:rPr lang="ko-KR" altLang="ko-KR" sz="1400" dirty="0" err="1"/>
              <a:t>프론트</a:t>
            </a:r>
            <a:r>
              <a:rPr lang="ko-KR" altLang="ko-KR" sz="1400" dirty="0"/>
              <a:t> 페이지는 </a:t>
            </a: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14-1]</a:t>
            </a:r>
            <a:r>
              <a:rPr lang="ko-KR" altLang="ko-KR" sz="1400" dirty="0"/>
              <a:t>과 같습니다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28" y="1340768"/>
            <a:ext cx="5184576" cy="4264380"/>
          </a:xfrm>
          <a:prstGeom prst="rect">
            <a:avLst/>
          </a:prstGeom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0" y="457200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4" imgW="0" imgH="0" progId="Photoshop.Image.13">
                  <p:embed/>
                </p:oleObj>
              </mc:Choice>
              <mc:Fallback>
                <p:oleObj r:id="rId4" imgW="0" imgH="0" progId="Photoshop.Image.1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9525" cy="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23528" y="6021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14-1]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제작할 사이트의 </a:t>
            </a:r>
            <a:r>
              <a:rPr kumimoji="1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프론트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페이지 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2120" y="1344450"/>
            <a:ext cx="3240360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이런 형태의 웹사이트 레이아웃은 단순하지만</a:t>
            </a:r>
            <a:r>
              <a:rPr lang="en-US" altLang="ko-KR" sz="1400" dirty="0"/>
              <a:t>, </a:t>
            </a:r>
            <a:r>
              <a:rPr lang="ko-KR" altLang="ko-KR" sz="1400" dirty="0"/>
              <a:t>일반적으로 많이 사용되고</a:t>
            </a:r>
            <a:r>
              <a:rPr lang="en-US" altLang="ko-KR" sz="1400" dirty="0"/>
              <a:t>, </a:t>
            </a:r>
            <a:r>
              <a:rPr lang="ko-KR" altLang="ko-KR" sz="1400" dirty="0"/>
              <a:t>오랜 기간 사용할 수 있다는 장점이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만들려는 사이트는 기본적으로</a:t>
            </a:r>
            <a:r>
              <a:rPr lang="en-US" altLang="ko-KR" sz="1400" dirty="0"/>
              <a:t> HTML5</a:t>
            </a:r>
            <a:r>
              <a:rPr lang="ko-KR" altLang="ko-KR" sz="1400" dirty="0"/>
              <a:t>와</a:t>
            </a:r>
            <a:r>
              <a:rPr lang="en-US" altLang="ko-KR" sz="1400" dirty="0"/>
              <a:t> CSS3</a:t>
            </a:r>
            <a:r>
              <a:rPr lang="ko-KR" altLang="ko-KR" sz="1400" dirty="0"/>
              <a:t>를 기본으로 제작할 예정이며</a:t>
            </a:r>
            <a:r>
              <a:rPr lang="en-US" altLang="ko-KR" sz="1400" dirty="0"/>
              <a:t>, CSS3</a:t>
            </a:r>
            <a:r>
              <a:rPr lang="ko-KR" altLang="ko-KR" sz="1400" dirty="0"/>
              <a:t>를 이용할 수 없는 특수효과는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jQuery</a:t>
            </a:r>
            <a:r>
              <a:rPr lang="ko-KR" altLang="ko-KR" sz="1400" dirty="0"/>
              <a:t>를 이용해서 만들겠습니다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가장 우선적으로 해야 할 작업은 </a:t>
            </a:r>
            <a:r>
              <a:rPr lang="ko-KR" altLang="ko-KR" sz="1400" dirty="0" err="1"/>
              <a:t>프론트</a:t>
            </a:r>
            <a:r>
              <a:rPr lang="ko-KR" altLang="ko-KR" sz="1400" dirty="0"/>
              <a:t> 페이지에서 이미지로 처리할 부분과 일반 코드로 처리할 것을 구분하는 것입니다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또한 만들어진 디자인 레이아웃을 기반으로</a:t>
            </a:r>
            <a:r>
              <a:rPr lang="en-US" altLang="ko-KR" sz="1400" dirty="0"/>
              <a:t> HTML </a:t>
            </a:r>
            <a:r>
              <a:rPr lang="ko-KR" altLang="ko-KR" sz="1400" dirty="0"/>
              <a:t>코드를 작성해 두면 편리합니다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6779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</a:t>
            </a:r>
            <a:r>
              <a:rPr lang="ko-KR" altLang="ko-KR" dirty="0"/>
              <a:t>를 적용해 주면</a:t>
            </a:r>
            <a:r>
              <a:rPr lang="en-US" altLang="ko-KR" dirty="0"/>
              <a:t> [</a:t>
            </a:r>
            <a:r>
              <a:rPr lang="ko-KR" altLang="ko-KR" dirty="0"/>
              <a:t>그림</a:t>
            </a:r>
            <a:r>
              <a:rPr lang="en-US" altLang="ko-KR" dirty="0"/>
              <a:t> 14-29]</a:t>
            </a:r>
            <a:r>
              <a:rPr lang="ko-KR" altLang="ko-KR" dirty="0"/>
              <a:t>와 같은 결과를 얻을 수 있습니다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1731645"/>
            <a:ext cx="5731510" cy="113157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7544" y="297948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14-29] Social Network </a:t>
            </a:r>
            <a:r>
              <a:rPr lang="ko-KR" altLang="ko-KR" sz="1200" dirty="0"/>
              <a:t>부분 설정 완료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3640197"/>
            <a:ext cx="8424936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아이콘이 있는 부분에</a:t>
            </a:r>
            <a:r>
              <a:rPr lang="en-US" altLang="ko-KR" sz="1400" dirty="0"/>
              <a:t> opacity </a:t>
            </a:r>
            <a:r>
              <a:rPr lang="ko-KR" altLang="ko-KR" sz="1400" dirty="0"/>
              <a:t>속성을 이용해서 효과를 적용해 보겠습니다</a:t>
            </a:r>
            <a:r>
              <a:rPr lang="en-US" altLang="ko-KR" sz="1400" dirty="0"/>
              <a:t>. CSS </a:t>
            </a:r>
            <a:r>
              <a:rPr lang="ko-KR" altLang="ko-KR" sz="1400" dirty="0"/>
              <a:t>속성에 다음의 코드를 추가합니다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#social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li a {opacity:0.7;transition:all 0.3s ease-in-out;} /* </a:t>
            </a:r>
            <a:r>
              <a:rPr lang="ko-KR" altLang="ko-KR" sz="1400" dirty="0"/>
              <a:t>일반 상태에서는</a:t>
            </a:r>
            <a:r>
              <a:rPr lang="en-US" altLang="ko-KR" sz="1400" dirty="0"/>
              <a:t> 0.7</a:t>
            </a:r>
            <a:r>
              <a:rPr lang="ko-KR" altLang="ko-KR" sz="1400" dirty="0"/>
              <a:t>의 투명도 지니고 있으며</a:t>
            </a:r>
            <a:r>
              <a:rPr lang="en-US" altLang="ko-KR" sz="1400" dirty="0"/>
              <a:t>, transition </a:t>
            </a:r>
            <a:r>
              <a:rPr lang="ko-KR" altLang="ko-KR" sz="1400" dirty="0"/>
              <a:t>효과 적용</a:t>
            </a:r>
            <a:r>
              <a:rPr lang="en-US" altLang="ko-KR" sz="1400" dirty="0"/>
              <a:t>  */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#social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li a:hover { opacity:1} /* </a:t>
            </a:r>
            <a:r>
              <a:rPr lang="ko-KR" altLang="ko-KR" sz="1400" dirty="0"/>
              <a:t>해당 아이콘에 마우스 </a:t>
            </a:r>
            <a:r>
              <a:rPr lang="ko-KR" altLang="ko-KR" sz="1400" dirty="0" err="1"/>
              <a:t>오버시</a:t>
            </a:r>
            <a:r>
              <a:rPr lang="ko-KR" altLang="ko-KR" sz="1400" dirty="0"/>
              <a:t> 투명도</a:t>
            </a:r>
            <a:r>
              <a:rPr lang="en-US" altLang="ko-KR" sz="1400" dirty="0"/>
              <a:t> 1 </a:t>
            </a:r>
            <a:r>
              <a:rPr lang="ko-KR" altLang="ko-KR" sz="1400" dirty="0"/>
              <a:t>즉 불투명 상태로 만듦</a:t>
            </a:r>
            <a:r>
              <a:rPr lang="en-US" altLang="ko-KR" sz="1400" dirty="0"/>
              <a:t>  */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실제 효과는 소스 파일을 실행해서 확인하시기 바랍니다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http://localhost/yngsite/index11.php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4349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08720"/>
            <a:ext cx="885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이제 마지막으로</a:t>
            </a:r>
            <a:r>
              <a:rPr lang="en-US" altLang="ko-KR" sz="1400" dirty="0"/>
              <a:t> footer </a:t>
            </a:r>
            <a:r>
              <a:rPr lang="ko-KR" altLang="ko-KR" sz="1400" dirty="0"/>
              <a:t>부분을 작업해 보겠습니다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HTML </a:t>
            </a:r>
            <a:r>
              <a:rPr lang="ko-KR" altLang="ko-KR" sz="1400" dirty="0"/>
              <a:t>코드를 구성하면 다음과 같습니다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여기서</a:t>
            </a:r>
            <a:r>
              <a:rPr lang="en-US" altLang="ko-KR" sz="1400" dirty="0"/>
              <a:t> address </a:t>
            </a:r>
            <a:r>
              <a:rPr lang="ko-KR" altLang="ko-KR" sz="1400" dirty="0"/>
              <a:t>라는 태그를 사용했는데</a:t>
            </a:r>
            <a:r>
              <a:rPr lang="en-US" altLang="ko-KR" sz="1400" dirty="0"/>
              <a:t>, </a:t>
            </a:r>
            <a:r>
              <a:rPr lang="ko-KR" altLang="ko-KR" sz="1400" dirty="0"/>
              <a:t>사실</a:t>
            </a:r>
            <a:r>
              <a:rPr lang="en-US" altLang="ko-KR" sz="1400" dirty="0"/>
              <a:t> address </a:t>
            </a:r>
            <a:r>
              <a:rPr lang="ko-KR" altLang="ko-KR" sz="1400" dirty="0"/>
              <a:t>태그는 주소를 표기할 때 사용하는 태그는 아닙니다</a:t>
            </a:r>
            <a:r>
              <a:rPr lang="en-US" altLang="ko-KR" sz="1400" dirty="0"/>
              <a:t>. </a:t>
            </a:r>
            <a:r>
              <a:rPr lang="ko-KR" altLang="ko-KR" sz="1400" dirty="0"/>
              <a:t>본문</a:t>
            </a:r>
            <a:r>
              <a:rPr lang="en-US" altLang="ko-KR" sz="1400" dirty="0"/>
              <a:t> article </a:t>
            </a:r>
            <a:r>
              <a:rPr lang="ko-KR" altLang="ko-KR" sz="1400" dirty="0"/>
              <a:t>등에서는 연락처를 표기할 때 사용하는 태그가</a:t>
            </a:r>
            <a:r>
              <a:rPr lang="en-US" altLang="ko-KR" sz="1400" dirty="0"/>
              <a:t> address </a:t>
            </a:r>
            <a:r>
              <a:rPr lang="ko-KR" altLang="ko-KR" sz="1400" dirty="0"/>
              <a:t>태그입니다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</a:t>
            </a:r>
            <a:r>
              <a:rPr lang="en-US" altLang="ko-KR" sz="1400" dirty="0"/>
              <a:t> footer </a:t>
            </a:r>
            <a:r>
              <a:rPr lang="ko-KR" altLang="ko-KR" sz="1400" dirty="0"/>
              <a:t>에서는</a:t>
            </a:r>
            <a:r>
              <a:rPr lang="en-US" altLang="ko-KR" sz="1400" dirty="0"/>
              <a:t> address </a:t>
            </a:r>
            <a:r>
              <a:rPr lang="ko-KR" altLang="ko-KR" sz="1400" dirty="0"/>
              <a:t>태그를 연락처와 주소를 표기할 경우에 사용할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따라서 이 책에서는</a:t>
            </a:r>
            <a:r>
              <a:rPr lang="en-US" altLang="ko-KR" sz="1400" dirty="0"/>
              <a:t> address </a:t>
            </a:r>
            <a:r>
              <a:rPr lang="ko-KR" altLang="ko-KR" sz="1400" dirty="0"/>
              <a:t>태그를 이용하여</a:t>
            </a:r>
            <a:r>
              <a:rPr lang="en-US" altLang="ko-KR" sz="1400" dirty="0"/>
              <a:t>, </a:t>
            </a:r>
            <a:r>
              <a:rPr lang="ko-KR" altLang="ko-KR" sz="1400" dirty="0"/>
              <a:t>주소와 연락처를 표기하겠습니다</a:t>
            </a:r>
            <a:r>
              <a:rPr lang="en-US" altLang="ko-KR" sz="1400" dirty="0"/>
              <a:t>. address </a:t>
            </a:r>
            <a:r>
              <a:rPr lang="ko-KR" altLang="ko-KR" sz="1400" dirty="0"/>
              <a:t>태그를 사용하면</a:t>
            </a:r>
            <a:r>
              <a:rPr lang="en-US" altLang="ko-KR" sz="1400" dirty="0"/>
              <a:t>, font-style </a:t>
            </a:r>
            <a:r>
              <a:rPr lang="ko-KR" altLang="ko-KR" sz="1400" dirty="0"/>
              <a:t>이 이탤릭으로 표기됩니다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&lt;footer&gt;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&lt;address&gt;All contents copyright YNG Corp, ltd. Contact: webmaster@yngmastergrin.com&lt;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</a:t>
            </a:r>
            <a:r>
              <a:rPr lang="ko-KR" altLang="ko-KR" sz="1400" dirty="0"/>
              <a:t>서울특별시 강남구 신사동</a:t>
            </a:r>
            <a:r>
              <a:rPr lang="en-US" altLang="ko-KR" sz="1400" dirty="0"/>
              <a:t> 123-34 | Tel : +82-2-123-4567  Fax: +82-2123-4568 &lt;/address&gt;            </a:t>
            </a:r>
            <a:endParaRPr lang="ko-KR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&lt;/footer&gt;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HTML </a:t>
            </a:r>
            <a:r>
              <a:rPr lang="ko-KR" altLang="ko-KR" sz="1400" dirty="0"/>
              <a:t>코드만 적용한 경우에는 다음의 결과를 얻을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4725144"/>
            <a:ext cx="5731510" cy="15113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83968" y="5959445"/>
            <a:ext cx="4572000" cy="27699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14-30] Footer </a:t>
            </a:r>
            <a:r>
              <a:rPr lang="ko-KR" altLang="ko-KR" sz="1200" dirty="0"/>
              <a:t>부분</a:t>
            </a:r>
            <a:r>
              <a:rPr lang="en-US" altLang="ko-KR" sz="1200" dirty="0"/>
              <a:t> HTML </a:t>
            </a:r>
            <a:r>
              <a:rPr lang="ko-KR" altLang="ko-KR" sz="1200" dirty="0"/>
              <a:t>코드만 적용 시 결과 </a:t>
            </a:r>
          </a:p>
        </p:txBody>
      </p:sp>
    </p:spTree>
    <p:extLst>
      <p:ext uri="{BB962C8B-B14F-4D97-AF65-F5344CB8AC3E}">
        <p14:creationId xmlns:p14="http://schemas.microsoft.com/office/powerpoint/2010/main" val="3749173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7849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이제</a:t>
            </a:r>
            <a:r>
              <a:rPr lang="en-US" altLang="ko-KR" sz="1400" dirty="0"/>
              <a:t> CSS</a:t>
            </a:r>
            <a:r>
              <a:rPr lang="ko-KR" altLang="ko-KR" sz="1400" dirty="0"/>
              <a:t>를 적용하여 디자인을 완성해 보겠습니다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footer {</a:t>
            </a:r>
            <a:endParaRPr lang="ko-KR" altLang="ko-KR" sz="1400" dirty="0"/>
          </a:p>
          <a:p>
            <a:r>
              <a:rPr lang="en-US" altLang="ko-KR" sz="1400" dirty="0"/>
              <a:t>	padding:20px 0; </a:t>
            </a:r>
            <a:endParaRPr lang="ko-KR" altLang="ko-KR" sz="1400" dirty="0"/>
          </a:p>
          <a:p>
            <a:r>
              <a:rPr lang="en-US" altLang="ko-KR" sz="1400" dirty="0"/>
              <a:t>	margin:10px 20px;</a:t>
            </a:r>
            <a:endParaRPr lang="ko-KR" altLang="ko-KR" sz="1400" dirty="0"/>
          </a:p>
          <a:p>
            <a:r>
              <a:rPr lang="en-US" altLang="ko-KR" sz="1400" dirty="0"/>
              <a:t>	border-top:1px solid #CCC; /* </a:t>
            </a:r>
            <a:r>
              <a:rPr lang="ko-KR" altLang="ko-KR" sz="1400" dirty="0"/>
              <a:t>상단 구분 선 적용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r>
              <a:rPr lang="en-US" altLang="ko-KR" sz="1400" dirty="0"/>
              <a:t>footer address {</a:t>
            </a:r>
            <a:endParaRPr lang="ko-KR" altLang="ko-KR" sz="1400" dirty="0"/>
          </a:p>
          <a:p>
            <a:r>
              <a:rPr lang="en-US" altLang="ko-KR" sz="1400" dirty="0"/>
              <a:t>	width:510px; /*</a:t>
            </a:r>
            <a:r>
              <a:rPr lang="ko-KR" altLang="ko-KR" sz="1400" dirty="0"/>
              <a:t>주소가 들어가는 부분에 대한 크기 설정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	height:50px; /* </a:t>
            </a:r>
            <a:r>
              <a:rPr lang="ko-KR" altLang="ko-KR" sz="1400" dirty="0"/>
              <a:t>높이는 로고의 크기에 맞춰 설정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	margin:10px auto; /* </a:t>
            </a:r>
            <a:r>
              <a:rPr lang="ko-KR" altLang="ko-KR" sz="1400" dirty="0"/>
              <a:t>전체 박스를 중앙으로 정렬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	padding:0 0 0 90px; /* footer</a:t>
            </a:r>
            <a:r>
              <a:rPr lang="ko-KR" altLang="ko-KR" sz="1400" dirty="0"/>
              <a:t>에 있는 로고와 텍스트 사이 공간 확보</a:t>
            </a:r>
            <a:r>
              <a:rPr lang="en-US" altLang="ko-KR" sz="1400" dirty="0"/>
              <a:t>*/</a:t>
            </a:r>
            <a:endParaRPr lang="ko-KR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text-align:center</a:t>
            </a:r>
            <a:r>
              <a:rPr lang="en-US" altLang="ko-KR" sz="1400" dirty="0"/>
              <a:t>; /* </a:t>
            </a:r>
            <a:r>
              <a:rPr lang="ko-KR" altLang="ko-KR" sz="1400" dirty="0"/>
              <a:t>텍스트는 중앙 정렬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font-style:normal</a:t>
            </a:r>
            <a:r>
              <a:rPr lang="en-US" altLang="ko-KR" sz="1400" dirty="0"/>
              <a:t>; /* </a:t>
            </a:r>
            <a:r>
              <a:rPr lang="ko-KR" altLang="ko-KR" sz="1400" dirty="0"/>
              <a:t>이탤릭으로 된 폰트를 </a:t>
            </a:r>
            <a:r>
              <a:rPr lang="en-US" altLang="ko-KR" sz="1400" dirty="0"/>
              <a:t>normal </a:t>
            </a:r>
            <a:r>
              <a:rPr lang="ko-KR" altLang="ko-KR" sz="1400" dirty="0"/>
              <a:t>로 변경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	line-height:1.8em; /* </a:t>
            </a:r>
            <a:r>
              <a:rPr lang="ko-KR" altLang="ko-KR" sz="1400" dirty="0"/>
              <a:t>텍스트 단락 높이 설정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background:url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imgs</a:t>
            </a:r>
            <a:r>
              <a:rPr lang="en-US" altLang="ko-KR" sz="1400" dirty="0"/>
              <a:t>/foot_logo.png) no-repeat left center;</a:t>
            </a:r>
            <a:endParaRPr lang="ko-KR" altLang="ko-KR" sz="1400" dirty="0"/>
          </a:p>
          <a:p>
            <a:r>
              <a:rPr lang="en-US" altLang="ko-KR" sz="1400" dirty="0"/>
              <a:t>	/* </a:t>
            </a:r>
            <a:r>
              <a:rPr lang="ko-KR" altLang="ko-KR" sz="1400" dirty="0"/>
              <a:t>배경 이미지를 이용해서 로고 파일 적용</a:t>
            </a:r>
            <a:r>
              <a:rPr lang="en-US" altLang="ko-KR" sz="1400" dirty="0"/>
              <a:t> */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CSS</a:t>
            </a:r>
            <a:r>
              <a:rPr lang="ko-KR" altLang="ko-KR" sz="1400" dirty="0"/>
              <a:t>를 적용한 결과는</a:t>
            </a:r>
            <a:r>
              <a:rPr lang="en-US" altLang="ko-KR" sz="1400" dirty="0"/>
              <a:t>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14-31]</a:t>
            </a:r>
            <a:r>
              <a:rPr lang="ko-KR" altLang="ko-KR" sz="1400" dirty="0"/>
              <a:t>에서 확인 가능합니다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2" y="5373216"/>
            <a:ext cx="5731510" cy="8807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28184" y="5951840"/>
            <a:ext cx="2297745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14-31] footer </a:t>
            </a:r>
            <a:r>
              <a:rPr lang="ko-KR" altLang="ko-KR" sz="1200" dirty="0"/>
              <a:t>부분 완성 </a:t>
            </a:r>
          </a:p>
        </p:txBody>
      </p:sp>
    </p:spTree>
    <p:extLst>
      <p:ext uri="{BB962C8B-B14F-4D97-AF65-F5344CB8AC3E}">
        <p14:creationId xmlns:p14="http://schemas.microsoft.com/office/powerpoint/2010/main" val="28531788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0872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완성된 전체 사이트의 모습은</a:t>
            </a:r>
            <a:r>
              <a:rPr lang="en-US" altLang="ko-KR" sz="1400" dirty="0"/>
              <a:t>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14-32]</a:t>
            </a:r>
            <a:r>
              <a:rPr lang="ko-KR" altLang="ko-KR" sz="1400" dirty="0"/>
              <a:t>에서 확인할 수 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3" name="그림 2" descr="C:\Users\Michael\AppData\Local\Temp\SNAGHTML10f0e67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7" y="1268760"/>
            <a:ext cx="5137391" cy="50372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5316903" y="5402833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ko-KR" sz="1200" dirty="0"/>
              <a:t>그림</a:t>
            </a:r>
            <a:r>
              <a:rPr lang="en-US" altLang="ko-KR" sz="1200" dirty="0"/>
              <a:t> 14-32] </a:t>
            </a:r>
            <a:r>
              <a:rPr lang="ko-KR" altLang="ko-KR" sz="1200" dirty="0"/>
              <a:t>완성된 사이트의 모습 </a:t>
            </a:r>
          </a:p>
          <a:p>
            <a:r>
              <a:rPr lang="ko-KR" altLang="ko-KR" sz="1200" dirty="0"/>
              <a:t>소스</a:t>
            </a:r>
            <a:r>
              <a:rPr lang="en-US" altLang="ko-KR" sz="1200" dirty="0"/>
              <a:t>: </a:t>
            </a:r>
            <a:r>
              <a:rPr lang="en-US" altLang="ko-KR" sz="1200" u="sng" dirty="0">
                <a:hlinkClick r:id="rId3"/>
              </a:rPr>
              <a:t>http://localhost/yngsite/index12.php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08176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08720"/>
            <a:ext cx="8856984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 err="1"/>
              <a:t>프론트</a:t>
            </a:r>
            <a:r>
              <a:rPr lang="ko-KR" altLang="ko-KR" sz="1400" dirty="0"/>
              <a:t> 페이지는 완성되었습니다만</a:t>
            </a:r>
            <a:r>
              <a:rPr lang="en-US" altLang="ko-KR" sz="1400" dirty="0"/>
              <a:t>, </a:t>
            </a:r>
            <a:r>
              <a:rPr lang="ko-KR" altLang="ko-KR" sz="1400" dirty="0"/>
              <a:t>여기에 </a:t>
            </a:r>
            <a:r>
              <a:rPr lang="en-US" altLang="ko-KR" sz="1400" dirty="0"/>
              <a:t>just arrived </a:t>
            </a:r>
            <a:r>
              <a:rPr lang="ko-KR" altLang="ko-KR" sz="1400" dirty="0"/>
              <a:t>부분에 클라이언트가 제품들이 계속해서 보여졌으면 한다고 하면 여러분은 어떻게 처리하시겠습니까</a:t>
            </a:r>
            <a:r>
              <a:rPr lang="en-US" altLang="ko-KR" sz="1400" dirty="0"/>
              <a:t>?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 부분은 직접 한번 처리해 보시기 바랍니다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필자가 만든 결과는 </a:t>
            </a:r>
            <a:r>
              <a:rPr lang="en-US" altLang="ko-KR" sz="1400" dirty="0" err="1"/>
              <a:t>index.php</a:t>
            </a:r>
            <a:r>
              <a:rPr lang="en-US" altLang="ko-KR" sz="1400" dirty="0"/>
              <a:t> </a:t>
            </a:r>
            <a:r>
              <a:rPr lang="ko-KR" altLang="ko-KR" sz="1400" dirty="0"/>
              <a:t>파일을 통해서 확인 가능합니다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이제까지 </a:t>
            </a:r>
            <a:r>
              <a:rPr lang="ko-KR" altLang="ko-KR" sz="1400" dirty="0" err="1"/>
              <a:t>프론트</a:t>
            </a:r>
            <a:r>
              <a:rPr lang="ko-KR" altLang="ko-KR" sz="1400" dirty="0"/>
              <a:t> 페이지를 만들어 봤는데</a:t>
            </a:r>
            <a:r>
              <a:rPr lang="en-US" altLang="ko-KR" sz="1400" dirty="0"/>
              <a:t>, </a:t>
            </a:r>
            <a:r>
              <a:rPr lang="ko-KR" altLang="ko-KR" sz="1400" dirty="0"/>
              <a:t>사실 사이트를 만드는 과정은 그렇게 어렵지 않습니다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제일 먼저 제작하려는 사이트의 목적에 맞게 사이트 레이아웃을 구성하고</a:t>
            </a:r>
            <a:r>
              <a:rPr lang="en-US" altLang="ko-KR" sz="1400" dirty="0"/>
              <a:t>, </a:t>
            </a:r>
            <a:r>
              <a:rPr lang="ko-KR" altLang="ko-KR" sz="1400" dirty="0"/>
              <a:t>구성된 사이트를 기반으로 레이아웃 디자인을 한 후</a:t>
            </a:r>
            <a:r>
              <a:rPr lang="en-US" altLang="ko-KR" sz="1400" dirty="0"/>
              <a:t>, HTML </a:t>
            </a:r>
            <a:r>
              <a:rPr lang="ko-KR" altLang="ko-KR" sz="1400" dirty="0"/>
              <a:t>코드로 뼈대를</a:t>
            </a:r>
            <a:r>
              <a:rPr lang="en-US" altLang="ko-KR" sz="1400" dirty="0"/>
              <a:t> CSS</a:t>
            </a:r>
            <a:r>
              <a:rPr lang="ko-KR" altLang="ko-KR" sz="1400" dirty="0"/>
              <a:t>를 이용 디자인을 입히는 작업을 하면 되는 것입니다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그리고 필요한 요소들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jQuery</a:t>
            </a:r>
            <a:r>
              <a:rPr lang="en-US" altLang="ko-KR" sz="1400" dirty="0"/>
              <a:t> </a:t>
            </a:r>
            <a:r>
              <a:rPr lang="ko-KR" altLang="ko-KR" sz="1400" dirty="0"/>
              <a:t>등</a:t>
            </a:r>
            <a:r>
              <a:rPr lang="en-US" altLang="ko-KR" sz="1400" dirty="0"/>
              <a:t>)</a:t>
            </a:r>
            <a:r>
              <a:rPr lang="ko-KR" altLang="ko-KR" sz="1400" dirty="0"/>
              <a:t>을 적절하게 사이트에 적용해 주면</a:t>
            </a:r>
            <a:r>
              <a:rPr lang="en-US" altLang="ko-KR" sz="1400" dirty="0"/>
              <a:t>, </a:t>
            </a:r>
            <a:r>
              <a:rPr lang="ko-KR" altLang="ko-KR" sz="1400" dirty="0"/>
              <a:t>더욱 좋은 결과가 나오게 되는 것입니다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다음 장에서는 개발된 </a:t>
            </a:r>
            <a:r>
              <a:rPr lang="ko-KR" altLang="ko-KR" sz="1400" dirty="0" err="1"/>
              <a:t>프론트</a:t>
            </a:r>
            <a:r>
              <a:rPr lang="ko-KR" altLang="ko-KR" sz="1400" dirty="0"/>
              <a:t> 페이지를 기반으로 서브 페이지에 대한 작업을 하도록 하겠습니다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776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836712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14-2]</a:t>
            </a:r>
            <a:r>
              <a:rPr lang="ko-KR" altLang="ko-KR" sz="1400" dirty="0"/>
              <a:t>와 같이 미리 각 부분별로 태그 </a:t>
            </a:r>
            <a:r>
              <a:rPr lang="ko-KR" altLang="ko-KR" sz="1400" dirty="0" err="1"/>
              <a:t>선택자와</a:t>
            </a:r>
            <a:r>
              <a:rPr lang="ko-KR" altLang="ko-KR" sz="1400" dirty="0"/>
              <a:t> 아이디 </a:t>
            </a:r>
            <a:r>
              <a:rPr lang="ko-KR" altLang="ko-KR" sz="1400" dirty="0" err="1"/>
              <a:t>선택자를</a:t>
            </a:r>
            <a:r>
              <a:rPr lang="ko-KR" altLang="ko-KR" sz="1400" dirty="0"/>
              <a:t> 정리합니다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en-US" sz="1400" dirty="0"/>
          </a:p>
        </p:txBody>
      </p:sp>
      <p:pic>
        <p:nvPicPr>
          <p:cNvPr id="2053" name="그림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19" y="1196752"/>
            <a:ext cx="5724525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596054"/>
              </p:ext>
            </p:extLst>
          </p:nvPr>
        </p:nvGraphicFramePr>
        <p:xfrm>
          <a:off x="143619" y="5911627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r:id="rId4" imgW="0" imgH="0" progId="Photoshop.Image.13">
                  <p:embed/>
                </p:oleObj>
              </mc:Choice>
              <mc:Fallback>
                <p:oleObj r:id="rId4" imgW="0" imgH="0" progId="Photoshop.Image.1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19" y="5911627"/>
                        <a:ext cx="9525" cy="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3"/>
          <p:cNvSpPr>
            <a:spLocks noChangeArrowheads="1"/>
          </p:cNvSpPr>
          <p:nvPr/>
        </p:nvSpPr>
        <p:spPr bwMode="auto">
          <a:xfrm>
            <a:off x="334119" y="1196752"/>
            <a:ext cx="5419725" cy="74295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4"/>
          <p:cNvSpPr>
            <a:spLocks noChangeArrowheads="1"/>
          </p:cNvSpPr>
          <p:nvPr/>
        </p:nvSpPr>
        <p:spPr bwMode="auto">
          <a:xfrm>
            <a:off x="2943969" y="1507902"/>
            <a:ext cx="2686050" cy="26670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5"/>
          <p:cNvSpPr>
            <a:spLocks noChangeArrowheads="1"/>
          </p:cNvSpPr>
          <p:nvPr/>
        </p:nvSpPr>
        <p:spPr bwMode="auto">
          <a:xfrm>
            <a:off x="4934694" y="1196752"/>
            <a:ext cx="695325" cy="19050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334119" y="1936527"/>
            <a:ext cx="5419725" cy="230505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400794" y="4327302"/>
            <a:ext cx="1485900" cy="1019175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8"/>
          <p:cNvSpPr>
            <a:spLocks noChangeArrowheads="1"/>
          </p:cNvSpPr>
          <p:nvPr/>
        </p:nvSpPr>
        <p:spPr bwMode="auto">
          <a:xfrm>
            <a:off x="400794" y="1307877"/>
            <a:ext cx="1076325" cy="561975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사각형 9"/>
          <p:cNvSpPr>
            <a:spLocks noChangeArrowheads="1"/>
          </p:cNvSpPr>
          <p:nvPr/>
        </p:nvSpPr>
        <p:spPr bwMode="auto">
          <a:xfrm>
            <a:off x="2058144" y="4327302"/>
            <a:ext cx="1704975" cy="1019175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0"/>
          <p:cNvSpPr>
            <a:spLocks noChangeArrowheads="1"/>
          </p:cNvSpPr>
          <p:nvPr/>
        </p:nvSpPr>
        <p:spPr bwMode="auto">
          <a:xfrm>
            <a:off x="4067919" y="4327302"/>
            <a:ext cx="1419225" cy="1019175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직사각형 11"/>
          <p:cNvSpPr>
            <a:spLocks noChangeArrowheads="1"/>
          </p:cNvSpPr>
          <p:nvPr/>
        </p:nvSpPr>
        <p:spPr bwMode="auto">
          <a:xfrm>
            <a:off x="400794" y="5422677"/>
            <a:ext cx="5229225" cy="485775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직사각형 12"/>
          <p:cNvSpPr>
            <a:spLocks noChangeArrowheads="1"/>
          </p:cNvSpPr>
          <p:nvPr/>
        </p:nvSpPr>
        <p:spPr bwMode="auto">
          <a:xfrm>
            <a:off x="267444" y="1196752"/>
            <a:ext cx="5543550" cy="4848225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705719" y="1615451"/>
            <a:ext cx="563563" cy="327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#logo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269282" y="1506315"/>
            <a:ext cx="396875" cy="325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nav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623419" y="1196752"/>
            <a:ext cx="569913" cy="303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#hlink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334619" y="3363690"/>
            <a:ext cx="700088" cy="255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#slider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887069" y="5543327"/>
            <a:ext cx="600075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footer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315319" y="1052736"/>
            <a:ext cx="6699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#wrap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988419" y="1874615"/>
            <a:ext cx="1139825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header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997694" y="4124102"/>
            <a:ext cx="842963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#justar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867769" y="4024090"/>
            <a:ext cx="985838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#notinews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4614019" y="4076477"/>
            <a:ext cx="754063" cy="284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#social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직선 화살표 연결선 26"/>
          <p:cNvSpPr>
            <a:spLocks noChangeShapeType="1"/>
          </p:cNvSpPr>
          <p:nvPr/>
        </p:nvSpPr>
        <p:spPr bwMode="auto">
          <a:xfrm rot="10800000">
            <a:off x="1508868" y="1506315"/>
            <a:ext cx="203200" cy="268287"/>
          </a:xfrm>
          <a:prstGeom prst="bentConnector3">
            <a:avLst>
              <a:gd name="adj1" fmla="val 49606"/>
            </a:avLst>
          </a:prstGeom>
          <a:noFill/>
          <a:ln w="9525">
            <a:solidFill>
              <a:srgbClr val="4579B8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직선 화살표 연결선 27"/>
          <p:cNvSpPr>
            <a:spLocks noChangeShapeType="1"/>
          </p:cNvSpPr>
          <p:nvPr/>
        </p:nvSpPr>
        <p:spPr bwMode="auto">
          <a:xfrm>
            <a:off x="2666157" y="1666652"/>
            <a:ext cx="279400" cy="0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직선 화살표 연결선 28"/>
          <p:cNvSpPr>
            <a:spLocks noChangeShapeType="1"/>
          </p:cNvSpPr>
          <p:nvPr/>
        </p:nvSpPr>
        <p:spPr bwMode="auto">
          <a:xfrm>
            <a:off x="4191744" y="1309465"/>
            <a:ext cx="742950" cy="0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267444" y="62373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14-2] </a:t>
            </a:r>
            <a:r>
              <a:rPr kumimoji="1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선택자를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각 부분별로 정의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35302" y="3659643"/>
            <a:ext cx="305983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여기서 아주 잠깐 </a:t>
            </a:r>
            <a:r>
              <a:rPr lang="ko-KR" altLang="ko-KR" sz="1400" dirty="0" err="1"/>
              <a:t>포토샵을</a:t>
            </a:r>
            <a:r>
              <a:rPr lang="ko-KR" altLang="ko-KR" sz="1400" dirty="0"/>
              <a:t> 이용해서 이미지로 처리할 부분에 대해서 잘라내고 저장하는 방법에 대해서 설명해 드리겠습니다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지금 필자가 사용하는 </a:t>
            </a:r>
            <a:r>
              <a:rPr lang="ko-KR" altLang="ko-KR" sz="1400" dirty="0" err="1"/>
              <a:t>포토샵은</a:t>
            </a:r>
            <a:r>
              <a:rPr lang="en-US" altLang="ko-KR" sz="1400" dirty="0"/>
              <a:t> CS6 </a:t>
            </a:r>
            <a:r>
              <a:rPr lang="ko-KR" altLang="ko-KR" sz="1400" dirty="0"/>
              <a:t>버전입니다만</a:t>
            </a:r>
            <a:r>
              <a:rPr lang="en-US" altLang="ko-KR" sz="1400" dirty="0"/>
              <a:t>, </a:t>
            </a:r>
            <a:r>
              <a:rPr lang="ko-KR" altLang="ko-KR" sz="1400" dirty="0"/>
              <a:t>어떤 </a:t>
            </a:r>
            <a:r>
              <a:rPr lang="ko-KR" altLang="ko-KR" sz="1400" dirty="0" err="1"/>
              <a:t>포토샵</a:t>
            </a:r>
            <a:r>
              <a:rPr lang="ko-KR" altLang="ko-KR" sz="1400" dirty="0"/>
              <a:t> 버전을 사용하더라도 동일한 작업을 할 수 있습니다</a:t>
            </a:r>
            <a:r>
              <a:rPr lang="en-US" altLang="ko-KR" sz="1400" dirty="0"/>
              <a:t>. 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372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712968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14-3]</a:t>
            </a:r>
            <a:r>
              <a:rPr lang="ko-KR" altLang="ko-KR" sz="1400" dirty="0"/>
              <a:t>을 보면 </a:t>
            </a:r>
            <a:r>
              <a:rPr lang="ko-KR" altLang="ko-KR" sz="1400" dirty="0" err="1"/>
              <a:t>포토샵의</a:t>
            </a:r>
            <a:r>
              <a:rPr lang="ko-KR" altLang="ko-KR" sz="1400" dirty="0"/>
              <a:t> </a:t>
            </a:r>
            <a:r>
              <a:rPr lang="ko-KR" altLang="ko-KR" sz="1400" dirty="0" err="1"/>
              <a:t>레이어</a:t>
            </a:r>
            <a:r>
              <a:rPr lang="ko-KR" altLang="ko-KR" sz="1400" dirty="0"/>
              <a:t> 팔레트에서 배경으로 사용된 </a:t>
            </a:r>
            <a:r>
              <a:rPr lang="ko-KR" altLang="ko-KR" sz="1400" dirty="0" err="1"/>
              <a:t>레이어의</a:t>
            </a:r>
            <a:r>
              <a:rPr lang="ko-KR" altLang="ko-KR" sz="1400" dirty="0"/>
              <a:t> 눈 아이콘을 비활성화하면 배경이 사라져 투명해지는 것을 알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이때 이미지로 저장할 부분을 </a:t>
            </a:r>
            <a:r>
              <a:rPr lang="ko-KR" altLang="ko-KR" sz="1400" dirty="0" err="1"/>
              <a:t>선택툴로</a:t>
            </a:r>
            <a:r>
              <a:rPr lang="ko-KR" altLang="ko-KR" sz="1400" dirty="0"/>
              <a:t> 선택한 후</a:t>
            </a:r>
            <a:r>
              <a:rPr lang="en-US" altLang="ko-KR" sz="1400" dirty="0"/>
              <a:t> CTRL + SHIFT + C </a:t>
            </a:r>
            <a:r>
              <a:rPr lang="ko-KR" altLang="ko-KR" sz="1400" dirty="0"/>
              <a:t>키를 누릅니다</a:t>
            </a:r>
            <a:r>
              <a:rPr lang="en-US" altLang="ko-KR" sz="1400" dirty="0"/>
              <a:t>. CTRL + SHIFT + C</a:t>
            </a:r>
            <a:r>
              <a:rPr lang="ko-KR" altLang="ko-KR" sz="1400" dirty="0"/>
              <a:t>는</a:t>
            </a:r>
            <a:r>
              <a:rPr lang="en-US" altLang="ko-KR" sz="1400" dirty="0"/>
              <a:t> copy merged </a:t>
            </a:r>
            <a:r>
              <a:rPr lang="ko-KR" altLang="ko-KR" sz="1400" dirty="0"/>
              <a:t>기능으로 어떤 </a:t>
            </a:r>
            <a:r>
              <a:rPr lang="ko-KR" altLang="ko-KR" sz="1400" dirty="0" err="1"/>
              <a:t>레이어</a:t>
            </a:r>
            <a:r>
              <a:rPr lang="ko-KR" altLang="ko-KR" sz="1400" dirty="0"/>
              <a:t> 상태에서 작업하더라도 해당 선택 부분을 복사하는 기능이 있습니다</a:t>
            </a:r>
            <a:r>
              <a:rPr lang="en-US" altLang="ko-KR" sz="1400" dirty="0"/>
              <a:t>.  </a:t>
            </a:r>
            <a:r>
              <a:rPr lang="ko-KR" altLang="ko-KR" sz="1400" dirty="0"/>
              <a:t>그 후</a:t>
            </a:r>
            <a:r>
              <a:rPr lang="en-US" altLang="ko-KR" sz="1400" dirty="0"/>
              <a:t> CTRL +N </a:t>
            </a:r>
            <a:r>
              <a:rPr lang="ko-KR" altLang="ko-KR" sz="1400" dirty="0"/>
              <a:t>키를 누르면 새로운 작업 윈도우가 나오며</a:t>
            </a:r>
            <a:r>
              <a:rPr lang="en-US" altLang="ko-KR" sz="1400" dirty="0"/>
              <a:t>, </a:t>
            </a:r>
            <a:r>
              <a:rPr lang="ko-KR" altLang="ko-KR" sz="1400" dirty="0"/>
              <a:t>여기에</a:t>
            </a:r>
            <a:r>
              <a:rPr lang="en-US" altLang="ko-KR" sz="1400" dirty="0"/>
              <a:t> CTRL + V </a:t>
            </a:r>
            <a:r>
              <a:rPr lang="ko-KR" altLang="ko-KR" sz="1400" dirty="0"/>
              <a:t>키를 눌러 </a:t>
            </a:r>
            <a:r>
              <a:rPr lang="ko-KR" altLang="ko-KR" sz="1400" dirty="0" err="1"/>
              <a:t>붙여넣기를</a:t>
            </a:r>
            <a:r>
              <a:rPr lang="ko-KR" altLang="ko-KR" sz="1400" dirty="0"/>
              <a:t> 합니다</a:t>
            </a:r>
            <a:r>
              <a:rPr lang="en-US" altLang="ko-KR" sz="1400" dirty="0"/>
              <a:t>.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14-5] </a:t>
            </a:r>
            <a:r>
              <a:rPr lang="ko-KR" altLang="ko-KR" sz="1400" dirty="0"/>
              <a:t>참조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2636912"/>
            <a:ext cx="5731510" cy="35794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0192" y="5477743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14-3] </a:t>
            </a:r>
            <a:r>
              <a:rPr lang="ko-KR" altLang="ko-KR" sz="1400" dirty="0" err="1"/>
              <a:t>포토샵에서</a:t>
            </a:r>
            <a:r>
              <a:rPr lang="ko-KR" altLang="ko-KR" sz="1400" dirty="0"/>
              <a:t> 제작된 파일의 배경 </a:t>
            </a:r>
            <a:r>
              <a:rPr lang="ko-KR" altLang="ko-KR" sz="1400" dirty="0" err="1"/>
              <a:t>레이어</a:t>
            </a:r>
            <a:r>
              <a:rPr lang="ko-KR" altLang="ko-KR" sz="1400" dirty="0"/>
              <a:t> 감추기 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001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28" y="908720"/>
            <a:ext cx="3247390" cy="201866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0" y="457200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4" imgW="0" imgH="0" progId="Photoshop.Image.13">
                  <p:embed/>
                </p:oleObj>
              </mc:Choice>
              <mc:Fallback>
                <p:oleObj r:id="rId4" imgW="0" imgH="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9525" cy="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07904" y="2629110"/>
            <a:ext cx="41764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14-4]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선택 툴을 이용해서 해당 이미지 부분을 선택 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9458" y="3212976"/>
            <a:ext cx="4771390" cy="2866390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0" y="457200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7" imgW="0" imgH="0" progId="Photoshop.Image.13">
                  <p:embed/>
                </p:oleObj>
              </mc:Choice>
              <mc:Fallback>
                <p:oleObj r:id="rId7" imgW="0" imgH="0" progId="Photoshop.Image.1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9525" cy="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169215" y="5756200"/>
            <a:ext cx="32192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14-5]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선택된 이미지의 </a:t>
            </a:r>
            <a:r>
              <a:rPr kumimoji="1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붙여넣기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후 상태 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74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92899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14-5]</a:t>
            </a:r>
            <a:r>
              <a:rPr lang="ko-KR" altLang="ko-KR" sz="1400" dirty="0"/>
              <a:t>를 보면 이미지가 선택된 부분보다 작게 이미지 크기에 딱 맞는 크기로 붙여 넣어진 것을 확인할 수 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여기서 다시</a:t>
            </a:r>
            <a:r>
              <a:rPr lang="en-US" altLang="ko-KR" sz="1400" dirty="0"/>
              <a:t> Background </a:t>
            </a:r>
            <a:r>
              <a:rPr lang="ko-KR" altLang="ko-KR" sz="1400" dirty="0" err="1"/>
              <a:t>레이어에</a:t>
            </a:r>
            <a:r>
              <a:rPr lang="ko-KR" altLang="ko-KR" sz="1400" dirty="0"/>
              <a:t> 있는 눈 아이콘을 클릭해서 배경을 없애 줍니다</a:t>
            </a:r>
            <a:r>
              <a:rPr lang="en-US" altLang="ko-KR" sz="1400" dirty="0"/>
              <a:t>. [</a:t>
            </a:r>
            <a:r>
              <a:rPr lang="ko-KR" altLang="ko-KR" sz="1400" dirty="0"/>
              <a:t>그림</a:t>
            </a:r>
            <a:r>
              <a:rPr lang="en-US" altLang="ko-KR" sz="1400" dirty="0"/>
              <a:t> 14-6] </a:t>
            </a:r>
            <a:r>
              <a:rPr lang="ko-KR" altLang="ko-KR" sz="1400" dirty="0"/>
              <a:t>참조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3" name="그림 2" descr="C:\Users\Michael\AppData\Local\Temp\SNAGHTML966b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14435"/>
            <a:ext cx="4684395" cy="25533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0" y="457200"/>
          <a:ext cx="9525" cy="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4" imgW="0" imgH="0" progId="Photoshop.Image.13">
                  <p:embed/>
                </p:oleObj>
              </mc:Choice>
              <mc:Fallback>
                <p:oleObj r:id="rId4" imgW="0" imgH="0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9525" cy="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436096" y="4226125"/>
            <a:ext cx="233975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14-6]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배경이 제거된 이미지 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725144"/>
            <a:ext cx="8496944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이렇게 배경이 제거된 이미지는</a:t>
            </a:r>
            <a:r>
              <a:rPr lang="en-US" altLang="ko-KR" sz="1400" dirty="0"/>
              <a:t> 3</a:t>
            </a:r>
            <a:r>
              <a:rPr lang="ko-KR" altLang="ko-KR" sz="1400" dirty="0"/>
              <a:t>가지 파일 포맷으로 저장할 수 있는데</a:t>
            </a:r>
            <a:r>
              <a:rPr lang="en-US" altLang="ko-KR" sz="1400" dirty="0"/>
              <a:t>, </a:t>
            </a:r>
            <a:r>
              <a:rPr lang="ko-KR" altLang="ko-KR" sz="1400" dirty="0"/>
              <a:t>그림과 같이 배경이 사용되지 않는 경우</a:t>
            </a:r>
            <a:r>
              <a:rPr lang="en-US" altLang="ko-KR" sz="1400" dirty="0"/>
              <a:t> gif </a:t>
            </a:r>
            <a:r>
              <a:rPr lang="ko-KR" altLang="ko-KR" sz="1400" dirty="0"/>
              <a:t>파일 또는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png</a:t>
            </a:r>
            <a:r>
              <a:rPr lang="en-US" altLang="ko-KR" sz="1400" dirty="0"/>
              <a:t> </a:t>
            </a:r>
            <a:r>
              <a:rPr lang="ko-KR" altLang="ko-KR" sz="1400" dirty="0"/>
              <a:t>파일로 저장하면 됩니다</a:t>
            </a:r>
            <a:r>
              <a:rPr lang="en-US" altLang="ko-KR" sz="1400" dirty="0"/>
              <a:t>. &lt;</a:t>
            </a:r>
            <a:r>
              <a:rPr lang="ko-KR" altLang="ko-KR" sz="1400" dirty="0"/>
              <a:t>여기서 잠깐</a:t>
            </a:r>
            <a:r>
              <a:rPr lang="en-US" altLang="ko-KR" sz="1400" dirty="0"/>
              <a:t>&gt;</a:t>
            </a:r>
            <a:r>
              <a:rPr lang="ko-KR" altLang="ko-KR" sz="1400" dirty="0"/>
              <a:t>에서도 언급되지만 로고와 같이 복잡한 곡선이 들어가 있는 경우에는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png</a:t>
            </a:r>
            <a:r>
              <a:rPr lang="en-US" altLang="ko-KR" sz="1400" dirty="0"/>
              <a:t> </a:t>
            </a:r>
            <a:r>
              <a:rPr lang="ko-KR" altLang="ko-KR" sz="1400" dirty="0"/>
              <a:t>파일로 저장하는 것이 좋습니다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410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5691</Words>
  <Application>Microsoft Office PowerPoint</Application>
  <PresentationFormat>화면 슬라이드 쇼(4:3)</PresentationFormat>
  <Paragraphs>508</Paragraphs>
  <Slides>54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9" baseType="lpstr">
      <vt:lpstr>굴림</vt:lpstr>
      <vt:lpstr>맑은 고딕</vt:lpstr>
      <vt:lpstr>Arial</vt:lpstr>
      <vt:lpstr>Office 테마</vt:lpstr>
      <vt:lpstr>Adobe Photoshop Image 13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Michael</dc:creator>
  <cp:lastModifiedBy>401-00</cp:lastModifiedBy>
  <cp:revision>166</cp:revision>
  <dcterms:created xsi:type="dcterms:W3CDTF">2013-09-05T01:16:55Z</dcterms:created>
  <dcterms:modified xsi:type="dcterms:W3CDTF">2019-08-28T23:57:45Z</dcterms:modified>
</cp:coreProperties>
</file>