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7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990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>
      <p:cViewPr varScale="1">
        <p:scale>
          <a:sx n="59" d="100"/>
          <a:sy n="59" d="100"/>
        </p:scale>
        <p:origin x="72" y="6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0CD9B4-D9CD-4D63-B55C-EC6A757F5CB9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7906E7-465F-4903-AA72-678A3C0B8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904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2132856"/>
            <a:ext cx="7772400" cy="1470025"/>
          </a:xfrm>
        </p:spPr>
        <p:txBody>
          <a:bodyPr/>
          <a:lstStyle>
            <a:lvl1pPr algn="l">
              <a:defRPr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2060">
                    <a:alpha val="95000"/>
                  </a:srgb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3568" y="3717032"/>
            <a:ext cx="6400800" cy="1129680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 baseline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3E758-57F8-430D-AD93-9A16B0BD56E1}" type="datetime1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16632"/>
            <a:ext cx="1296144" cy="62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74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38AE-45AD-4284-9385-53BE53C6BA0E}" type="datetime1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r>
              <a:rPr lang="ko-KR" altLang="en-US"/>
              <a:t>인피니티북스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925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49C51-A262-498F-A3BB-76C8EE8EE452}" type="datetime1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r>
              <a:rPr lang="ko-KR" altLang="en-US"/>
              <a:t>인피니티북스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099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C8961-FC25-4869-AE8F-5313CEEA39CA}" type="datetime1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r>
              <a:rPr lang="ko-KR" altLang="en-US"/>
              <a:t>인피니티북스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23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2A789-2868-4E29-A4CF-666DC90BBE87}" type="datetime1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765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3BD9-F990-481B-9077-8B15F9C3D8C2}" type="datetime1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148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B6A6-72ED-48CA-A44D-85499A6DE17F}" type="datetime1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230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098A-11FA-4F93-B4EE-1AEDF5FD4D10}" type="datetime1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784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5A06-50C0-4800-AAF0-683113BBB795}" type="datetime1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284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B022-0C5D-4D66-A0C2-440C967989F1}" type="datetime1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24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A1B0-3B0E-4120-AA1E-DC83B5C4508F}" type="datetime1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r>
              <a:rPr lang="ko-KR" altLang="en-US"/>
              <a:t>인피니티북스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10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273AC-5BBF-4C9F-9E2F-42D628A16F65}" type="datetime1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r>
              <a:rPr lang="ko-KR" altLang="en-US"/>
              <a:t>인피니티북스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890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51520" y="836712"/>
            <a:ext cx="8640960" cy="5904656"/>
          </a:xfrm>
          <a:prstGeom prst="roundRect">
            <a:avLst>
              <a:gd name="adj" fmla="val 4209"/>
            </a:avLst>
          </a:prstGeom>
          <a:solidFill>
            <a:schemeClr val="bg1">
              <a:alpha val="84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51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C8961-FC25-4869-AE8F-5313CEEA39CA}" type="datetime1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- </a:t>
            </a:r>
            <a:r>
              <a:rPr lang="ko-KR" altLang="en-US"/>
              <a:t>인피니티북스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1B9BB-5E15-41CC-A16A-DDF6FBC0630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444208" y="0"/>
            <a:ext cx="2699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0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HTML5</a:t>
            </a:r>
            <a:r>
              <a:rPr lang="en-US" altLang="ko-KR" sz="1400" b="0" i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1400" b="0" i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웹 프로그래밍</a:t>
            </a:r>
            <a:endParaRPr lang="ko-KR" altLang="en-US" sz="1400" b="0" i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168747"/>
            <a:ext cx="7020272" cy="531"/>
          </a:xfrm>
          <a:prstGeom prst="line">
            <a:avLst/>
          </a:prstGeom>
          <a:ln w="3175">
            <a:gradFill flip="none" rotWithShape="1">
              <a:gsLst>
                <a:gs pos="0">
                  <a:schemeClr val="bg1"/>
                </a:gs>
                <a:gs pos="62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tailEnd type="oval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732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3600" b="1" kern="1200">
          <a:solidFill>
            <a:schemeClr val="bg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23CC6-A309-4AEF-BFE2-E39F7F1D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55118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07. </a:t>
            </a:r>
            <a:r>
              <a:rPr lang="ko-KR" altLang="en-US" dirty="0"/>
              <a:t>자바스크립트 기초</a:t>
            </a:r>
          </a:p>
        </p:txBody>
      </p:sp>
    </p:spTree>
    <p:extLst>
      <p:ext uri="{BB962C8B-B14F-4D97-AF65-F5344CB8AC3E}">
        <p14:creationId xmlns:p14="http://schemas.microsoft.com/office/powerpoint/2010/main" val="3797748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유형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논리형</a:t>
            </a:r>
            <a:endParaRPr lang="en-US" altLang="ko-KR" dirty="0"/>
          </a:p>
          <a:p>
            <a:pPr lvl="1"/>
            <a:r>
              <a:rPr lang="ko-KR" altLang="en-US" dirty="0"/>
              <a:t>조건에 따라 문장을 실행해야 하는 </a:t>
            </a:r>
            <a:r>
              <a:rPr lang="ko-KR" altLang="en-US" dirty="0" err="1"/>
              <a:t>제어문에서</a:t>
            </a:r>
            <a:r>
              <a:rPr lang="ko-KR" altLang="en-US" dirty="0"/>
              <a:t> 자주 사용</a:t>
            </a:r>
            <a:endParaRPr lang="en-US" altLang="ko-KR" dirty="0"/>
          </a:p>
          <a:p>
            <a:pPr lvl="1"/>
            <a:r>
              <a:rPr lang="ko-KR" altLang="en-US" dirty="0"/>
              <a:t>값은 </a:t>
            </a:r>
            <a:r>
              <a:rPr lang="en-US" altLang="ko-KR" dirty="0"/>
              <a:t>true(</a:t>
            </a:r>
            <a:r>
              <a:rPr lang="ko-KR" altLang="en-US" dirty="0"/>
              <a:t>또는 </a:t>
            </a:r>
            <a:r>
              <a:rPr lang="en-US" altLang="ko-KR" dirty="0"/>
              <a:t>1)</a:t>
            </a:r>
            <a:r>
              <a:rPr lang="ko-KR" altLang="en-US" dirty="0"/>
              <a:t>와 </a:t>
            </a:r>
            <a:r>
              <a:rPr lang="en-US" altLang="ko-KR" dirty="0"/>
              <a:t>false(</a:t>
            </a:r>
            <a:r>
              <a:rPr lang="ko-KR" altLang="en-US" dirty="0"/>
              <a:t>또는 </a:t>
            </a:r>
            <a:r>
              <a:rPr lang="en-US" altLang="ko-KR" dirty="0"/>
              <a:t>0)</a:t>
            </a:r>
            <a:r>
              <a:rPr lang="ko-KR" altLang="en-US" dirty="0"/>
              <a:t>로 나타낸다</a:t>
            </a:r>
            <a:endParaRPr lang="en-US" altLang="ko-KR" dirty="0"/>
          </a:p>
          <a:p>
            <a:r>
              <a:rPr lang="ko-KR" altLang="en-US" dirty="0"/>
              <a:t>문자열 </a:t>
            </a:r>
            <a:r>
              <a:rPr lang="en-US" altLang="ko-KR" dirty="0"/>
              <a:t>: </a:t>
            </a:r>
            <a:r>
              <a:rPr lang="ko-KR" altLang="en-US" dirty="0"/>
              <a:t>텍스트</a:t>
            </a:r>
            <a:r>
              <a:rPr lang="en-US" altLang="ko-KR" dirty="0"/>
              <a:t>, </a:t>
            </a:r>
            <a:r>
              <a:rPr lang="ko-KR" altLang="en-US" dirty="0" err="1"/>
              <a:t>스트링</a:t>
            </a:r>
            <a:r>
              <a:rPr lang="en-US" altLang="ko-KR" dirty="0"/>
              <a:t>(string)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작은</a:t>
            </a:r>
            <a:r>
              <a:rPr lang="en-US" altLang="ko-KR" dirty="0"/>
              <a:t> </a:t>
            </a:r>
            <a:r>
              <a:rPr lang="ko-KR" altLang="en-US" dirty="0"/>
              <a:t>따옴표</a:t>
            </a:r>
            <a:r>
              <a:rPr lang="en-US" altLang="ko-KR" dirty="0"/>
              <a:t>(‘ ’)</a:t>
            </a:r>
            <a:r>
              <a:rPr lang="ko-KR" altLang="en-US" dirty="0"/>
              <a:t>나 큰 따옴표</a:t>
            </a:r>
            <a:r>
              <a:rPr lang="en-US" altLang="ko-KR" dirty="0"/>
              <a:t>(“ “)</a:t>
            </a:r>
            <a:r>
              <a:rPr lang="ko-KR" altLang="en-US" dirty="0"/>
              <a:t>로 묶어서 표시</a:t>
            </a:r>
            <a:endParaRPr lang="en-US" altLang="ko-KR" dirty="0"/>
          </a:p>
          <a:p>
            <a:pPr lvl="1"/>
            <a:r>
              <a:rPr lang="ko-KR" altLang="en-US" dirty="0"/>
              <a:t>숫자와 문자열을 함께 사용하면 두 개를 묶어 하나의 문자열 값으로 처리</a:t>
            </a:r>
            <a:endParaRPr lang="en-US" altLang="ko-KR" dirty="0"/>
          </a:p>
          <a:p>
            <a:pPr lvl="1"/>
            <a:r>
              <a:rPr lang="ko-KR" altLang="en-US" dirty="0"/>
              <a:t>괄호를 어떻게 사용하느냐에 따라 의도와 다른 결과가 나올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이스케이프 문자열을 표시할 때는 ＼  뒤에 표시</a:t>
            </a:r>
            <a:endParaRPr lang="en-US" altLang="ko-KR" dirty="0"/>
          </a:p>
          <a:p>
            <a:r>
              <a:rPr lang="en-US" altLang="ko-KR" dirty="0"/>
              <a:t>null</a:t>
            </a:r>
          </a:p>
          <a:p>
            <a:pPr lvl="1"/>
            <a:r>
              <a:rPr lang="ko-KR" altLang="en-US" dirty="0"/>
              <a:t>특정한 유형을 지정하지 않고 변수를 초기화할 때 사용</a:t>
            </a:r>
            <a:endParaRPr lang="en-US" altLang="ko-KR" dirty="0"/>
          </a:p>
          <a:p>
            <a:pPr lvl="1"/>
            <a:r>
              <a:rPr lang="ko-KR" altLang="en-US" dirty="0"/>
              <a:t>자바스크립트는 저장하는 값에 따라 변수의 데이터 유형이 자동으로 변환된다 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변수 값을 초기화하지 않을 경우 </a:t>
            </a:r>
            <a:r>
              <a:rPr lang="en-US" altLang="ko-KR" dirty="0">
                <a:sym typeface="Wingdings" panose="05000000000000000000" pitchFamily="2" charset="2"/>
              </a:rPr>
              <a:t>null</a:t>
            </a:r>
            <a:r>
              <a:rPr lang="ko-KR" altLang="en-US" dirty="0">
                <a:sym typeface="Wingdings" panose="05000000000000000000" pitchFamily="2" charset="2"/>
              </a:rPr>
              <a:t>이라는 값이 할당된다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변수의 값이 </a:t>
            </a:r>
            <a:r>
              <a:rPr lang="en-US" altLang="ko-KR" dirty="0">
                <a:sym typeface="Wingdings" panose="05000000000000000000" pitchFamily="2" charset="2"/>
              </a:rPr>
              <a:t>null</a:t>
            </a:r>
            <a:r>
              <a:rPr lang="ko-KR" altLang="en-US" dirty="0">
                <a:sym typeface="Wingdings" panose="05000000000000000000" pitchFamily="2" charset="2"/>
              </a:rPr>
              <a:t>인지 체크해서 초기화되었는지 확인한다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ko-KR"/>
              <a:t>- </a:t>
            </a:r>
            <a:r>
              <a:rPr lang="ko-KR" altLang="en-US"/>
              <a:t>인피니티북스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364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프로그램의 기본 </a:t>
            </a:r>
            <a:r>
              <a:rPr lang="en-US" altLang="ko-KR" dirty="0"/>
              <a:t>= </a:t>
            </a:r>
            <a:r>
              <a:rPr lang="ko-KR" altLang="en-US" dirty="0"/>
              <a:t>연산</a:t>
            </a:r>
            <a:endParaRPr lang="en-US" altLang="ko-KR" dirty="0"/>
          </a:p>
          <a:p>
            <a:r>
              <a:rPr lang="ko-KR" altLang="en-US" dirty="0"/>
              <a:t>연산 </a:t>
            </a:r>
            <a:r>
              <a:rPr lang="en-US" altLang="ko-KR" dirty="0"/>
              <a:t>: </a:t>
            </a:r>
            <a:r>
              <a:rPr lang="ko-KR" altLang="en-US" dirty="0"/>
              <a:t>숫자를 더하거나 문자열을 합치는 등의 작업</a:t>
            </a:r>
            <a:endParaRPr lang="en-US" altLang="ko-KR" dirty="0"/>
          </a:p>
          <a:p>
            <a:r>
              <a:rPr lang="ko-KR" altLang="en-US" dirty="0"/>
              <a:t>연산자 </a:t>
            </a:r>
            <a:r>
              <a:rPr lang="en-US" altLang="ko-KR" dirty="0"/>
              <a:t>: </a:t>
            </a:r>
            <a:r>
              <a:rPr lang="ko-KR" altLang="en-US" dirty="0"/>
              <a:t>연산을 하도록 미리 약속해 놓은 기호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용도별로 구분</a:t>
            </a:r>
            <a:endParaRPr lang="en-US" altLang="ko-KR" dirty="0"/>
          </a:p>
          <a:p>
            <a:pPr lvl="1"/>
            <a:r>
              <a:rPr lang="ko-KR" altLang="en-US" dirty="0"/>
              <a:t>산술 연산자 </a:t>
            </a:r>
            <a:r>
              <a:rPr lang="en-US" altLang="ko-KR" dirty="0"/>
              <a:t>: </a:t>
            </a:r>
            <a:r>
              <a:rPr lang="ko-KR" altLang="en-US" dirty="0"/>
              <a:t>수학에서 사용하는 숫자 관련 연산자</a:t>
            </a:r>
            <a:endParaRPr lang="en-US" altLang="ko-KR" dirty="0"/>
          </a:p>
          <a:p>
            <a:pPr lvl="1"/>
            <a:r>
              <a:rPr lang="ko-KR" altLang="en-US" dirty="0"/>
              <a:t>문자열 연산자 </a:t>
            </a:r>
            <a:r>
              <a:rPr lang="en-US" altLang="ko-KR" dirty="0"/>
              <a:t>: </a:t>
            </a:r>
            <a:r>
              <a:rPr lang="ko-KR" altLang="en-US" dirty="0"/>
              <a:t>문자열을 합할 때 사용하는 연산자 </a:t>
            </a:r>
            <a:endParaRPr lang="en-US" altLang="ko-KR" dirty="0"/>
          </a:p>
          <a:p>
            <a:pPr lvl="1"/>
            <a:r>
              <a:rPr lang="ko-KR" altLang="en-US" dirty="0"/>
              <a:t>비트 연산자 </a:t>
            </a:r>
            <a:r>
              <a:rPr lang="en-US" altLang="ko-KR" dirty="0"/>
              <a:t>: </a:t>
            </a:r>
            <a:r>
              <a:rPr lang="ko-KR" altLang="en-US" dirty="0"/>
              <a:t>데이터를 저장하는 최소 단위인 </a:t>
            </a:r>
            <a:r>
              <a:rPr lang="ko-KR" altLang="en-US" dirty="0" err="1"/>
              <a:t>비트별로</a:t>
            </a:r>
            <a:r>
              <a:rPr lang="ko-KR" altLang="en-US" dirty="0"/>
              <a:t> 조작하는 연산자</a:t>
            </a:r>
            <a:endParaRPr lang="en-US" altLang="ko-KR" dirty="0"/>
          </a:p>
          <a:p>
            <a:pPr lvl="1"/>
            <a:r>
              <a:rPr lang="ko-KR" altLang="en-US" dirty="0"/>
              <a:t>대입 연산자 </a:t>
            </a:r>
            <a:r>
              <a:rPr lang="en-US" altLang="ko-KR" dirty="0"/>
              <a:t>: </a:t>
            </a:r>
            <a:r>
              <a:rPr lang="ko-KR" altLang="en-US" dirty="0"/>
              <a:t>변수에 특정 값을 저장할 때 사용하는 연산자 </a:t>
            </a:r>
            <a:endParaRPr lang="en-US" altLang="ko-KR" dirty="0"/>
          </a:p>
          <a:p>
            <a:pPr lvl="1"/>
            <a:r>
              <a:rPr lang="ko-KR" altLang="en-US" dirty="0"/>
              <a:t>비교 연산자 </a:t>
            </a:r>
            <a:r>
              <a:rPr lang="en-US" altLang="ko-KR" dirty="0"/>
              <a:t>: </a:t>
            </a:r>
            <a:r>
              <a:rPr lang="ko-KR" altLang="en-US" dirty="0"/>
              <a:t>두 가지 수나 문자열을 비교할 때 사용하는 연산자 </a:t>
            </a:r>
            <a:endParaRPr lang="en-US" altLang="ko-KR" dirty="0"/>
          </a:p>
          <a:p>
            <a:pPr lvl="1"/>
            <a:r>
              <a:rPr lang="ko-KR" altLang="en-US" dirty="0"/>
              <a:t>논리 연산자 </a:t>
            </a:r>
            <a:r>
              <a:rPr lang="en-US" altLang="ko-KR" dirty="0"/>
              <a:t>: </a:t>
            </a:r>
            <a:r>
              <a:rPr lang="ko-KR" altLang="en-US" dirty="0"/>
              <a:t>참과 거짓을 구별하는 연산자 </a:t>
            </a:r>
            <a:endParaRPr lang="en-US" altLang="ko-KR" dirty="0"/>
          </a:p>
          <a:p>
            <a:pPr lvl="1"/>
            <a:r>
              <a:rPr lang="ko-KR" altLang="en-US" dirty="0"/>
              <a:t>데이터 유형 연산자 </a:t>
            </a:r>
            <a:r>
              <a:rPr lang="en-US" altLang="ko-KR" dirty="0"/>
              <a:t>: </a:t>
            </a:r>
            <a:r>
              <a:rPr lang="ko-KR" altLang="en-US" dirty="0"/>
              <a:t>특정 자료의 데이터 유형을 알아내는 연산자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피연산자의</a:t>
            </a:r>
            <a:r>
              <a:rPr lang="ko-KR" altLang="en-US" dirty="0"/>
              <a:t> 개수로 구분</a:t>
            </a:r>
            <a:endParaRPr lang="en-US" altLang="ko-KR" dirty="0"/>
          </a:p>
          <a:p>
            <a:pPr lvl="1"/>
            <a:r>
              <a:rPr lang="ko-KR" altLang="en-US" dirty="0" err="1"/>
              <a:t>단항</a:t>
            </a:r>
            <a:r>
              <a:rPr lang="ko-KR" altLang="en-US" dirty="0"/>
              <a:t> 연산자 </a:t>
            </a:r>
            <a:r>
              <a:rPr lang="en-US" altLang="ko-KR" dirty="0"/>
              <a:t>: </a:t>
            </a:r>
            <a:r>
              <a:rPr lang="ko-KR" altLang="en-US" dirty="0" err="1"/>
              <a:t>피연산자가</a:t>
            </a:r>
            <a:r>
              <a:rPr lang="ko-KR" altLang="en-US" dirty="0"/>
              <a:t> 하나만 필요한 연산자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, ++, --, !) </a:t>
            </a:r>
          </a:p>
          <a:p>
            <a:pPr lvl="1"/>
            <a:r>
              <a:rPr lang="ko-KR" altLang="en-US" dirty="0"/>
              <a:t>이항 연산자 </a:t>
            </a:r>
            <a:r>
              <a:rPr lang="en-US" altLang="ko-KR" dirty="0"/>
              <a:t>: </a:t>
            </a:r>
            <a:r>
              <a:rPr lang="ko-KR" altLang="en-US" dirty="0" err="1"/>
              <a:t>피연산자가</a:t>
            </a:r>
            <a:r>
              <a:rPr lang="ko-KR" altLang="en-US" dirty="0"/>
              <a:t> 두 개 필요한 연산자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, +, - ) 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ko-KR"/>
              <a:t>- </a:t>
            </a:r>
            <a:r>
              <a:rPr lang="ko-KR" altLang="en-US"/>
              <a:t>인피니티북스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548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산술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숫자나 변수</a:t>
            </a:r>
            <a:r>
              <a:rPr lang="en-US" altLang="ko-KR" dirty="0"/>
              <a:t>, </a:t>
            </a:r>
            <a:r>
              <a:rPr lang="ko-KR" altLang="en-US" dirty="0"/>
              <a:t>또는 기존 객체의 </a:t>
            </a:r>
            <a:r>
              <a:rPr lang="ko-KR" altLang="en-US" dirty="0" err="1"/>
              <a:t>프로퍼티를</a:t>
            </a:r>
            <a:r>
              <a:rPr lang="ko-KR" altLang="en-US" dirty="0"/>
              <a:t> </a:t>
            </a:r>
            <a:r>
              <a:rPr lang="ko-KR" altLang="en-US" dirty="0" err="1"/>
              <a:t>피연산자로</a:t>
            </a:r>
            <a:r>
              <a:rPr lang="ko-KR" altLang="en-US" dirty="0"/>
              <a:t> 사용</a:t>
            </a:r>
            <a:endParaRPr lang="en-US" altLang="ko-KR" dirty="0"/>
          </a:p>
          <a:p>
            <a:r>
              <a:rPr lang="ko-KR" altLang="en-US" dirty="0" err="1"/>
              <a:t>피연산자의</a:t>
            </a:r>
            <a:r>
              <a:rPr lang="ko-KR" altLang="en-US" dirty="0"/>
              <a:t> 값에 따라 하나의 </a:t>
            </a:r>
            <a:r>
              <a:rPr lang="ko-KR" altLang="en-US" dirty="0" err="1"/>
              <a:t>숫자값</a:t>
            </a:r>
            <a:r>
              <a:rPr lang="ko-KR" altLang="en-US" dirty="0"/>
              <a:t> 반환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나누기 연산자와 나머지 연산자</a:t>
            </a:r>
            <a:endParaRPr lang="en-US" altLang="ko-KR" dirty="0"/>
          </a:p>
          <a:p>
            <a:pPr lvl="1"/>
            <a:r>
              <a:rPr lang="ko-KR" altLang="en-US" dirty="0"/>
              <a:t>나누기 연산자</a:t>
            </a:r>
            <a:r>
              <a:rPr lang="en-US" altLang="ko-KR" dirty="0"/>
              <a:t>(/) : </a:t>
            </a:r>
            <a:r>
              <a:rPr lang="ko-KR" altLang="en-US" dirty="0"/>
              <a:t>나눈 값 자체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나머지 연산자</a:t>
            </a:r>
            <a:r>
              <a:rPr lang="en-US" altLang="ko-KR" dirty="0"/>
              <a:t>(%) : </a:t>
            </a:r>
            <a:r>
              <a:rPr lang="ko-KR" altLang="en-US" dirty="0"/>
              <a:t>나눈 후에 </a:t>
            </a:r>
            <a:br>
              <a:rPr lang="en-US" altLang="ko-KR" dirty="0"/>
            </a:br>
            <a:r>
              <a:rPr lang="en-US" altLang="ko-KR" dirty="0"/>
              <a:t>                   </a:t>
            </a:r>
            <a:r>
              <a:rPr lang="ko-KR" altLang="en-US" dirty="0"/>
              <a:t>남은 나머지 값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ko-KR"/>
              <a:t>- </a:t>
            </a:r>
            <a:r>
              <a:rPr lang="ko-KR" altLang="en-US"/>
              <a:t>인피니티북스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060849"/>
            <a:ext cx="2808311" cy="1620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851" y="2900853"/>
            <a:ext cx="4243938" cy="3416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0864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산술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나누기 연산자와 나머지 연산자</a:t>
            </a:r>
            <a:endParaRPr lang="en-US" altLang="ko-KR" dirty="0"/>
          </a:p>
          <a:p>
            <a:pPr lvl="1"/>
            <a:r>
              <a:rPr lang="ko-KR" altLang="en-US" dirty="0"/>
              <a:t>나누기 연산자</a:t>
            </a:r>
            <a:r>
              <a:rPr lang="en-US" altLang="ko-KR" dirty="0"/>
              <a:t>(/) : </a:t>
            </a:r>
            <a:r>
              <a:rPr lang="ko-KR" altLang="en-US" dirty="0"/>
              <a:t>나눈 값 자체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나머지 연산자</a:t>
            </a:r>
            <a:r>
              <a:rPr lang="en-US" altLang="ko-KR" dirty="0"/>
              <a:t>(%) : </a:t>
            </a:r>
            <a:r>
              <a:rPr lang="ko-KR" altLang="en-US" dirty="0"/>
              <a:t>나눈 후에 남은 나머지 값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ko-KR"/>
              <a:t>- </a:t>
            </a:r>
            <a:r>
              <a:rPr lang="ko-KR" altLang="en-US"/>
              <a:t>인피니티북스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20888"/>
            <a:ext cx="4243938" cy="3416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555" y="3284984"/>
            <a:ext cx="3025399" cy="2360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8746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산술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증가 연산자와 감소 연산자</a:t>
            </a:r>
            <a:endParaRPr lang="en-US" altLang="ko-KR" dirty="0"/>
          </a:p>
          <a:p>
            <a:pPr lvl="1"/>
            <a:r>
              <a:rPr lang="ko-KR" altLang="en-US" dirty="0"/>
              <a:t>증가 연산자 </a:t>
            </a:r>
            <a:r>
              <a:rPr lang="en-US" altLang="ko-KR" dirty="0"/>
              <a:t>(++) : </a:t>
            </a:r>
            <a:r>
              <a:rPr lang="ko-KR" altLang="en-US" dirty="0"/>
              <a:t>변수 값을 </a:t>
            </a:r>
            <a:r>
              <a:rPr lang="en-US" altLang="ko-KR" dirty="0"/>
              <a:t>1 </a:t>
            </a:r>
            <a:r>
              <a:rPr lang="ko-KR" altLang="en-US" dirty="0"/>
              <a:t>증가시키는 것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증가 연산자가 대입 연산자</a:t>
            </a:r>
            <a:r>
              <a:rPr lang="en-US" altLang="ko-KR" dirty="0"/>
              <a:t>(=)</a:t>
            </a:r>
            <a:r>
              <a:rPr lang="ko-KR" altLang="en-US" dirty="0"/>
              <a:t>보다 빠르다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감소</a:t>
            </a:r>
            <a:r>
              <a:rPr lang="en-US" altLang="ko-KR" dirty="0"/>
              <a:t> </a:t>
            </a:r>
            <a:r>
              <a:rPr lang="ko-KR" altLang="en-US" dirty="0"/>
              <a:t>연산자 </a:t>
            </a:r>
            <a:r>
              <a:rPr lang="en-US" altLang="ko-KR" dirty="0"/>
              <a:t>(--) : </a:t>
            </a:r>
            <a:r>
              <a:rPr lang="ko-KR" altLang="en-US" dirty="0"/>
              <a:t>변수 값을 </a:t>
            </a:r>
            <a:r>
              <a:rPr lang="en-US" altLang="ko-KR" dirty="0"/>
              <a:t>1 </a:t>
            </a:r>
            <a:r>
              <a:rPr lang="ko-KR" altLang="en-US" dirty="0"/>
              <a:t>감소시키는 것</a:t>
            </a:r>
            <a:endParaRPr lang="en-US" altLang="ko-KR" dirty="0"/>
          </a:p>
          <a:p>
            <a:pPr lvl="1"/>
            <a:r>
              <a:rPr lang="ko-KR" altLang="en-US" dirty="0" err="1"/>
              <a:t>피연산자</a:t>
            </a:r>
            <a:r>
              <a:rPr lang="ko-KR" altLang="en-US" dirty="0"/>
              <a:t> 뒤에 연산자가 오면 </a:t>
            </a:r>
            <a:r>
              <a:rPr lang="ko-KR" altLang="en-US" dirty="0" err="1"/>
              <a:t>피연산자의</a:t>
            </a:r>
            <a:r>
              <a:rPr lang="ko-KR" altLang="en-US" dirty="0"/>
              <a:t> 값을 할당한 후에 값을 증가시키고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 err="1"/>
              <a:t>피연산자</a:t>
            </a:r>
            <a:r>
              <a:rPr lang="ko-KR" altLang="en-US" dirty="0"/>
              <a:t> 앞에 연산자가 오면 값을 증가시킨 후 </a:t>
            </a:r>
            <a:r>
              <a:rPr lang="ko-KR" altLang="en-US" dirty="0" err="1"/>
              <a:t>피연산자</a:t>
            </a:r>
            <a:r>
              <a:rPr lang="ko-KR" altLang="en-US" dirty="0"/>
              <a:t> 값을 반환한다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ko-KR"/>
              <a:t>- </a:t>
            </a:r>
            <a:r>
              <a:rPr lang="ko-KR" altLang="en-US"/>
              <a:t>인피니티북스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140968"/>
            <a:ext cx="3816424" cy="2254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170808"/>
            <a:ext cx="2786426" cy="2131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7440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연결 연산자</a:t>
            </a:r>
            <a:r>
              <a:rPr lang="en-US" altLang="ko-KR" dirty="0"/>
              <a:t>, </a:t>
            </a:r>
            <a:r>
              <a:rPr lang="ko-KR" altLang="en-US" dirty="0"/>
              <a:t>대입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연결 연산자 </a:t>
            </a:r>
            <a:r>
              <a:rPr lang="en-US" altLang="ko-KR" dirty="0"/>
              <a:t>(+)</a:t>
            </a:r>
          </a:p>
          <a:p>
            <a:pPr lvl="1"/>
            <a:r>
              <a:rPr lang="ko-KR" altLang="en-US" dirty="0"/>
              <a:t>문자열과 문자열을 합해서 하나의 문자열로 만드는 것</a:t>
            </a:r>
            <a:endParaRPr lang="en-US" altLang="ko-KR" dirty="0"/>
          </a:p>
          <a:p>
            <a:pPr lvl="1"/>
            <a:r>
              <a:rPr lang="ko-KR" altLang="en-US" dirty="0"/>
              <a:t>문자열끼리 연결하므로 </a:t>
            </a:r>
            <a:r>
              <a:rPr lang="en-US" altLang="ko-KR" dirty="0"/>
              <a:t>‘</a:t>
            </a:r>
            <a:r>
              <a:rPr lang="ko-KR" altLang="en-US" dirty="0"/>
              <a:t>문자열 연산자</a:t>
            </a:r>
            <a:r>
              <a:rPr lang="en-US" altLang="ko-KR" dirty="0"/>
              <a:t>’</a:t>
            </a:r>
            <a:r>
              <a:rPr lang="ko-KR" altLang="en-US" dirty="0"/>
              <a:t>라고도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피연산자가</a:t>
            </a:r>
            <a:r>
              <a:rPr lang="ko-KR" altLang="en-US" dirty="0"/>
              <a:t> 세 개 이상일 경우 우선 왼쪽에서부터 순서대로 두 개의 문자열을 합한 후 그 결과에 세 번째 </a:t>
            </a:r>
            <a:r>
              <a:rPr lang="ko-KR" altLang="en-US" dirty="0" err="1"/>
              <a:t>피연산자를</a:t>
            </a:r>
            <a:r>
              <a:rPr lang="ko-KR" altLang="en-US" dirty="0"/>
              <a:t> 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대입 연산자</a:t>
            </a:r>
            <a:endParaRPr lang="en-US" altLang="ko-KR" dirty="0"/>
          </a:p>
          <a:p>
            <a:pPr lvl="1"/>
            <a:r>
              <a:rPr lang="ko-KR" altLang="en-US" dirty="0"/>
              <a:t>연산자 오른쪽의 실행 결과를 연산자 왼쪽에 대입하는 것</a:t>
            </a:r>
            <a:endParaRPr lang="en-US" altLang="ko-KR" dirty="0"/>
          </a:p>
          <a:p>
            <a:pPr lvl="1"/>
            <a:r>
              <a:rPr lang="ko-KR" altLang="en-US" dirty="0"/>
              <a:t>변수를 초기화할 때도 사용</a:t>
            </a:r>
            <a:endParaRPr lang="en-US" altLang="ko-KR" dirty="0"/>
          </a:p>
          <a:p>
            <a:pPr lvl="1"/>
            <a:r>
              <a:rPr lang="ko-KR" altLang="en-US" dirty="0"/>
              <a:t>한 문장 안에 여러 대입 연산자 사용 가능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ko-KR"/>
              <a:t>- </a:t>
            </a:r>
            <a:r>
              <a:rPr lang="ko-KR" altLang="en-US"/>
              <a:t>인피니티북스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365104"/>
            <a:ext cx="4755059" cy="20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6286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비교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두 개의 값을 비교해서 참과 거짓으로 논리형 결과값을 반환하는 연산자</a:t>
            </a:r>
            <a:endParaRPr lang="en-US" altLang="ko-KR" dirty="0"/>
          </a:p>
          <a:p>
            <a:r>
              <a:rPr lang="ko-KR" altLang="en-US" dirty="0"/>
              <a:t>주로 조건을 체크할 때 사용</a:t>
            </a:r>
            <a:endParaRPr lang="en-US" altLang="ko-KR" dirty="0"/>
          </a:p>
          <a:p>
            <a:r>
              <a:rPr lang="ko-KR" altLang="en-US" dirty="0" err="1"/>
              <a:t>피연산자는</a:t>
            </a:r>
            <a:r>
              <a:rPr lang="ko-KR" altLang="en-US" dirty="0"/>
              <a:t> 숫자일 수도 있고 문자열일 수도 있다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피연산자가</a:t>
            </a:r>
            <a:r>
              <a:rPr lang="ko-KR" altLang="en-US" dirty="0"/>
              <a:t> 문자열일 경우 문자열에 있는 문자들의 </a:t>
            </a:r>
            <a:r>
              <a:rPr lang="en-US" altLang="ko-KR" dirty="0"/>
              <a:t>ASCII</a:t>
            </a:r>
            <a:r>
              <a:rPr lang="ko-KR" altLang="en-US" dirty="0"/>
              <a:t>값 비교</a:t>
            </a:r>
            <a:endParaRPr lang="en-US" altLang="ko-KR" dirty="0"/>
          </a:p>
          <a:p>
            <a:r>
              <a:rPr lang="en-US" altLang="ko-KR" dirty="0"/>
              <a:t>ASCII </a:t>
            </a:r>
            <a:r>
              <a:rPr lang="ko-KR" altLang="en-US" dirty="0"/>
              <a:t>값은 숫자 </a:t>
            </a:r>
            <a:r>
              <a:rPr lang="en-US" altLang="ko-KR" dirty="0"/>
              <a:t>&lt; </a:t>
            </a:r>
            <a:r>
              <a:rPr lang="ko-KR" altLang="en-US" dirty="0"/>
              <a:t>대문자 </a:t>
            </a:r>
            <a:r>
              <a:rPr lang="en-US" altLang="ko-KR" dirty="0"/>
              <a:t>&lt; </a:t>
            </a:r>
            <a:r>
              <a:rPr lang="ko-KR" altLang="en-US" dirty="0"/>
              <a:t>소문자 순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ko-KR"/>
              <a:t>- </a:t>
            </a:r>
            <a:r>
              <a:rPr lang="ko-KR" altLang="en-US"/>
              <a:t>인피니티북스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140968"/>
            <a:ext cx="6669832" cy="2443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0018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논리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true</a:t>
            </a:r>
            <a:r>
              <a:rPr lang="ko-KR" altLang="en-US" dirty="0"/>
              <a:t>와 </a:t>
            </a:r>
            <a:r>
              <a:rPr lang="en-US" altLang="ko-KR" dirty="0"/>
              <a:t>false</a:t>
            </a:r>
            <a:r>
              <a:rPr lang="ko-KR" altLang="en-US" dirty="0"/>
              <a:t>인 논리값을 </a:t>
            </a:r>
            <a:r>
              <a:rPr lang="ko-KR" altLang="en-US" dirty="0" err="1"/>
              <a:t>피연산자로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or (||) </a:t>
            </a:r>
            <a:br>
              <a:rPr lang="en-US" altLang="ko-KR" dirty="0"/>
            </a:br>
            <a:r>
              <a:rPr lang="ko-KR" altLang="en-US" dirty="0" err="1"/>
              <a:t>피연산자</a:t>
            </a:r>
            <a:r>
              <a:rPr lang="ko-KR" altLang="en-US" dirty="0"/>
              <a:t> 중 </a:t>
            </a:r>
            <a:r>
              <a:rPr lang="en-US" altLang="ko-KR" dirty="0"/>
              <a:t>true</a:t>
            </a:r>
            <a:r>
              <a:rPr lang="ko-KR" altLang="en-US" dirty="0"/>
              <a:t>가 하나라도 있으면 </a:t>
            </a:r>
            <a:r>
              <a:rPr lang="en-US" altLang="ko-KR" dirty="0"/>
              <a:t>true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and (&amp;&amp;)</a:t>
            </a:r>
            <a:br>
              <a:rPr lang="en-US" altLang="ko-KR" dirty="0"/>
            </a:br>
            <a:r>
              <a:rPr lang="ko-KR" altLang="en-US" dirty="0" err="1"/>
              <a:t>피연산자</a:t>
            </a:r>
            <a:r>
              <a:rPr lang="ko-KR" altLang="en-US" dirty="0"/>
              <a:t> 중 </a:t>
            </a:r>
            <a:r>
              <a:rPr lang="en-US" altLang="ko-KR" dirty="0"/>
              <a:t>false</a:t>
            </a:r>
            <a:r>
              <a:rPr lang="ko-KR" altLang="en-US" dirty="0"/>
              <a:t>가 하나라도 있으면 </a:t>
            </a:r>
            <a:r>
              <a:rPr lang="en-US" altLang="ko-KR" dirty="0"/>
              <a:t>false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not(!)</a:t>
            </a:r>
            <a:br>
              <a:rPr lang="en-US" altLang="ko-KR" dirty="0"/>
            </a:br>
            <a:r>
              <a:rPr lang="ko-KR" altLang="en-US" dirty="0" err="1"/>
              <a:t>피연산자의</a:t>
            </a:r>
            <a:r>
              <a:rPr lang="ko-KR" altLang="en-US" dirty="0"/>
              <a:t> 값과 정반대의 값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ko-KR"/>
              <a:t>- </a:t>
            </a:r>
            <a:r>
              <a:rPr lang="ko-KR" altLang="en-US"/>
              <a:t>인피니티북스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542" y="3284984"/>
            <a:ext cx="2750066" cy="1310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788" y="4869160"/>
            <a:ext cx="1868612" cy="807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130" y="1700808"/>
            <a:ext cx="2717478" cy="129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4328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조건 연산자</a:t>
            </a:r>
            <a:r>
              <a:rPr lang="en-US" altLang="ko-KR" dirty="0"/>
              <a:t>, </a:t>
            </a:r>
            <a:r>
              <a:rPr lang="en-US" altLang="ko-KR" dirty="0" err="1"/>
              <a:t>typeof</a:t>
            </a:r>
            <a:r>
              <a:rPr lang="en-US" altLang="ko-KR" dirty="0"/>
              <a:t> </a:t>
            </a:r>
            <a:r>
              <a:rPr lang="ko-KR" altLang="en-US" dirty="0"/>
              <a:t>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조건 연산자</a:t>
            </a:r>
            <a:endParaRPr lang="en-US" altLang="ko-KR" dirty="0"/>
          </a:p>
          <a:p>
            <a:pPr lvl="1"/>
            <a:r>
              <a:rPr lang="ko-KR" altLang="en-US" dirty="0" err="1"/>
              <a:t>피연산자가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endParaRPr lang="en-US" altLang="ko-KR" dirty="0"/>
          </a:p>
          <a:p>
            <a:pPr lvl="1"/>
            <a:r>
              <a:rPr lang="ko-KR" altLang="en-US" dirty="0"/>
              <a:t>숫자나 문자열</a:t>
            </a:r>
            <a:r>
              <a:rPr lang="en-US" altLang="ko-KR" dirty="0"/>
              <a:t>, </a:t>
            </a:r>
            <a:r>
              <a:rPr lang="ko-KR" altLang="en-US" dirty="0"/>
              <a:t>논리값 등 어떤 유형의 값도 반환할 수 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가장 먼저 조건을 체크하고 그 값이 </a:t>
            </a:r>
            <a:r>
              <a:rPr lang="en-US" altLang="ko-KR" dirty="0"/>
              <a:t>true</a:t>
            </a:r>
            <a:r>
              <a:rPr lang="ko-KR" altLang="en-US" dirty="0"/>
              <a:t>이면 선택</a:t>
            </a:r>
            <a:r>
              <a:rPr lang="en-US" altLang="ko-KR" dirty="0"/>
              <a:t>1</a:t>
            </a:r>
            <a:r>
              <a:rPr lang="ko-KR" altLang="en-US" dirty="0"/>
              <a:t>을 실행</a:t>
            </a:r>
            <a:br>
              <a:rPr lang="en-US" altLang="ko-KR" dirty="0"/>
            </a:br>
            <a:r>
              <a:rPr lang="ko-KR" altLang="en-US" dirty="0" err="1"/>
              <a:t>조건식</a:t>
            </a:r>
            <a:r>
              <a:rPr lang="ko-KR" altLang="en-US" dirty="0"/>
              <a:t> 결과값이 </a:t>
            </a:r>
            <a:r>
              <a:rPr lang="en-US" altLang="ko-KR" dirty="0"/>
              <a:t>false</a:t>
            </a:r>
            <a:r>
              <a:rPr lang="ko-KR" altLang="en-US" dirty="0"/>
              <a:t>이면 선택</a:t>
            </a:r>
            <a:r>
              <a:rPr lang="en-US" altLang="ko-KR" dirty="0"/>
              <a:t>2</a:t>
            </a:r>
            <a:r>
              <a:rPr lang="ko-KR" altLang="en-US" dirty="0"/>
              <a:t> 실행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조건 연산자는 보통 대입 연산자와 함께 사용된다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 err="1"/>
              <a:t>typeof</a:t>
            </a:r>
            <a:r>
              <a:rPr lang="en-US" altLang="ko-KR" dirty="0"/>
              <a:t> </a:t>
            </a:r>
            <a:r>
              <a:rPr lang="ko-KR" altLang="en-US" dirty="0"/>
              <a:t>연산자</a:t>
            </a:r>
            <a:endParaRPr lang="en-US" altLang="ko-KR" dirty="0"/>
          </a:p>
          <a:p>
            <a:pPr lvl="1"/>
            <a:r>
              <a:rPr lang="ko-KR" altLang="en-US" dirty="0" err="1"/>
              <a:t>피연산자의</a:t>
            </a:r>
            <a:r>
              <a:rPr lang="ko-KR" altLang="en-US" dirty="0"/>
              <a:t> 데이터 유형을 체크하는 연산자</a:t>
            </a:r>
            <a:endParaRPr lang="en-US" altLang="ko-KR" dirty="0"/>
          </a:p>
          <a:p>
            <a:pPr lvl="1"/>
            <a:r>
              <a:rPr lang="ko-KR" altLang="en-US" dirty="0"/>
              <a:t>디버깅할 때 데이터 유형 체크하는데 사용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ko-KR"/>
              <a:t>- </a:t>
            </a:r>
            <a:r>
              <a:rPr lang="ko-KR" altLang="en-US"/>
              <a:t>인피니티북스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94" b="14821"/>
          <a:stretch/>
        </p:blipFill>
        <p:spPr bwMode="auto">
          <a:xfrm>
            <a:off x="1259632" y="2636912"/>
            <a:ext cx="2042368" cy="57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2608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연산자 우선 순위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ko-KR"/>
              <a:t>- </a:t>
            </a:r>
            <a:r>
              <a:rPr lang="ko-KR" altLang="en-US"/>
              <a:t>인피니티북스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68759"/>
            <a:ext cx="5436468" cy="4803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4171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571500">
              <a:buFont typeface="Wingdings" pitchFamily="2" charset="2"/>
              <a:buChar char="v"/>
            </a:pPr>
            <a:r>
              <a:rPr lang="ko-KR" altLang="en-US"/>
              <a:t>학습목표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자바스크립트가 웹 개발에서 중요한 이유를 이해한다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자바스크립트 언어의 특징을 이해한다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 err="1"/>
              <a:t>코딩할</a:t>
            </a:r>
            <a:r>
              <a:rPr lang="ko-KR" altLang="en-US" sz="2400" dirty="0"/>
              <a:t> 때의 주의점을 알 수 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자바스크립트의 데이터 유형을 알 수 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데이터 유형에 따라 적절한 연산자를 사용할 수 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004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27584" y="2420888"/>
            <a:ext cx="1512168" cy="2880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HTML</a:t>
            </a:r>
            <a:r>
              <a:rPr lang="ko-KR" altLang="en-US" dirty="0"/>
              <a:t>과 자바스크립트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라이브스크립트 </a:t>
            </a:r>
            <a:r>
              <a:rPr lang="en-US" altLang="ko-KR" dirty="0"/>
              <a:t>(</a:t>
            </a:r>
            <a:r>
              <a:rPr lang="ko-KR" altLang="en-US" dirty="0" err="1"/>
              <a:t>넷스케이프</a:t>
            </a:r>
            <a:r>
              <a:rPr lang="en-US" altLang="ko-KR" dirty="0"/>
              <a:t>)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자바스크립트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썬 </a:t>
            </a:r>
            <a:r>
              <a:rPr lang="ko-KR" altLang="en-US" dirty="0" err="1">
                <a:sym typeface="Wingdings" panose="05000000000000000000" pitchFamily="2" charset="2"/>
              </a:rPr>
              <a:t>마이크로시스템즈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웹 페이지 안에서 </a:t>
            </a:r>
            <a:r>
              <a:rPr lang="en-US" altLang="ko-KR" dirty="0">
                <a:sym typeface="Wingdings" panose="05000000000000000000" pitchFamily="2" charset="2"/>
              </a:rPr>
              <a:t>HTML </a:t>
            </a:r>
            <a:r>
              <a:rPr lang="ko-KR" altLang="en-US" dirty="0">
                <a:sym typeface="Wingdings" panose="05000000000000000000" pitchFamily="2" charset="2"/>
              </a:rPr>
              <a:t>태그와 함께 사용된다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/>
              <a:t>지금까지는 클라이언트</a:t>
            </a:r>
            <a:r>
              <a:rPr lang="en-US" altLang="ko-KR" dirty="0"/>
              <a:t>(</a:t>
            </a:r>
            <a:r>
              <a:rPr lang="ko-KR" altLang="en-US" dirty="0"/>
              <a:t>사용자 컴퓨터의 브라우저</a:t>
            </a:r>
            <a:r>
              <a:rPr lang="en-US" altLang="ko-KR" dirty="0"/>
              <a:t>)</a:t>
            </a:r>
            <a:r>
              <a:rPr lang="ko-KR" altLang="en-US" dirty="0"/>
              <a:t> 화면을 제어하는 데 주로 사용 </a:t>
            </a:r>
            <a:endParaRPr lang="en-US" altLang="ko-KR" dirty="0"/>
          </a:p>
          <a:p>
            <a:r>
              <a:rPr lang="en-US" altLang="ko-KR" dirty="0"/>
              <a:t>HTML5</a:t>
            </a:r>
            <a:r>
              <a:rPr lang="ko-KR" altLang="en-US" dirty="0"/>
              <a:t>의 </a:t>
            </a:r>
            <a:r>
              <a:rPr lang="en-US" altLang="ko-KR" dirty="0"/>
              <a:t>API</a:t>
            </a:r>
            <a:r>
              <a:rPr lang="ko-KR" altLang="en-US" dirty="0"/>
              <a:t>에서는 자바스크립트가 핵심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HTML5 API</a:t>
            </a:r>
          </a:p>
          <a:p>
            <a:pPr lvl="1"/>
            <a:r>
              <a:rPr lang="ko-KR" altLang="en-US" dirty="0"/>
              <a:t>웹 프로그래밍의 중요한 기능들을 라이브러리처럼 묶어 놓은 것</a:t>
            </a:r>
          </a:p>
          <a:p>
            <a:pPr lvl="1"/>
            <a:r>
              <a:rPr lang="en-US" altLang="ko-KR" dirty="0"/>
              <a:t>API</a:t>
            </a:r>
            <a:r>
              <a:rPr lang="ko-KR" altLang="en-US" dirty="0"/>
              <a:t>를 이용해서 </a:t>
            </a:r>
            <a:r>
              <a:rPr lang="ko-KR" altLang="en-US" dirty="0" err="1"/>
              <a:t>모바일</a:t>
            </a:r>
            <a:r>
              <a:rPr lang="ko-KR" altLang="en-US" dirty="0"/>
              <a:t> 애플리케이션을 만들</a:t>
            </a:r>
            <a:r>
              <a:rPr lang="en-US" altLang="ko-KR" dirty="0"/>
              <a:t> </a:t>
            </a:r>
            <a:r>
              <a:rPr lang="ko-KR" altLang="en-US" dirty="0"/>
              <a:t>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자바스크립트는 대부분의 웹 브라우저에서 지원하므로 자바스크립트로 작성한 </a:t>
            </a:r>
            <a:r>
              <a:rPr lang="ko-KR" altLang="en-US" dirty="0" err="1"/>
              <a:t>앱은</a:t>
            </a:r>
            <a:r>
              <a:rPr lang="ko-KR" altLang="en-US" dirty="0"/>
              <a:t> 별도의 플러그인 없이 실행할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ko-KR"/>
              <a:t>- </a:t>
            </a:r>
            <a:r>
              <a:rPr lang="ko-KR" altLang="en-US"/>
              <a:t>인피니티북스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875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자바스크립트는 어떻게 동작하나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ea"/>
              <a:buAutoNum type="circleNumDbPlain"/>
            </a:pPr>
            <a:r>
              <a:rPr lang="ko-KR" altLang="en-US" dirty="0"/>
              <a:t>페이지 안에 있는 태그를 순서대로 읽어가면서 태그에서 명령하는 대로 브라우저 창에 내용 표시</a:t>
            </a:r>
            <a:endParaRPr lang="en-US" altLang="ko-KR" dirty="0"/>
          </a:p>
          <a:p>
            <a:pPr>
              <a:buFont typeface="+mj-ea"/>
              <a:buAutoNum type="circleNumDbPlain"/>
            </a:pPr>
            <a:r>
              <a:rPr lang="en-US" altLang="ko-KR" dirty="0"/>
              <a:t>HTML </a:t>
            </a:r>
            <a:r>
              <a:rPr lang="ko-KR" altLang="en-US" dirty="0"/>
              <a:t>태그를 읽는 도중 </a:t>
            </a:r>
            <a:r>
              <a:rPr lang="en-US" altLang="ko-KR" dirty="0"/>
              <a:t>&lt;script&gt; </a:t>
            </a:r>
            <a:r>
              <a:rPr lang="ko-KR" altLang="en-US" dirty="0"/>
              <a:t>태그를 만나면 즉시 </a:t>
            </a:r>
            <a:r>
              <a:rPr lang="en-US" altLang="ko-KR" dirty="0"/>
              <a:t>&lt;/script&gt; </a:t>
            </a:r>
            <a:r>
              <a:rPr lang="ko-KR" altLang="en-US" dirty="0"/>
              <a:t>태그를 찾아내어 실제 스크립트 코드가 어디에서부터 어디까지인지를 확인</a:t>
            </a:r>
            <a:endParaRPr lang="en-US" altLang="ko-KR" dirty="0"/>
          </a:p>
          <a:p>
            <a:pPr>
              <a:buFont typeface="+mj-ea"/>
              <a:buAutoNum type="circleNumDbPlain"/>
            </a:pPr>
            <a:r>
              <a:rPr lang="ko-KR" altLang="en-US" dirty="0"/>
              <a:t>스크립트</a:t>
            </a:r>
            <a:r>
              <a:rPr lang="en-US" altLang="ko-KR" dirty="0"/>
              <a:t> </a:t>
            </a:r>
            <a:r>
              <a:rPr lang="ko-KR" altLang="en-US" dirty="0"/>
              <a:t>소스만 브라우저 안에 있는 스크립트 인터프리터에게 넘겨준다</a:t>
            </a:r>
            <a:r>
              <a:rPr lang="en-US" altLang="ko-KR" dirty="0"/>
              <a:t>.</a:t>
            </a:r>
          </a:p>
          <a:p>
            <a:pPr>
              <a:buFont typeface="+mj-ea"/>
              <a:buAutoNum type="circleNumDbPlain"/>
            </a:pPr>
            <a:r>
              <a:rPr lang="ko-KR" altLang="en-US" dirty="0"/>
              <a:t>스크립트 인터프리터에서는 넘겨 받은 소스를 한 줄씩 처리하면서 당장 처리해서 결과를 보여줘야 하는 것은 처리해서 브라우저에게 넘겨주고 나중에 사용할 부분은 임시로 저장한다</a:t>
            </a:r>
            <a:r>
              <a:rPr lang="en-US" altLang="ko-KR" dirty="0"/>
              <a:t>.</a:t>
            </a:r>
          </a:p>
          <a:p>
            <a:pPr>
              <a:buFont typeface="+mj-ea"/>
              <a:buAutoNum type="circleNumDbPlain"/>
            </a:pPr>
            <a:r>
              <a:rPr lang="ko-KR" altLang="en-US" dirty="0"/>
              <a:t>스크립트 처리가 끝나면 스크립트 인터프리터에서 웹 브라우저로 </a:t>
            </a:r>
            <a:r>
              <a:rPr lang="ko-KR" altLang="en-US" dirty="0" err="1"/>
              <a:t>제어권</a:t>
            </a:r>
            <a:r>
              <a:rPr lang="ko-KR" altLang="en-US" dirty="0"/>
              <a:t> 넘어감</a:t>
            </a:r>
            <a:endParaRPr lang="en-US" altLang="ko-KR" dirty="0"/>
          </a:p>
          <a:p>
            <a:pPr>
              <a:buFont typeface="+mj-ea"/>
              <a:buAutoNum type="circleNumDbPlain"/>
            </a:pPr>
            <a:r>
              <a:rPr lang="ko-KR" altLang="en-US" dirty="0"/>
              <a:t>웹 브라우저는 스크립트 인터프리터가 넘겨준 결과가 있으면 그 결과를 사용하고 나머지 웹 페이지의 태그들도 차례차례 처리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>
                <a:solidFill>
                  <a:srgbClr val="C00000"/>
                </a:solidFill>
              </a:rPr>
              <a:t>HTML </a:t>
            </a:r>
            <a:r>
              <a:rPr lang="ko-KR" altLang="en-US" dirty="0">
                <a:solidFill>
                  <a:srgbClr val="C00000"/>
                </a:solidFill>
              </a:rPr>
              <a:t>태그와 </a:t>
            </a:r>
            <a:r>
              <a:rPr lang="en-US" altLang="ko-KR" dirty="0">
                <a:solidFill>
                  <a:srgbClr val="C00000"/>
                </a:solidFill>
              </a:rPr>
              <a:t>CSS</a:t>
            </a:r>
            <a:r>
              <a:rPr lang="ko-KR" altLang="en-US" dirty="0">
                <a:solidFill>
                  <a:srgbClr val="C00000"/>
                </a:solidFill>
              </a:rPr>
              <a:t>로 된 부분은 웹 브라우저가 그대로 화면에 표시하고 자바스크립트 부분은 스크립트 인터프리터를 한 번 더 거친 후 그 결과를 웹 브라우저 화면에 표시한다</a:t>
            </a:r>
            <a:r>
              <a:rPr lang="en-US" altLang="ko-KR" dirty="0">
                <a:solidFill>
                  <a:srgbClr val="C00000"/>
                </a:solidFill>
              </a:rPr>
              <a:t>.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ko-KR"/>
              <a:t>- </a:t>
            </a:r>
            <a:r>
              <a:rPr lang="ko-KR" altLang="en-US"/>
              <a:t>인피니티북스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337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자바스크립트 작성요령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따옴표 사용하기</a:t>
            </a:r>
            <a:endParaRPr lang="en-US" altLang="ko-KR" dirty="0"/>
          </a:p>
          <a:p>
            <a:pPr lvl="1"/>
            <a:r>
              <a:rPr lang="ko-KR" altLang="en-US" dirty="0"/>
              <a:t>큰따옴표</a:t>
            </a:r>
            <a:r>
              <a:rPr lang="en-US" altLang="ko-KR" dirty="0"/>
              <a:t>(")</a:t>
            </a:r>
            <a:r>
              <a:rPr lang="ko-KR" altLang="en-US" dirty="0"/>
              <a:t>와 작은따옴표</a:t>
            </a:r>
            <a:r>
              <a:rPr lang="en-US" altLang="ko-KR" dirty="0"/>
              <a:t>(')</a:t>
            </a:r>
            <a:r>
              <a:rPr lang="ko-KR" altLang="en-US" dirty="0"/>
              <a:t> 두 가지  사용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따옴표를 겹쳐서 표시해야 할 경우에는 같은 종류의 따옴표를 사용할 수 없다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세미콜론</a:t>
            </a:r>
            <a:r>
              <a:rPr lang="en-US" altLang="ko-KR" dirty="0"/>
              <a:t>(;) </a:t>
            </a:r>
            <a:r>
              <a:rPr lang="ko-KR" altLang="en-US" dirty="0"/>
              <a:t>사용하기 </a:t>
            </a:r>
            <a:endParaRPr lang="en-US" altLang="ko-KR" dirty="0"/>
          </a:p>
          <a:p>
            <a:pPr lvl="1"/>
            <a:r>
              <a:rPr lang="ko-KR" altLang="en-US" dirty="0"/>
              <a:t>한 줄에 한 문장씩 입력할 경우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줄 끝에 세미콜론을 붙이거나 붙이지 않거나</a:t>
            </a:r>
            <a:endParaRPr lang="en-US" altLang="ko-KR" dirty="0"/>
          </a:p>
          <a:p>
            <a:pPr lvl="1"/>
            <a:r>
              <a:rPr lang="ko-KR" altLang="en-US" dirty="0"/>
              <a:t>한 줄에 여러 개의 문장을 나열할 경우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세미콜론</a:t>
            </a:r>
            <a:r>
              <a:rPr lang="en-US" altLang="ko-KR" dirty="0"/>
              <a:t>(;)</a:t>
            </a:r>
            <a:r>
              <a:rPr lang="ko-KR" altLang="en-US" dirty="0"/>
              <a:t>으로 문장 구분</a:t>
            </a:r>
            <a:endParaRPr lang="en-US" altLang="ko-KR" dirty="0"/>
          </a:p>
          <a:p>
            <a:r>
              <a:rPr lang="ko-KR" altLang="en-US" dirty="0"/>
              <a:t>대소문자 구별</a:t>
            </a:r>
            <a:endParaRPr lang="en-US" altLang="ko-KR" dirty="0"/>
          </a:p>
          <a:p>
            <a:pPr lvl="1"/>
            <a:r>
              <a:rPr lang="ko-KR" altLang="en-US" dirty="0"/>
              <a:t>자바스크립트에서는 대소문자를 엄격하게 구분</a:t>
            </a:r>
            <a:endParaRPr lang="en-US" altLang="ko-KR" dirty="0"/>
          </a:p>
          <a:p>
            <a:pPr lvl="1"/>
            <a:r>
              <a:rPr lang="ko-KR" altLang="en-US" dirty="0"/>
              <a:t>변수나 함수</a:t>
            </a:r>
            <a:r>
              <a:rPr lang="en-US" altLang="ko-KR" dirty="0"/>
              <a:t>, </a:t>
            </a:r>
            <a:r>
              <a:rPr lang="ko-KR" altLang="en-US" dirty="0" err="1"/>
              <a:t>메서드</a:t>
            </a:r>
            <a:r>
              <a:rPr lang="ko-KR" altLang="en-US" dirty="0"/>
              <a:t> 등의 이름을 사용할 때도 대소문자에 꼭 주의해야 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주석</a:t>
            </a:r>
            <a:endParaRPr lang="en-US" altLang="ko-KR" dirty="0"/>
          </a:p>
          <a:p>
            <a:pPr lvl="1"/>
            <a:r>
              <a:rPr lang="ko-KR" altLang="en-US" dirty="0"/>
              <a:t>한 줄짜리 주석 </a:t>
            </a:r>
            <a:r>
              <a:rPr lang="en-US" altLang="ko-KR" dirty="0"/>
              <a:t>: // </a:t>
            </a:r>
            <a:r>
              <a:rPr lang="ko-KR" altLang="en-US" dirty="0"/>
              <a:t>기호 뒤에 내용 입력</a:t>
            </a:r>
            <a:endParaRPr lang="en-US" altLang="ko-KR" dirty="0"/>
          </a:p>
          <a:p>
            <a:pPr lvl="1"/>
            <a:r>
              <a:rPr lang="ko-KR" altLang="en-US" dirty="0"/>
              <a:t>여러 줄짜리 주석 </a:t>
            </a:r>
            <a:r>
              <a:rPr lang="en-US" altLang="ko-KR" dirty="0"/>
              <a:t>: /* </a:t>
            </a:r>
            <a:r>
              <a:rPr lang="ko-KR" altLang="en-US" dirty="0"/>
              <a:t>와 </a:t>
            </a:r>
            <a:r>
              <a:rPr lang="en-US" altLang="ko-KR" dirty="0"/>
              <a:t>*/ </a:t>
            </a:r>
            <a:r>
              <a:rPr lang="ko-KR" altLang="en-US" dirty="0"/>
              <a:t>사이에 내용 입력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ko-KR"/>
              <a:t>- </a:t>
            </a:r>
            <a:r>
              <a:rPr lang="ko-KR" altLang="en-US"/>
              <a:t>인피니티북스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026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자바스크립트 선언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95536" y="1340768"/>
            <a:ext cx="4038600" cy="4525963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내부 스크립트</a:t>
            </a:r>
            <a:endParaRPr lang="en-US" altLang="ko-KR" sz="1800" dirty="0"/>
          </a:p>
          <a:p>
            <a:pPr lvl="1"/>
            <a:r>
              <a:rPr lang="ko-KR" altLang="en-US" sz="1600" dirty="0"/>
              <a:t> 웹 문서 안에 스크립트 소스 작성</a:t>
            </a:r>
            <a:endParaRPr lang="en-US" altLang="ko-KR" sz="1600" dirty="0"/>
          </a:p>
          <a:p>
            <a:pPr lvl="1"/>
            <a:r>
              <a:rPr lang="en-US" altLang="ko-KR" sz="1600" dirty="0"/>
              <a:t>&lt;script&gt; </a:t>
            </a:r>
            <a:r>
              <a:rPr lang="ko-KR" altLang="en-US" sz="1600" dirty="0"/>
              <a:t>태그와 </a:t>
            </a:r>
            <a:r>
              <a:rPr lang="en-US" altLang="ko-KR" sz="1600" dirty="0"/>
              <a:t>&lt;/script&gt; </a:t>
            </a:r>
            <a:r>
              <a:rPr lang="ko-KR" altLang="en-US" sz="1600" dirty="0"/>
              <a:t>태그로 감싼다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endParaRPr lang="en-US" altLang="ko-KR" sz="1800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4400980" y="1340768"/>
            <a:ext cx="4491500" cy="4525963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외부 스크립트</a:t>
            </a:r>
            <a:endParaRPr lang="en-US" altLang="ko-KR" sz="1800" dirty="0"/>
          </a:p>
          <a:p>
            <a:pPr lvl="1"/>
            <a:r>
              <a:rPr lang="ko-KR" altLang="en-US" sz="1600" dirty="0" err="1"/>
              <a:t>자바스크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립트</a:t>
            </a:r>
            <a:r>
              <a:rPr lang="ko-KR" altLang="en-US" sz="1600" dirty="0"/>
              <a:t> 소스 부분만 파일로 저장</a:t>
            </a:r>
            <a:r>
              <a:rPr lang="en-US" altLang="ko-KR" sz="1600" dirty="0"/>
              <a:t>(*.</a:t>
            </a:r>
            <a:r>
              <a:rPr lang="en-US" altLang="ko-KR" sz="1600" dirty="0" err="1"/>
              <a:t>js</a:t>
            </a:r>
            <a:r>
              <a:rPr lang="en-US" altLang="ko-KR" sz="1600" dirty="0"/>
              <a:t>)</a:t>
            </a:r>
            <a:r>
              <a:rPr lang="ko-KR" altLang="en-US" sz="1600" dirty="0"/>
              <a:t>한 후 연결해서 사용한다</a:t>
            </a:r>
            <a:r>
              <a:rPr lang="en-US" altLang="ko-KR" sz="1600" dirty="0"/>
              <a:t>. </a:t>
            </a:r>
          </a:p>
          <a:p>
            <a:pPr marL="457200" lvl="1" indent="0">
              <a:buNone/>
            </a:pPr>
            <a:r>
              <a:rPr lang="en-US" altLang="ko-KR" sz="1400" b="1" dirty="0">
                <a:solidFill>
                  <a:srgbClr val="C00000"/>
                </a:solidFill>
              </a:rPr>
              <a:t>&lt;script </a:t>
            </a:r>
            <a:r>
              <a:rPr lang="en-US" altLang="ko-KR" sz="1400" b="1" dirty="0" err="1">
                <a:solidFill>
                  <a:srgbClr val="C00000"/>
                </a:solidFill>
              </a:rPr>
              <a:t>src</a:t>
            </a:r>
            <a:r>
              <a:rPr lang="en-US" altLang="ko-KR" sz="1400" b="1" dirty="0">
                <a:solidFill>
                  <a:srgbClr val="C00000"/>
                </a:solidFill>
              </a:rPr>
              <a:t>="</a:t>
            </a:r>
            <a:r>
              <a:rPr lang="ko-KR" altLang="en-US" sz="1400" b="1" dirty="0">
                <a:solidFill>
                  <a:srgbClr val="C00000"/>
                </a:solidFill>
              </a:rPr>
              <a:t>외부 스크립트 파일</a:t>
            </a:r>
            <a:r>
              <a:rPr lang="en-US" altLang="ko-KR" sz="1400" b="1" dirty="0">
                <a:solidFill>
                  <a:srgbClr val="C00000"/>
                </a:solidFill>
              </a:rPr>
              <a:t>"&gt;&lt;/script&gt;</a:t>
            </a:r>
          </a:p>
          <a:p>
            <a:pPr marL="457200" lvl="1" indent="0">
              <a:buNone/>
            </a:pPr>
            <a:endParaRPr lang="en-US" altLang="ko-KR" sz="1400" b="1" dirty="0">
              <a:solidFill>
                <a:srgbClr val="C00000"/>
              </a:solidFill>
            </a:endParaRPr>
          </a:p>
          <a:p>
            <a:pPr lvl="1"/>
            <a:r>
              <a:rPr lang="ko-KR" altLang="en-US" sz="1600" dirty="0"/>
              <a:t>장점</a:t>
            </a:r>
            <a:r>
              <a:rPr lang="en-US" altLang="ko-KR" sz="1600" dirty="0"/>
              <a:t>:</a:t>
            </a:r>
            <a:r>
              <a:rPr lang="ko-KR" altLang="en-US" sz="1600" dirty="0"/>
              <a:t> 유지관리가 쉽고 자바스크립트 라이브러리를 만들어서 사용할 수 있다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단점</a:t>
            </a:r>
            <a:r>
              <a:rPr lang="en-US" altLang="ko-KR" sz="1600" dirty="0"/>
              <a:t>: HTML </a:t>
            </a:r>
            <a:r>
              <a:rPr lang="ko-KR" altLang="en-US" sz="1600" dirty="0"/>
              <a:t>요소를 참조하기 어렵고 불필요한 부분까지 액세스해야 할 경우가 있다</a:t>
            </a:r>
            <a:r>
              <a:rPr lang="en-US" altLang="ko-KR" sz="1600" dirty="0"/>
              <a:t>.</a:t>
            </a:r>
          </a:p>
          <a:p>
            <a:endParaRPr lang="ko-KR" altLang="en-US" sz="1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 err="1"/>
              <a:t>인피니티북스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3429000"/>
            <a:ext cx="3861429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5280536" y="4336256"/>
            <a:ext cx="3193419" cy="1191196"/>
            <a:chOff x="5280536" y="4336256"/>
            <a:chExt cx="3193419" cy="1191196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0536" y="4336256"/>
              <a:ext cx="3193419" cy="1191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7468767" y="4336256"/>
              <a:ext cx="902811" cy="27699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C00000"/>
                  </a:solidFill>
                </a:rPr>
                <a:t>addition.js</a:t>
              </a:r>
              <a:endParaRPr lang="ko-KR" altLang="en-US" sz="12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5280536" y="5680828"/>
            <a:ext cx="3035880" cy="677158"/>
            <a:chOff x="5280536" y="5680828"/>
            <a:chExt cx="3035880" cy="677158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0536" y="5733256"/>
              <a:ext cx="3035880" cy="624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7387507" y="5680828"/>
              <a:ext cx="928909" cy="27699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C00000"/>
                  </a:solidFill>
                </a:rPr>
                <a:t>out-js.html</a:t>
              </a:r>
              <a:endParaRPr lang="ko-KR" altLang="en-US" sz="12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3735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자바스크립트와 변수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변수</a:t>
            </a:r>
            <a:r>
              <a:rPr lang="en-US" altLang="ko-KR" dirty="0"/>
              <a:t>(variable) : </a:t>
            </a:r>
            <a:r>
              <a:rPr lang="ko-KR" altLang="en-US" dirty="0"/>
              <a:t>임의의 값을 저장하는 임시 기억 장소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변수 선언하기 </a:t>
            </a:r>
            <a:r>
              <a:rPr lang="en-US" altLang="ko-KR" dirty="0"/>
              <a:t>: </a:t>
            </a:r>
            <a:r>
              <a:rPr lang="ko-KR" altLang="en-US" dirty="0"/>
              <a:t> </a:t>
            </a:r>
            <a:r>
              <a:rPr lang="en-US" altLang="ko-KR" dirty="0" err="1"/>
              <a:t>var</a:t>
            </a:r>
            <a:r>
              <a:rPr lang="ko-KR" altLang="en-US" dirty="0"/>
              <a:t>라는 키워드 뒤에 변수 이름을 적음</a:t>
            </a:r>
            <a:r>
              <a:rPr lang="en-US" altLang="ko-KR" dirty="0"/>
              <a:t>. </a:t>
            </a:r>
            <a:r>
              <a:rPr lang="ko-KR" altLang="en-US" sz="1600" dirty="0">
                <a:solidFill>
                  <a:srgbClr val="C00000"/>
                </a:solidFill>
              </a:rPr>
              <a:t>예</a:t>
            </a:r>
            <a:r>
              <a:rPr lang="en-US" altLang="ko-KR" sz="1600" dirty="0">
                <a:solidFill>
                  <a:srgbClr val="C00000"/>
                </a:solidFill>
              </a:rPr>
              <a:t>) </a:t>
            </a:r>
            <a:r>
              <a:rPr lang="en-US" altLang="ko-KR" sz="1600" dirty="0" err="1">
                <a:solidFill>
                  <a:srgbClr val="C00000"/>
                </a:solidFill>
              </a:rPr>
              <a:t>var</a:t>
            </a:r>
            <a:r>
              <a:rPr lang="en-US" altLang="ko-KR" sz="1600" dirty="0">
                <a:solidFill>
                  <a:srgbClr val="C00000"/>
                </a:solidFill>
              </a:rPr>
              <a:t> now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대소문자 구별</a:t>
            </a:r>
            <a:r>
              <a:rPr lang="en-US" altLang="ko-KR" dirty="0"/>
              <a:t>. </a:t>
            </a:r>
            <a:r>
              <a:rPr lang="ko-KR" altLang="en-US" dirty="0"/>
              <a:t>보통 두 단어 이상으로 된 변수는 중간에 대문자를 섞어 사용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문자나 </a:t>
            </a:r>
            <a:r>
              <a:rPr lang="ko-KR" altLang="en-US" dirty="0" err="1"/>
              <a:t>언더스코어로</a:t>
            </a:r>
            <a:r>
              <a:rPr lang="ko-KR" altLang="en-US" dirty="0"/>
              <a:t> 시작</a:t>
            </a:r>
            <a:r>
              <a:rPr lang="en-US" altLang="ko-KR" dirty="0"/>
              <a:t>.</a:t>
            </a:r>
            <a:r>
              <a:rPr lang="ko-KR" altLang="en-US" dirty="0"/>
              <a:t> 두 번째 글자부터는 숫자나 문자</a:t>
            </a:r>
            <a:r>
              <a:rPr lang="en-US" altLang="ko-KR" dirty="0"/>
              <a:t>, </a:t>
            </a:r>
            <a:r>
              <a:rPr lang="ko-KR" altLang="en-US" dirty="0" err="1"/>
              <a:t>언더스코어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자바스크립트 키워드는 사용할 수 없다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변수의 의미를 짐작할 수 있도록 변수 이름을 지정한다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변수에 값 할당하기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변수 초기화 </a:t>
            </a:r>
            <a:r>
              <a:rPr lang="en-US" altLang="ko-KR" dirty="0"/>
              <a:t>: </a:t>
            </a:r>
            <a:r>
              <a:rPr lang="ko-KR" altLang="en-US" dirty="0"/>
              <a:t>변수 이름을 선언한 후 초기값을 할당하는 것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변수에 값을 할당할 때는 대입 연산자</a:t>
            </a:r>
            <a:r>
              <a:rPr lang="en-US" altLang="ko-KR" dirty="0"/>
              <a:t>(=)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ko-KR"/>
              <a:t>- </a:t>
            </a:r>
            <a:r>
              <a:rPr lang="ko-KR" altLang="en-US"/>
              <a:t>인피니티북스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507" y="5373216"/>
            <a:ext cx="1685113" cy="480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488169"/>
            <a:ext cx="2099494" cy="250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868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자바스크립트와 변수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 영역</a:t>
            </a:r>
            <a:endParaRPr lang="en-US" altLang="ko-KR" dirty="0"/>
          </a:p>
          <a:p>
            <a:pPr lvl="1"/>
            <a:r>
              <a:rPr lang="ko-KR" altLang="en-US" dirty="0"/>
              <a:t>변수가 어디에서 어디까지 유효한가 하는 범위</a:t>
            </a:r>
            <a:endParaRPr lang="en-US" altLang="ko-KR" dirty="0"/>
          </a:p>
          <a:p>
            <a:pPr lvl="1"/>
            <a:r>
              <a:rPr lang="ko-KR" altLang="en-US" dirty="0"/>
              <a:t>로컬 변수</a:t>
            </a:r>
            <a:r>
              <a:rPr lang="en-US" altLang="ko-KR" dirty="0"/>
              <a:t>(local variable) : </a:t>
            </a:r>
            <a:r>
              <a:rPr lang="ko-KR" altLang="en-US" dirty="0"/>
              <a:t>특정 함수 안에서만 사용할 수 있는 변수</a:t>
            </a:r>
            <a:endParaRPr lang="en-US" altLang="ko-KR" dirty="0"/>
          </a:p>
          <a:p>
            <a:pPr lvl="1"/>
            <a:r>
              <a:rPr lang="ko-KR" altLang="en-US" dirty="0"/>
              <a:t>전역 변수</a:t>
            </a:r>
            <a:r>
              <a:rPr lang="en-US" altLang="ko-KR" dirty="0"/>
              <a:t>(global variable) : </a:t>
            </a:r>
            <a:r>
              <a:rPr lang="ko-KR" altLang="en-US" dirty="0"/>
              <a:t>스크립트 전체에서 사용할 수 있는 변수</a:t>
            </a:r>
            <a:endParaRPr lang="en-US" altLang="ko-KR" dirty="0"/>
          </a:p>
          <a:p>
            <a:pPr lvl="1"/>
            <a:r>
              <a:rPr lang="ko-KR" altLang="en-US" dirty="0"/>
              <a:t>로컬 변수를 정의할 때는 반드시 </a:t>
            </a:r>
            <a:r>
              <a:rPr lang="en-US" altLang="ko-KR" dirty="0" err="1"/>
              <a:t>var</a:t>
            </a:r>
            <a:r>
              <a:rPr lang="ko-KR" altLang="en-US" dirty="0"/>
              <a:t>라는 키워드를 붙여야 하지만</a:t>
            </a:r>
            <a:r>
              <a:rPr lang="en-US" altLang="ko-KR" dirty="0"/>
              <a:t>, </a:t>
            </a:r>
            <a:r>
              <a:rPr lang="ko-KR" altLang="en-US" dirty="0"/>
              <a:t>전역 변수 앞에는 </a:t>
            </a:r>
            <a:r>
              <a:rPr lang="en-US" altLang="ko-KR" dirty="0" err="1"/>
              <a:t>var</a:t>
            </a:r>
            <a:r>
              <a:rPr lang="ko-KR" altLang="en-US" dirty="0"/>
              <a:t>를 붙여도 되고 붙이지 않아도 된다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ko-KR"/>
              <a:t>- </a:t>
            </a:r>
            <a:r>
              <a:rPr lang="ko-KR" altLang="en-US"/>
              <a:t>인피니티북스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429000"/>
            <a:ext cx="3549204" cy="1474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368776"/>
            <a:ext cx="3506341" cy="1574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213633"/>
            <a:ext cx="2376264" cy="80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208353"/>
            <a:ext cx="2391804" cy="812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5298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유형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자바스크립트에서는 변수를 선언할 때 데이터 유형을 지정하지 않아도 저장된 값을 보고 유연하게 데이터 유형을 지정한다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숫자형</a:t>
            </a:r>
            <a:r>
              <a:rPr lang="en-US" altLang="ko-KR" dirty="0"/>
              <a:t>(number) : </a:t>
            </a:r>
            <a:r>
              <a:rPr lang="ko-KR" altLang="en-US" dirty="0"/>
              <a:t>따옴표가 붙지 않는 모든 숫자 예</a:t>
            </a:r>
            <a:r>
              <a:rPr lang="en-US" altLang="ko-KR" dirty="0"/>
              <a:t>) 1, 100, -40 </a:t>
            </a:r>
            <a:r>
              <a:rPr lang="ko-KR" altLang="en-US" dirty="0"/>
              <a:t>등 </a:t>
            </a:r>
            <a:endParaRPr lang="en-US" altLang="ko-KR" dirty="0"/>
          </a:p>
          <a:p>
            <a:pPr lvl="1"/>
            <a:r>
              <a:rPr lang="ko-KR" altLang="en-US" dirty="0"/>
              <a:t>논리형</a:t>
            </a:r>
            <a:r>
              <a:rPr lang="en-US" altLang="ko-KR" dirty="0"/>
              <a:t>(</a:t>
            </a:r>
            <a:r>
              <a:rPr lang="en-US" altLang="ko-KR" dirty="0" err="1"/>
              <a:t>boolean</a:t>
            </a:r>
            <a:r>
              <a:rPr lang="en-US" altLang="ko-KR" dirty="0"/>
              <a:t>) : </a:t>
            </a:r>
            <a:r>
              <a:rPr lang="ko-KR" altLang="en-US" dirty="0"/>
              <a:t>참과 거짓을 구별할 수 있는 데이터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문자열</a:t>
            </a:r>
            <a:r>
              <a:rPr lang="en-US" altLang="ko-KR" dirty="0"/>
              <a:t>(string) : </a:t>
            </a:r>
            <a:r>
              <a:rPr lang="ko-KR" altLang="en-US" dirty="0"/>
              <a:t>따옴표로 묶어놓은 문자들</a:t>
            </a:r>
            <a:r>
              <a:rPr lang="en-US" altLang="ko-KR" dirty="0"/>
              <a:t> </a:t>
            </a:r>
            <a:r>
              <a:rPr lang="ko-KR" altLang="en-US" dirty="0"/>
              <a:t>예</a:t>
            </a:r>
            <a:r>
              <a:rPr lang="en-US" altLang="ko-KR" dirty="0"/>
              <a:t>) “100”, “hi?” </a:t>
            </a:r>
          </a:p>
          <a:p>
            <a:pPr lvl="1"/>
            <a:r>
              <a:rPr lang="en-US" altLang="ko-KR" dirty="0"/>
              <a:t>null : </a:t>
            </a:r>
            <a:r>
              <a:rPr lang="ko-KR" altLang="en-US" dirty="0"/>
              <a:t>아무 값도 없는 상태를 나타내는 키워드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숫자형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정수 </a:t>
            </a:r>
            <a:r>
              <a:rPr lang="en-US" altLang="ko-KR" dirty="0"/>
              <a:t>: </a:t>
            </a:r>
            <a:r>
              <a:rPr lang="ko-KR" altLang="en-US" dirty="0"/>
              <a:t>소수점이나 지수 부분이 없는 숫자</a:t>
            </a:r>
            <a:r>
              <a:rPr lang="en-US" altLang="ko-KR" dirty="0"/>
              <a:t>. </a:t>
            </a:r>
            <a:r>
              <a:rPr lang="ko-KR" altLang="en-US" dirty="0"/>
              <a:t>예</a:t>
            </a:r>
            <a:r>
              <a:rPr lang="en-US" altLang="ko-KR" dirty="0"/>
              <a:t>) 1, 100, -40</a:t>
            </a:r>
          </a:p>
          <a:p>
            <a:pPr lvl="1"/>
            <a:r>
              <a:rPr lang="ko-KR" altLang="en-US" dirty="0"/>
              <a:t>실수 </a:t>
            </a:r>
            <a:r>
              <a:rPr lang="en-US" altLang="ko-KR" dirty="0"/>
              <a:t>: </a:t>
            </a:r>
            <a:r>
              <a:rPr lang="ko-KR" altLang="en-US" dirty="0"/>
              <a:t>소수점이 있는 숫자</a:t>
            </a:r>
            <a:r>
              <a:rPr lang="en-US" altLang="ko-KR" dirty="0"/>
              <a:t>. </a:t>
            </a:r>
            <a:r>
              <a:rPr lang="ko-KR" altLang="en-US" dirty="0"/>
              <a:t>예</a:t>
            </a:r>
            <a:r>
              <a:rPr lang="en-US" altLang="ko-KR" dirty="0"/>
              <a:t>) -32.4, 0.056, 2e9 (= 2×10</a:t>
            </a:r>
            <a:r>
              <a:rPr lang="en-US" altLang="ko-KR" baseline="30000" dirty="0"/>
              <a:t>9</a:t>
            </a:r>
            <a:r>
              <a:rPr lang="en-US" altLang="ko-KR" dirty="0"/>
              <a:t>) 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논리형</a:t>
            </a:r>
            <a:endParaRPr lang="en-US" altLang="ko-KR" dirty="0"/>
          </a:p>
          <a:p>
            <a:pPr lvl="1"/>
            <a:r>
              <a:rPr lang="ko-KR" altLang="en-US" dirty="0"/>
              <a:t>조건에 따라 문장을 실행해야 하는 </a:t>
            </a:r>
            <a:r>
              <a:rPr lang="ko-KR" altLang="en-US" dirty="0" err="1"/>
              <a:t>제어문에서</a:t>
            </a:r>
            <a:r>
              <a:rPr lang="ko-KR" altLang="en-US" dirty="0"/>
              <a:t> 자주 사용</a:t>
            </a:r>
            <a:endParaRPr lang="en-US" altLang="ko-KR" dirty="0"/>
          </a:p>
          <a:p>
            <a:pPr lvl="1"/>
            <a:r>
              <a:rPr lang="ko-KR" altLang="en-US" dirty="0"/>
              <a:t>값은 </a:t>
            </a:r>
            <a:r>
              <a:rPr lang="en-US" altLang="ko-KR" dirty="0"/>
              <a:t>true(</a:t>
            </a:r>
            <a:r>
              <a:rPr lang="ko-KR" altLang="en-US" dirty="0"/>
              <a:t>또는 </a:t>
            </a:r>
            <a:r>
              <a:rPr lang="en-US" altLang="ko-KR" dirty="0"/>
              <a:t>1)</a:t>
            </a:r>
            <a:r>
              <a:rPr lang="ko-KR" altLang="en-US" dirty="0"/>
              <a:t>와 </a:t>
            </a:r>
            <a:r>
              <a:rPr lang="en-US" altLang="ko-KR" dirty="0"/>
              <a:t>false(</a:t>
            </a:r>
            <a:r>
              <a:rPr lang="ko-KR" altLang="en-US" dirty="0"/>
              <a:t>또는 </a:t>
            </a:r>
            <a:r>
              <a:rPr lang="en-US" altLang="ko-KR" dirty="0"/>
              <a:t>0)</a:t>
            </a:r>
            <a:r>
              <a:rPr lang="ko-KR" altLang="en-US" dirty="0"/>
              <a:t>로 나타낸다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ko-KR"/>
              <a:t>- </a:t>
            </a:r>
            <a:r>
              <a:rPr lang="ko-KR" altLang="en-US"/>
              <a:t>인피니티북스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316743"/>
      </p:ext>
    </p:extLst>
  </p:cSld>
  <p:clrMapOvr>
    <a:masterClrMapping/>
  </p:clrMapOvr>
</p:sld>
</file>

<file path=ppt/theme/theme1.xml><?xml version="1.0" encoding="utf-8"?>
<a:theme xmlns:a="http://schemas.openxmlformats.org/drawingml/2006/main" name="0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" id="{7E6B9F6A-1125-4B06-AE58-3CDEF66C7AF8}" vid="{6FD06779-F94E-4C4A-B497-9D12D30A22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04</Template>
  <TotalTime>3143</TotalTime>
  <Words>1188</Words>
  <Application>Microsoft Office PowerPoint</Application>
  <PresentationFormat>화면 슬라이드 쇼(4:3)</PresentationFormat>
  <Paragraphs>215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Wingdings</vt:lpstr>
      <vt:lpstr>04</vt:lpstr>
      <vt:lpstr>07. 자바스크립트 기초</vt:lpstr>
      <vt:lpstr>학습목표</vt:lpstr>
      <vt:lpstr>HTML과 자바스크립트</vt:lpstr>
      <vt:lpstr>자바스크립트는 어떻게 동작하나</vt:lpstr>
      <vt:lpstr>자바스크립트 작성요령</vt:lpstr>
      <vt:lpstr>자바스크립트 선언</vt:lpstr>
      <vt:lpstr>자바스크립트와 변수</vt:lpstr>
      <vt:lpstr>자바스크립트와 변수</vt:lpstr>
      <vt:lpstr>데이터 유형</vt:lpstr>
      <vt:lpstr>데이터 유형</vt:lpstr>
      <vt:lpstr>연산자</vt:lpstr>
      <vt:lpstr>산술 연산자</vt:lpstr>
      <vt:lpstr>산술 연산자</vt:lpstr>
      <vt:lpstr>산술 연산자</vt:lpstr>
      <vt:lpstr>연결 연산자, 대입 연산자</vt:lpstr>
      <vt:lpstr>비교 연산자</vt:lpstr>
      <vt:lpstr>논리 연산자</vt:lpstr>
      <vt:lpstr>조건 연산자, typeof 연산자</vt:lpstr>
      <vt:lpstr>연산자 우선 순위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04. 세미나 접수를 위한 폼 만들기</dc:title>
  <dc:creator>Kyunghee Ko</dc:creator>
  <cp:lastModifiedBy>401-00</cp:lastModifiedBy>
  <cp:revision>54</cp:revision>
  <dcterms:created xsi:type="dcterms:W3CDTF">2013-12-08T10:23:42Z</dcterms:created>
  <dcterms:modified xsi:type="dcterms:W3CDTF">2019-09-05T06:34:08Z</dcterms:modified>
</cp:coreProperties>
</file>