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97" r:id="rId3"/>
    <p:sldId id="2694" r:id="rId4"/>
    <p:sldId id="2696" r:id="rId5"/>
    <p:sldId id="2692" r:id="rId6"/>
    <p:sldId id="2695" r:id="rId7"/>
    <p:sldId id="2691" r:id="rId8"/>
  </p:sldIdLst>
  <p:sldSz cx="12192000" cy="6858000"/>
  <p:notesSz cx="9144000" cy="6858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D55"/>
    <a:srgbClr val="FFEADD"/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13825-DD0B-2A4A-A07C-BD0918155A8E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CFADF-6FBC-BF4E-9DC5-51176022826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064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5800, 2000.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A744A-4A1E-CE49-9AAA-991D107291AA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513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F94A-B121-756F-8658-F52402A78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5497-7519-DEF9-1644-E57866905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9B49-C6EC-8A2F-4733-7A66B95D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57D6-CAEF-D7D4-0BFC-0D77EFE7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67FF-D84B-2F59-18B5-CD83EA33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842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92E2-80C7-B153-89DC-28D97458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60B65-0033-B62C-11DA-F4CB71841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A860-8A2E-62D9-E0E7-25B76637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682A-904B-9EE2-F4F6-99DF6156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A639-1B81-5A3F-789B-A28AB018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599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659E2F-BDAC-A576-5950-E6F2F4981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70E2C-25A8-48BF-C564-F30DF6B76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59FC-E148-54C2-8375-E4B8C592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DCCA-687F-288F-5C25-152981EB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D73D-4819-0461-7BA0-A7B7E54F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314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EBDD-2F95-8E05-A9FE-0E8716D1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9711-DE09-54D7-CF25-C7D0140C4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F9BB-11C1-F15D-A188-BAEBA266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CBC0A-4A40-7F8C-028E-5920FFED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4DE7A-9A3D-E9A3-FFE1-883EEA8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21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FBC0-6AC0-89A7-CFF3-855B81B9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354CC-0C4F-B171-D57F-3B5D8EDE9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A860C-52B8-1515-FE45-4D4B423F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F0F7-03FE-001F-6586-DFA8CA22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CD1A-E76F-F9EF-11B0-92A0FECA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800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D06-32CA-A633-01E0-490CBE5B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270C-89CB-FFA8-52B5-CA3273AD0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AA422-6B2F-1882-0589-3AA3308EB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774CA-3FC3-0266-F500-E836D801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1CA37-97C5-22B9-3468-09A630A0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0EC5-41F7-A65D-AE06-B563FB49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542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CA2B-EB8E-B65E-2D24-73C53A31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8950-AE19-6C7A-E23E-96CF4F378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ACA86-EB79-6EB8-7379-2B9089960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93275-F4A3-FA9B-6934-9FCCD333A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3065D-858C-19F9-3F4A-14C5CA84A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D05BA-44A0-05A0-B098-A0F12557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BA3CB-D401-8AF9-D5ED-10AA52B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B6D9C-A6EC-8AE8-60C1-79BF14AF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71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1AF9-9884-37CD-8DC4-203D922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CD3A75-B0F8-0B86-8D28-A42455C1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7D0AC-5B7A-2726-6BAA-E8B76C7B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CB9D3-1F2A-CD74-7B23-5F53DE64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829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ABE0F-6A79-F44C-3E5D-7DA8E51C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17DAF-CA32-5292-3E54-0F0D1FCE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3E7F6-C340-77DE-6660-CB98A62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9671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BB3C-DD70-90EE-9159-5EFCEA07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4956-B11F-3C91-C81A-416B3E18E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F5980-6132-235C-0BEB-6189A8452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F3C25-9FD0-4EF1-CAFE-B74CBE5E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A0873-B506-7FE5-7D12-37D0CEDA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798B9-1AB9-8E57-7D36-81F5CB95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431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55E4-F93A-BB5F-AFF6-CD8CD41B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90AE-CFF5-3614-45CB-D2F94BCDF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68A02-8D21-9439-17D0-BAAA22DC7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5CE6-C9C8-2272-9560-A44804081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1ECE2-B0B1-627A-C6EB-31A62D6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1CF86-BECB-0982-72FD-2082D454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7578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3A98C-ABAE-B27F-EEE8-A2BAF822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FE71-32F6-A8A1-7BEC-A42FB4D0E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9DFC0-2BE5-250F-D692-E4A734A62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63929-DDF4-F04D-84D8-26B73894422F}" type="datetimeFigureOut">
              <a:rPr lang="en-CH" smtClean="0"/>
              <a:t>04.12.24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1F97-2776-D79A-CC78-14879944B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495B-E4AD-C20E-ED3F-D7CDB4246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7C9C2-16F3-6F40-A134-785BDC86BB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066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B69A-C965-D3B9-F449-6F5C2C7D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Sorting plan</a:t>
            </a:r>
            <a:r>
              <a:rPr lang="zh-CN" altLang="en-US" dirty="0"/>
              <a:t> </a:t>
            </a:r>
            <a:r>
              <a:rPr lang="en-US" altLang="zh-CN" dirty="0"/>
              <a:t>v.2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52758-48F6-0493-5C81-8FA5E6471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/>
              <a:t>Weijia</a:t>
            </a:r>
          </a:p>
        </p:txBody>
      </p:sp>
    </p:spTree>
    <p:extLst>
      <p:ext uri="{BB962C8B-B14F-4D97-AF65-F5344CB8AC3E}">
        <p14:creationId xmlns:p14="http://schemas.microsoft.com/office/powerpoint/2010/main" val="10516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7147B-DC75-DF92-B32D-4E7E8476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E81245D4-10AD-A295-BB6D-BC9B1BB7814B}"/>
              </a:ext>
            </a:extLst>
          </p:cNvPr>
          <p:cNvSpPr txBox="1"/>
          <p:nvPr/>
        </p:nvSpPr>
        <p:spPr>
          <a:xfrm>
            <a:off x="10284840" y="637424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Bulk</a:t>
            </a:r>
          </a:p>
        </p:txBody>
      </p:sp>
      <p:pic>
        <p:nvPicPr>
          <p:cNvPr id="1026" name="Picture 2" descr="Templates">
            <a:extLst>
              <a:ext uri="{FF2B5EF4-FFF2-40B4-BE49-F238E27FC236}">
                <a16:creationId xmlns:a16="http://schemas.microsoft.com/office/drawing/2014/main" id="{D2163393-0C64-FD66-B24D-F2B787C6C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1" y="526473"/>
            <a:ext cx="7876174" cy="529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9ECACFD-458D-22BD-22A0-2FDE55DAC69E}"/>
              </a:ext>
            </a:extLst>
          </p:cNvPr>
          <p:cNvSpPr/>
          <p:nvPr/>
        </p:nvSpPr>
        <p:spPr>
          <a:xfrm>
            <a:off x="1704110" y="1501473"/>
            <a:ext cx="554182" cy="55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92DEE7-F7A4-D629-03C9-EE99AA2B6ECA}"/>
              </a:ext>
            </a:extLst>
          </p:cNvPr>
          <p:cNvSpPr/>
          <p:nvPr/>
        </p:nvSpPr>
        <p:spPr>
          <a:xfrm>
            <a:off x="1704110" y="2073328"/>
            <a:ext cx="554182" cy="55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63329E-7D70-8C4C-6786-24443E0D0642}"/>
              </a:ext>
            </a:extLst>
          </p:cNvPr>
          <p:cNvSpPr/>
          <p:nvPr/>
        </p:nvSpPr>
        <p:spPr>
          <a:xfrm>
            <a:off x="1704110" y="2672893"/>
            <a:ext cx="554182" cy="55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CD0EA-559F-35C7-10E8-923BA9F42044}"/>
              </a:ext>
            </a:extLst>
          </p:cNvPr>
          <p:cNvSpPr txBox="1"/>
          <p:nvPr/>
        </p:nvSpPr>
        <p:spPr>
          <a:xfrm>
            <a:off x="1669936" y="84877"/>
            <a:ext cx="61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rep1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E6618-5831-4904-8D57-7FBC0FFDA460}"/>
              </a:ext>
            </a:extLst>
          </p:cNvPr>
          <p:cNvSpPr txBox="1"/>
          <p:nvPr/>
        </p:nvSpPr>
        <p:spPr>
          <a:xfrm>
            <a:off x="1700878" y="1595807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atto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1058F-0F2B-824A-D083-7EF22BE2CDB8}"/>
              </a:ext>
            </a:extLst>
          </p:cNvPr>
          <p:cNvSpPr txBox="1"/>
          <p:nvPr/>
        </p:nvSpPr>
        <p:spPr>
          <a:xfrm>
            <a:off x="1728588" y="21676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24AC6F-54E7-7871-47A2-F76D88ABF374}"/>
              </a:ext>
            </a:extLst>
          </p:cNvPr>
          <p:cNvSpPr txBox="1"/>
          <p:nvPr/>
        </p:nvSpPr>
        <p:spPr>
          <a:xfrm>
            <a:off x="1479172" y="2767227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mscarlet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10DC67-26E6-2DB7-2A9A-9699A3669E64}"/>
              </a:ext>
            </a:extLst>
          </p:cNvPr>
          <p:cNvSpPr/>
          <p:nvPr/>
        </p:nvSpPr>
        <p:spPr>
          <a:xfrm>
            <a:off x="2888935" y="1501473"/>
            <a:ext cx="554182" cy="55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371867-326C-9DE5-FE09-43E3F8E6B51F}"/>
              </a:ext>
            </a:extLst>
          </p:cNvPr>
          <p:cNvSpPr/>
          <p:nvPr/>
        </p:nvSpPr>
        <p:spPr>
          <a:xfrm>
            <a:off x="2888935" y="2073328"/>
            <a:ext cx="554182" cy="55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A9FEA4E-9F9E-EB60-3E2D-3F111EECED11}"/>
              </a:ext>
            </a:extLst>
          </p:cNvPr>
          <p:cNvSpPr/>
          <p:nvPr/>
        </p:nvSpPr>
        <p:spPr>
          <a:xfrm>
            <a:off x="2888935" y="2672893"/>
            <a:ext cx="554182" cy="55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3171-AE63-55F3-4447-F172EB49A9DA}"/>
              </a:ext>
            </a:extLst>
          </p:cNvPr>
          <p:cNvSpPr txBox="1"/>
          <p:nvPr/>
        </p:nvSpPr>
        <p:spPr>
          <a:xfrm>
            <a:off x="2854761" y="84877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rep2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C890A-412F-7E16-B0BE-8295265C3601}"/>
              </a:ext>
            </a:extLst>
          </p:cNvPr>
          <p:cNvSpPr txBox="1"/>
          <p:nvPr/>
        </p:nvSpPr>
        <p:spPr>
          <a:xfrm>
            <a:off x="2885703" y="1595807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atto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2E6F84-53A3-05F5-D3FE-CCEA401D8508}"/>
              </a:ext>
            </a:extLst>
          </p:cNvPr>
          <p:cNvSpPr txBox="1"/>
          <p:nvPr/>
        </p:nvSpPr>
        <p:spPr>
          <a:xfrm>
            <a:off x="2913413" y="21676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95ED27-B2BE-D6BD-1527-43B43F6934CB}"/>
              </a:ext>
            </a:extLst>
          </p:cNvPr>
          <p:cNvSpPr txBox="1"/>
          <p:nvPr/>
        </p:nvSpPr>
        <p:spPr>
          <a:xfrm>
            <a:off x="2663997" y="2767227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mscarlet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A21C8B-EFFE-684D-BF42-50C320EA2DDA}"/>
              </a:ext>
            </a:extLst>
          </p:cNvPr>
          <p:cNvSpPr/>
          <p:nvPr/>
        </p:nvSpPr>
        <p:spPr>
          <a:xfrm>
            <a:off x="6460402" y="1501473"/>
            <a:ext cx="554182" cy="55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9D51C3-E234-2B31-259D-570BB49C17AD}"/>
              </a:ext>
            </a:extLst>
          </p:cNvPr>
          <p:cNvSpPr/>
          <p:nvPr/>
        </p:nvSpPr>
        <p:spPr>
          <a:xfrm>
            <a:off x="6460402" y="2073328"/>
            <a:ext cx="554182" cy="55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29578D-FF3B-0D9F-DE22-6A73AE448549}"/>
              </a:ext>
            </a:extLst>
          </p:cNvPr>
          <p:cNvSpPr/>
          <p:nvPr/>
        </p:nvSpPr>
        <p:spPr>
          <a:xfrm>
            <a:off x="6460402" y="2672893"/>
            <a:ext cx="554182" cy="55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3131B1-7716-0D69-DE28-3E8B9A68A553}"/>
              </a:ext>
            </a:extLst>
          </p:cNvPr>
          <p:cNvSpPr txBox="1"/>
          <p:nvPr/>
        </p:nvSpPr>
        <p:spPr>
          <a:xfrm>
            <a:off x="6426228" y="84877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rep3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D73061-8651-997F-9990-14305815CE83}"/>
              </a:ext>
            </a:extLst>
          </p:cNvPr>
          <p:cNvSpPr txBox="1"/>
          <p:nvPr/>
        </p:nvSpPr>
        <p:spPr>
          <a:xfrm>
            <a:off x="6457170" y="1595807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atto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EF65D8-5DD0-5E16-552D-C93D96763B68}"/>
              </a:ext>
            </a:extLst>
          </p:cNvPr>
          <p:cNvSpPr txBox="1"/>
          <p:nvPr/>
        </p:nvSpPr>
        <p:spPr>
          <a:xfrm>
            <a:off x="6484880" y="216766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E5AFB-6BB1-5BF0-C1E3-AA20F0E7FE34}"/>
              </a:ext>
            </a:extLst>
          </p:cNvPr>
          <p:cNvSpPr txBox="1"/>
          <p:nvPr/>
        </p:nvSpPr>
        <p:spPr>
          <a:xfrm>
            <a:off x="6235464" y="2767227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E97132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mscarlet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1E11E9-3AFC-CDCE-DC4B-E49B67491F27}"/>
              </a:ext>
            </a:extLst>
          </p:cNvPr>
          <p:cNvSpPr/>
          <p:nvPr/>
        </p:nvSpPr>
        <p:spPr>
          <a:xfrm>
            <a:off x="6460402" y="3273002"/>
            <a:ext cx="554182" cy="558000"/>
          </a:xfrm>
          <a:prstGeom prst="ellipse">
            <a:avLst/>
          </a:prstGeom>
          <a:solidFill>
            <a:srgbClr val="E79DA9"/>
          </a:solidFill>
          <a:ln w="38100">
            <a:solidFill>
              <a:srgbClr val="E73E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E3D9B4-DB51-968A-FF80-906D2A6EE80F}"/>
              </a:ext>
            </a:extLst>
          </p:cNvPr>
          <p:cNvSpPr txBox="1"/>
          <p:nvPr/>
        </p:nvSpPr>
        <p:spPr>
          <a:xfrm>
            <a:off x="6540299" y="3367336"/>
            <a:ext cx="40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E73E55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AF9A03-CE94-BAD8-15DA-C49BD36245C0}"/>
              </a:ext>
            </a:extLst>
          </p:cNvPr>
          <p:cNvSpPr txBox="1"/>
          <p:nvPr/>
        </p:nvSpPr>
        <p:spPr>
          <a:xfrm>
            <a:off x="8671841" y="269543"/>
            <a:ext cx="3225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6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Sorting order overall: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6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Bulk rep1 -&gt; single cells rep1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600" b="1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-&gt; Bulk rep2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3EDAB-BCE7-85D9-3694-1D414C86BCEF}"/>
              </a:ext>
            </a:extLst>
          </p:cNvPr>
          <p:cNvSpPr txBox="1"/>
          <p:nvPr/>
        </p:nvSpPr>
        <p:spPr>
          <a:xfrm>
            <a:off x="8688913" y="1331460"/>
            <a:ext cx="32089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solidFill>
                  <a:schemeClr val="tx2"/>
                </a:solidFill>
              </a:rPr>
              <a:t>Sorting of bulk:</a:t>
            </a:r>
          </a:p>
          <a:p>
            <a:r>
              <a:rPr lang="en-CH" sz="1600" dirty="0">
                <a:solidFill>
                  <a:schemeClr val="tx2"/>
                </a:solidFill>
              </a:rPr>
              <a:t>6000 for neg/atto, </a:t>
            </a:r>
          </a:p>
          <a:p>
            <a:r>
              <a:rPr lang="en-CH" sz="1600" dirty="0">
                <a:solidFill>
                  <a:schemeClr val="tx2"/>
                </a:solidFill>
              </a:rPr>
              <a:t>5800 for mscarlet in rep 1.</a:t>
            </a:r>
          </a:p>
          <a:p>
            <a:r>
              <a:rPr lang="en-CH" sz="1600" dirty="0">
                <a:solidFill>
                  <a:schemeClr val="tx2"/>
                </a:solidFill>
              </a:rPr>
              <a:t>6000 for neg/atto, </a:t>
            </a:r>
          </a:p>
          <a:p>
            <a:r>
              <a:rPr lang="en-CH" sz="1600" dirty="0">
                <a:solidFill>
                  <a:srgbClr val="C00000"/>
                </a:solidFill>
              </a:rPr>
              <a:t>ca. 4300 for mscarlet in rep 3.</a:t>
            </a:r>
          </a:p>
          <a:p>
            <a:endParaRPr lang="en-CH" sz="1600" dirty="0">
              <a:solidFill>
                <a:srgbClr val="C00000"/>
              </a:solidFill>
            </a:endParaRPr>
          </a:p>
          <a:p>
            <a:r>
              <a:rPr lang="en-CH" sz="1600" dirty="0">
                <a:solidFill>
                  <a:schemeClr val="tx2"/>
                </a:solidFill>
              </a:rPr>
              <a:t>Might</a:t>
            </a:r>
            <a:r>
              <a:rPr lang="zh-CN" altLang="en-US" sz="1600" dirty="0">
                <a:solidFill>
                  <a:schemeClr val="tx2"/>
                </a:solidFill>
              </a:rPr>
              <a:t> </a:t>
            </a:r>
            <a:r>
              <a:rPr lang="en-US" altLang="zh-CN" sz="1600" dirty="0">
                <a:solidFill>
                  <a:schemeClr val="tx2"/>
                </a:solidFill>
              </a:rPr>
              <a:t>be</a:t>
            </a:r>
            <a:r>
              <a:rPr lang="en-CH" sz="1600" dirty="0">
                <a:solidFill>
                  <a:schemeClr val="tx2"/>
                </a:solidFill>
              </a:rPr>
              <a:t> due to the time loss during single cell sorting.</a:t>
            </a:r>
          </a:p>
          <a:p>
            <a:endParaRPr lang="en-CH" sz="1600" dirty="0">
              <a:solidFill>
                <a:schemeClr val="tx2"/>
              </a:solidFill>
            </a:endParaRPr>
          </a:p>
          <a:p>
            <a:r>
              <a:rPr lang="en-GB" sz="1600" dirty="0">
                <a:solidFill>
                  <a:schemeClr val="tx2"/>
                </a:solidFill>
              </a:rPr>
              <a:t>After sorting, spin down properly (2-3min at 1000 rpm) and store at -80°C.</a:t>
            </a:r>
            <a:endParaRPr lang="en-CH" sz="1600" dirty="0">
              <a:solidFill>
                <a:schemeClr val="tx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D81AA2-6184-EFDF-D366-F25EA8D26600}"/>
              </a:ext>
            </a:extLst>
          </p:cNvPr>
          <p:cNvSpPr/>
          <p:nvPr/>
        </p:nvSpPr>
        <p:spPr>
          <a:xfrm>
            <a:off x="5297922" y="1512250"/>
            <a:ext cx="554182" cy="55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0DC2-AE83-6B90-492F-5D683FB0A3F8}"/>
              </a:ext>
            </a:extLst>
          </p:cNvPr>
          <p:cNvSpPr txBox="1"/>
          <p:nvPr/>
        </p:nvSpPr>
        <p:spPr>
          <a:xfrm>
            <a:off x="5294690" y="1606584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atto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C1AED9-169A-4582-5C8F-69FCC38D9DF9}"/>
              </a:ext>
            </a:extLst>
          </p:cNvPr>
          <p:cNvSpPr txBox="1"/>
          <p:nvPr/>
        </p:nvSpPr>
        <p:spPr>
          <a:xfrm>
            <a:off x="5024669" y="2666558"/>
            <a:ext cx="1201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rgbClr val="C00000"/>
                </a:solidFill>
              </a:rPr>
              <a:t>sort out 40000 for these for titration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65C2D4-930C-464A-1D14-A4590E0EE831}"/>
              </a:ext>
            </a:extLst>
          </p:cNvPr>
          <p:cNvSpPr/>
          <p:nvPr/>
        </p:nvSpPr>
        <p:spPr>
          <a:xfrm>
            <a:off x="5297922" y="2083511"/>
            <a:ext cx="554182" cy="558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DECCA4-C66D-ED75-730D-A4B95024EE3B}"/>
              </a:ext>
            </a:extLst>
          </p:cNvPr>
          <p:cNvSpPr txBox="1"/>
          <p:nvPr/>
        </p:nvSpPr>
        <p:spPr>
          <a:xfrm>
            <a:off x="5294690" y="2183738"/>
            <a:ext cx="5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1800" b="1" i="0" u="none" strike="noStrike" kern="1200" cap="none" spc="0" normalizeH="0" baseline="0" noProof="0" dirty="0">
                <a:ln>
                  <a:noFill/>
                </a:ln>
                <a:solidFill>
                  <a:srgbClr val="4EA72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atto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B8DAF5-A67D-350B-7CA2-C0B459F0BA8A}"/>
              </a:ext>
            </a:extLst>
          </p:cNvPr>
          <p:cNvSpPr/>
          <p:nvPr/>
        </p:nvSpPr>
        <p:spPr>
          <a:xfrm>
            <a:off x="163169" y="4061922"/>
            <a:ext cx="11865661" cy="1283828"/>
          </a:xfrm>
          <a:prstGeom prst="rect">
            <a:avLst/>
          </a:prstGeom>
          <a:solidFill>
            <a:schemeClr val="bg1">
              <a:lumMod val="75000"/>
              <a:alpha val="45098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4400" b="1" i="0" u="none" strike="noStrike" kern="1200" cap="none" spc="0" normalizeH="0" baseline="0" noProof="0" dirty="0">
                <a:ln>
                  <a:noFill/>
                </a:ln>
                <a:solidFill>
                  <a:srgbClr val="A02B9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Sorted into PCR tubes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A02B93"/>
                </a:solidFill>
                <a:effectLst/>
                <a:uLnTx/>
                <a:uFillTx/>
                <a:latin typeface="Aptos" panose="0211000402020202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A02B93"/>
                </a:solidFill>
                <a:effectLst/>
                <a:uLnTx/>
                <a:uFillTx/>
                <a:latin typeface="Aptos" panose="02110004020202020204"/>
                <a:ea typeface="等线" panose="02010600030101010101" pitchFamily="2" charset="-122"/>
                <a:cs typeface="+mn-cs"/>
              </a:rPr>
              <a:t>instead</a:t>
            </a:r>
            <a:endParaRPr kumimoji="0" lang="en-CH" sz="4400" b="1" i="0" u="none" strike="noStrike" kern="1200" cap="none" spc="0" normalizeH="0" baseline="0" noProof="0" dirty="0">
              <a:ln>
                <a:noFill/>
              </a:ln>
              <a:solidFill>
                <a:srgbClr val="A02B9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49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B598F-43CE-D7BD-96B8-20B4CFC8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08A14D-127C-F978-676A-9FDB0CDB494B}"/>
              </a:ext>
            </a:extLst>
          </p:cNvPr>
          <p:cNvSpPr txBox="1"/>
          <p:nvPr/>
        </p:nvSpPr>
        <p:spPr>
          <a:xfrm>
            <a:off x="294164" y="648708"/>
            <a:ext cx="108493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solidFill>
                  <a:schemeClr val="tx2"/>
                </a:solidFill>
              </a:rPr>
              <a:t>Put in </a:t>
            </a:r>
            <a:r>
              <a:rPr lang="en-US" sz="1600" dirty="0">
                <a:solidFill>
                  <a:schemeClr val="tx2"/>
                </a:solidFill>
              </a:rPr>
              <a:t>100ul (50ul for the two tubes for titration with 40k cells) of water </a:t>
            </a:r>
            <a:r>
              <a:rPr lang="en-CH" sz="1600" dirty="0">
                <a:solidFill>
                  <a:schemeClr val="tx2"/>
                </a:solidFill>
              </a:rPr>
              <a:t>in the PCR tube before sorting. Cell lysis was thru centrifugation later.</a:t>
            </a:r>
          </a:p>
          <a:p>
            <a:r>
              <a:rPr lang="en-GB" sz="1600" dirty="0">
                <a:solidFill>
                  <a:schemeClr val="tx2"/>
                </a:solidFill>
              </a:rPr>
              <a:t>After sorting, spin down with adaptor 2-3min at 1000 rpm and store at -80°C.</a:t>
            </a:r>
          </a:p>
          <a:p>
            <a:r>
              <a:rPr lang="en-GB" sz="1600" dirty="0">
                <a:solidFill>
                  <a:schemeClr val="tx2"/>
                </a:solidFill>
              </a:rPr>
              <a:t>Lysis buffer will be added later during sample prep for MS.</a:t>
            </a:r>
          </a:p>
          <a:p>
            <a:r>
              <a:rPr lang="en-GB" sz="1600" dirty="0">
                <a:solidFill>
                  <a:schemeClr val="tx2"/>
                </a:solidFill>
              </a:rPr>
              <a:t>1 Hela cell = 50 ~ 60pg. 6000 cells = 300 ~ 400ng. Trypsin 1 in 50~100 to protein amount (we used approx. double in pilot and want to adhere to this). For 6000 cells, use 1ul from 50ng/</a:t>
            </a:r>
            <a:r>
              <a:rPr lang="en-GB" sz="1600" dirty="0" err="1">
                <a:solidFill>
                  <a:schemeClr val="tx2"/>
                </a:solidFill>
              </a:rPr>
              <a:t>ul</a:t>
            </a:r>
            <a:r>
              <a:rPr lang="en-GB" sz="1600" dirty="0">
                <a:solidFill>
                  <a:schemeClr val="tx2"/>
                </a:solidFill>
              </a:rPr>
              <a:t> source</a:t>
            </a:r>
            <a:endParaRPr lang="en-CH" sz="1600" dirty="0">
              <a:solidFill>
                <a:schemeClr val="tx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D3AAF8-81AE-CCC3-DF2A-C0596DB191F6}"/>
              </a:ext>
            </a:extLst>
          </p:cNvPr>
          <p:cNvSpPr txBox="1"/>
          <p:nvPr/>
        </p:nvSpPr>
        <p:spPr>
          <a:xfrm>
            <a:off x="294164" y="18070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Bulk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87BC1-9579-BFA6-58C5-06E51BC05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76250"/>
              </p:ext>
            </p:extLst>
          </p:nvPr>
        </p:nvGraphicFramePr>
        <p:xfrm>
          <a:off x="596490" y="2835656"/>
          <a:ext cx="330200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6310181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539164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7017729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662724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cond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rep1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rep2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rep3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04105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neg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6000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6000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7000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92562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atto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6000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6000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7000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5570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5800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4300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7000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3047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LV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6000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>
                          <a:effectLst/>
                        </a:rPr>
                        <a:t>6000</a:t>
                      </a:r>
                      <a:endParaRPr lang="en-CH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H" sz="1200" u="none" strike="noStrike" dirty="0">
                          <a:effectLst/>
                        </a:rPr>
                        <a:t>3000</a:t>
                      </a:r>
                      <a:endParaRPr lang="en-CH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4490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509CE0E-6757-55E5-0DCE-912837E23E3F}"/>
              </a:ext>
            </a:extLst>
          </p:cNvPr>
          <p:cNvSpPr txBox="1"/>
          <p:nvPr/>
        </p:nvSpPr>
        <p:spPr>
          <a:xfrm>
            <a:off x="4718304" y="2782669"/>
            <a:ext cx="474251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lyse in 20ul of 0.1% DDM, TEAB buffer, pipette up and down</a:t>
            </a:r>
          </a:p>
          <a:p>
            <a:r>
              <a:rPr lang="en-CH" sz="1400" dirty="0"/>
              <a:t>heat 10’ at 95C, lid at 105C</a:t>
            </a:r>
          </a:p>
          <a:p>
            <a:r>
              <a:rPr lang="en-CH" sz="1400" dirty="0"/>
              <a:t>cool down briefly in LN</a:t>
            </a:r>
          </a:p>
          <a:p>
            <a:r>
              <a:rPr lang="en-CH" sz="1400" dirty="0"/>
              <a:t>sonicate?</a:t>
            </a:r>
          </a:p>
          <a:p>
            <a:endParaRPr lang="en-CH" sz="1400" dirty="0"/>
          </a:p>
          <a:p>
            <a:r>
              <a:rPr lang="en-CH" sz="1400" dirty="0"/>
              <a:t>Add 1ul trypsin, digest overnight at 27C, lid at 105C.</a:t>
            </a:r>
          </a:p>
          <a:p>
            <a:endParaRPr lang="en-CH" sz="1400" dirty="0"/>
          </a:p>
          <a:p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307008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B8C44-B407-105F-E4A7-2DE64D47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4F1631-199F-4756-B847-C7E8F2DEBCB1}"/>
              </a:ext>
            </a:extLst>
          </p:cNvPr>
          <p:cNvSpPr/>
          <p:nvPr/>
        </p:nvSpPr>
        <p:spPr>
          <a:xfrm>
            <a:off x="180109" y="207818"/>
            <a:ext cx="9878291" cy="6068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C64667-6DDE-9271-E4AF-669862134A52}"/>
              </a:ext>
            </a:extLst>
          </p:cNvPr>
          <p:cNvSpPr/>
          <p:nvPr/>
        </p:nvSpPr>
        <p:spPr>
          <a:xfrm>
            <a:off x="488376" y="438789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89624B-F093-62F5-173F-9EBE224000E0}"/>
              </a:ext>
            </a:extLst>
          </p:cNvPr>
          <p:cNvSpPr txBox="1"/>
          <p:nvPr/>
        </p:nvSpPr>
        <p:spPr>
          <a:xfrm>
            <a:off x="10199621" y="346950"/>
            <a:ext cx="1953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</a:rPr>
              <a:t>Do not sort into the first lane and last lane!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CA4E8-C79A-5E4E-E2DC-CA3C645887A3}"/>
              </a:ext>
            </a:extLst>
          </p:cNvPr>
          <p:cNvSpPr/>
          <p:nvPr/>
        </p:nvSpPr>
        <p:spPr>
          <a:xfrm>
            <a:off x="983673" y="568036"/>
            <a:ext cx="3463635" cy="247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BF0BF0-3F4E-5664-FC84-9433B1D07F3C}"/>
              </a:ext>
            </a:extLst>
          </p:cNvPr>
          <p:cNvCxnSpPr>
            <a:cxnSpLocks/>
          </p:cNvCxnSpPr>
          <p:nvPr/>
        </p:nvCxnSpPr>
        <p:spPr>
          <a:xfrm flipH="1">
            <a:off x="675535" y="595746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756846-1273-CAF6-5B55-D70C04F927D0}"/>
              </a:ext>
            </a:extLst>
          </p:cNvPr>
          <p:cNvSpPr txBox="1"/>
          <p:nvPr/>
        </p:nvSpPr>
        <p:spPr>
          <a:xfrm>
            <a:off x="1124894" y="895033"/>
            <a:ext cx="199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ATTO</a:t>
            </a:r>
          </a:p>
          <a:p>
            <a:r>
              <a:rPr lang="en-CH" dirty="0"/>
              <a:t>80 * 1 cells</a:t>
            </a:r>
          </a:p>
          <a:p>
            <a:r>
              <a:rPr lang="en-CH" dirty="0"/>
              <a:t>8 rows, 10 columns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36AAC3-47A0-5343-DF97-0EB3315246B6}"/>
              </a:ext>
            </a:extLst>
          </p:cNvPr>
          <p:cNvSpPr/>
          <p:nvPr/>
        </p:nvSpPr>
        <p:spPr>
          <a:xfrm>
            <a:off x="4532750" y="568036"/>
            <a:ext cx="222825" cy="247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7F7852-EE37-9DC4-8725-08A3BAEF4336}"/>
              </a:ext>
            </a:extLst>
          </p:cNvPr>
          <p:cNvSpPr/>
          <p:nvPr/>
        </p:nvSpPr>
        <p:spPr>
          <a:xfrm>
            <a:off x="5185068" y="428075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B2DA77-9A0E-FDC2-1072-CE7D1DB138E7}"/>
              </a:ext>
            </a:extLst>
          </p:cNvPr>
          <p:cNvSpPr/>
          <p:nvPr/>
        </p:nvSpPr>
        <p:spPr>
          <a:xfrm>
            <a:off x="5444837" y="585032"/>
            <a:ext cx="3463635" cy="2479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C3280-5974-2A44-AF5F-4E6FA25519F8}"/>
              </a:ext>
            </a:extLst>
          </p:cNvPr>
          <p:cNvSpPr txBox="1"/>
          <p:nvPr/>
        </p:nvSpPr>
        <p:spPr>
          <a:xfrm>
            <a:off x="5586058" y="912029"/>
            <a:ext cx="199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Neg</a:t>
            </a:r>
          </a:p>
          <a:p>
            <a:r>
              <a:rPr lang="en-CH" dirty="0"/>
              <a:t>80 * 1 cells</a:t>
            </a:r>
          </a:p>
          <a:p>
            <a:r>
              <a:rPr lang="en-CH" dirty="0"/>
              <a:t>8 rows, 10 columns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B037DD-51F6-5386-DDA6-11B113CA66DD}"/>
              </a:ext>
            </a:extLst>
          </p:cNvPr>
          <p:cNvSpPr/>
          <p:nvPr/>
        </p:nvSpPr>
        <p:spPr>
          <a:xfrm>
            <a:off x="9005329" y="585032"/>
            <a:ext cx="222825" cy="2479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9DEB84-F35A-EEEC-2CD0-4C3A1823EF51}"/>
              </a:ext>
            </a:extLst>
          </p:cNvPr>
          <p:cNvCxnSpPr>
            <a:cxnSpLocks/>
          </p:cNvCxnSpPr>
          <p:nvPr/>
        </p:nvCxnSpPr>
        <p:spPr>
          <a:xfrm>
            <a:off x="718766" y="593284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F19BA-F441-2D3A-D8CB-27FAC2B4BA8E}"/>
              </a:ext>
            </a:extLst>
          </p:cNvPr>
          <p:cNvCxnSpPr>
            <a:cxnSpLocks/>
          </p:cNvCxnSpPr>
          <p:nvPr/>
        </p:nvCxnSpPr>
        <p:spPr>
          <a:xfrm flipH="1">
            <a:off x="9318981" y="612063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5E6B1E-BE3A-F77F-6214-7F10D52EEC08}"/>
              </a:ext>
            </a:extLst>
          </p:cNvPr>
          <p:cNvCxnSpPr>
            <a:cxnSpLocks/>
          </p:cNvCxnSpPr>
          <p:nvPr/>
        </p:nvCxnSpPr>
        <p:spPr>
          <a:xfrm>
            <a:off x="9362212" y="609601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05CB97-35B0-4D23-2819-798370DD582A}"/>
              </a:ext>
            </a:extLst>
          </p:cNvPr>
          <p:cNvSpPr/>
          <p:nvPr/>
        </p:nvSpPr>
        <p:spPr>
          <a:xfrm>
            <a:off x="514990" y="3255083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EB402F-73B2-3836-9483-F95EB56CD1FB}"/>
              </a:ext>
            </a:extLst>
          </p:cNvPr>
          <p:cNvSpPr/>
          <p:nvPr/>
        </p:nvSpPr>
        <p:spPr>
          <a:xfrm>
            <a:off x="1010287" y="3384330"/>
            <a:ext cx="3463635" cy="2479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AC7B88-2BBB-74C4-FA46-6401E5A129E2}"/>
              </a:ext>
            </a:extLst>
          </p:cNvPr>
          <p:cNvCxnSpPr>
            <a:cxnSpLocks/>
          </p:cNvCxnSpPr>
          <p:nvPr/>
        </p:nvCxnSpPr>
        <p:spPr>
          <a:xfrm flipH="1">
            <a:off x="702149" y="3412040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092742-A315-5C83-29CD-F1CEC4C4A5BA}"/>
              </a:ext>
            </a:extLst>
          </p:cNvPr>
          <p:cNvSpPr txBox="1"/>
          <p:nvPr/>
        </p:nvSpPr>
        <p:spPr>
          <a:xfrm>
            <a:off x="1151508" y="3711327"/>
            <a:ext cx="199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mScarlet</a:t>
            </a:r>
          </a:p>
          <a:p>
            <a:r>
              <a:rPr lang="en-CH" dirty="0"/>
              <a:t>80 * 1 cells</a:t>
            </a:r>
          </a:p>
          <a:p>
            <a:r>
              <a:rPr lang="en-CH" dirty="0"/>
              <a:t>8 rows, 10 columns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B8E569-04F5-351B-8484-4A2884C8AFF2}"/>
              </a:ext>
            </a:extLst>
          </p:cNvPr>
          <p:cNvSpPr/>
          <p:nvPr/>
        </p:nvSpPr>
        <p:spPr>
          <a:xfrm>
            <a:off x="4559364" y="3384330"/>
            <a:ext cx="222825" cy="2479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2480A1-8B61-6C58-FD0A-AA55E4AB3EFF}"/>
              </a:ext>
            </a:extLst>
          </p:cNvPr>
          <p:cNvCxnSpPr>
            <a:cxnSpLocks/>
          </p:cNvCxnSpPr>
          <p:nvPr/>
        </p:nvCxnSpPr>
        <p:spPr>
          <a:xfrm>
            <a:off x="745380" y="3409578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113ED7AB-2A53-C58C-A05F-BE8E027D56B2}"/>
              </a:ext>
            </a:extLst>
          </p:cNvPr>
          <p:cNvSpPr/>
          <p:nvPr/>
        </p:nvSpPr>
        <p:spPr>
          <a:xfrm rot="16200000">
            <a:off x="2729327" y="4344834"/>
            <a:ext cx="283757" cy="3775065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A5131C-6564-0227-E40C-B4AF53EF4F96}"/>
              </a:ext>
            </a:extLst>
          </p:cNvPr>
          <p:cNvSpPr txBox="1"/>
          <p:nvPr/>
        </p:nvSpPr>
        <p:spPr>
          <a:xfrm>
            <a:off x="2266295" y="6418440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11 columns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63E5D4F5-A9BB-9526-FE63-6FFA6E53777A}"/>
              </a:ext>
            </a:extLst>
          </p:cNvPr>
          <p:cNvSpPr/>
          <p:nvPr/>
        </p:nvSpPr>
        <p:spPr>
          <a:xfrm rot="10800000">
            <a:off x="5014177" y="3373579"/>
            <a:ext cx="266073" cy="2560720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D01424-9483-E331-384D-2A88C91BABFD}"/>
              </a:ext>
            </a:extLst>
          </p:cNvPr>
          <p:cNvSpPr txBox="1"/>
          <p:nvPr/>
        </p:nvSpPr>
        <p:spPr>
          <a:xfrm>
            <a:off x="5333877" y="4488871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8 rows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E7AF4F87-4B56-657E-9BA2-DDFB6E99B18D}"/>
              </a:ext>
            </a:extLst>
          </p:cNvPr>
          <p:cNvSpPr/>
          <p:nvPr/>
        </p:nvSpPr>
        <p:spPr>
          <a:xfrm rot="10800000">
            <a:off x="9781045" y="547289"/>
            <a:ext cx="266073" cy="2560720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E1C7F5-8921-E906-A473-223D8367C05A}"/>
              </a:ext>
            </a:extLst>
          </p:cNvPr>
          <p:cNvSpPr txBox="1"/>
          <p:nvPr/>
        </p:nvSpPr>
        <p:spPr>
          <a:xfrm>
            <a:off x="10100745" y="1662581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8 rows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27E42B-500D-E6AD-6C5F-15364F544DA6}"/>
              </a:ext>
            </a:extLst>
          </p:cNvPr>
          <p:cNvSpPr txBox="1"/>
          <p:nvPr/>
        </p:nvSpPr>
        <p:spPr>
          <a:xfrm>
            <a:off x="10284840" y="6374245"/>
            <a:ext cx="180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single cells, rep 1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264C079-E486-17FD-9277-4109CBF42384}"/>
              </a:ext>
            </a:extLst>
          </p:cNvPr>
          <p:cNvSpPr/>
          <p:nvPr/>
        </p:nvSpPr>
        <p:spPr>
          <a:xfrm rot="16200000">
            <a:off x="7198743" y="1515483"/>
            <a:ext cx="283757" cy="3775065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5EAA-72F4-0F6C-6EE4-B8DCA4214026}"/>
              </a:ext>
            </a:extLst>
          </p:cNvPr>
          <p:cNvSpPr txBox="1"/>
          <p:nvPr/>
        </p:nvSpPr>
        <p:spPr>
          <a:xfrm>
            <a:off x="6735711" y="3589089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11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3F7DD8-1E20-DAC0-081E-C9E5791FB948}"/>
              </a:ext>
            </a:extLst>
          </p:cNvPr>
          <p:cNvSpPr txBox="1"/>
          <p:nvPr/>
        </p:nvSpPr>
        <p:spPr>
          <a:xfrm>
            <a:off x="3699637" y="3888706"/>
            <a:ext cx="1425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4 * 10 cells + 4 * 50 cells</a:t>
            </a:r>
          </a:p>
          <a:p>
            <a:r>
              <a:rPr lang="en-CH" dirty="0"/>
              <a:t>into 8 rows, 1 column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E34B4-6AA5-A555-B4B0-6A402E7D668B}"/>
              </a:ext>
            </a:extLst>
          </p:cNvPr>
          <p:cNvSpPr txBox="1"/>
          <p:nvPr/>
        </p:nvSpPr>
        <p:spPr>
          <a:xfrm>
            <a:off x="3701553" y="993706"/>
            <a:ext cx="1425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4 * 10 cells + 4 * 50 cells</a:t>
            </a:r>
          </a:p>
          <a:p>
            <a:r>
              <a:rPr lang="en-CH" dirty="0"/>
              <a:t>into 8 rows, 1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B7E86-958E-5BC3-75FB-5F1B7EB07357}"/>
              </a:ext>
            </a:extLst>
          </p:cNvPr>
          <p:cNvSpPr txBox="1"/>
          <p:nvPr/>
        </p:nvSpPr>
        <p:spPr>
          <a:xfrm>
            <a:off x="7940300" y="895033"/>
            <a:ext cx="1425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4 * 10 cells + 4 * 50 cells</a:t>
            </a:r>
          </a:p>
          <a:p>
            <a:r>
              <a:rPr lang="en-CH" dirty="0"/>
              <a:t>into 8 rows, 1 column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44B74-655C-7436-1FA8-EDB1223E8F16}"/>
              </a:ext>
            </a:extLst>
          </p:cNvPr>
          <p:cNvSpPr/>
          <p:nvPr/>
        </p:nvSpPr>
        <p:spPr>
          <a:xfrm>
            <a:off x="146230" y="5094849"/>
            <a:ext cx="11865661" cy="1091229"/>
          </a:xfrm>
          <a:prstGeom prst="rect">
            <a:avLst/>
          </a:prstGeom>
          <a:solidFill>
            <a:schemeClr val="bg1">
              <a:lumMod val="75000"/>
              <a:alpha val="45098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accent5"/>
                </a:solidFill>
              </a:rPr>
              <a:t>Plan</a:t>
            </a:r>
            <a:endParaRPr lang="en-CH" sz="4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B8C44-B407-105F-E4A7-2DE64D47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4F1631-199F-4756-B847-C7E8F2DEBCB1}"/>
              </a:ext>
            </a:extLst>
          </p:cNvPr>
          <p:cNvSpPr/>
          <p:nvPr/>
        </p:nvSpPr>
        <p:spPr>
          <a:xfrm>
            <a:off x="180109" y="207818"/>
            <a:ext cx="9878291" cy="6068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C64667-6DDE-9271-E4AF-669862134A52}"/>
              </a:ext>
            </a:extLst>
          </p:cNvPr>
          <p:cNvSpPr/>
          <p:nvPr/>
        </p:nvSpPr>
        <p:spPr>
          <a:xfrm>
            <a:off x="488376" y="438789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CA4E8-C79A-5E4E-E2DC-CA3C645887A3}"/>
              </a:ext>
            </a:extLst>
          </p:cNvPr>
          <p:cNvSpPr/>
          <p:nvPr/>
        </p:nvSpPr>
        <p:spPr>
          <a:xfrm>
            <a:off x="983673" y="568036"/>
            <a:ext cx="3463635" cy="247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BF0BF0-3F4E-5664-FC84-9433B1D07F3C}"/>
              </a:ext>
            </a:extLst>
          </p:cNvPr>
          <p:cNvCxnSpPr>
            <a:cxnSpLocks/>
          </p:cNvCxnSpPr>
          <p:nvPr/>
        </p:nvCxnSpPr>
        <p:spPr>
          <a:xfrm flipH="1">
            <a:off x="675535" y="595746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756846-1273-CAF6-5B55-D70C04F927D0}"/>
              </a:ext>
            </a:extLst>
          </p:cNvPr>
          <p:cNvSpPr txBox="1"/>
          <p:nvPr/>
        </p:nvSpPr>
        <p:spPr>
          <a:xfrm>
            <a:off x="1124894" y="895033"/>
            <a:ext cx="199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ATTO</a:t>
            </a:r>
          </a:p>
          <a:p>
            <a:r>
              <a:rPr lang="en-CH" dirty="0"/>
              <a:t>80 * 1 cells</a:t>
            </a:r>
          </a:p>
          <a:p>
            <a:r>
              <a:rPr lang="en-CH" dirty="0"/>
              <a:t>8 rows, 10 columns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36AAC3-47A0-5343-DF97-0EB3315246B6}"/>
              </a:ext>
            </a:extLst>
          </p:cNvPr>
          <p:cNvSpPr/>
          <p:nvPr/>
        </p:nvSpPr>
        <p:spPr>
          <a:xfrm>
            <a:off x="4532750" y="568036"/>
            <a:ext cx="222825" cy="247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7F7852-EE37-9DC4-8725-08A3BAEF4336}"/>
              </a:ext>
            </a:extLst>
          </p:cNvPr>
          <p:cNvSpPr/>
          <p:nvPr/>
        </p:nvSpPr>
        <p:spPr>
          <a:xfrm>
            <a:off x="5185068" y="428075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B2DA77-9A0E-FDC2-1072-CE7D1DB138E7}"/>
              </a:ext>
            </a:extLst>
          </p:cNvPr>
          <p:cNvSpPr/>
          <p:nvPr/>
        </p:nvSpPr>
        <p:spPr>
          <a:xfrm>
            <a:off x="5444837" y="585032"/>
            <a:ext cx="3463635" cy="2479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1C3280-5974-2A44-AF5F-4E6FA25519F8}"/>
              </a:ext>
            </a:extLst>
          </p:cNvPr>
          <p:cNvSpPr txBox="1"/>
          <p:nvPr/>
        </p:nvSpPr>
        <p:spPr>
          <a:xfrm>
            <a:off x="5586058" y="912029"/>
            <a:ext cx="199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Neg</a:t>
            </a:r>
          </a:p>
          <a:p>
            <a:r>
              <a:rPr lang="en-CH" dirty="0"/>
              <a:t>80 * 1 cells</a:t>
            </a:r>
          </a:p>
          <a:p>
            <a:r>
              <a:rPr lang="en-CH" dirty="0"/>
              <a:t>8 rows, 10 columns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B037DD-51F6-5386-DDA6-11B113CA66DD}"/>
              </a:ext>
            </a:extLst>
          </p:cNvPr>
          <p:cNvSpPr/>
          <p:nvPr/>
        </p:nvSpPr>
        <p:spPr>
          <a:xfrm>
            <a:off x="9005329" y="585032"/>
            <a:ext cx="222825" cy="2479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9DEB84-F35A-EEEC-2CD0-4C3A1823EF51}"/>
              </a:ext>
            </a:extLst>
          </p:cNvPr>
          <p:cNvCxnSpPr>
            <a:cxnSpLocks/>
          </p:cNvCxnSpPr>
          <p:nvPr/>
        </p:nvCxnSpPr>
        <p:spPr>
          <a:xfrm>
            <a:off x="718766" y="593284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4F19BA-F441-2D3A-D8CB-27FAC2B4BA8E}"/>
              </a:ext>
            </a:extLst>
          </p:cNvPr>
          <p:cNvCxnSpPr>
            <a:cxnSpLocks/>
          </p:cNvCxnSpPr>
          <p:nvPr/>
        </p:nvCxnSpPr>
        <p:spPr>
          <a:xfrm flipH="1">
            <a:off x="9318981" y="612063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B5E6B1E-BE3A-F77F-6214-7F10D52EEC08}"/>
              </a:ext>
            </a:extLst>
          </p:cNvPr>
          <p:cNvCxnSpPr>
            <a:cxnSpLocks/>
          </p:cNvCxnSpPr>
          <p:nvPr/>
        </p:nvCxnSpPr>
        <p:spPr>
          <a:xfrm>
            <a:off x="9362212" y="609601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F05CB97-35B0-4D23-2819-798370DD582A}"/>
              </a:ext>
            </a:extLst>
          </p:cNvPr>
          <p:cNvSpPr/>
          <p:nvPr/>
        </p:nvSpPr>
        <p:spPr>
          <a:xfrm>
            <a:off x="514990" y="3255083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EB402F-73B2-3836-9483-F95EB56CD1FB}"/>
              </a:ext>
            </a:extLst>
          </p:cNvPr>
          <p:cNvSpPr/>
          <p:nvPr/>
        </p:nvSpPr>
        <p:spPr>
          <a:xfrm>
            <a:off x="1010287" y="3384330"/>
            <a:ext cx="3463635" cy="24799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AC7B88-2BBB-74C4-FA46-6401E5A129E2}"/>
              </a:ext>
            </a:extLst>
          </p:cNvPr>
          <p:cNvCxnSpPr>
            <a:cxnSpLocks/>
          </p:cNvCxnSpPr>
          <p:nvPr/>
        </p:nvCxnSpPr>
        <p:spPr>
          <a:xfrm flipH="1">
            <a:off x="702149" y="3412040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092742-A315-5C83-29CD-F1CEC4C4A5BA}"/>
              </a:ext>
            </a:extLst>
          </p:cNvPr>
          <p:cNvSpPr txBox="1"/>
          <p:nvPr/>
        </p:nvSpPr>
        <p:spPr>
          <a:xfrm>
            <a:off x="1151508" y="3711327"/>
            <a:ext cx="199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mScarlet</a:t>
            </a:r>
          </a:p>
          <a:p>
            <a:r>
              <a:rPr lang="en-CH" dirty="0"/>
              <a:t>80 * 1 cells</a:t>
            </a:r>
          </a:p>
          <a:p>
            <a:r>
              <a:rPr lang="en-CH" dirty="0"/>
              <a:t>8 rows, 10 columns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2480A1-8B61-6C58-FD0A-AA55E4AB3EFF}"/>
              </a:ext>
            </a:extLst>
          </p:cNvPr>
          <p:cNvCxnSpPr>
            <a:cxnSpLocks/>
          </p:cNvCxnSpPr>
          <p:nvPr/>
        </p:nvCxnSpPr>
        <p:spPr>
          <a:xfrm>
            <a:off x="745380" y="3409578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113ED7AB-2A53-C58C-A05F-BE8E027D56B2}"/>
              </a:ext>
            </a:extLst>
          </p:cNvPr>
          <p:cNvSpPr/>
          <p:nvPr/>
        </p:nvSpPr>
        <p:spPr>
          <a:xfrm rot="16200000">
            <a:off x="2729327" y="4344834"/>
            <a:ext cx="283757" cy="3775065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A5131C-6564-0227-E40C-B4AF53EF4F96}"/>
              </a:ext>
            </a:extLst>
          </p:cNvPr>
          <p:cNvSpPr txBox="1"/>
          <p:nvPr/>
        </p:nvSpPr>
        <p:spPr>
          <a:xfrm>
            <a:off x="2266295" y="6418440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11 columns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63E5D4F5-A9BB-9526-FE63-6FFA6E53777A}"/>
              </a:ext>
            </a:extLst>
          </p:cNvPr>
          <p:cNvSpPr/>
          <p:nvPr/>
        </p:nvSpPr>
        <p:spPr>
          <a:xfrm rot="10800000">
            <a:off x="5014177" y="3373579"/>
            <a:ext cx="266073" cy="2560720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D01424-9483-E331-384D-2A88C91BABFD}"/>
              </a:ext>
            </a:extLst>
          </p:cNvPr>
          <p:cNvSpPr txBox="1"/>
          <p:nvPr/>
        </p:nvSpPr>
        <p:spPr>
          <a:xfrm>
            <a:off x="5333877" y="4488871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8 rows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E7AF4F87-4B56-657E-9BA2-DDFB6E99B18D}"/>
              </a:ext>
            </a:extLst>
          </p:cNvPr>
          <p:cNvSpPr/>
          <p:nvPr/>
        </p:nvSpPr>
        <p:spPr>
          <a:xfrm rot="10800000">
            <a:off x="9781045" y="547289"/>
            <a:ext cx="266073" cy="2560720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E1C7F5-8921-E906-A473-223D8367C05A}"/>
              </a:ext>
            </a:extLst>
          </p:cNvPr>
          <p:cNvSpPr txBox="1"/>
          <p:nvPr/>
        </p:nvSpPr>
        <p:spPr>
          <a:xfrm>
            <a:off x="10100745" y="1662581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8 rows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27E42B-500D-E6AD-6C5F-15364F544DA6}"/>
              </a:ext>
            </a:extLst>
          </p:cNvPr>
          <p:cNvSpPr txBox="1"/>
          <p:nvPr/>
        </p:nvSpPr>
        <p:spPr>
          <a:xfrm>
            <a:off x="9464843" y="6488420"/>
            <a:ext cx="272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single cells, rep 1 sorted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264C079-E486-17FD-9277-4109CBF42384}"/>
              </a:ext>
            </a:extLst>
          </p:cNvPr>
          <p:cNvSpPr/>
          <p:nvPr/>
        </p:nvSpPr>
        <p:spPr>
          <a:xfrm rot="16200000">
            <a:off x="7198743" y="1515483"/>
            <a:ext cx="283757" cy="3775065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15EAA-72F4-0F6C-6EE4-B8DCA4214026}"/>
              </a:ext>
            </a:extLst>
          </p:cNvPr>
          <p:cNvSpPr txBox="1"/>
          <p:nvPr/>
        </p:nvSpPr>
        <p:spPr>
          <a:xfrm>
            <a:off x="6735711" y="3589089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11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8E34B4-6AA5-A555-B4B0-6A402E7D668B}"/>
              </a:ext>
            </a:extLst>
          </p:cNvPr>
          <p:cNvSpPr txBox="1"/>
          <p:nvPr/>
        </p:nvSpPr>
        <p:spPr>
          <a:xfrm>
            <a:off x="3701553" y="993706"/>
            <a:ext cx="14259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1" dirty="0"/>
              <a:t>4 * </a:t>
            </a:r>
            <a:r>
              <a:rPr lang="en-US" altLang="zh-CN" b="1" dirty="0"/>
              <a:t>50</a:t>
            </a:r>
            <a:r>
              <a:rPr lang="en-CH" b="1" dirty="0"/>
              <a:t> cells + 4 * </a:t>
            </a:r>
            <a:r>
              <a:rPr lang="en-US" altLang="zh-CN" b="1" dirty="0"/>
              <a:t>10</a:t>
            </a:r>
            <a:r>
              <a:rPr lang="en-CH" b="1" dirty="0"/>
              <a:t>0 </a:t>
            </a:r>
            <a:r>
              <a:rPr lang="en-CH" dirty="0"/>
              <a:t>cells</a:t>
            </a:r>
          </a:p>
          <a:p>
            <a:r>
              <a:rPr lang="en-CH" dirty="0"/>
              <a:t>into 8 rows, 1 column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B7E86-958E-5BC3-75FB-5F1B7EB07357}"/>
              </a:ext>
            </a:extLst>
          </p:cNvPr>
          <p:cNvSpPr txBox="1"/>
          <p:nvPr/>
        </p:nvSpPr>
        <p:spPr>
          <a:xfrm>
            <a:off x="7940300" y="895033"/>
            <a:ext cx="14259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1" dirty="0"/>
              <a:t>4 * </a:t>
            </a:r>
            <a:r>
              <a:rPr lang="en-US" altLang="zh-CN" b="1" dirty="0"/>
              <a:t>5</a:t>
            </a:r>
            <a:r>
              <a:rPr lang="en-CH" b="1" dirty="0"/>
              <a:t>0 cells + 4 * </a:t>
            </a:r>
            <a:r>
              <a:rPr lang="en-US" altLang="zh-CN" b="1" dirty="0"/>
              <a:t>10</a:t>
            </a:r>
            <a:r>
              <a:rPr lang="en-CH" b="1" dirty="0"/>
              <a:t>0 </a:t>
            </a:r>
            <a:r>
              <a:rPr lang="en-CH" dirty="0"/>
              <a:t>cells</a:t>
            </a:r>
          </a:p>
          <a:p>
            <a:r>
              <a:rPr lang="en-CH" dirty="0"/>
              <a:t>into 8 rows, 1 column</a:t>
            </a:r>
          </a:p>
        </p:txBody>
      </p:sp>
    </p:spTree>
    <p:extLst>
      <p:ext uri="{BB962C8B-B14F-4D97-AF65-F5344CB8AC3E}">
        <p14:creationId xmlns:p14="http://schemas.microsoft.com/office/powerpoint/2010/main" val="146031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F4D2-8394-B4DA-741F-D34CE870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B70889-BF70-946B-9111-F5ACB89B55FD}"/>
              </a:ext>
            </a:extLst>
          </p:cNvPr>
          <p:cNvSpPr/>
          <p:nvPr/>
        </p:nvSpPr>
        <p:spPr>
          <a:xfrm>
            <a:off x="124696" y="346950"/>
            <a:ext cx="9878291" cy="6068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BBC955-C918-1318-D210-B6548E4341F5}"/>
              </a:ext>
            </a:extLst>
          </p:cNvPr>
          <p:cNvSpPr/>
          <p:nvPr/>
        </p:nvSpPr>
        <p:spPr>
          <a:xfrm>
            <a:off x="488375" y="438789"/>
            <a:ext cx="4964713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18DDA1-F33D-4391-F55A-267C986616FA}"/>
              </a:ext>
            </a:extLst>
          </p:cNvPr>
          <p:cNvSpPr/>
          <p:nvPr/>
        </p:nvSpPr>
        <p:spPr>
          <a:xfrm>
            <a:off x="983673" y="568036"/>
            <a:ext cx="3463635" cy="247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46FE69-3691-8C79-4FC9-9D58B3FA5595}"/>
              </a:ext>
            </a:extLst>
          </p:cNvPr>
          <p:cNvCxnSpPr>
            <a:cxnSpLocks/>
          </p:cNvCxnSpPr>
          <p:nvPr/>
        </p:nvCxnSpPr>
        <p:spPr>
          <a:xfrm flipH="1">
            <a:off x="675535" y="595746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E371EA-8E11-FAFA-DAB6-1A5DD082E627}"/>
              </a:ext>
            </a:extLst>
          </p:cNvPr>
          <p:cNvSpPr txBox="1"/>
          <p:nvPr/>
        </p:nvSpPr>
        <p:spPr>
          <a:xfrm>
            <a:off x="1124894" y="895033"/>
            <a:ext cx="199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ATTO</a:t>
            </a:r>
          </a:p>
          <a:p>
            <a:r>
              <a:rPr lang="en-CH" dirty="0"/>
              <a:t>80 * 1 cells</a:t>
            </a:r>
          </a:p>
          <a:p>
            <a:r>
              <a:rPr lang="en-CH" dirty="0"/>
              <a:t>8 rows, 10 columns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9E816-7ADF-B0B8-BAB1-30A53591DDE2}"/>
              </a:ext>
            </a:extLst>
          </p:cNvPr>
          <p:cNvSpPr/>
          <p:nvPr/>
        </p:nvSpPr>
        <p:spPr>
          <a:xfrm>
            <a:off x="4532750" y="568036"/>
            <a:ext cx="222825" cy="247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CF97BB-5C19-006B-3C2C-1DA29E194EFC}"/>
              </a:ext>
            </a:extLst>
          </p:cNvPr>
          <p:cNvCxnSpPr>
            <a:cxnSpLocks/>
          </p:cNvCxnSpPr>
          <p:nvPr/>
        </p:nvCxnSpPr>
        <p:spPr>
          <a:xfrm>
            <a:off x="718766" y="593284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DD914FD7-C812-1EE8-D884-F6632DF01E98}"/>
              </a:ext>
            </a:extLst>
          </p:cNvPr>
          <p:cNvSpPr/>
          <p:nvPr/>
        </p:nvSpPr>
        <p:spPr>
          <a:xfrm rot="10800000">
            <a:off x="5623573" y="547289"/>
            <a:ext cx="266073" cy="2560720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3781F8F-E0CC-CC32-E107-4C3560732A35}"/>
              </a:ext>
            </a:extLst>
          </p:cNvPr>
          <p:cNvSpPr txBox="1"/>
          <p:nvPr/>
        </p:nvSpPr>
        <p:spPr>
          <a:xfrm>
            <a:off x="5943273" y="1662581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8 rows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7FFC36-D9A6-7718-68EC-AB9CE42BE730}"/>
              </a:ext>
            </a:extLst>
          </p:cNvPr>
          <p:cNvSpPr txBox="1"/>
          <p:nvPr/>
        </p:nvSpPr>
        <p:spPr>
          <a:xfrm>
            <a:off x="9663048" y="6374245"/>
            <a:ext cx="253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single cells,</a:t>
            </a:r>
            <a:r>
              <a:rPr lang="zh-CN" altLang="en-US" b="1" dirty="0"/>
              <a:t> </a:t>
            </a:r>
            <a:r>
              <a:rPr lang="en-US" altLang="zh-CN" b="1" dirty="0"/>
              <a:t>for</a:t>
            </a:r>
            <a:r>
              <a:rPr lang="zh-CN" altLang="en-US" b="1" dirty="0"/>
              <a:t> </a:t>
            </a:r>
            <a:r>
              <a:rPr lang="en-US" altLang="zh-CN" b="1" dirty="0" err="1"/>
              <a:t>Sibylle</a:t>
            </a:r>
            <a:endParaRPr lang="en-C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39296-9F16-5097-9765-CDB588AE9B88}"/>
              </a:ext>
            </a:extLst>
          </p:cNvPr>
          <p:cNvSpPr txBox="1"/>
          <p:nvPr/>
        </p:nvSpPr>
        <p:spPr>
          <a:xfrm>
            <a:off x="2437520" y="3520470"/>
            <a:ext cx="135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1</a:t>
            </a:r>
            <a:r>
              <a:rPr lang="en-US" altLang="zh-CN" dirty="0"/>
              <a:t>2</a:t>
            </a:r>
            <a:r>
              <a:rPr lang="en-CH" dirty="0"/>
              <a:t>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E594D-8F4F-DF67-4455-35D842FAA458}"/>
              </a:ext>
            </a:extLst>
          </p:cNvPr>
          <p:cNvSpPr txBox="1"/>
          <p:nvPr/>
        </p:nvSpPr>
        <p:spPr>
          <a:xfrm>
            <a:off x="3555442" y="543531"/>
            <a:ext cx="14259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4 * </a:t>
            </a:r>
            <a:r>
              <a:rPr lang="en-US" altLang="zh-CN" sz="1600" dirty="0"/>
              <a:t>10</a:t>
            </a:r>
            <a:r>
              <a:rPr lang="en-CH" sz="1600" dirty="0"/>
              <a:t> cells + 4 * </a:t>
            </a:r>
            <a:r>
              <a:rPr lang="en-US" altLang="zh-CN" sz="1600" dirty="0"/>
              <a:t>5</a:t>
            </a:r>
            <a:r>
              <a:rPr lang="en-CH" sz="1600" dirty="0"/>
              <a:t>0 cells</a:t>
            </a:r>
          </a:p>
          <a:p>
            <a:r>
              <a:rPr lang="en-CH" sz="1600" dirty="0"/>
              <a:t>into 8 rows, 1 column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56C5A-F81B-684D-CEB3-2152979E22B9}"/>
              </a:ext>
            </a:extLst>
          </p:cNvPr>
          <p:cNvSpPr/>
          <p:nvPr/>
        </p:nvSpPr>
        <p:spPr>
          <a:xfrm>
            <a:off x="4841017" y="574378"/>
            <a:ext cx="222825" cy="247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1FA35-AEF8-4BDE-78DD-AC7416DEF282}"/>
              </a:ext>
            </a:extLst>
          </p:cNvPr>
          <p:cNvSpPr txBox="1"/>
          <p:nvPr/>
        </p:nvSpPr>
        <p:spPr>
          <a:xfrm>
            <a:off x="4409660" y="1889659"/>
            <a:ext cx="13623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b="1" dirty="0"/>
              <a:t>4 * 100 cells + 4 * 500 cells</a:t>
            </a:r>
          </a:p>
          <a:p>
            <a:r>
              <a:rPr lang="en-CH" sz="1600" b="1" dirty="0"/>
              <a:t>into 8 rows, 1 column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73FFC1F-2D6B-984A-C8CE-D54192723571}"/>
              </a:ext>
            </a:extLst>
          </p:cNvPr>
          <p:cNvSpPr/>
          <p:nvPr/>
        </p:nvSpPr>
        <p:spPr>
          <a:xfrm rot="16200000">
            <a:off x="2927701" y="1384329"/>
            <a:ext cx="203560" cy="4068722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921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9DCEAD3-38F8-84E5-3B4D-5403AA35184C}"/>
              </a:ext>
            </a:extLst>
          </p:cNvPr>
          <p:cNvSpPr/>
          <p:nvPr/>
        </p:nvSpPr>
        <p:spPr>
          <a:xfrm>
            <a:off x="180109" y="207818"/>
            <a:ext cx="9878291" cy="60682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0A05D02-3E00-F913-B78C-AF650C0C9FA9}"/>
              </a:ext>
            </a:extLst>
          </p:cNvPr>
          <p:cNvSpPr/>
          <p:nvPr/>
        </p:nvSpPr>
        <p:spPr>
          <a:xfrm>
            <a:off x="488376" y="438789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326C0-797F-1C34-D5E8-4F295FA8409F}"/>
              </a:ext>
            </a:extLst>
          </p:cNvPr>
          <p:cNvSpPr/>
          <p:nvPr/>
        </p:nvSpPr>
        <p:spPr>
          <a:xfrm>
            <a:off x="983673" y="568036"/>
            <a:ext cx="3463635" cy="247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62EA05-9E6C-D10D-1E88-217A5AB096C1}"/>
              </a:ext>
            </a:extLst>
          </p:cNvPr>
          <p:cNvCxnSpPr>
            <a:cxnSpLocks/>
          </p:cNvCxnSpPr>
          <p:nvPr/>
        </p:nvCxnSpPr>
        <p:spPr>
          <a:xfrm flipH="1">
            <a:off x="675535" y="595746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3DC4D8-313E-01EE-7131-5E6E95ED3A71}"/>
              </a:ext>
            </a:extLst>
          </p:cNvPr>
          <p:cNvSpPr txBox="1"/>
          <p:nvPr/>
        </p:nvSpPr>
        <p:spPr>
          <a:xfrm>
            <a:off x="1124894" y="895033"/>
            <a:ext cx="199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ATTO</a:t>
            </a:r>
          </a:p>
          <a:p>
            <a:r>
              <a:rPr lang="en-CH" dirty="0"/>
              <a:t>80 * 1 cells</a:t>
            </a:r>
          </a:p>
          <a:p>
            <a:r>
              <a:rPr lang="en-CH" dirty="0"/>
              <a:t>8 rows, 10 columns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B1387-A1D0-2267-20BB-982AA58DF0E1}"/>
              </a:ext>
            </a:extLst>
          </p:cNvPr>
          <p:cNvSpPr/>
          <p:nvPr/>
        </p:nvSpPr>
        <p:spPr>
          <a:xfrm>
            <a:off x="4532750" y="568036"/>
            <a:ext cx="222825" cy="24799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D17B8C-CFF9-0CBA-B0E0-14E4E6C0B797}"/>
              </a:ext>
            </a:extLst>
          </p:cNvPr>
          <p:cNvSpPr/>
          <p:nvPr/>
        </p:nvSpPr>
        <p:spPr>
          <a:xfrm>
            <a:off x="5185068" y="428075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525BAE-1E0F-3587-188C-3CBE579D10FA}"/>
              </a:ext>
            </a:extLst>
          </p:cNvPr>
          <p:cNvSpPr/>
          <p:nvPr/>
        </p:nvSpPr>
        <p:spPr>
          <a:xfrm>
            <a:off x="5444837" y="585032"/>
            <a:ext cx="3463635" cy="2479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CF8F4-D84D-D635-E538-2A323D389B75}"/>
              </a:ext>
            </a:extLst>
          </p:cNvPr>
          <p:cNvSpPr txBox="1"/>
          <p:nvPr/>
        </p:nvSpPr>
        <p:spPr>
          <a:xfrm>
            <a:off x="5586058" y="912029"/>
            <a:ext cx="1990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Neg</a:t>
            </a:r>
          </a:p>
          <a:p>
            <a:r>
              <a:rPr lang="en-CH" dirty="0"/>
              <a:t>80 * 1 cells</a:t>
            </a:r>
          </a:p>
          <a:p>
            <a:r>
              <a:rPr lang="en-CH" dirty="0"/>
              <a:t>8 rows, 10 columns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B367BCF-D917-BCAA-1280-F00D411D7325}"/>
              </a:ext>
            </a:extLst>
          </p:cNvPr>
          <p:cNvCxnSpPr>
            <a:cxnSpLocks/>
          </p:cNvCxnSpPr>
          <p:nvPr/>
        </p:nvCxnSpPr>
        <p:spPr>
          <a:xfrm>
            <a:off x="718766" y="593284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3F6B79-7D46-0F26-CBD6-937F57339C73}"/>
              </a:ext>
            </a:extLst>
          </p:cNvPr>
          <p:cNvCxnSpPr>
            <a:cxnSpLocks/>
          </p:cNvCxnSpPr>
          <p:nvPr/>
        </p:nvCxnSpPr>
        <p:spPr>
          <a:xfrm flipH="1">
            <a:off x="9318981" y="612063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22DCDA-F090-FFDC-45A8-D9B457AA46F0}"/>
              </a:ext>
            </a:extLst>
          </p:cNvPr>
          <p:cNvCxnSpPr>
            <a:cxnSpLocks/>
          </p:cNvCxnSpPr>
          <p:nvPr/>
        </p:nvCxnSpPr>
        <p:spPr>
          <a:xfrm>
            <a:off x="9362212" y="609601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4BA31DF-C469-1352-8A65-3C9C6D0B5FF6}"/>
              </a:ext>
            </a:extLst>
          </p:cNvPr>
          <p:cNvSpPr/>
          <p:nvPr/>
        </p:nvSpPr>
        <p:spPr>
          <a:xfrm>
            <a:off x="514990" y="3255083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820E6C-E237-A174-C900-44A57C6ABCC7}"/>
              </a:ext>
            </a:extLst>
          </p:cNvPr>
          <p:cNvSpPr/>
          <p:nvPr/>
        </p:nvSpPr>
        <p:spPr>
          <a:xfrm>
            <a:off x="1010287" y="3384330"/>
            <a:ext cx="3463635" cy="15292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A0BB46-15C8-7CD6-EE9C-74DF3DD461AC}"/>
              </a:ext>
            </a:extLst>
          </p:cNvPr>
          <p:cNvCxnSpPr>
            <a:cxnSpLocks/>
          </p:cNvCxnSpPr>
          <p:nvPr/>
        </p:nvCxnSpPr>
        <p:spPr>
          <a:xfrm flipH="1">
            <a:off x="702149" y="3412040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59A06DD-46FC-C9CE-39BA-C2CECC55C820}"/>
              </a:ext>
            </a:extLst>
          </p:cNvPr>
          <p:cNvSpPr txBox="1"/>
          <p:nvPr/>
        </p:nvSpPr>
        <p:spPr>
          <a:xfrm>
            <a:off x="1151508" y="3711327"/>
            <a:ext cx="2104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mScarlet</a:t>
            </a:r>
          </a:p>
          <a:p>
            <a:r>
              <a:rPr lang="en-CH" dirty="0"/>
              <a:t>50 * 1 cells</a:t>
            </a:r>
          </a:p>
          <a:p>
            <a:r>
              <a:rPr lang="en-CH" dirty="0"/>
              <a:t>5 rows, 10 columns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389F20-14EF-D542-B1B3-62B3AF37C8AC}"/>
              </a:ext>
            </a:extLst>
          </p:cNvPr>
          <p:cNvCxnSpPr>
            <a:cxnSpLocks/>
          </p:cNvCxnSpPr>
          <p:nvPr/>
        </p:nvCxnSpPr>
        <p:spPr>
          <a:xfrm>
            <a:off x="745380" y="3409578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9DCCB53-F936-29DE-1083-DB169CC907D7}"/>
              </a:ext>
            </a:extLst>
          </p:cNvPr>
          <p:cNvSpPr/>
          <p:nvPr/>
        </p:nvSpPr>
        <p:spPr>
          <a:xfrm>
            <a:off x="5185068" y="3235036"/>
            <a:ext cx="4516582" cy="275468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D63543-E6D7-DB45-3295-CDB0DDD1E3C6}"/>
              </a:ext>
            </a:extLst>
          </p:cNvPr>
          <p:cNvSpPr/>
          <p:nvPr/>
        </p:nvSpPr>
        <p:spPr>
          <a:xfrm>
            <a:off x="5444838" y="3391993"/>
            <a:ext cx="3143952" cy="2479964"/>
          </a:xfrm>
          <a:prstGeom prst="rect">
            <a:avLst/>
          </a:prstGeom>
          <a:solidFill>
            <a:srgbClr val="FFD5DD"/>
          </a:solidFill>
          <a:ln w="38100">
            <a:solidFill>
              <a:srgbClr val="E73D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26496C-E7D2-94CB-7AE4-AF8D42466A78}"/>
              </a:ext>
            </a:extLst>
          </p:cNvPr>
          <p:cNvSpPr txBox="1"/>
          <p:nvPr/>
        </p:nvSpPr>
        <p:spPr>
          <a:xfrm>
            <a:off x="5573213" y="3487571"/>
            <a:ext cx="1702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/>
              <a:t>LV_red</a:t>
            </a:r>
          </a:p>
          <a:p>
            <a:r>
              <a:rPr lang="en-CH" sz="1600" b="1" dirty="0"/>
              <a:t>72 * 1 cells</a:t>
            </a:r>
          </a:p>
          <a:p>
            <a:r>
              <a:rPr lang="en-CH" sz="1600" dirty="0"/>
              <a:t>8 rows, </a:t>
            </a:r>
            <a:r>
              <a:rPr lang="en-CH" sz="1600" b="1" dirty="0"/>
              <a:t>9 columns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2417F0-2C22-CC16-2533-E9A34200B715}"/>
              </a:ext>
            </a:extLst>
          </p:cNvPr>
          <p:cNvSpPr/>
          <p:nvPr/>
        </p:nvSpPr>
        <p:spPr>
          <a:xfrm>
            <a:off x="9005329" y="3391993"/>
            <a:ext cx="222825" cy="2479964"/>
          </a:xfrm>
          <a:prstGeom prst="rect">
            <a:avLst/>
          </a:prstGeom>
          <a:solidFill>
            <a:srgbClr val="FFD5DD"/>
          </a:solidFill>
          <a:ln w="38100">
            <a:solidFill>
              <a:srgbClr val="E73E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CC981-4D2E-24D2-D899-FBFF2D80B4A1}"/>
              </a:ext>
            </a:extLst>
          </p:cNvPr>
          <p:cNvCxnSpPr>
            <a:cxnSpLocks/>
          </p:cNvCxnSpPr>
          <p:nvPr/>
        </p:nvCxnSpPr>
        <p:spPr>
          <a:xfrm flipH="1">
            <a:off x="9318981" y="3419024"/>
            <a:ext cx="238863" cy="239446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21C463-23CB-021B-8439-EE892FF2327C}"/>
              </a:ext>
            </a:extLst>
          </p:cNvPr>
          <p:cNvCxnSpPr>
            <a:cxnSpLocks/>
          </p:cNvCxnSpPr>
          <p:nvPr/>
        </p:nvCxnSpPr>
        <p:spPr>
          <a:xfrm>
            <a:off x="9362212" y="3416562"/>
            <a:ext cx="152400" cy="239692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0B6BEF-3BFD-6189-2863-DB16E2CE0446}"/>
              </a:ext>
            </a:extLst>
          </p:cNvPr>
          <p:cNvSpPr/>
          <p:nvPr/>
        </p:nvSpPr>
        <p:spPr>
          <a:xfrm>
            <a:off x="8685647" y="3391993"/>
            <a:ext cx="222825" cy="2479964"/>
          </a:xfrm>
          <a:prstGeom prst="rect">
            <a:avLst/>
          </a:prstGeom>
          <a:solidFill>
            <a:srgbClr val="FFD5DD"/>
          </a:solidFill>
          <a:ln w="38100">
            <a:solidFill>
              <a:srgbClr val="E73E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CH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DC8FB1BB-A2F3-EEA9-316E-1209CDD7B0C2}"/>
              </a:ext>
            </a:extLst>
          </p:cNvPr>
          <p:cNvSpPr/>
          <p:nvPr/>
        </p:nvSpPr>
        <p:spPr>
          <a:xfrm rot="16200000">
            <a:off x="7198743" y="4344834"/>
            <a:ext cx="283757" cy="3775065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B8CAF-F8CD-FE94-1A59-F05BD2A40004}"/>
              </a:ext>
            </a:extLst>
          </p:cNvPr>
          <p:cNvSpPr txBox="1"/>
          <p:nvPr/>
        </p:nvSpPr>
        <p:spPr>
          <a:xfrm>
            <a:off x="6735711" y="6418440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11 columns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519041C3-C34B-DD05-132B-97445F7A0C7C}"/>
              </a:ext>
            </a:extLst>
          </p:cNvPr>
          <p:cNvSpPr/>
          <p:nvPr/>
        </p:nvSpPr>
        <p:spPr>
          <a:xfrm rot="16200000">
            <a:off x="2729327" y="4344834"/>
            <a:ext cx="283757" cy="3775065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F0F603-1248-527D-8A3B-26775B962D72}"/>
              </a:ext>
            </a:extLst>
          </p:cNvPr>
          <p:cNvSpPr txBox="1"/>
          <p:nvPr/>
        </p:nvSpPr>
        <p:spPr>
          <a:xfrm>
            <a:off x="2266295" y="6418440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11 columns</a:t>
            </a:r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41AE5BD5-C34A-0F58-2BF2-EB121E72F4B2}"/>
              </a:ext>
            </a:extLst>
          </p:cNvPr>
          <p:cNvSpPr/>
          <p:nvPr/>
        </p:nvSpPr>
        <p:spPr>
          <a:xfrm rot="10800000">
            <a:off x="9835557" y="3428999"/>
            <a:ext cx="266073" cy="2560720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DD381D-550A-19D6-524D-89A681EE9F1C}"/>
              </a:ext>
            </a:extLst>
          </p:cNvPr>
          <p:cNvSpPr txBox="1"/>
          <p:nvPr/>
        </p:nvSpPr>
        <p:spPr>
          <a:xfrm>
            <a:off x="10155257" y="4544291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8 rows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96ADE9A9-FBDD-08DE-D4A6-C047AEF1842F}"/>
              </a:ext>
            </a:extLst>
          </p:cNvPr>
          <p:cNvSpPr/>
          <p:nvPr/>
        </p:nvSpPr>
        <p:spPr>
          <a:xfrm rot="10800000">
            <a:off x="9781045" y="547289"/>
            <a:ext cx="266073" cy="2560720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A2AC88-539E-F7ED-EE7B-B20CDD0C21C0}"/>
              </a:ext>
            </a:extLst>
          </p:cNvPr>
          <p:cNvSpPr txBox="1"/>
          <p:nvPr/>
        </p:nvSpPr>
        <p:spPr>
          <a:xfrm>
            <a:off x="10100745" y="1662581"/>
            <a:ext cx="804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8 rows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A790F5-A662-6868-5DFC-DD87BB434544}"/>
              </a:ext>
            </a:extLst>
          </p:cNvPr>
          <p:cNvSpPr txBox="1"/>
          <p:nvPr/>
        </p:nvSpPr>
        <p:spPr>
          <a:xfrm>
            <a:off x="9438412" y="6465516"/>
            <a:ext cx="272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single cells, rep 2 sorted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FF8557-1296-47AE-6675-2F050A5F60F3}"/>
              </a:ext>
            </a:extLst>
          </p:cNvPr>
          <p:cNvSpPr txBox="1"/>
          <p:nvPr/>
        </p:nvSpPr>
        <p:spPr>
          <a:xfrm>
            <a:off x="3701553" y="993706"/>
            <a:ext cx="1425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4 * 10 cells + 4 * 50 cells</a:t>
            </a:r>
          </a:p>
          <a:p>
            <a:r>
              <a:rPr lang="en-CH" dirty="0"/>
              <a:t>into 8 rows, 1 column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0F1A40-4456-2BBE-D4BC-706501A8CCDC}"/>
              </a:ext>
            </a:extLst>
          </p:cNvPr>
          <p:cNvSpPr txBox="1"/>
          <p:nvPr/>
        </p:nvSpPr>
        <p:spPr>
          <a:xfrm>
            <a:off x="7692717" y="3403016"/>
            <a:ext cx="13623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dirty="0"/>
              <a:t>4 * 10 cells + 4 * 50 cells</a:t>
            </a:r>
          </a:p>
          <a:p>
            <a:r>
              <a:rPr lang="en-CH" sz="1600" dirty="0"/>
              <a:t>into 8 rows, 1 column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D2652B-5828-1E8A-415C-8E55D56E6165}"/>
              </a:ext>
            </a:extLst>
          </p:cNvPr>
          <p:cNvSpPr txBox="1"/>
          <p:nvPr/>
        </p:nvSpPr>
        <p:spPr>
          <a:xfrm>
            <a:off x="8054932" y="4689455"/>
            <a:ext cx="13623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 b="1" dirty="0"/>
              <a:t>4 * 100 cells + 4 * 500 cells</a:t>
            </a:r>
          </a:p>
          <a:p>
            <a:r>
              <a:rPr lang="en-CH" sz="1600" b="1" dirty="0"/>
              <a:t>into 8 rows, 1 column</a:t>
            </a:r>
          </a:p>
        </p:txBody>
      </p:sp>
    </p:spTree>
    <p:extLst>
      <p:ext uri="{BB962C8B-B14F-4D97-AF65-F5344CB8AC3E}">
        <p14:creationId xmlns:p14="http://schemas.microsoft.com/office/powerpoint/2010/main" val="107599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620</Words>
  <Application>Microsoft Macintosh PowerPoint</Application>
  <PresentationFormat>Widescreen</PresentationFormat>
  <Paragraphs>138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Office Theme</vt:lpstr>
      <vt:lpstr>Sorting plan v.2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Weijia Zhong</dc:creator>
  <cp:lastModifiedBy>Weijia Zhong</cp:lastModifiedBy>
  <cp:revision>13</cp:revision>
  <cp:lastPrinted>2024-12-04T11:26:22Z</cp:lastPrinted>
  <dcterms:created xsi:type="dcterms:W3CDTF">2024-11-22T00:25:25Z</dcterms:created>
  <dcterms:modified xsi:type="dcterms:W3CDTF">2024-12-04T11:26:49Z</dcterms:modified>
</cp:coreProperties>
</file>