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62" r:id="rId3"/>
    <p:sldId id="263" r:id="rId4"/>
    <p:sldId id="264" r:id="rId5"/>
    <p:sldId id="265" r:id="rId6"/>
    <p:sldId id="266" r:id="rId7"/>
    <p:sldId id="267" r:id="rId8"/>
    <p:sldId id="268" r:id="rId9"/>
    <p:sldId id="269"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6CE334C-74F0-4260-9239-1540C0FD27AC}"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4180DF-E212-427E-813C-9B64FE38D17C}" type="slidenum">
              <a:rPr lang="en-US" smtClean="0"/>
              <a:t>‹#›</a:t>
            </a:fld>
            <a:endParaRPr lang="en-US"/>
          </a:p>
        </p:txBody>
      </p:sp>
    </p:spTree>
    <p:extLst>
      <p:ext uri="{BB962C8B-B14F-4D97-AF65-F5344CB8AC3E}">
        <p14:creationId xmlns:p14="http://schemas.microsoft.com/office/powerpoint/2010/main" val="3720865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CE334C-74F0-4260-9239-1540C0FD27AC}"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4180DF-E212-427E-813C-9B64FE38D17C}" type="slidenum">
              <a:rPr lang="en-US" smtClean="0"/>
              <a:t>‹#›</a:t>
            </a:fld>
            <a:endParaRPr lang="en-US"/>
          </a:p>
        </p:txBody>
      </p:sp>
    </p:spTree>
    <p:extLst>
      <p:ext uri="{BB962C8B-B14F-4D97-AF65-F5344CB8AC3E}">
        <p14:creationId xmlns:p14="http://schemas.microsoft.com/office/powerpoint/2010/main" val="2654666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CE334C-74F0-4260-9239-1540C0FD27AC}"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4180DF-E212-427E-813C-9B64FE38D17C}" type="slidenum">
              <a:rPr lang="en-US" smtClean="0"/>
              <a:t>‹#›</a:t>
            </a:fld>
            <a:endParaRPr lang="en-US"/>
          </a:p>
        </p:txBody>
      </p:sp>
    </p:spTree>
    <p:extLst>
      <p:ext uri="{BB962C8B-B14F-4D97-AF65-F5344CB8AC3E}">
        <p14:creationId xmlns:p14="http://schemas.microsoft.com/office/powerpoint/2010/main" val="648337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CE334C-74F0-4260-9239-1540C0FD27AC}"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4180DF-E212-427E-813C-9B64FE38D17C}" type="slidenum">
              <a:rPr lang="en-US" smtClean="0"/>
              <a:t>‹#›</a:t>
            </a:fld>
            <a:endParaRPr lang="en-US"/>
          </a:p>
        </p:txBody>
      </p:sp>
    </p:spTree>
    <p:extLst>
      <p:ext uri="{BB962C8B-B14F-4D97-AF65-F5344CB8AC3E}">
        <p14:creationId xmlns:p14="http://schemas.microsoft.com/office/powerpoint/2010/main" val="98638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CE334C-74F0-4260-9239-1540C0FD27AC}"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4180DF-E212-427E-813C-9B64FE38D17C}" type="slidenum">
              <a:rPr lang="en-US" smtClean="0"/>
              <a:t>‹#›</a:t>
            </a:fld>
            <a:endParaRPr lang="en-US"/>
          </a:p>
        </p:txBody>
      </p:sp>
    </p:spTree>
    <p:extLst>
      <p:ext uri="{BB962C8B-B14F-4D97-AF65-F5344CB8AC3E}">
        <p14:creationId xmlns:p14="http://schemas.microsoft.com/office/powerpoint/2010/main" val="20768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6CE334C-74F0-4260-9239-1540C0FD27AC}" type="datetimeFigureOut">
              <a:rPr lang="en-US" smtClean="0"/>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4180DF-E212-427E-813C-9B64FE38D17C}" type="slidenum">
              <a:rPr lang="en-US" smtClean="0"/>
              <a:t>‹#›</a:t>
            </a:fld>
            <a:endParaRPr lang="en-US"/>
          </a:p>
        </p:txBody>
      </p:sp>
    </p:spTree>
    <p:extLst>
      <p:ext uri="{BB962C8B-B14F-4D97-AF65-F5344CB8AC3E}">
        <p14:creationId xmlns:p14="http://schemas.microsoft.com/office/powerpoint/2010/main" val="317769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6CE334C-74F0-4260-9239-1540C0FD27AC}" type="datetimeFigureOut">
              <a:rPr lang="en-US" smtClean="0"/>
              <a:t>10/17/2024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4180DF-E212-427E-813C-9B64FE38D17C}" type="slidenum">
              <a:rPr lang="en-US" smtClean="0"/>
              <a:t>‹#›</a:t>
            </a:fld>
            <a:endParaRPr lang="en-US"/>
          </a:p>
        </p:txBody>
      </p:sp>
    </p:spTree>
    <p:extLst>
      <p:ext uri="{BB962C8B-B14F-4D97-AF65-F5344CB8AC3E}">
        <p14:creationId xmlns:p14="http://schemas.microsoft.com/office/powerpoint/2010/main" val="2587446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6CE334C-74F0-4260-9239-1540C0FD27AC}" type="datetimeFigureOut">
              <a:rPr lang="en-US" smtClean="0"/>
              <a:t>10/17/2024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4180DF-E212-427E-813C-9B64FE38D17C}" type="slidenum">
              <a:rPr lang="en-US" smtClean="0"/>
              <a:t>‹#›</a:t>
            </a:fld>
            <a:endParaRPr lang="en-US"/>
          </a:p>
        </p:txBody>
      </p:sp>
    </p:spTree>
    <p:extLst>
      <p:ext uri="{BB962C8B-B14F-4D97-AF65-F5344CB8AC3E}">
        <p14:creationId xmlns:p14="http://schemas.microsoft.com/office/powerpoint/2010/main" val="406794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CE334C-74F0-4260-9239-1540C0FD27AC}" type="datetimeFigureOut">
              <a:rPr lang="en-US" smtClean="0"/>
              <a:t>10/17/2024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4180DF-E212-427E-813C-9B64FE38D17C}" type="slidenum">
              <a:rPr lang="en-US" smtClean="0"/>
              <a:t>‹#›</a:t>
            </a:fld>
            <a:endParaRPr lang="en-US"/>
          </a:p>
        </p:txBody>
      </p:sp>
    </p:spTree>
    <p:extLst>
      <p:ext uri="{BB962C8B-B14F-4D97-AF65-F5344CB8AC3E}">
        <p14:creationId xmlns:p14="http://schemas.microsoft.com/office/powerpoint/2010/main" val="826611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6CE334C-74F0-4260-9239-1540C0FD27AC}" type="datetimeFigureOut">
              <a:rPr lang="en-US" smtClean="0"/>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4180DF-E212-427E-813C-9B64FE38D17C}" type="slidenum">
              <a:rPr lang="en-US" smtClean="0"/>
              <a:t>‹#›</a:t>
            </a:fld>
            <a:endParaRPr lang="en-US"/>
          </a:p>
        </p:txBody>
      </p:sp>
    </p:spTree>
    <p:extLst>
      <p:ext uri="{BB962C8B-B14F-4D97-AF65-F5344CB8AC3E}">
        <p14:creationId xmlns:p14="http://schemas.microsoft.com/office/powerpoint/2010/main" val="114791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6CE334C-74F0-4260-9239-1540C0FD27AC}" type="datetimeFigureOut">
              <a:rPr lang="en-US" smtClean="0"/>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4180DF-E212-427E-813C-9B64FE38D17C}" type="slidenum">
              <a:rPr lang="en-US" smtClean="0"/>
              <a:t>‹#›</a:t>
            </a:fld>
            <a:endParaRPr lang="en-US"/>
          </a:p>
        </p:txBody>
      </p:sp>
    </p:spTree>
    <p:extLst>
      <p:ext uri="{BB962C8B-B14F-4D97-AF65-F5344CB8AC3E}">
        <p14:creationId xmlns:p14="http://schemas.microsoft.com/office/powerpoint/2010/main" val="513536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CE334C-74F0-4260-9239-1540C0FD27AC}" type="datetimeFigureOut">
              <a:rPr lang="en-US" smtClean="0"/>
              <a:t>10/17/2024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4180DF-E212-427E-813C-9B64FE38D17C}" type="slidenum">
              <a:rPr lang="en-US" smtClean="0"/>
              <a:t>‹#›</a:t>
            </a:fld>
            <a:endParaRPr lang="en-US"/>
          </a:p>
        </p:txBody>
      </p:sp>
    </p:spTree>
    <p:extLst>
      <p:ext uri="{BB962C8B-B14F-4D97-AF65-F5344CB8AC3E}">
        <p14:creationId xmlns:p14="http://schemas.microsoft.com/office/powerpoint/2010/main" val="2657002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weitaoxu@cityu.edu.h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t>
            </a:r>
            <a:r>
              <a:rPr lang="en-US" altLang="zh-CN" dirty="0"/>
              <a:t>ab</a:t>
            </a:r>
            <a:r>
              <a:rPr lang="en-US" dirty="0"/>
              <a:t> 5</a:t>
            </a:r>
            <a:br>
              <a:rPr lang="en-US" dirty="0"/>
            </a:br>
            <a:r>
              <a:rPr lang="en-US" dirty="0"/>
              <a:t>Complementary materials</a:t>
            </a:r>
          </a:p>
        </p:txBody>
      </p:sp>
      <p:sp>
        <p:nvSpPr>
          <p:cNvPr id="3" name="Subtitle 2"/>
          <p:cNvSpPr>
            <a:spLocks noGrp="1"/>
          </p:cNvSpPr>
          <p:nvPr>
            <p:ph type="subTitle" idx="1"/>
          </p:nvPr>
        </p:nvSpPr>
        <p:spPr>
          <a:xfrm>
            <a:off x="1524000" y="3936146"/>
            <a:ext cx="9144000" cy="1655762"/>
          </a:xfrm>
        </p:spPr>
        <p:txBody>
          <a:bodyPr/>
          <a:lstStyle/>
          <a:p>
            <a:r>
              <a:rPr lang="en-US" dirty="0"/>
              <a:t>Dr. Weitao Xu</a:t>
            </a:r>
          </a:p>
          <a:p>
            <a:r>
              <a:rPr lang="en-US" dirty="0">
                <a:hlinkClick r:id="rId2"/>
              </a:rPr>
              <a:t>weitaoxu@cityu.edu.hk</a:t>
            </a:r>
            <a:r>
              <a:rPr lang="en-US" dirty="0"/>
              <a:t> </a:t>
            </a:r>
          </a:p>
        </p:txBody>
      </p:sp>
    </p:spTree>
    <p:extLst>
      <p:ext uri="{BB962C8B-B14F-4D97-AF65-F5344CB8AC3E}">
        <p14:creationId xmlns:p14="http://schemas.microsoft.com/office/powerpoint/2010/main" val="3259454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82126-4B7B-C163-4DBD-AC675B972469}"/>
              </a:ext>
            </a:extLst>
          </p:cNvPr>
          <p:cNvSpPr>
            <a:spLocks noGrp="1"/>
          </p:cNvSpPr>
          <p:nvPr>
            <p:ph type="title"/>
          </p:nvPr>
        </p:nvSpPr>
        <p:spPr/>
        <p:txBody>
          <a:bodyPr/>
          <a:lstStyle/>
          <a:p>
            <a:r>
              <a:rPr lang="en-US" dirty="0"/>
              <a:t>Test example for </a:t>
            </a:r>
            <a:r>
              <a:rPr lang="en-US" dirty="0" err="1"/>
              <a:t>get_feedback</a:t>
            </a:r>
            <a:r>
              <a:rPr lang="en-US"/>
              <a:t>()</a:t>
            </a:r>
            <a:endParaRPr lang="en-US" dirty="0"/>
          </a:p>
        </p:txBody>
      </p:sp>
      <p:sp>
        <p:nvSpPr>
          <p:cNvPr id="3" name="Content Placeholder 2">
            <a:extLst>
              <a:ext uri="{FF2B5EF4-FFF2-40B4-BE49-F238E27FC236}">
                <a16:creationId xmlns:a16="http://schemas.microsoft.com/office/drawing/2014/main" id="{281BB046-1424-DFF8-1A49-489842973DC8}"/>
              </a:ext>
            </a:extLst>
          </p:cNvPr>
          <p:cNvSpPr>
            <a:spLocks noGrp="1"/>
          </p:cNvSpPr>
          <p:nvPr>
            <p:ph idx="1"/>
          </p:nvPr>
        </p:nvSpPr>
        <p:spPr>
          <a:xfrm>
            <a:off x="365760" y="2022474"/>
            <a:ext cx="10988040" cy="4911725"/>
          </a:xfrm>
        </p:spPr>
        <p:txBody>
          <a:bodyPr>
            <a:normAutofit lnSpcReduction="10000"/>
          </a:bodyPr>
          <a:lstStyle/>
          <a:p>
            <a:r>
              <a:rPr lang="en-US" dirty="0" err="1"/>
              <a:t>get_feedback</a:t>
            </a:r>
            <a:r>
              <a:rPr lang="en-US" dirty="0"/>
              <a:t>(“RRRRGGG","RRRGGGR") will return </a:t>
            </a:r>
            <a:r>
              <a:rPr lang="en-US" dirty="0">
                <a:solidFill>
                  <a:srgbClr val="FF0000"/>
                </a:solidFill>
              </a:rPr>
              <a:t>5*'</a:t>
            </a:r>
            <a:r>
              <a:rPr lang="en-US" dirty="0" err="1">
                <a:solidFill>
                  <a:srgbClr val="FF0000"/>
                </a:solidFill>
              </a:rPr>
              <a:t>b'+’w</a:t>
            </a:r>
            <a:r>
              <a:rPr lang="en-US" dirty="0">
                <a:solidFill>
                  <a:srgbClr val="FF0000"/>
                </a:solidFill>
              </a:rPr>
              <a:t>’*2</a:t>
            </a:r>
            <a:r>
              <a:rPr lang="en-US" dirty="0"/>
              <a:t>, why?</a:t>
            </a:r>
          </a:p>
          <a:p>
            <a:pPr marL="0" indent="0">
              <a:buNone/>
            </a:pPr>
            <a:r>
              <a:rPr lang="en-US" dirty="0"/>
              <a:t>                                           </a:t>
            </a:r>
            <a:r>
              <a:rPr lang="en-US" dirty="0" err="1"/>
              <a:t>bbbwbbw</a:t>
            </a:r>
            <a:r>
              <a:rPr lang="en-US" dirty="0"/>
              <a:t>  </a:t>
            </a:r>
            <a:r>
              <a:rPr lang="en-US" dirty="0">
                <a:sym typeface="Wingdings" panose="05000000000000000000" pitchFamily="2" charset="2"/>
              </a:rPr>
              <a:t> 5*’b’+ ‘w’*2</a:t>
            </a:r>
            <a:endParaRPr lang="en-US" dirty="0"/>
          </a:p>
          <a:p>
            <a:pPr marL="0" indent="0">
              <a:buNone/>
            </a:pPr>
            <a:r>
              <a:rPr lang="en-US" dirty="0"/>
              <a:t>                                           RRRRGGG</a:t>
            </a:r>
          </a:p>
          <a:p>
            <a:pPr marL="0" indent="0">
              <a:buNone/>
            </a:pPr>
            <a:r>
              <a:rPr lang="en-US" dirty="0"/>
              <a:t>                                           </a:t>
            </a:r>
          </a:p>
          <a:p>
            <a:pPr marL="0" indent="0">
              <a:buNone/>
            </a:pPr>
            <a:r>
              <a:rPr lang="en-US" dirty="0"/>
              <a:t>                                           RRRGGGR</a:t>
            </a:r>
          </a:p>
          <a:p>
            <a:r>
              <a:rPr lang="en-US" dirty="0" err="1"/>
              <a:t>get_feedback</a:t>
            </a:r>
            <a:r>
              <a:rPr lang="en-US" dirty="0"/>
              <a:t>("RRRRGGG","GGGGRRR") will return </a:t>
            </a:r>
            <a:r>
              <a:rPr lang="en-US" dirty="0">
                <a:solidFill>
                  <a:srgbClr val="FF0000"/>
                </a:solidFill>
              </a:rPr>
              <a:t>0*'</a:t>
            </a:r>
            <a:r>
              <a:rPr lang="en-US" dirty="0" err="1">
                <a:solidFill>
                  <a:srgbClr val="FF0000"/>
                </a:solidFill>
              </a:rPr>
              <a:t>b'+'w</a:t>
            </a:r>
            <a:r>
              <a:rPr lang="en-US" dirty="0">
                <a:solidFill>
                  <a:srgbClr val="FF0000"/>
                </a:solidFill>
              </a:rPr>
              <a:t>’*6</a:t>
            </a:r>
            <a:r>
              <a:rPr lang="en-US" dirty="0"/>
              <a:t>, why?</a:t>
            </a:r>
          </a:p>
          <a:p>
            <a:pPr marL="0" indent="0">
              <a:buNone/>
            </a:pPr>
            <a:r>
              <a:rPr lang="en-US" altLang="zh-CN" dirty="0"/>
              <a:t>                                           </a:t>
            </a:r>
            <a:r>
              <a:rPr lang="en-US" altLang="zh-CN" sz="2400" dirty="0"/>
              <a:t>www  </a:t>
            </a:r>
            <a:r>
              <a:rPr lang="en-US" altLang="zh-CN" sz="2400" dirty="0" err="1"/>
              <a:t>www</a:t>
            </a:r>
            <a:r>
              <a:rPr lang="en-US" altLang="zh-CN" dirty="0"/>
              <a:t>  </a:t>
            </a:r>
            <a:r>
              <a:rPr lang="en-US" altLang="zh-CN" dirty="0">
                <a:sym typeface="Wingdings" panose="05000000000000000000" pitchFamily="2" charset="2"/>
              </a:rPr>
              <a:t> 0*’b’+ ‘w’*6</a:t>
            </a:r>
            <a:endParaRPr lang="en-US" altLang="zh-CN" dirty="0"/>
          </a:p>
          <a:p>
            <a:pPr marL="0" indent="0">
              <a:buNone/>
            </a:pPr>
            <a:r>
              <a:rPr lang="en-US" altLang="zh-CN" dirty="0"/>
              <a:t>                                           RRRRGGG</a:t>
            </a:r>
          </a:p>
          <a:p>
            <a:pPr marL="0" indent="0">
              <a:buNone/>
            </a:pPr>
            <a:r>
              <a:rPr lang="en-US" altLang="zh-CN" dirty="0"/>
              <a:t>                                           </a:t>
            </a:r>
          </a:p>
          <a:p>
            <a:pPr marL="0" indent="0">
              <a:buNone/>
            </a:pPr>
            <a:r>
              <a:rPr lang="en-US" altLang="zh-CN" dirty="0"/>
              <a:t>                                           GGGGRRR</a:t>
            </a:r>
            <a:endParaRPr lang="en-US" dirty="0"/>
          </a:p>
        </p:txBody>
      </p:sp>
      <p:cxnSp>
        <p:nvCxnSpPr>
          <p:cNvPr id="5" name="Straight Arrow Connector 4"/>
          <p:cNvCxnSpPr/>
          <p:nvPr/>
        </p:nvCxnSpPr>
        <p:spPr>
          <a:xfrm flipV="1">
            <a:off x="4019550" y="3282950"/>
            <a:ext cx="6350" cy="6667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4210050" y="3282950"/>
            <a:ext cx="6350" cy="6667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flipV="1">
            <a:off x="4400550" y="3282950"/>
            <a:ext cx="6350" cy="6667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flipV="1">
            <a:off x="4826000" y="3282950"/>
            <a:ext cx="6350" cy="6667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flipV="1">
            <a:off x="5054600" y="3282950"/>
            <a:ext cx="6350" cy="6667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flipV="1">
            <a:off x="4635500" y="3282950"/>
            <a:ext cx="622300" cy="6667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p:cNvCxnSpPr/>
          <p:nvPr/>
        </p:nvCxnSpPr>
        <p:spPr>
          <a:xfrm flipH="1" flipV="1">
            <a:off x="4635500" y="3282950"/>
            <a:ext cx="622300" cy="6667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8" name="TextBox 17"/>
          <p:cNvSpPr txBox="1"/>
          <p:nvPr/>
        </p:nvSpPr>
        <p:spPr>
          <a:xfrm>
            <a:off x="2654300" y="2959100"/>
            <a:ext cx="729687" cy="369332"/>
          </a:xfrm>
          <a:prstGeom prst="rect">
            <a:avLst/>
          </a:prstGeom>
          <a:noFill/>
        </p:spPr>
        <p:txBody>
          <a:bodyPr wrap="none" rtlCol="0">
            <a:spAutoFit/>
          </a:bodyPr>
          <a:lstStyle/>
          <a:p>
            <a:r>
              <a:rPr lang="en-US" altLang="zh-CN" dirty="0"/>
              <a:t>Code:</a:t>
            </a:r>
            <a:endParaRPr lang="zh-CN" altLang="en-US" dirty="0"/>
          </a:p>
        </p:txBody>
      </p:sp>
      <p:sp>
        <p:nvSpPr>
          <p:cNvPr id="19" name="TextBox 18"/>
          <p:cNvSpPr txBox="1"/>
          <p:nvPr/>
        </p:nvSpPr>
        <p:spPr>
          <a:xfrm>
            <a:off x="2663825" y="3835400"/>
            <a:ext cx="809837" cy="369332"/>
          </a:xfrm>
          <a:prstGeom prst="rect">
            <a:avLst/>
          </a:prstGeom>
          <a:noFill/>
        </p:spPr>
        <p:txBody>
          <a:bodyPr wrap="none" rtlCol="0">
            <a:spAutoFit/>
          </a:bodyPr>
          <a:lstStyle/>
          <a:p>
            <a:r>
              <a:rPr lang="en-US" altLang="zh-CN" dirty="0"/>
              <a:t>Guess:</a:t>
            </a:r>
            <a:endParaRPr lang="zh-CN" altLang="en-US" dirty="0"/>
          </a:p>
        </p:txBody>
      </p:sp>
      <p:sp>
        <p:nvSpPr>
          <p:cNvPr id="20" name="TextBox 19"/>
          <p:cNvSpPr txBox="1"/>
          <p:nvPr/>
        </p:nvSpPr>
        <p:spPr>
          <a:xfrm>
            <a:off x="2721750" y="5289550"/>
            <a:ext cx="729687" cy="369332"/>
          </a:xfrm>
          <a:prstGeom prst="rect">
            <a:avLst/>
          </a:prstGeom>
          <a:noFill/>
        </p:spPr>
        <p:txBody>
          <a:bodyPr wrap="none" rtlCol="0">
            <a:spAutoFit/>
          </a:bodyPr>
          <a:lstStyle/>
          <a:p>
            <a:r>
              <a:rPr lang="en-US" altLang="zh-CN" dirty="0"/>
              <a:t>Code:</a:t>
            </a:r>
            <a:endParaRPr lang="zh-CN" altLang="en-US" dirty="0"/>
          </a:p>
        </p:txBody>
      </p:sp>
      <p:sp>
        <p:nvSpPr>
          <p:cNvPr id="21" name="TextBox 20"/>
          <p:cNvSpPr txBox="1"/>
          <p:nvPr/>
        </p:nvSpPr>
        <p:spPr>
          <a:xfrm>
            <a:off x="2681674" y="6159500"/>
            <a:ext cx="809837" cy="369332"/>
          </a:xfrm>
          <a:prstGeom prst="rect">
            <a:avLst/>
          </a:prstGeom>
          <a:noFill/>
        </p:spPr>
        <p:txBody>
          <a:bodyPr wrap="none" rtlCol="0">
            <a:spAutoFit/>
          </a:bodyPr>
          <a:lstStyle/>
          <a:p>
            <a:r>
              <a:rPr lang="en-US" altLang="zh-CN" dirty="0"/>
              <a:t>Guess:</a:t>
            </a:r>
            <a:endParaRPr lang="zh-CN" altLang="en-US" dirty="0"/>
          </a:p>
        </p:txBody>
      </p:sp>
      <p:cxnSp>
        <p:nvCxnSpPr>
          <p:cNvPr id="22" name="Straight Arrow Connector 21"/>
          <p:cNvCxnSpPr/>
          <p:nvPr/>
        </p:nvCxnSpPr>
        <p:spPr>
          <a:xfrm flipV="1">
            <a:off x="4095750" y="5658882"/>
            <a:ext cx="736600" cy="6085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p:cNvCxnSpPr/>
          <p:nvPr/>
        </p:nvCxnSpPr>
        <p:spPr>
          <a:xfrm flipV="1">
            <a:off x="4324350" y="5687972"/>
            <a:ext cx="736600" cy="6085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p:cNvCxnSpPr/>
          <p:nvPr/>
        </p:nvCxnSpPr>
        <p:spPr>
          <a:xfrm flipV="1">
            <a:off x="4521200" y="5702517"/>
            <a:ext cx="736600" cy="6085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p:cNvCxnSpPr/>
          <p:nvPr/>
        </p:nvCxnSpPr>
        <p:spPr>
          <a:xfrm flipH="1" flipV="1">
            <a:off x="4054476" y="5673428"/>
            <a:ext cx="835024" cy="6376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9" name="Straight Arrow Connector 28"/>
          <p:cNvCxnSpPr/>
          <p:nvPr/>
        </p:nvCxnSpPr>
        <p:spPr>
          <a:xfrm flipH="1" flipV="1">
            <a:off x="4225926" y="5644337"/>
            <a:ext cx="835024" cy="6376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0" name="Straight Arrow Connector 29"/>
          <p:cNvCxnSpPr/>
          <p:nvPr/>
        </p:nvCxnSpPr>
        <p:spPr>
          <a:xfrm flipH="1" flipV="1">
            <a:off x="4464050" y="5666157"/>
            <a:ext cx="835024" cy="6376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1" name="TextBox 30"/>
          <p:cNvSpPr txBox="1"/>
          <p:nvPr/>
        </p:nvSpPr>
        <p:spPr>
          <a:xfrm>
            <a:off x="7890794" y="5574485"/>
            <a:ext cx="3634456" cy="923330"/>
          </a:xfrm>
          <a:prstGeom prst="rect">
            <a:avLst/>
          </a:prstGeom>
          <a:noFill/>
        </p:spPr>
        <p:txBody>
          <a:bodyPr wrap="none" rtlCol="0">
            <a:spAutoFit/>
          </a:bodyPr>
          <a:lstStyle/>
          <a:p>
            <a:r>
              <a:rPr lang="en-US" altLang="zh-CN" dirty="0">
                <a:solidFill>
                  <a:srgbClr val="C00000"/>
                </a:solidFill>
              </a:rPr>
              <a:t>Note: the length of code is 7 but the </a:t>
            </a:r>
          </a:p>
          <a:p>
            <a:r>
              <a:rPr lang="en-US" altLang="zh-CN" dirty="0">
                <a:solidFill>
                  <a:srgbClr val="C00000"/>
                </a:solidFill>
              </a:rPr>
              <a:t>length of the feedback is only 6! </a:t>
            </a:r>
          </a:p>
          <a:p>
            <a:r>
              <a:rPr lang="en-US" altLang="zh-CN" dirty="0">
                <a:solidFill>
                  <a:srgbClr val="C00000"/>
                </a:solidFill>
              </a:rPr>
              <a:t>Do not double count!</a:t>
            </a:r>
            <a:endParaRPr lang="zh-CN" altLang="en-US" dirty="0">
              <a:solidFill>
                <a:srgbClr val="C00000"/>
              </a:solidFill>
            </a:endParaRPr>
          </a:p>
        </p:txBody>
      </p:sp>
    </p:spTree>
    <p:extLst>
      <p:ext uri="{BB962C8B-B14F-4D97-AF65-F5344CB8AC3E}">
        <p14:creationId xmlns:p14="http://schemas.microsoft.com/office/powerpoint/2010/main" val="2794641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4401"/>
            <a:ext cx="10515600" cy="1325563"/>
          </a:xfrm>
        </p:spPr>
        <p:txBody>
          <a:bodyPr/>
          <a:lstStyle/>
          <a:p>
            <a:r>
              <a:rPr lang="en-US" dirty="0"/>
              <a:t>This lab is challenging, </a:t>
            </a:r>
            <a:r>
              <a:rPr lang="en-US" dirty="0" err="1"/>
              <a:t>pls</a:t>
            </a:r>
            <a:r>
              <a:rPr lang="en-US" dirty="0"/>
              <a:t> try your best</a:t>
            </a:r>
          </a:p>
        </p:txBody>
      </p:sp>
      <p:pic>
        <p:nvPicPr>
          <p:cNvPr id="4" name="Picture 3"/>
          <p:cNvPicPr>
            <a:picLocks noChangeAspect="1"/>
          </p:cNvPicPr>
          <p:nvPr/>
        </p:nvPicPr>
        <p:blipFill>
          <a:blip r:embed="rId2"/>
          <a:stretch>
            <a:fillRect/>
          </a:stretch>
        </p:blipFill>
        <p:spPr>
          <a:xfrm>
            <a:off x="2332892" y="2882109"/>
            <a:ext cx="6318738" cy="2607431"/>
          </a:xfrm>
          <a:prstGeom prst="rect">
            <a:avLst/>
          </a:prstGeom>
        </p:spPr>
      </p:pic>
      <p:sp>
        <p:nvSpPr>
          <p:cNvPr id="5" name="TextBox 4"/>
          <p:cNvSpPr txBox="1"/>
          <p:nvPr/>
        </p:nvSpPr>
        <p:spPr>
          <a:xfrm>
            <a:off x="369277" y="1309232"/>
            <a:ext cx="10070321" cy="646331"/>
          </a:xfrm>
          <a:prstGeom prst="rect">
            <a:avLst/>
          </a:prstGeom>
          <a:noFill/>
        </p:spPr>
        <p:txBody>
          <a:bodyPr wrap="none" rtlCol="0">
            <a:spAutoFit/>
          </a:bodyPr>
          <a:lstStyle/>
          <a:p>
            <a:r>
              <a:rPr lang="en-US" dirty="0"/>
              <a:t>code: it’s a string, it represents the correct answer, in this example it’s “YPGB” (yellow-purple-green-blue)</a:t>
            </a:r>
          </a:p>
          <a:p>
            <a:r>
              <a:rPr lang="en-US" dirty="0" err="1"/>
              <a:t>code_length</a:t>
            </a:r>
            <a:r>
              <a:rPr lang="en-US" dirty="0"/>
              <a:t>: the length of this string,</a:t>
            </a:r>
          </a:p>
        </p:txBody>
      </p:sp>
      <p:sp>
        <p:nvSpPr>
          <p:cNvPr id="6" name="Rectangle 5"/>
          <p:cNvSpPr/>
          <p:nvPr/>
        </p:nvSpPr>
        <p:spPr>
          <a:xfrm>
            <a:off x="6635793" y="1988053"/>
            <a:ext cx="5311006" cy="646331"/>
          </a:xfrm>
          <a:prstGeom prst="rect">
            <a:avLst/>
          </a:prstGeom>
        </p:spPr>
        <p:txBody>
          <a:bodyPr wrap="none">
            <a:spAutoFit/>
          </a:bodyPr>
          <a:lstStyle/>
          <a:p>
            <a:r>
              <a:rPr lang="en-US" dirty="0"/>
              <a:t>guess: it’s user’s input, it’s also a string. </a:t>
            </a:r>
          </a:p>
          <a:p>
            <a:r>
              <a:rPr lang="en-US" dirty="0"/>
              <a:t>In this example, it’s “BPGY” (blue-purple-green-yellow)</a:t>
            </a:r>
          </a:p>
        </p:txBody>
      </p:sp>
      <p:cxnSp>
        <p:nvCxnSpPr>
          <p:cNvPr id="8" name="Straight Arrow Connector 7"/>
          <p:cNvCxnSpPr/>
          <p:nvPr/>
        </p:nvCxnSpPr>
        <p:spPr>
          <a:xfrm>
            <a:off x="1661746" y="1955563"/>
            <a:ext cx="905608" cy="12712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567354" y="3311899"/>
            <a:ext cx="641838" cy="15100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a:off x="7957038" y="2666874"/>
            <a:ext cx="881454" cy="77091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341575" y="3309098"/>
            <a:ext cx="521677" cy="13706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69277" y="5657671"/>
            <a:ext cx="10678058" cy="1200329"/>
          </a:xfrm>
          <a:prstGeom prst="rect">
            <a:avLst/>
          </a:prstGeom>
        </p:spPr>
        <p:txBody>
          <a:bodyPr wrap="square">
            <a:spAutoFit/>
          </a:bodyPr>
          <a:lstStyle/>
          <a:p>
            <a:r>
              <a:rPr lang="en-US" dirty="0"/>
              <a:t>feedback: every time, the system generates a feedback for user’s guess.</a:t>
            </a:r>
          </a:p>
          <a:p>
            <a:r>
              <a:rPr lang="en-US" dirty="0"/>
              <a:t>black_key_pegs_count is the number of code pegs that are the correct colors in the correct positions</a:t>
            </a:r>
          </a:p>
          <a:p>
            <a:r>
              <a:rPr lang="en-US" dirty="0" err="1"/>
              <a:t>white_key_pegs_count</a:t>
            </a:r>
            <a:r>
              <a:rPr lang="en-US" dirty="0"/>
              <a:t> is the number of code pegs that are the correct colors but in incorrect positions</a:t>
            </a:r>
          </a:p>
          <a:p>
            <a:endParaRPr lang="en-US" dirty="0"/>
          </a:p>
        </p:txBody>
      </p:sp>
      <p:sp>
        <p:nvSpPr>
          <p:cNvPr id="19" name="Rectangle 18"/>
          <p:cNvSpPr/>
          <p:nvPr/>
        </p:nvSpPr>
        <p:spPr>
          <a:xfrm>
            <a:off x="8833337" y="3309098"/>
            <a:ext cx="3358663" cy="2862322"/>
          </a:xfrm>
          <a:prstGeom prst="rect">
            <a:avLst/>
          </a:prstGeom>
        </p:spPr>
        <p:txBody>
          <a:bodyPr wrap="square">
            <a:spAutoFit/>
          </a:bodyPr>
          <a:lstStyle/>
          <a:p>
            <a:r>
              <a:rPr lang="en-US" dirty="0"/>
              <a:t>In this example, the feedback is </a:t>
            </a:r>
            <a:r>
              <a:rPr lang="en-US" dirty="0" err="1"/>
              <a:t>bbww</a:t>
            </a:r>
            <a:r>
              <a:rPr lang="en-US" dirty="0"/>
              <a:t>, meaning 2 black_key+2 </a:t>
            </a:r>
            <a:r>
              <a:rPr lang="en-US" dirty="0" err="1"/>
              <a:t>white_key</a:t>
            </a:r>
            <a:endParaRPr lang="en-US" dirty="0"/>
          </a:p>
          <a:p>
            <a:endParaRPr lang="en-US" dirty="0"/>
          </a:p>
          <a:p>
            <a:r>
              <a:rPr lang="en-US" dirty="0"/>
              <a:t>Purple and green are correct color in correct positions-&gt;2 black</a:t>
            </a:r>
          </a:p>
          <a:p>
            <a:endParaRPr lang="en-US" dirty="0"/>
          </a:p>
          <a:p>
            <a:r>
              <a:rPr lang="en-US" dirty="0"/>
              <a:t>Yellow and blue are correct color in incorrect positions-&gt;2 white</a:t>
            </a:r>
          </a:p>
          <a:p>
            <a:endParaRPr lang="en-US" dirty="0"/>
          </a:p>
        </p:txBody>
      </p:sp>
    </p:spTree>
    <p:extLst>
      <p:ext uri="{BB962C8B-B14F-4D97-AF65-F5344CB8AC3E}">
        <p14:creationId xmlns:p14="http://schemas.microsoft.com/office/powerpoint/2010/main" val="1326987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Code Generation</a:t>
            </a:r>
          </a:p>
        </p:txBody>
      </p:sp>
      <p:sp>
        <p:nvSpPr>
          <p:cNvPr id="3" name="Content Placeholder 2"/>
          <p:cNvSpPr>
            <a:spLocks noGrp="1"/>
          </p:cNvSpPr>
          <p:nvPr>
            <p:ph idx="1"/>
          </p:nvPr>
        </p:nvSpPr>
        <p:spPr>
          <a:xfrm>
            <a:off x="838200" y="1588233"/>
            <a:ext cx="10515600" cy="2192459"/>
          </a:xfrm>
        </p:spPr>
        <p:txBody>
          <a:bodyPr/>
          <a:lstStyle/>
          <a:p>
            <a:r>
              <a:rPr lang="en-US" dirty="0"/>
              <a:t>import random</a:t>
            </a:r>
          </a:p>
          <a:p>
            <a:r>
              <a:rPr lang="en-US" dirty="0" err="1"/>
              <a:t>random.random</a:t>
            </a:r>
            <a:r>
              <a:rPr lang="en-US" dirty="0"/>
              <a:t>()</a:t>
            </a:r>
            <a:r>
              <a:rPr lang="en-US" dirty="0">
                <a:sym typeface="Wingdings" panose="05000000000000000000" pitchFamily="2" charset="2"/>
              </a:rPr>
              <a:t># random floating point numbers in [0,1)</a:t>
            </a:r>
          </a:p>
          <a:p>
            <a:r>
              <a:rPr lang="en-US" dirty="0" err="1"/>
              <a:t>random.randint</a:t>
            </a:r>
            <a:r>
              <a:rPr lang="en-US" dirty="0"/>
              <a:t>(3,10)</a:t>
            </a:r>
            <a:r>
              <a:rPr lang="en-US" dirty="0">
                <a:sym typeface="Wingdings" panose="05000000000000000000" pitchFamily="2" charset="2"/>
              </a:rPr>
              <a:t># random integer in range [3,10]</a:t>
            </a:r>
          </a:p>
          <a:p>
            <a:r>
              <a:rPr lang="en-US" dirty="0" err="1"/>
              <a:t>random.choice</a:t>
            </a:r>
            <a:r>
              <a:rPr lang="en-US" dirty="0"/>
              <a:t>('RBG')</a:t>
            </a:r>
            <a:r>
              <a:rPr lang="en-US" dirty="0">
                <a:sym typeface="Wingdings" panose="05000000000000000000" pitchFamily="2" charset="2"/>
              </a:rPr>
              <a:t># random element in the sequence 'RBG'</a:t>
            </a:r>
            <a:endParaRPr lang="en-US" dirty="0"/>
          </a:p>
        </p:txBody>
      </p:sp>
      <p:pic>
        <p:nvPicPr>
          <p:cNvPr id="4" name="Picture 3"/>
          <p:cNvPicPr>
            <a:picLocks noChangeAspect="1"/>
          </p:cNvPicPr>
          <p:nvPr/>
        </p:nvPicPr>
        <p:blipFill>
          <a:blip r:embed="rId2"/>
          <a:stretch>
            <a:fillRect/>
          </a:stretch>
        </p:blipFill>
        <p:spPr>
          <a:xfrm>
            <a:off x="3297115" y="3704143"/>
            <a:ext cx="5325208" cy="2895582"/>
          </a:xfrm>
          <a:prstGeom prst="rect">
            <a:avLst/>
          </a:prstGeom>
        </p:spPr>
      </p:pic>
    </p:spTree>
    <p:extLst>
      <p:ext uri="{BB962C8B-B14F-4D97-AF65-F5344CB8AC3E}">
        <p14:creationId xmlns:p14="http://schemas.microsoft.com/office/powerpoint/2010/main" val="245457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3C33F0-0317-C02D-3D4B-8A7BDD09EC76}"/>
              </a:ext>
            </a:extLst>
          </p:cNvPr>
          <p:cNvPicPr>
            <a:picLocks noChangeAspect="1"/>
          </p:cNvPicPr>
          <p:nvPr/>
        </p:nvPicPr>
        <p:blipFill>
          <a:blip r:embed="rId2"/>
          <a:stretch>
            <a:fillRect/>
          </a:stretch>
        </p:blipFill>
        <p:spPr>
          <a:xfrm>
            <a:off x="1923097" y="156063"/>
            <a:ext cx="7248525" cy="5172075"/>
          </a:xfrm>
          <a:prstGeom prst="rect">
            <a:avLst/>
          </a:prstGeom>
        </p:spPr>
      </p:pic>
      <p:cxnSp>
        <p:nvCxnSpPr>
          <p:cNvPr id="7" name="Straight Arrow Connector 6"/>
          <p:cNvCxnSpPr>
            <a:cxnSpLocks/>
          </p:cNvCxnSpPr>
          <p:nvPr/>
        </p:nvCxnSpPr>
        <p:spPr>
          <a:xfrm>
            <a:off x="3465576" y="4407408"/>
            <a:ext cx="420625" cy="92073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47183" y="5328138"/>
            <a:ext cx="6636786" cy="1077218"/>
          </a:xfrm>
          <a:prstGeom prst="rect">
            <a:avLst/>
          </a:prstGeom>
          <a:noFill/>
        </p:spPr>
        <p:txBody>
          <a:bodyPr wrap="square" rtlCol="0">
            <a:spAutoFit/>
          </a:bodyPr>
          <a:lstStyle/>
          <a:p>
            <a:r>
              <a:rPr lang="en-US" sz="1600" dirty="0"/>
              <a:t>S</a:t>
            </a:r>
            <a:r>
              <a:rPr lang="en-US" altLang="zh-CN" sz="1600" dirty="0"/>
              <a:t>olution 1: use </a:t>
            </a:r>
            <a:r>
              <a:rPr lang="en-US" altLang="zh-CN" sz="1600" dirty="0" err="1"/>
              <a:t>random.randint</a:t>
            </a:r>
            <a:r>
              <a:rPr lang="en-US" altLang="zh-CN" sz="1600" dirty="0"/>
              <a:t>()</a:t>
            </a:r>
            <a:r>
              <a:rPr lang="en-US" sz="1600" dirty="0"/>
              <a:t> </a:t>
            </a:r>
          </a:p>
          <a:p>
            <a:pPr marL="342900" indent="-342900">
              <a:buAutoNum type="arabicParenR"/>
            </a:pPr>
            <a:r>
              <a:rPr lang="en-US" sz="1600" dirty="0"/>
              <a:t>use a for loop to generate some random numbers</a:t>
            </a:r>
          </a:p>
          <a:p>
            <a:pPr marL="342900" indent="-342900">
              <a:buAutoNum type="arabicParenR"/>
            </a:pPr>
            <a:r>
              <a:rPr lang="en-US" sz="1600" dirty="0"/>
              <a:t>use the random numbers as index to generate random colors</a:t>
            </a:r>
          </a:p>
          <a:p>
            <a:pPr marL="342900" indent="-342900">
              <a:buAutoNum type="arabicParenR"/>
            </a:pPr>
            <a:r>
              <a:rPr lang="en-US" sz="1600" dirty="0"/>
              <a:t>concatenate these colors together</a:t>
            </a:r>
          </a:p>
        </p:txBody>
      </p:sp>
      <p:sp>
        <p:nvSpPr>
          <p:cNvPr id="6" name="TextBox 5">
            <a:extLst>
              <a:ext uri="{FF2B5EF4-FFF2-40B4-BE49-F238E27FC236}">
                <a16:creationId xmlns:a16="http://schemas.microsoft.com/office/drawing/2014/main" id="{B410A582-6ECE-165A-494B-FC152DEF9CF8}"/>
              </a:ext>
            </a:extLst>
          </p:cNvPr>
          <p:cNvSpPr txBox="1"/>
          <p:nvPr/>
        </p:nvSpPr>
        <p:spPr>
          <a:xfrm>
            <a:off x="5994126" y="5328138"/>
            <a:ext cx="6197874" cy="830997"/>
          </a:xfrm>
          <a:prstGeom prst="rect">
            <a:avLst/>
          </a:prstGeom>
          <a:noFill/>
        </p:spPr>
        <p:txBody>
          <a:bodyPr wrap="square" rtlCol="0">
            <a:spAutoFit/>
          </a:bodyPr>
          <a:lstStyle/>
          <a:p>
            <a:r>
              <a:rPr lang="en-US" sz="1600" dirty="0"/>
              <a:t>S</a:t>
            </a:r>
            <a:r>
              <a:rPr lang="en-US" altLang="zh-CN" sz="1600" dirty="0"/>
              <a:t>olution 2: use </a:t>
            </a:r>
            <a:r>
              <a:rPr lang="en-US" altLang="zh-CN" sz="1600" dirty="0" err="1"/>
              <a:t>random.choice</a:t>
            </a:r>
            <a:r>
              <a:rPr lang="en-US" altLang="zh-CN" sz="1600" dirty="0"/>
              <a:t>()</a:t>
            </a:r>
            <a:r>
              <a:rPr lang="en-US" sz="1600" dirty="0"/>
              <a:t> </a:t>
            </a:r>
          </a:p>
          <a:p>
            <a:pPr marL="342900" indent="-342900">
              <a:buAutoNum type="arabicParenR"/>
            </a:pPr>
            <a:r>
              <a:rPr lang="en-US" sz="1600" dirty="0"/>
              <a:t>use a for loop to generate some random characters from colors</a:t>
            </a:r>
          </a:p>
          <a:p>
            <a:pPr marL="342900" indent="-342900">
              <a:buAutoNum type="arabicParenR"/>
            </a:pPr>
            <a:r>
              <a:rPr lang="en-US" sz="1600" dirty="0"/>
              <a:t>concatenate these colors together</a:t>
            </a:r>
          </a:p>
        </p:txBody>
      </p:sp>
    </p:spTree>
    <p:extLst>
      <p:ext uri="{BB962C8B-B14F-4D97-AF65-F5344CB8AC3E}">
        <p14:creationId xmlns:p14="http://schemas.microsoft.com/office/powerpoint/2010/main" val="779469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Guess Validation: used to validate if user’s input is valid or not</a:t>
            </a:r>
          </a:p>
        </p:txBody>
      </p:sp>
      <p:pic>
        <p:nvPicPr>
          <p:cNvPr id="3" name="Picture 2">
            <a:extLst>
              <a:ext uri="{FF2B5EF4-FFF2-40B4-BE49-F238E27FC236}">
                <a16:creationId xmlns:a16="http://schemas.microsoft.com/office/drawing/2014/main" id="{1693BB18-7B51-97C5-1DF6-FEA8A3AF673D}"/>
              </a:ext>
            </a:extLst>
          </p:cNvPr>
          <p:cNvPicPr>
            <a:picLocks noChangeAspect="1"/>
          </p:cNvPicPr>
          <p:nvPr/>
        </p:nvPicPr>
        <p:blipFill>
          <a:blip r:embed="rId2"/>
          <a:stretch>
            <a:fillRect/>
          </a:stretch>
        </p:blipFill>
        <p:spPr>
          <a:xfrm>
            <a:off x="838200" y="1768475"/>
            <a:ext cx="9239250" cy="4724400"/>
          </a:xfrm>
          <a:prstGeom prst="rect">
            <a:avLst/>
          </a:prstGeom>
        </p:spPr>
      </p:pic>
    </p:spTree>
    <p:extLst>
      <p:ext uri="{BB962C8B-B14F-4D97-AF65-F5344CB8AC3E}">
        <p14:creationId xmlns:p14="http://schemas.microsoft.com/office/powerpoint/2010/main" val="894938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5580" y="272562"/>
            <a:ext cx="11438791" cy="4524315"/>
          </a:xfrm>
          <a:prstGeom prst="rect">
            <a:avLst/>
          </a:prstGeom>
        </p:spPr>
        <p:txBody>
          <a:bodyPr wrap="square">
            <a:spAutoFit/>
          </a:bodyPr>
          <a:lstStyle/>
          <a:p>
            <a:r>
              <a:rPr lang="en-US" sz="1600" dirty="0"/>
              <a:t> If you don't understand while/else and for/else, </a:t>
            </a:r>
            <a:r>
              <a:rPr lang="en-US" sz="1600" dirty="0" err="1"/>
              <a:t>pls</a:t>
            </a:r>
            <a:r>
              <a:rPr lang="en-US" sz="1600" dirty="0"/>
              <a:t> go to Chapter 5.6 of our reference book.</a:t>
            </a:r>
          </a:p>
          <a:p>
            <a:endParaRPr lang="en-US" sz="1600" dirty="0"/>
          </a:p>
          <a:p>
            <a:r>
              <a:rPr lang="en-US" sz="1600" dirty="0"/>
              <a:t>This function is used to check whether user's input is correct or not. There're two types of invalid input, first the user inputs the wrong number of colors, for example, user should enter 3 colors, but he enters 2. This possibility is checked by the first if statement.</a:t>
            </a:r>
          </a:p>
          <a:p>
            <a:r>
              <a:rPr lang="en-US" sz="1600" dirty="0"/>
              <a:t>if </a:t>
            </a:r>
            <a:r>
              <a:rPr lang="en-US" sz="1600" dirty="0" err="1"/>
              <a:t>len</a:t>
            </a:r>
            <a:r>
              <a:rPr lang="en-US" sz="1600" dirty="0"/>
              <a:t>(guess) __ </a:t>
            </a:r>
            <a:r>
              <a:rPr lang="en-US" sz="1600" dirty="0" err="1"/>
              <a:t>code_length</a:t>
            </a:r>
            <a:r>
              <a:rPr lang="en-US" sz="1600" dirty="0"/>
              <a:t>:</a:t>
            </a:r>
          </a:p>
          <a:p>
            <a:r>
              <a:rPr lang="en-US" sz="1600" dirty="0"/>
              <a:t>    </a:t>
            </a:r>
            <a:r>
              <a:rPr lang="en-US" sz="1600" dirty="0" err="1"/>
              <a:t>is_valid</a:t>
            </a:r>
            <a:r>
              <a:rPr lang="en-US" sz="1600" dirty="0"/>
              <a:t> = ____</a:t>
            </a:r>
          </a:p>
          <a:p>
            <a:endParaRPr lang="en-US" sz="1600" dirty="0"/>
          </a:p>
          <a:p>
            <a:r>
              <a:rPr lang="en-US" sz="1600" dirty="0"/>
              <a:t>If the length of user's input is equal to the correct </a:t>
            </a:r>
            <a:r>
              <a:rPr lang="en-US" sz="1600" dirty="0" err="1"/>
              <a:t>code_length</a:t>
            </a:r>
            <a:r>
              <a:rPr lang="en-US" sz="1600" dirty="0"/>
              <a:t>, another possible type of invalid input is he enters some colors we don't have, for example, we only have three possible colors, say "RGB", but users may input "RGY". So the code below checks whether user's input color is what we expect. To do so, we need to check each letter in user's input "guess", compare it with each letter in our defined "colors", to see if it belong to our defined colors or not. If one letter doesn't match, we can terminate immediately because we know it's invalid. Let's use the above example again, we define colors be "RGB", and user enters "RGY",</a:t>
            </a:r>
          </a:p>
          <a:p>
            <a:r>
              <a:rPr lang="en-US" sz="1600" dirty="0"/>
              <a:t>1) we check the first letter in guess "R", to see if any letters in colors is equal to it or not, we find that there's a "R" in colors,</a:t>
            </a:r>
          </a:p>
          <a:p>
            <a:r>
              <a:rPr lang="en-US" sz="1600" dirty="0"/>
              <a:t>2) so we move to the next letter "G", we compare each letter in "RGB" to see if G exist or not, and we find there's a "G" in "RGB",</a:t>
            </a:r>
          </a:p>
          <a:p>
            <a:r>
              <a:rPr lang="en-US" sz="1600" dirty="0"/>
              <a:t>3) so we move to the last letter "Y", we iterate all the letters in "RGB", and we find that there's no letter equal to "Y", so we know it's invalid. That's the logic to solve this problem, you don't need to strictly follow the hints below, cause it's just one way to do so. If you understand this logic, you can write your own code, no need to follow this template strictly.</a:t>
            </a:r>
          </a:p>
          <a:p>
            <a:endParaRPr lang="en-US" sz="1600" dirty="0"/>
          </a:p>
        </p:txBody>
      </p:sp>
      <p:sp>
        <p:nvSpPr>
          <p:cNvPr id="7" name="TextBox 6"/>
          <p:cNvSpPr txBox="1"/>
          <p:nvPr/>
        </p:nvSpPr>
        <p:spPr>
          <a:xfrm>
            <a:off x="3879611" y="5117123"/>
            <a:ext cx="7784760" cy="923330"/>
          </a:xfrm>
          <a:prstGeom prst="rect">
            <a:avLst/>
          </a:prstGeom>
          <a:noFill/>
        </p:spPr>
        <p:txBody>
          <a:bodyPr wrap="none" rtlCol="0">
            <a:spAutoFit/>
          </a:bodyPr>
          <a:lstStyle/>
          <a:p>
            <a:r>
              <a:rPr lang="en-US" dirty="0">
                <a:solidFill>
                  <a:schemeClr val="accent1"/>
                </a:solidFill>
              </a:rPr>
              <a:t>Hints: </a:t>
            </a:r>
          </a:p>
          <a:p>
            <a:pPr marL="342900" indent="-342900">
              <a:buAutoNum type="arabicParenR"/>
            </a:pPr>
            <a:r>
              <a:rPr lang="en-US" dirty="0">
                <a:solidFill>
                  <a:schemeClr val="accent1"/>
                </a:solidFill>
              </a:rPr>
              <a:t>as long as we find user’s input is invalid, we can terminate immediately, how?</a:t>
            </a:r>
          </a:p>
          <a:p>
            <a:pPr marL="342900" indent="-342900">
              <a:buAutoNum type="arabicParenR"/>
            </a:pPr>
            <a:r>
              <a:rPr lang="en-US" dirty="0">
                <a:solidFill>
                  <a:schemeClr val="accent1"/>
                </a:solidFill>
              </a:rPr>
              <a:t>the value of </a:t>
            </a:r>
            <a:r>
              <a:rPr lang="en-US" dirty="0" err="1">
                <a:solidFill>
                  <a:schemeClr val="accent1"/>
                </a:solidFill>
              </a:rPr>
              <a:t>is_valid</a:t>
            </a:r>
            <a:r>
              <a:rPr lang="en-US" dirty="0">
                <a:solidFill>
                  <a:schemeClr val="accent1"/>
                </a:solidFill>
              </a:rPr>
              <a:t> can only be True or False</a:t>
            </a:r>
          </a:p>
        </p:txBody>
      </p:sp>
      <p:pic>
        <p:nvPicPr>
          <p:cNvPr id="2" name="Picture 1">
            <a:extLst>
              <a:ext uri="{FF2B5EF4-FFF2-40B4-BE49-F238E27FC236}">
                <a16:creationId xmlns:a16="http://schemas.microsoft.com/office/drawing/2014/main" id="{E34DF338-76B6-D856-2BD0-164D0C27BC7C}"/>
              </a:ext>
            </a:extLst>
          </p:cNvPr>
          <p:cNvPicPr>
            <a:picLocks noChangeAspect="1"/>
          </p:cNvPicPr>
          <p:nvPr/>
        </p:nvPicPr>
        <p:blipFill rotWithShape="1">
          <a:blip r:embed="rId2"/>
          <a:srcRect l="8479" t="1" b="735"/>
          <a:stretch/>
        </p:blipFill>
        <p:spPr>
          <a:xfrm>
            <a:off x="527628" y="4796877"/>
            <a:ext cx="3260301" cy="1503339"/>
          </a:xfrm>
          <a:prstGeom prst="rect">
            <a:avLst/>
          </a:prstGeom>
        </p:spPr>
      </p:pic>
    </p:spTree>
    <p:extLst>
      <p:ext uri="{BB962C8B-B14F-4D97-AF65-F5344CB8AC3E}">
        <p14:creationId xmlns:p14="http://schemas.microsoft.com/office/powerpoint/2010/main" val="4133301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539" y="110148"/>
            <a:ext cx="10515600" cy="1325563"/>
          </a:xfrm>
        </p:spPr>
        <p:txBody>
          <a:bodyPr/>
          <a:lstStyle/>
          <a:p>
            <a:r>
              <a:rPr lang="en-US" dirty="0"/>
              <a:t>3  Feedback Generation</a:t>
            </a:r>
          </a:p>
        </p:txBody>
      </p:sp>
      <p:sp>
        <p:nvSpPr>
          <p:cNvPr id="3" name="Content Placeholder 2"/>
          <p:cNvSpPr>
            <a:spLocks noGrp="1"/>
          </p:cNvSpPr>
          <p:nvPr>
            <p:ph idx="1"/>
          </p:nvPr>
        </p:nvSpPr>
        <p:spPr>
          <a:xfrm>
            <a:off x="609601" y="2549769"/>
            <a:ext cx="10433538" cy="4176469"/>
          </a:xfrm>
        </p:spPr>
        <p:txBody>
          <a:bodyPr>
            <a:normAutofit fontScale="55000" lnSpcReduction="20000"/>
          </a:bodyPr>
          <a:lstStyle/>
          <a:p>
            <a:pPr marL="0" indent="0">
              <a:buNone/>
            </a:pPr>
            <a:r>
              <a:rPr lang="en-US" dirty="0"/>
              <a:t>"Hint: Use help to learn how to use the imported functions.", that means you can type</a:t>
            </a:r>
          </a:p>
          <a:p>
            <a:r>
              <a:rPr lang="en-US" dirty="0"/>
              <a:t>help(</a:t>
            </a:r>
            <a:r>
              <a:rPr lang="en-US" dirty="0" err="1"/>
              <a:t>mark_as_counted</a:t>
            </a:r>
            <a:r>
              <a:rPr lang="en-US" dirty="0"/>
              <a:t>)</a:t>
            </a:r>
          </a:p>
          <a:p>
            <a:r>
              <a:rPr lang="en-US" dirty="0"/>
              <a:t>help(</a:t>
            </a:r>
            <a:r>
              <a:rPr lang="en-US" dirty="0" err="1"/>
              <a:t>check_if_counted</a:t>
            </a:r>
            <a:r>
              <a:rPr lang="en-US" dirty="0"/>
              <a:t>)</a:t>
            </a:r>
          </a:p>
          <a:p>
            <a:r>
              <a:rPr lang="en-US" dirty="0"/>
              <a:t>help(</a:t>
            </a:r>
            <a:r>
              <a:rPr lang="en-US" dirty="0" err="1"/>
              <a:t>reset_all_to_not_counted</a:t>
            </a:r>
            <a:r>
              <a:rPr lang="en-US" dirty="0"/>
              <a:t>) </a:t>
            </a:r>
          </a:p>
          <a:p>
            <a:pPr marL="0" indent="0">
              <a:buNone/>
            </a:pPr>
            <a:r>
              <a:rPr lang="en-US" dirty="0"/>
              <a:t>to get information of these three functions.</a:t>
            </a:r>
          </a:p>
          <a:p>
            <a:endParaRPr lang="en-US" dirty="0"/>
          </a:p>
          <a:p>
            <a:r>
              <a:rPr lang="en-US" dirty="0"/>
              <a:t>As I said in the first question, for each of user's input, we need to check whether it's correct or not.</a:t>
            </a:r>
          </a:p>
          <a:p>
            <a:r>
              <a:rPr lang="en-US" dirty="0"/>
              <a:t>Suppose the correct color is "RGB", and user enters "BGR", we need to check whether the first letter is correct or not, the second letter "G" is correct or not, and the third letter "R" is correct or not.</a:t>
            </a:r>
          </a:p>
          <a:p>
            <a:endParaRPr lang="en-US" dirty="0"/>
          </a:p>
          <a:p>
            <a:r>
              <a:rPr lang="en-US" dirty="0"/>
              <a:t>After we check the first letter, we mark the first letter is counted, we use </a:t>
            </a:r>
            <a:r>
              <a:rPr lang="en-US" dirty="0" err="1"/>
              <a:t>mark_as_counted</a:t>
            </a:r>
            <a:r>
              <a:rPr lang="en-US" dirty="0"/>
              <a:t>(1) to represent this operation.</a:t>
            </a:r>
          </a:p>
          <a:p>
            <a:r>
              <a:rPr lang="en-US" dirty="0"/>
              <a:t>If we want to check if the second letter has been counted or not, we use </a:t>
            </a:r>
            <a:r>
              <a:rPr lang="en-US" dirty="0" err="1"/>
              <a:t>check_if_counted</a:t>
            </a:r>
            <a:r>
              <a:rPr lang="en-US" dirty="0"/>
              <a:t>(2), if it's true, it means we already checked it's correctness. Otherwise, if it's false, meaning we haven't checked it's correctness.</a:t>
            </a:r>
          </a:p>
          <a:p>
            <a:r>
              <a:rPr lang="en-US" dirty="0" err="1"/>
              <a:t>reset_all_to_not_counted</a:t>
            </a:r>
            <a:r>
              <a:rPr lang="en-US" dirty="0"/>
              <a:t>() means we reset the </a:t>
            </a:r>
            <a:r>
              <a:rPr lang="en-US" dirty="0" err="1"/>
              <a:t>boolean</a:t>
            </a:r>
            <a:r>
              <a:rPr lang="en-US" dirty="0"/>
              <a:t> value of each letter to false, meaning we reset to the default condition: all the letters have not been verified.</a:t>
            </a:r>
          </a:p>
        </p:txBody>
      </p:sp>
      <p:pic>
        <p:nvPicPr>
          <p:cNvPr id="5" name="Picture 4"/>
          <p:cNvPicPr>
            <a:picLocks noChangeAspect="1"/>
          </p:cNvPicPr>
          <p:nvPr/>
        </p:nvPicPr>
        <p:blipFill rotWithShape="1">
          <a:blip r:embed="rId2"/>
          <a:srcRect r="-164" b="27210"/>
          <a:stretch/>
        </p:blipFill>
        <p:spPr>
          <a:xfrm>
            <a:off x="661593" y="1123843"/>
            <a:ext cx="5161691" cy="1235788"/>
          </a:xfrm>
          <a:prstGeom prst="rect">
            <a:avLst/>
          </a:prstGeom>
        </p:spPr>
      </p:pic>
      <p:pic>
        <p:nvPicPr>
          <p:cNvPr id="6" name="Picture 5"/>
          <p:cNvPicPr>
            <a:picLocks noChangeAspect="1"/>
          </p:cNvPicPr>
          <p:nvPr/>
        </p:nvPicPr>
        <p:blipFill>
          <a:blip r:embed="rId3"/>
          <a:stretch>
            <a:fillRect/>
          </a:stretch>
        </p:blipFill>
        <p:spPr>
          <a:xfrm>
            <a:off x="5626708" y="1123843"/>
            <a:ext cx="5416431" cy="1235788"/>
          </a:xfrm>
          <a:prstGeom prst="rect">
            <a:avLst/>
          </a:prstGeom>
        </p:spPr>
      </p:pic>
    </p:spTree>
    <p:extLst>
      <p:ext uri="{BB962C8B-B14F-4D97-AF65-F5344CB8AC3E}">
        <p14:creationId xmlns:p14="http://schemas.microsoft.com/office/powerpoint/2010/main" val="3188721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245" y="162902"/>
            <a:ext cx="10515600" cy="1325563"/>
          </a:xfrm>
        </p:spPr>
        <p:txBody>
          <a:bodyPr>
            <a:normAutofit/>
          </a:bodyPr>
          <a:lstStyle/>
          <a:p>
            <a:r>
              <a:rPr lang="en-US" sz="3200" dirty="0"/>
              <a:t>Why we need these three functions?</a:t>
            </a:r>
            <a:br>
              <a:rPr lang="en-US" sz="3200" dirty="0"/>
            </a:br>
            <a:r>
              <a:rPr lang="en-US" sz="3200" dirty="0"/>
              <a:t>-To avoid double count</a:t>
            </a:r>
          </a:p>
        </p:txBody>
      </p:sp>
      <p:pic>
        <p:nvPicPr>
          <p:cNvPr id="4" name="Picture 3"/>
          <p:cNvPicPr>
            <a:picLocks noChangeAspect="1"/>
          </p:cNvPicPr>
          <p:nvPr/>
        </p:nvPicPr>
        <p:blipFill>
          <a:blip r:embed="rId2"/>
          <a:stretch>
            <a:fillRect/>
          </a:stretch>
        </p:blipFill>
        <p:spPr>
          <a:xfrm>
            <a:off x="6767048" y="825683"/>
            <a:ext cx="4847592" cy="2002673"/>
          </a:xfrm>
          <a:prstGeom prst="rect">
            <a:avLst/>
          </a:prstGeom>
        </p:spPr>
      </p:pic>
      <p:sp>
        <p:nvSpPr>
          <p:cNvPr id="5" name="Rectangle 4"/>
          <p:cNvSpPr/>
          <p:nvPr/>
        </p:nvSpPr>
        <p:spPr>
          <a:xfrm>
            <a:off x="709245" y="3066228"/>
            <a:ext cx="11028486" cy="3693319"/>
          </a:xfrm>
          <a:prstGeom prst="rect">
            <a:avLst/>
          </a:prstGeom>
        </p:spPr>
        <p:txBody>
          <a:bodyPr wrap="square">
            <a:spAutoFit/>
          </a:bodyPr>
          <a:lstStyle/>
          <a:p>
            <a:r>
              <a:rPr lang="en-US" dirty="0"/>
              <a:t>black_key_pegs_count is the number of code pegs that are the </a:t>
            </a:r>
            <a:r>
              <a:rPr lang="en-US" dirty="0">
                <a:solidFill>
                  <a:srgbClr val="FF0000"/>
                </a:solidFill>
              </a:rPr>
              <a:t>correct colors </a:t>
            </a:r>
            <a:r>
              <a:rPr lang="en-US" dirty="0"/>
              <a:t>in the </a:t>
            </a:r>
            <a:r>
              <a:rPr lang="en-US" dirty="0">
                <a:solidFill>
                  <a:srgbClr val="FF0000"/>
                </a:solidFill>
              </a:rPr>
              <a:t>correct </a:t>
            </a:r>
            <a:r>
              <a:rPr lang="en-US" dirty="0"/>
              <a:t>positions</a:t>
            </a:r>
          </a:p>
          <a:p>
            <a:r>
              <a:rPr lang="en-US" dirty="0" err="1"/>
              <a:t>white_key_pegs_count</a:t>
            </a:r>
            <a:r>
              <a:rPr lang="en-US" dirty="0"/>
              <a:t> is the number of code pegs that are the </a:t>
            </a:r>
            <a:r>
              <a:rPr lang="en-US" dirty="0">
                <a:solidFill>
                  <a:srgbClr val="FF0000"/>
                </a:solidFill>
              </a:rPr>
              <a:t>correct colors </a:t>
            </a:r>
            <a:r>
              <a:rPr lang="en-US" dirty="0"/>
              <a:t>but in </a:t>
            </a:r>
            <a:r>
              <a:rPr lang="en-US" dirty="0">
                <a:solidFill>
                  <a:srgbClr val="FF0000"/>
                </a:solidFill>
              </a:rPr>
              <a:t>incorrect</a:t>
            </a:r>
            <a:r>
              <a:rPr lang="en-US" dirty="0"/>
              <a:t> positions</a:t>
            </a:r>
          </a:p>
          <a:p>
            <a:endParaRPr lang="en-US" dirty="0"/>
          </a:p>
          <a:p>
            <a:r>
              <a:rPr lang="en-US" dirty="0"/>
              <a:t>Give a user’s input color, it has three </a:t>
            </a:r>
            <a:r>
              <a:rPr lang="en-US" dirty="0" err="1"/>
              <a:t>posibilitties</a:t>
            </a:r>
            <a:r>
              <a:rPr lang="en-US" dirty="0"/>
              <a:t>:</a:t>
            </a:r>
          </a:p>
          <a:p>
            <a:pPr marL="342900" indent="-342900">
              <a:buAutoNum type="arabicParenR"/>
            </a:pPr>
            <a:r>
              <a:rPr lang="en-US" dirty="0"/>
              <a:t>If it is wrong </a:t>
            </a:r>
            <a:r>
              <a:rPr lang="en-US" dirty="0" err="1"/>
              <a:t>color</a:t>
            </a:r>
            <a:r>
              <a:rPr lang="en-US" dirty="0" err="1">
                <a:sym typeface="Wingdings" panose="05000000000000000000" pitchFamily="2" charset="2"/>
              </a:rPr>
              <a:t>we</a:t>
            </a:r>
            <a:r>
              <a:rPr lang="en-US" dirty="0">
                <a:sym typeface="Wingdings" panose="05000000000000000000" pitchFamily="2" charset="2"/>
              </a:rPr>
              <a:t> do nothing</a:t>
            </a:r>
          </a:p>
          <a:p>
            <a:pPr marL="342900" indent="-342900">
              <a:buFontTx/>
              <a:buAutoNum type="arabicParenR"/>
            </a:pPr>
            <a:r>
              <a:rPr lang="en-US" altLang="zh-CN" dirty="0">
                <a:sym typeface="Wingdings" panose="05000000000000000000" pitchFamily="2" charset="2"/>
              </a:rPr>
              <a:t>If it is </a:t>
            </a:r>
            <a:r>
              <a:rPr lang="en-US" altLang="zh-CN" dirty="0">
                <a:solidFill>
                  <a:srgbClr val="FF0000"/>
                </a:solidFill>
                <a:sym typeface="Wingdings" panose="05000000000000000000" pitchFamily="2" charset="2"/>
              </a:rPr>
              <a:t>correct color </a:t>
            </a:r>
            <a:r>
              <a:rPr lang="en-US" altLang="zh-CN" dirty="0">
                <a:sym typeface="Wingdings" panose="05000000000000000000" pitchFamily="2" charset="2"/>
              </a:rPr>
              <a:t>and in the correct position-&gt; we add </a:t>
            </a:r>
            <a:r>
              <a:rPr lang="en-US" altLang="zh-CN" dirty="0" err="1">
                <a:sym typeface="Wingdings" panose="05000000000000000000" pitchFamily="2" charset="2"/>
              </a:rPr>
              <a:t>black_key_pegs_count</a:t>
            </a:r>
            <a:r>
              <a:rPr lang="en-US" altLang="zh-CN" dirty="0">
                <a:sym typeface="Wingdings" panose="05000000000000000000" pitchFamily="2" charset="2"/>
              </a:rPr>
              <a:t> by 1</a:t>
            </a:r>
            <a:endParaRPr lang="en-US" dirty="0">
              <a:sym typeface="Wingdings" panose="05000000000000000000" pitchFamily="2" charset="2"/>
            </a:endParaRPr>
          </a:p>
          <a:p>
            <a:pPr marL="342900" indent="-342900">
              <a:buAutoNum type="arabicParenR"/>
            </a:pPr>
            <a:r>
              <a:rPr lang="en-US" dirty="0">
                <a:sym typeface="Wingdings" panose="05000000000000000000" pitchFamily="2" charset="2"/>
              </a:rPr>
              <a:t>If it is </a:t>
            </a:r>
            <a:r>
              <a:rPr lang="en-US" dirty="0">
                <a:solidFill>
                  <a:srgbClr val="FF0000"/>
                </a:solidFill>
                <a:sym typeface="Wingdings" panose="05000000000000000000" pitchFamily="2" charset="2"/>
              </a:rPr>
              <a:t>correct color </a:t>
            </a:r>
            <a:r>
              <a:rPr lang="en-US" dirty="0">
                <a:sym typeface="Wingdings" panose="05000000000000000000" pitchFamily="2" charset="2"/>
              </a:rPr>
              <a:t>but in the wrong position-&gt;we add </a:t>
            </a:r>
            <a:r>
              <a:rPr lang="en-US" dirty="0" err="1">
                <a:sym typeface="Wingdings" panose="05000000000000000000" pitchFamily="2" charset="2"/>
              </a:rPr>
              <a:t>white_key_pegs_count</a:t>
            </a:r>
            <a:r>
              <a:rPr lang="en-US" dirty="0">
                <a:sym typeface="Wingdings" panose="05000000000000000000" pitchFamily="2" charset="2"/>
              </a:rPr>
              <a:t> by 1</a:t>
            </a:r>
          </a:p>
          <a:p>
            <a:endParaRPr lang="en-US" dirty="0">
              <a:sym typeface="Wingdings" panose="05000000000000000000" pitchFamily="2" charset="2"/>
            </a:endParaRPr>
          </a:p>
          <a:p>
            <a:r>
              <a:rPr lang="en-US" dirty="0">
                <a:sym typeface="Wingdings" panose="05000000000000000000" pitchFamily="2" charset="2"/>
              </a:rPr>
              <a:t>It is possible that you count a correct color in both </a:t>
            </a:r>
            <a:r>
              <a:rPr lang="en-US" dirty="0" err="1">
                <a:sym typeface="Wingdings" panose="05000000000000000000" pitchFamily="2" charset="2"/>
              </a:rPr>
              <a:t>white_key_pegs_count</a:t>
            </a:r>
            <a:r>
              <a:rPr lang="en-US" dirty="0">
                <a:sym typeface="Wingdings" panose="05000000000000000000" pitchFamily="2" charset="2"/>
              </a:rPr>
              <a:t> and black_key_pegs_count</a:t>
            </a:r>
          </a:p>
          <a:p>
            <a:r>
              <a:rPr lang="en-US" dirty="0">
                <a:sym typeface="Wingdings" panose="05000000000000000000" pitchFamily="2" charset="2"/>
              </a:rPr>
              <a:t>So every time after you determine whether a color is case 2) </a:t>
            </a:r>
            <a:r>
              <a:rPr lang="en-US" dirty="0" err="1">
                <a:sym typeface="Wingdings" panose="05000000000000000000" pitchFamily="2" charset="2"/>
              </a:rPr>
              <a:t>black_key</a:t>
            </a:r>
            <a:r>
              <a:rPr lang="en-US" dirty="0">
                <a:sym typeface="Wingdings" panose="05000000000000000000" pitchFamily="2" charset="2"/>
              </a:rPr>
              <a:t> or case or 3) </a:t>
            </a:r>
            <a:r>
              <a:rPr lang="en-US" dirty="0" err="1">
                <a:sym typeface="Wingdings" panose="05000000000000000000" pitchFamily="2" charset="2"/>
              </a:rPr>
              <a:t>white_key</a:t>
            </a:r>
            <a:r>
              <a:rPr lang="en-US" dirty="0">
                <a:sym typeface="Wingdings" panose="05000000000000000000" pitchFamily="2" charset="2"/>
              </a:rPr>
              <a:t>, we need to mark this position as counted. Otherwise, we may count it again to mark the </a:t>
            </a:r>
            <a:r>
              <a:rPr lang="en-US" dirty="0" err="1">
                <a:sym typeface="Wingdings" panose="05000000000000000000" pitchFamily="2" charset="2"/>
              </a:rPr>
              <a:t>i-th</a:t>
            </a:r>
            <a:r>
              <a:rPr lang="en-US" dirty="0">
                <a:sym typeface="Wingdings" panose="05000000000000000000" pitchFamily="2" charset="2"/>
              </a:rPr>
              <a:t> color, we use </a:t>
            </a:r>
            <a:r>
              <a:rPr lang="en-US" dirty="0" err="1">
                <a:sym typeface="Wingdings" panose="05000000000000000000" pitchFamily="2" charset="2"/>
              </a:rPr>
              <a:t>mark_as_counted</a:t>
            </a:r>
            <a:r>
              <a:rPr lang="en-US" dirty="0">
                <a:sym typeface="Wingdings" panose="05000000000000000000" pitchFamily="2" charset="2"/>
              </a:rPr>
              <a:t>(</a:t>
            </a:r>
            <a:r>
              <a:rPr lang="en-US" dirty="0" err="1">
                <a:sym typeface="Wingdings" panose="05000000000000000000" pitchFamily="2" charset="2"/>
              </a:rPr>
              <a:t>i</a:t>
            </a:r>
            <a:r>
              <a:rPr lang="en-US" dirty="0">
                <a:sym typeface="Wingdings" panose="05000000000000000000" pitchFamily="2" charset="2"/>
              </a:rPr>
              <a:t>)</a:t>
            </a:r>
          </a:p>
          <a:p>
            <a:r>
              <a:rPr lang="en-US" dirty="0">
                <a:sym typeface="Wingdings" panose="05000000000000000000" pitchFamily="2" charset="2"/>
              </a:rPr>
              <a:t>To check whether </a:t>
            </a:r>
            <a:r>
              <a:rPr lang="en-US" dirty="0" err="1">
                <a:sym typeface="Wingdings" panose="05000000000000000000" pitchFamily="2" charset="2"/>
              </a:rPr>
              <a:t>i-th</a:t>
            </a:r>
            <a:r>
              <a:rPr lang="en-US" dirty="0">
                <a:sym typeface="Wingdings" panose="05000000000000000000" pitchFamily="2" charset="2"/>
              </a:rPr>
              <a:t> color is counted or not, we use </a:t>
            </a:r>
            <a:r>
              <a:rPr lang="en-US" dirty="0" err="1"/>
              <a:t>check_if_counted</a:t>
            </a:r>
            <a:r>
              <a:rPr lang="en-US" dirty="0"/>
              <a:t>(</a:t>
            </a:r>
            <a:r>
              <a:rPr lang="en-US" dirty="0" err="1"/>
              <a:t>i</a:t>
            </a:r>
            <a:r>
              <a:rPr lang="en-US" dirty="0"/>
              <a:t>), and it’s return value is True or False</a:t>
            </a:r>
          </a:p>
          <a:p>
            <a:r>
              <a:rPr lang="en-US" dirty="0"/>
              <a:t>True means it’s counted and False means it’s not counted.</a:t>
            </a:r>
          </a:p>
        </p:txBody>
      </p:sp>
    </p:spTree>
    <p:extLst>
      <p:ext uri="{BB962C8B-B14F-4D97-AF65-F5344CB8AC3E}">
        <p14:creationId xmlns:p14="http://schemas.microsoft.com/office/powerpoint/2010/main" val="593952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1163"/>
            <a:ext cx="11119338" cy="1325563"/>
          </a:xfrm>
        </p:spPr>
        <p:txBody>
          <a:bodyPr>
            <a:normAutofit/>
          </a:bodyPr>
          <a:lstStyle/>
          <a:p>
            <a:r>
              <a:rPr lang="en-US" dirty="0"/>
              <a:t>This is the most difficult question</a:t>
            </a:r>
          </a:p>
        </p:txBody>
      </p:sp>
      <p:pic>
        <p:nvPicPr>
          <p:cNvPr id="3" name="Picture 2">
            <a:extLst>
              <a:ext uri="{FF2B5EF4-FFF2-40B4-BE49-F238E27FC236}">
                <a16:creationId xmlns:a16="http://schemas.microsoft.com/office/drawing/2014/main" id="{D9B287FA-2953-02AE-4901-0D476A308764}"/>
              </a:ext>
            </a:extLst>
          </p:cNvPr>
          <p:cNvPicPr>
            <a:picLocks noChangeAspect="1"/>
          </p:cNvPicPr>
          <p:nvPr/>
        </p:nvPicPr>
        <p:blipFill>
          <a:blip r:embed="rId2"/>
          <a:stretch>
            <a:fillRect/>
          </a:stretch>
        </p:blipFill>
        <p:spPr>
          <a:xfrm>
            <a:off x="366618" y="1483567"/>
            <a:ext cx="9598475" cy="4608807"/>
          </a:xfrm>
          <a:prstGeom prst="rect">
            <a:avLst/>
          </a:prstGeom>
        </p:spPr>
      </p:pic>
      <p:sp>
        <p:nvSpPr>
          <p:cNvPr id="5" name="TextBox 4"/>
          <p:cNvSpPr txBox="1"/>
          <p:nvPr/>
        </p:nvSpPr>
        <p:spPr>
          <a:xfrm>
            <a:off x="6279676" y="3085381"/>
            <a:ext cx="5912324" cy="2585323"/>
          </a:xfrm>
          <a:prstGeom prst="rect">
            <a:avLst/>
          </a:prstGeom>
          <a:noFill/>
        </p:spPr>
        <p:txBody>
          <a:bodyPr wrap="none" rtlCol="0">
            <a:spAutoFit/>
          </a:bodyPr>
          <a:lstStyle/>
          <a:p>
            <a:r>
              <a:rPr lang="en-US" dirty="0"/>
              <a:t>This function will generate the number of </a:t>
            </a:r>
            <a:r>
              <a:rPr lang="en-US" dirty="0" err="1"/>
              <a:t>black_key_pegs</a:t>
            </a:r>
            <a:endParaRPr lang="en-US" dirty="0"/>
          </a:p>
          <a:p>
            <a:r>
              <a:rPr lang="en-US" dirty="0"/>
              <a:t>and the number of </a:t>
            </a:r>
            <a:r>
              <a:rPr lang="en-US" dirty="0" err="1"/>
              <a:t>white_key_pegs</a:t>
            </a:r>
            <a:r>
              <a:rPr lang="en-US" dirty="0"/>
              <a:t>.</a:t>
            </a:r>
          </a:p>
          <a:p>
            <a:endParaRPr lang="en-US" dirty="0"/>
          </a:p>
          <a:p>
            <a:r>
              <a:rPr lang="en-US" dirty="0"/>
              <a:t>The idea is : iterate each letter in “guess”, and compare</a:t>
            </a:r>
          </a:p>
          <a:p>
            <a:r>
              <a:rPr lang="en-US" dirty="0"/>
              <a:t>It’s color and location with colors in “code” to determine</a:t>
            </a:r>
          </a:p>
          <a:p>
            <a:r>
              <a:rPr lang="en-US" dirty="0"/>
              <a:t>The number of </a:t>
            </a:r>
            <a:r>
              <a:rPr lang="en-US" dirty="0" err="1"/>
              <a:t>black_key_pegs</a:t>
            </a:r>
            <a:r>
              <a:rPr lang="en-US" dirty="0"/>
              <a:t> and </a:t>
            </a:r>
            <a:r>
              <a:rPr lang="en-US" dirty="0" err="1"/>
              <a:t>white_key_pegs</a:t>
            </a:r>
            <a:r>
              <a:rPr lang="en-US" dirty="0"/>
              <a:t>.</a:t>
            </a:r>
          </a:p>
          <a:p>
            <a:endParaRPr lang="en-US" dirty="0"/>
          </a:p>
          <a:p>
            <a:r>
              <a:rPr lang="en-US" dirty="0"/>
              <a:t>Black_key_pegs_count: the total number of </a:t>
            </a:r>
            <a:r>
              <a:rPr lang="en-US" dirty="0" err="1"/>
              <a:t>black_key_pegs</a:t>
            </a:r>
            <a:endParaRPr lang="en-US" dirty="0"/>
          </a:p>
          <a:p>
            <a:r>
              <a:rPr lang="en-US" dirty="0" err="1"/>
              <a:t>White_key_pegs_count</a:t>
            </a:r>
            <a:r>
              <a:rPr lang="en-US" dirty="0"/>
              <a:t>: the total number of </a:t>
            </a:r>
            <a:r>
              <a:rPr lang="en-US" dirty="0" err="1"/>
              <a:t>white_key_pegs</a:t>
            </a:r>
            <a:endParaRPr lang="en-US" dirty="0"/>
          </a:p>
        </p:txBody>
      </p:sp>
    </p:spTree>
    <p:extLst>
      <p:ext uri="{BB962C8B-B14F-4D97-AF65-F5344CB8AC3E}">
        <p14:creationId xmlns:p14="http://schemas.microsoft.com/office/powerpoint/2010/main" val="173149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1096</TotalTime>
  <Words>1433</Words>
  <Application>Microsoft Office PowerPoint</Application>
  <PresentationFormat>Widescreen</PresentationFormat>
  <Paragraphs>96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Lab 5 Complementary materials</vt:lpstr>
      <vt:lpstr>This lab is challenging, pls try your best</vt:lpstr>
      <vt:lpstr>Random Code Generation</vt:lpstr>
      <vt:lpstr>PowerPoint Presentation</vt:lpstr>
      <vt:lpstr>2  Guess Validation: used to validate if user’s input is valid or not</vt:lpstr>
      <vt:lpstr>PowerPoint Presentation</vt:lpstr>
      <vt:lpstr>3  Feedback Generation</vt:lpstr>
      <vt:lpstr>Why we need these three functions? -To avoid double count</vt:lpstr>
      <vt:lpstr>This is the most difficult question</vt:lpstr>
      <vt:lpstr>Test example for get_feedback()</vt:lpstr>
    </vt:vector>
  </TitlesOfParts>
  <Company>City University of Hong Kong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Again, we received some feedback</dc:title>
  <dc:creator>Dr. XU Weitao</dc:creator>
  <cp:lastModifiedBy>weitao xu</cp:lastModifiedBy>
  <cp:revision>103</cp:revision>
  <dcterms:created xsi:type="dcterms:W3CDTF">2020-10-08T12:58:49Z</dcterms:created>
  <dcterms:modified xsi:type="dcterms:W3CDTF">2024-10-17T14:30:47Z</dcterms:modified>
</cp:coreProperties>
</file>