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84" r:id="rId5"/>
    <p:sldId id="278" r:id="rId6"/>
    <p:sldId id="285" r:id="rId7"/>
    <p:sldId id="258" r:id="rId8"/>
    <p:sldId id="289" r:id="rId9"/>
    <p:sldId id="282" r:id="rId10"/>
    <p:sldId id="283" r:id="rId11"/>
    <p:sldId id="281" r:id="rId12"/>
    <p:sldId id="286" r:id="rId13"/>
    <p:sldId id="257" r:id="rId14"/>
    <p:sldId id="269" r:id="rId15"/>
    <p:sldId id="270" r:id="rId16"/>
    <p:sldId id="271" r:id="rId17"/>
    <p:sldId id="272" r:id="rId18"/>
    <p:sldId id="274" r:id="rId19"/>
    <p:sldId id="288" r:id="rId20"/>
    <p:sldId id="287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48AF-CE7F-402D-92F9-BCF9E3DB5A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F6FE-9090-45F9-A435-1A45BB65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taoxu@cityu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python/python_set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116" y="465658"/>
            <a:ext cx="11299970" cy="2387600"/>
          </a:xfrm>
        </p:spPr>
        <p:txBody>
          <a:bodyPr>
            <a:normAutofit/>
          </a:bodyPr>
          <a:lstStyle/>
          <a:p>
            <a:r>
              <a:rPr lang="en-US" dirty="0"/>
              <a:t>Lab 6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Weitao Xu</a:t>
            </a:r>
          </a:p>
          <a:p>
            <a:r>
              <a:rPr lang="en-US" dirty="0">
                <a:hlinkClick r:id="rId2"/>
              </a:rPr>
              <a:t>weitaoxu@cityu.edu.hk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60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54516"/>
              </p:ext>
            </p:extLst>
          </p:nvPr>
        </p:nvGraphicFramePr>
        <p:xfrm>
          <a:off x="4326315" y="626688"/>
          <a:ext cx="24319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44">
                  <a:extLst>
                    <a:ext uri="{9D8B030D-6E8A-4147-A177-3AD203B41FA5}">
                      <a16:colId xmlns:a16="http://schemas.microsoft.com/office/drawing/2014/main" val="510463068"/>
                    </a:ext>
                  </a:extLst>
                </a:gridCol>
                <a:gridCol w="810644">
                  <a:extLst>
                    <a:ext uri="{9D8B030D-6E8A-4147-A177-3AD203B41FA5}">
                      <a16:colId xmlns:a16="http://schemas.microsoft.com/office/drawing/2014/main" val="1363856751"/>
                    </a:ext>
                  </a:extLst>
                </a:gridCol>
                <a:gridCol w="810644">
                  <a:extLst>
                    <a:ext uri="{9D8B030D-6E8A-4147-A177-3AD203B41FA5}">
                      <a16:colId xmlns:a16="http://schemas.microsoft.com/office/drawing/2014/main" val="241474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3047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385" y="1837113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0-permutation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8060" y="177122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385" y="2820786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1-permutation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4467" y="177122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[(a, b, c)]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6109" y="282078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[(a)]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9294" y="282078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[(b, c)]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0156" y="281604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[(b)]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3195" y="281604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[(a, c)]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32750" y="28160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[(c)]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2519" y="281604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[(a, b)]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1690" y="658974"/>
            <a:ext cx="230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Red color: current 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28880" y="1029814"/>
            <a:ext cx="2263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Black color: </a:t>
            </a:r>
            <a:r>
              <a:rPr lang="en-US" sz="1600" dirty="0" err="1"/>
              <a:t>element_left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143" y="4078778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2-permutation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7574" y="407403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30674" y="407877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[(a, c)]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05" y="211806"/>
            <a:ext cx="797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a b c to replace 1, 2, 3, in case you mix up element 1, 2, 3 and index 0, 1,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00253" y="40740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[(c)]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36304" y="40815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[(b)]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5130" y="407403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</a:t>
            </a:r>
            <a:r>
              <a:rPr lang="en-US" dirty="0" err="1">
                <a:solidFill>
                  <a:srgbClr val="FF0000"/>
                </a:solidFill>
              </a:rPr>
              <a:t>b,a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8230" y="407877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[(b, c)]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7809" y="40740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[(c)]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63860" y="408155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[(a)]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37631" y="39936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</a:t>
            </a:r>
            <a:r>
              <a:rPr lang="en-US" dirty="0" err="1">
                <a:solidFill>
                  <a:srgbClr val="FF0000"/>
                </a:solidFill>
              </a:rPr>
              <a:t>c,a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20731" y="399842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[(c, b)]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90310" y="399368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[(b)]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926361" y="400119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[(a)]</a:t>
            </a:r>
          </a:p>
        </p:txBody>
      </p:sp>
      <p:cxnSp>
        <p:nvCxnSpPr>
          <p:cNvPr id="52" name="Straight Arrow Connector 51"/>
          <p:cNvCxnSpPr>
            <a:endCxn id="24" idx="0"/>
          </p:cNvCxnSpPr>
          <p:nvPr/>
        </p:nvCxnSpPr>
        <p:spPr>
          <a:xfrm flipH="1">
            <a:off x="2526043" y="3185378"/>
            <a:ext cx="274210" cy="88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75598" y="3185378"/>
            <a:ext cx="934545" cy="8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1" idx="0"/>
          </p:cNvCxnSpPr>
          <p:nvPr/>
        </p:nvCxnSpPr>
        <p:spPr>
          <a:xfrm flipH="1">
            <a:off x="3004810" y="2112052"/>
            <a:ext cx="2032258" cy="70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1" idx="0"/>
          </p:cNvCxnSpPr>
          <p:nvPr/>
        </p:nvCxnSpPr>
        <p:spPr>
          <a:xfrm flipH="1">
            <a:off x="3004810" y="2062760"/>
            <a:ext cx="2705790" cy="75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3" idx="0"/>
          </p:cNvCxnSpPr>
          <p:nvPr/>
        </p:nvCxnSpPr>
        <p:spPr>
          <a:xfrm flipH="1">
            <a:off x="5474468" y="2043861"/>
            <a:ext cx="506056" cy="77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3" idx="0"/>
          </p:cNvCxnSpPr>
          <p:nvPr/>
        </p:nvCxnSpPr>
        <p:spPr>
          <a:xfrm>
            <a:off x="5156856" y="2162330"/>
            <a:ext cx="317612" cy="65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2"/>
            <a:endCxn id="15" idx="0"/>
          </p:cNvCxnSpPr>
          <p:nvPr/>
        </p:nvCxnSpPr>
        <p:spPr>
          <a:xfrm>
            <a:off x="5120925" y="2140553"/>
            <a:ext cx="2994114" cy="67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5" idx="0"/>
          </p:cNvCxnSpPr>
          <p:nvPr/>
        </p:nvCxnSpPr>
        <p:spPr>
          <a:xfrm>
            <a:off x="6235695" y="2033969"/>
            <a:ext cx="1879344" cy="7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37048" y="2225344"/>
            <a:ext cx="319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take </a:t>
            </a:r>
            <a:r>
              <a:rPr lang="en-US" i="1" dirty="0"/>
              <a:t>a</a:t>
            </a:r>
            <a:r>
              <a:rPr lang="en-US" dirty="0"/>
              <a:t> out, </a:t>
            </a:r>
            <a:r>
              <a:rPr lang="en-US" i="1" dirty="0"/>
              <a:t>(</a:t>
            </a:r>
            <a:r>
              <a:rPr lang="en-US" i="1" dirty="0" err="1"/>
              <a:t>b,c</a:t>
            </a:r>
            <a:r>
              <a:rPr lang="en-US" i="1" dirty="0"/>
              <a:t>) </a:t>
            </a:r>
            <a:r>
              <a:rPr lang="en-US" dirty="0"/>
              <a:t>will be left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1542" y="3458351"/>
            <a:ext cx="287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take </a:t>
            </a:r>
            <a:r>
              <a:rPr lang="en-US" i="1" dirty="0"/>
              <a:t>b</a:t>
            </a:r>
            <a:r>
              <a:rPr lang="en-US" dirty="0"/>
              <a:t> out, </a:t>
            </a:r>
            <a:r>
              <a:rPr lang="en-US" i="1" dirty="0"/>
              <a:t>c </a:t>
            </a:r>
            <a:r>
              <a:rPr lang="en-US" dirty="0"/>
              <a:t>will be left</a:t>
            </a:r>
          </a:p>
        </p:txBody>
      </p:sp>
      <p:cxnSp>
        <p:nvCxnSpPr>
          <p:cNvPr id="84" name="Straight Arrow Connector 83"/>
          <p:cNvCxnSpPr>
            <a:endCxn id="41" idx="0"/>
          </p:cNvCxnSpPr>
          <p:nvPr/>
        </p:nvCxnSpPr>
        <p:spPr>
          <a:xfrm flipH="1">
            <a:off x="3082542" y="3177866"/>
            <a:ext cx="785936" cy="89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17258" y="5070170"/>
            <a:ext cx="15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3-permutation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9689" y="506543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</a:t>
            </a:r>
            <a:r>
              <a:rPr lang="en-US" dirty="0" err="1">
                <a:solidFill>
                  <a:srgbClr val="FF0000"/>
                </a:solidFill>
              </a:rPr>
              <a:t>a,b,c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62789" y="507017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[(a, </a:t>
            </a:r>
            <a:r>
              <a:rPr lang="en-US" dirty="0" err="1">
                <a:solidFill>
                  <a:srgbClr val="FF0000"/>
                </a:solidFill>
              </a:rPr>
              <a:t>c,b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975220" y="506543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65507" y="506543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07245" y="506543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</a:t>
            </a:r>
            <a:r>
              <a:rPr lang="en-US" dirty="0" err="1">
                <a:solidFill>
                  <a:srgbClr val="FF0000"/>
                </a:solidFill>
              </a:rPr>
              <a:t>b,a,c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90345" y="507017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[(b, </a:t>
            </a:r>
            <a:r>
              <a:rPr lang="en-US" dirty="0" err="1">
                <a:solidFill>
                  <a:srgbClr val="FF0000"/>
                </a:solidFill>
              </a:rPr>
              <a:t>c,a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63624" y="507294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17677" y="507294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55083" y="507869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</a:t>
            </a:r>
            <a:r>
              <a:rPr lang="en-US" dirty="0" err="1">
                <a:solidFill>
                  <a:srgbClr val="FF0000"/>
                </a:solidFill>
              </a:rPr>
              <a:t>c,a,b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245370" y="507294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[(c, </a:t>
            </a:r>
            <a:r>
              <a:rPr lang="en-US" dirty="0" err="1">
                <a:solidFill>
                  <a:srgbClr val="FF0000"/>
                </a:solidFill>
              </a:rPr>
              <a:t>b,a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656747" y="506760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139139" y="506543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cxnSp>
        <p:nvCxnSpPr>
          <p:cNvPr id="100" name="Straight Arrow Connector 99"/>
          <p:cNvCxnSpPr>
            <a:endCxn id="88" idx="0"/>
          </p:cNvCxnSpPr>
          <p:nvPr/>
        </p:nvCxnSpPr>
        <p:spPr>
          <a:xfrm>
            <a:off x="2528546" y="4369979"/>
            <a:ext cx="107358" cy="69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1" idx="2"/>
          </p:cNvCxnSpPr>
          <p:nvPr/>
        </p:nvCxnSpPr>
        <p:spPr>
          <a:xfrm flipH="1">
            <a:off x="2676674" y="4443370"/>
            <a:ext cx="405868" cy="64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8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Note: output </a:t>
            </a:r>
            <a:r>
              <a:rPr lang="en-US" altLang="zh-CN" sz="2000" dirty="0"/>
              <a:t>and </a:t>
            </a:r>
            <a:r>
              <a:rPr lang="en-US" altLang="zh-CN" sz="2000" dirty="0" err="1"/>
              <a:t>idx_left</a:t>
            </a:r>
            <a:r>
              <a:rPr lang="en-US" altLang="zh-CN" sz="2000" dirty="0"/>
              <a:t> are list, but their elements are tuples.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443" r="4762" b="20305"/>
          <a:stretch/>
        </p:blipFill>
        <p:spPr>
          <a:xfrm>
            <a:off x="1048947" y="1388224"/>
            <a:ext cx="8726821" cy="30341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123113" y="1129579"/>
            <a:ext cx="914400" cy="1122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472" y="4681016"/>
            <a:ext cx="6077037" cy="1776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0284" y="4829695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So, you need to understand the meaning of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output[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], </a:t>
            </a:r>
            <a:r>
              <a:rPr lang="en-US" altLang="zh-CN" dirty="0" err="1">
                <a:solidFill>
                  <a:srgbClr val="FF0000"/>
                </a:solidFill>
              </a:rPr>
              <a:t>idx_left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], </a:t>
            </a:r>
            <a:r>
              <a:rPr lang="en-US" altLang="zh-CN" dirty="0" err="1">
                <a:solidFill>
                  <a:srgbClr val="FF0000"/>
                </a:solidFill>
              </a:rPr>
              <a:t>idx_left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][j]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2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5" y="1211748"/>
            <a:ext cx="10863352" cy="34451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77607" y="2662442"/>
            <a:ext cx="690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Analyse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 equation and think about how to calculate </a:t>
            </a:r>
            <a:r>
              <a:rPr lang="en-US" altLang="zh-CN" dirty="0" err="1">
                <a:solidFill>
                  <a:srgbClr val="FF0000"/>
                </a:solidFill>
              </a:rPr>
              <a:t>Pn,k</a:t>
            </a:r>
            <a:r>
              <a:rPr lang="en-US" altLang="zh-CN" dirty="0">
                <a:solidFill>
                  <a:srgbClr val="FF0000"/>
                </a:solidFill>
              </a:rPr>
              <a:t> from Pn,k-1</a:t>
            </a:r>
          </a:p>
        </p:txBody>
      </p:sp>
    </p:spTree>
    <p:extLst>
      <p:ext uri="{BB962C8B-B14F-4D97-AF65-F5344CB8AC3E}">
        <p14:creationId xmlns:p14="http://schemas.microsoft.com/office/powerpoint/2010/main" val="388512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1" y="1572692"/>
            <a:ext cx="11621075" cy="4583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81" y="247129"/>
            <a:ext cx="1093262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You need to understand how </a:t>
            </a:r>
            <a:r>
              <a:rPr lang="en-US" sz="3600" dirty="0">
                <a:solidFill>
                  <a:srgbClr val="FF0000"/>
                </a:solidFill>
              </a:rPr>
              <a:t>send()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next() </a:t>
            </a:r>
            <a:r>
              <a:rPr lang="en-US" sz="3600" dirty="0"/>
              <a:t>works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9989" y="1913272"/>
            <a:ext cx="521830" cy="248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89817" y="5049198"/>
            <a:ext cx="592436" cy="207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99092" y="4998354"/>
            <a:ext cx="608213" cy="258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5676" y="5064526"/>
            <a:ext cx="445846" cy="192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25633" y="5421954"/>
            <a:ext cx="8323463" cy="569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Understand the test code, what happens if we call </a:t>
            </a:r>
            <a:r>
              <a:rPr lang="en-US" sz="3600" dirty="0" smtClean="0">
                <a:solidFill>
                  <a:srgbClr val="FF0000"/>
                </a:solidFill>
              </a:rPr>
              <a:t>next(g)</a:t>
            </a:r>
            <a:r>
              <a:rPr lang="en-US" sz="3600" dirty="0" smtClean="0"/>
              <a:t> and what happens if we call </a:t>
            </a:r>
            <a:r>
              <a:rPr lang="en-US" sz="3600" dirty="0" err="1" smtClean="0">
                <a:solidFill>
                  <a:srgbClr val="FF0000"/>
                </a:solidFill>
              </a:rPr>
              <a:t>g.send</a:t>
            </a:r>
            <a:r>
              <a:rPr lang="en-US" sz="3600" dirty="0" smtClean="0">
                <a:solidFill>
                  <a:srgbClr val="FF0000"/>
                </a:solidFill>
              </a:rPr>
              <a:t>(0)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8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" y="2652650"/>
            <a:ext cx="4848428" cy="3927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4" y="365125"/>
            <a:ext cx="11529752" cy="1325563"/>
          </a:xfrm>
        </p:spPr>
        <p:txBody>
          <a:bodyPr/>
          <a:lstStyle/>
          <a:p>
            <a:r>
              <a:rPr lang="en-US" altLang="zh-CN" dirty="0"/>
              <a:t>Let’s recall how to generate a generator</a:t>
            </a:r>
            <a:br>
              <a:rPr lang="en-US" altLang="zh-CN" dirty="0"/>
            </a:br>
            <a:r>
              <a:rPr lang="en-US" altLang="zh-CN" dirty="0"/>
              <a:t>- we use </a:t>
            </a:r>
            <a:r>
              <a:rPr lang="en-US" altLang="zh-CN" dirty="0">
                <a:solidFill>
                  <a:srgbClr val="FF0000"/>
                </a:solidFill>
              </a:rPr>
              <a:t>yield </a:t>
            </a:r>
            <a:r>
              <a:rPr lang="en-US" altLang="zh-CN" dirty="0"/>
              <a:t>statement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447" y="1845238"/>
            <a:ext cx="793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will return the data and terminate a function immediately</a:t>
            </a:r>
          </a:p>
          <a:p>
            <a:r>
              <a:rPr lang="en-US" altLang="zh-CN" dirty="0"/>
              <a:t>But </a:t>
            </a:r>
            <a:r>
              <a:rPr lang="en-US" altLang="zh-CN" dirty="0">
                <a:solidFill>
                  <a:srgbClr val="FF0000"/>
                </a:solidFill>
              </a:rPr>
              <a:t>yield</a:t>
            </a:r>
            <a:r>
              <a:rPr lang="en-US" altLang="zh-CN" dirty="0"/>
              <a:t> just pauses the function, and will continue from there in next function call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34" y="2646119"/>
            <a:ext cx="4539842" cy="38383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958059" y="6010102"/>
            <a:ext cx="3692685" cy="74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6203" y="5715584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difference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0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Usually we use </a:t>
            </a:r>
            <a:r>
              <a:rPr lang="en-US" altLang="zh-CN" sz="2400" dirty="0">
                <a:solidFill>
                  <a:srgbClr val="FF0000"/>
                </a:solidFill>
              </a:rPr>
              <a:t>for loop </a:t>
            </a:r>
            <a:r>
              <a:rPr lang="en-US" altLang="zh-CN" sz="2400" dirty="0"/>
              <a:t>to generate a generator.</a:t>
            </a:r>
            <a:br>
              <a:rPr lang="en-US" altLang="zh-CN" sz="2400" dirty="0"/>
            </a:br>
            <a:r>
              <a:rPr lang="en-US" altLang="zh-CN" sz="2400" dirty="0"/>
              <a:t>We can also use </a:t>
            </a:r>
            <a:r>
              <a:rPr lang="en-US" altLang="zh-CN" sz="2400" dirty="0">
                <a:solidFill>
                  <a:srgbClr val="FF0000"/>
                </a:solidFill>
              </a:rPr>
              <a:t>next() </a:t>
            </a:r>
            <a:r>
              <a:rPr lang="en-US" altLang="zh-CN" sz="2400" dirty="0"/>
              <a:t>to replace </a:t>
            </a:r>
            <a:r>
              <a:rPr lang="en-US" altLang="zh-CN" sz="2400" dirty="0">
                <a:solidFill>
                  <a:srgbClr val="FF0000"/>
                </a:solidFill>
              </a:rPr>
              <a:t>for loop </a:t>
            </a:r>
            <a:r>
              <a:rPr lang="en-US" altLang="zh-CN" sz="2400" dirty="0"/>
              <a:t>to continue to the next </a:t>
            </a:r>
            <a:r>
              <a:rPr lang="en-US" altLang="zh-CN" sz="2400" dirty="0">
                <a:solidFill>
                  <a:srgbClr val="FF0000"/>
                </a:solidFill>
              </a:rPr>
              <a:t>yield</a:t>
            </a:r>
            <a:r>
              <a:rPr lang="en-US" altLang="zh-CN" sz="2400" dirty="0"/>
              <a:t> expression</a:t>
            </a:r>
            <a:br>
              <a:rPr lang="en-US" altLang="zh-CN" sz="2400" dirty="0"/>
            </a:br>
            <a:r>
              <a:rPr lang="en-US" altLang="zh-CN" sz="2400" dirty="0"/>
              <a:t>- the return data of next() is the generated value by </a:t>
            </a:r>
            <a:r>
              <a:rPr lang="en-US" altLang="zh-CN" sz="2400" dirty="0">
                <a:solidFill>
                  <a:srgbClr val="FF0000"/>
                </a:solidFill>
              </a:rPr>
              <a:t>yield statement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7" y="1888715"/>
            <a:ext cx="5585719" cy="4268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7" y="1969789"/>
            <a:ext cx="4856451" cy="41059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17352" y="5719156"/>
            <a:ext cx="3517193" cy="4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58474" y="5370606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Same result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177" y="4335620"/>
            <a:ext cx="1735069" cy="6021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59236" y="3832167"/>
            <a:ext cx="5503025" cy="1464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63425" y="4020565"/>
            <a:ext cx="35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Automatically run the next iteration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8879" y="4813045"/>
            <a:ext cx="468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Run the next iteration by calling next() manually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5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 far, a generator can only generate some data, can it receive data?</a:t>
            </a:r>
            <a:br>
              <a:rPr lang="en-US" altLang="zh-CN" dirty="0"/>
            </a:br>
            <a:r>
              <a:rPr lang="en-US" altLang="zh-CN" dirty="0"/>
              <a:t>Yes, we can use </a:t>
            </a:r>
            <a:r>
              <a:rPr lang="en-US" altLang="zh-CN" dirty="0">
                <a:solidFill>
                  <a:srgbClr val="FF0000"/>
                </a:solidFill>
              </a:rPr>
              <a:t>send()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010" y="2249574"/>
            <a:ext cx="10515600" cy="4351338"/>
          </a:xfrm>
        </p:spPr>
        <p:txBody>
          <a:bodyPr/>
          <a:lstStyle/>
          <a:p>
            <a:r>
              <a:rPr lang="en-US" altLang="zh-CN" dirty="0"/>
              <a:t>send() function can send a value to a generator</a:t>
            </a:r>
          </a:p>
          <a:p>
            <a:pPr lvl="1"/>
            <a:r>
              <a:rPr lang="en-US" altLang="zh-CN" dirty="0"/>
              <a:t>The send() method returns the </a:t>
            </a:r>
            <a:r>
              <a:rPr lang="en-US" altLang="zh-CN" dirty="0">
                <a:solidFill>
                  <a:srgbClr val="FF0000"/>
                </a:solidFill>
              </a:rPr>
              <a:t>next value yielded by the generator</a:t>
            </a:r>
            <a:r>
              <a:rPr lang="en-US" altLang="zh-CN" dirty="0"/>
              <a:t>, or raises </a:t>
            </a:r>
            <a:r>
              <a:rPr lang="en-US" altLang="zh-CN" dirty="0" err="1"/>
              <a:t>StopIteration</a:t>
            </a:r>
            <a:r>
              <a:rPr lang="en-US" altLang="zh-CN" dirty="0"/>
              <a:t> if the generator exits without yielding another value. </a:t>
            </a:r>
          </a:p>
          <a:p>
            <a:pPr lvl="1"/>
            <a:r>
              <a:rPr lang="en-US" altLang="zh-CN" dirty="0"/>
              <a:t>When send() is called to start the generator, it must be called with </a:t>
            </a:r>
            <a:r>
              <a:rPr lang="en-US" altLang="zh-CN" dirty="0">
                <a:solidFill>
                  <a:srgbClr val="FF0000"/>
                </a:solidFill>
              </a:rPr>
              <a:t>None</a:t>
            </a:r>
            <a:r>
              <a:rPr lang="en-US" altLang="zh-CN" dirty="0"/>
              <a:t> as the argument, because there is no yield expression that could receive the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5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202" y="230072"/>
            <a:ext cx="6464809" cy="6494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520" y="2913582"/>
            <a:ext cx="450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 next() to execute the next yield statement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792" y="742604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 is how we receive the data </a:t>
            </a:r>
            <a:endParaRPr lang="zh-CN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44940" y="848700"/>
            <a:ext cx="864523" cy="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45017" y="3959630"/>
            <a:ext cx="4274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return value of send() is the generated value </a:t>
            </a:r>
            <a:endParaRPr lang="zh-CN" alt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6723" y="3395459"/>
            <a:ext cx="1020913" cy="1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38697" y="3853803"/>
            <a:ext cx="475133" cy="33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18371" y="4213545"/>
            <a:ext cx="474005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45017" y="5599732"/>
            <a:ext cx="480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last send() causes error cause there’s no more yield</a:t>
            </a:r>
          </a:p>
          <a:p>
            <a:r>
              <a:rPr lang="en-US" altLang="zh-CN" sz="1600" dirty="0"/>
              <a:t>statement</a:t>
            </a:r>
            <a:endParaRPr lang="zh-CN" alt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23113" y="6010009"/>
            <a:ext cx="580763" cy="61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98297" y="4887927"/>
            <a:ext cx="789587" cy="7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29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94" y="117341"/>
            <a:ext cx="8247420" cy="6388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8091" y="4617008"/>
            <a:ext cx="2555579" cy="248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99465" y="4741059"/>
            <a:ext cx="5902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9670" y="454219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set will be introduced in next lecture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07515" y="5356189"/>
            <a:ext cx="2935193" cy="248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486399" y="5460648"/>
            <a:ext cx="5902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39333" y="5246001"/>
            <a:ext cx="34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is how we decorate a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6747" y="5565475"/>
            <a:ext cx="454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is how we remove the decoration, i.e., use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 original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07514" y="5741610"/>
            <a:ext cx="2935193" cy="162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3813" y="5806650"/>
            <a:ext cx="5902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79" y="365125"/>
            <a:ext cx="11388436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set is a composite data type that doesn’t allow duplicated items</a:t>
            </a:r>
            <a:br>
              <a:rPr lang="en-US" altLang="zh-CN" dirty="0"/>
            </a:br>
            <a:r>
              <a:rPr lang="en-US" altLang="zh-CN" sz="3100" dirty="0">
                <a:hlinkClick r:id="rId2"/>
              </a:rPr>
              <a:t>https://www.w3schools.com/python/python_sets.asp</a:t>
            </a:r>
            <a:r>
              <a:rPr lang="en-US" altLang="zh-CN" sz="3100" dirty="0"/>
              <a:t> </a:t>
            </a:r>
            <a:endParaRPr lang="zh-CN" alt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delete duplicates in a list?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596" y="2722764"/>
            <a:ext cx="8684401" cy="22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1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157521"/>
            <a:ext cx="10757232" cy="67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48" y="276356"/>
            <a:ext cx="7849671" cy="57281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538749" y="3325091"/>
            <a:ext cx="5985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74810" y="3140425"/>
            <a:ext cx="539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refer to the above example to see how to use set() to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solve this problem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7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A435-C7F6-4809-9EB9-69574239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05BA-2F38-4C6B-B574-25E9C7EB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Exercise 3:</a:t>
            </a:r>
          </a:p>
          <a:p>
            <a:pPr lvl="1"/>
            <a:r>
              <a:rPr lang="en-US" dirty="0"/>
              <a:t>To check whether k is None or not, you need to use </a:t>
            </a:r>
            <a:r>
              <a:rPr lang="en-US" dirty="0">
                <a:solidFill>
                  <a:srgbClr val="FF0000"/>
                </a:solidFill>
              </a:rPr>
              <a:t>if k is None </a:t>
            </a:r>
          </a:p>
          <a:p>
            <a:pPr lvl="1"/>
            <a:r>
              <a:rPr lang="en-US" dirty="0"/>
              <a:t>(refer to function def permutation(*a, k=None))</a:t>
            </a:r>
          </a:p>
          <a:p>
            <a:pPr lvl="1"/>
            <a:r>
              <a:rPr lang="en-US" dirty="0"/>
              <a:t>if k==None </a:t>
            </a:r>
            <a:r>
              <a:rPr lang="en-US" dirty="0">
                <a:sym typeface="Wingdings" panose="05000000000000000000" pitchFamily="2" charset="2"/>
              </a:rPr>
              <a:t>wrong because None is a keyword, it’s not the same as 0/False</a:t>
            </a:r>
            <a:endParaRPr lang="en-US" dirty="0"/>
          </a:p>
          <a:p>
            <a:pPr lvl="1"/>
            <a:r>
              <a:rPr lang="en-US" dirty="0"/>
              <a:t>Based on proposition 3, we need to calculate </a:t>
            </a:r>
            <a:r>
              <a:rPr lang="en-US" dirty="0" err="1"/>
              <a:t>Pn</a:t>
            </a:r>
            <a:r>
              <a:rPr lang="en-US" dirty="0"/>
              <a:t> and </a:t>
            </a:r>
            <a:r>
              <a:rPr lang="en-US" dirty="0" err="1"/>
              <a:t>Pn</a:t>
            </a:r>
            <a:r>
              <a:rPr lang="en-US" dirty="0"/>
              <a:t>-k, there two values can be calculated by the function in Exercise 2. However, since function name of exercise 2 and exercise 3 are both </a:t>
            </a:r>
            <a:r>
              <a:rPr lang="en-US" dirty="0" err="1">
                <a:solidFill>
                  <a:srgbClr val="FF0000"/>
                </a:solidFill>
              </a:rPr>
              <a:t>num_permutation</a:t>
            </a:r>
            <a:r>
              <a:rPr lang="en-US" dirty="0">
                <a:solidFill>
                  <a:srgbClr val="FF0000"/>
                </a:solidFill>
              </a:rPr>
              <a:t>(n)</a:t>
            </a:r>
            <a:r>
              <a:rPr lang="en-US" dirty="0"/>
              <a:t>, you may copy your solution of Exercise 2 into the cell of Exercise 3 and rename </a:t>
            </a:r>
            <a:r>
              <a:rPr lang="en-US" dirty="0" err="1"/>
              <a:t>num_permutation</a:t>
            </a:r>
            <a:r>
              <a:rPr lang="en-US" dirty="0"/>
              <a:t>(n) to another name, such as p(n), so you can use p(n) and p(n-k) directly in </a:t>
            </a:r>
            <a:r>
              <a:rPr lang="pt-BR" dirty="0"/>
              <a:t>def num_permutation(n, k=None)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12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4" y="114298"/>
            <a:ext cx="11225753" cy="6370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25" y="4614074"/>
            <a:ext cx="5111461" cy="6815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895661" y="5434722"/>
            <a:ext cx="723442" cy="48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06207" y="5368484"/>
            <a:ext cx="573579" cy="41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9901" y="5096168"/>
            <a:ext cx="2705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element took </a:t>
            </a:r>
            <a:r>
              <a:rPr lang="en-US" altLang="zh-CN" sz="1600" dirty="0" smtClean="0"/>
              <a:t>out, i.e., a[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9786" y="5441237"/>
            <a:ext cx="2934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Permutation of rest k-1 elements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196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23" y="1148196"/>
            <a:ext cx="1000125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461" y="3491345"/>
            <a:ext cx="10577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Hint: In mathematics, there is no k-permutation when k&lt;0 or k&gt;n. Therefore, if k&lt;0 or k&gt;n, the function returns</a:t>
            </a:r>
          </a:p>
          <a:p>
            <a:r>
              <a:rPr lang="en-US" altLang="zh-CN" dirty="0"/>
              <a:t>an empty list [].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8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13" y="473997"/>
            <a:ext cx="11880377" cy="55877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791326" y="1828800"/>
            <a:ext cx="6130090" cy="2604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38460" y="2269264"/>
            <a:ext cx="388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Use recursion to complete this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3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9" y="451775"/>
            <a:ext cx="11316953" cy="59129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862947" y="1684421"/>
            <a:ext cx="5472179" cy="177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84546" y="2653291"/>
            <a:ext cx="43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Introduce k in your previous implementation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3D12A-24A4-E7C8-CC54-177077D49D72}"/>
              </a:ext>
            </a:extLst>
          </p:cNvPr>
          <p:cNvSpPr txBox="1"/>
          <p:nvPr/>
        </p:nvSpPr>
        <p:spPr>
          <a:xfrm>
            <a:off x="5121550" y="4690740"/>
            <a:ext cx="665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 check if k =None, you need to use “k is None” but not “k == None”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6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9"/>
          <a:stretch/>
        </p:blipFill>
        <p:spPr>
          <a:xfrm>
            <a:off x="472156" y="0"/>
            <a:ext cx="11257928" cy="54002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6210" y="5545673"/>
            <a:ext cx="1087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 example prints all the 0-permutation, 1-permutation, 2-permutation, 3-permutation of (1,2,3)</a:t>
            </a:r>
          </a:p>
          <a:p>
            <a:r>
              <a:rPr lang="en-US" altLang="zh-CN" dirty="0"/>
              <a:t>At first glance, this example is hard to understand. We can </a:t>
            </a:r>
            <a:r>
              <a:rPr lang="en-US" altLang="zh-CN" dirty="0" err="1"/>
              <a:t>analyse</a:t>
            </a:r>
            <a:r>
              <a:rPr lang="en-US" altLang="zh-CN" dirty="0"/>
              <a:t> this example by adding some code by ourselves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0400" y="4491895"/>
            <a:ext cx="1398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0-permutation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4190" y="4707962"/>
            <a:ext cx="1398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1-permutation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6397" y="4903684"/>
            <a:ext cx="1398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2-permutation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4921" y="5097828"/>
            <a:ext cx="1398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3-permutation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3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10" y="787068"/>
            <a:ext cx="8447671" cy="5853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005" y="228600"/>
            <a:ext cx="612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Visualize the process by running the code in online Python tutor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60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example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generate all the 0-permutations</a:t>
            </a:r>
          </a:p>
          <a:p>
            <a:r>
              <a:rPr lang="en-US" dirty="0"/>
              <a:t>Then, based on the 0-permutations, we generate 1-permutations.</a:t>
            </a:r>
          </a:p>
          <a:p>
            <a:r>
              <a:rPr lang="en-US" dirty="0"/>
              <a:t>Then, based on the 1-permutation, we generate 2-permutations.</a:t>
            </a:r>
          </a:p>
          <a:p>
            <a:r>
              <a:rPr lang="en-US" dirty="0"/>
              <a:t>Then, based on the 2-permutation, we generate 3-permutations.</a:t>
            </a:r>
          </a:p>
        </p:txBody>
      </p:sp>
    </p:spTree>
    <p:extLst>
      <p:ext uri="{BB962C8B-B14F-4D97-AF65-F5344CB8AC3E}">
        <p14:creationId xmlns:p14="http://schemas.microsoft.com/office/powerpoint/2010/main" val="76822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864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Lab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this example mean?</vt:lpstr>
      <vt:lpstr>PowerPoint Presentation</vt:lpstr>
      <vt:lpstr>Note: output and idx_left are list, but their elements are tuples.</vt:lpstr>
      <vt:lpstr>PowerPoint Presentation</vt:lpstr>
      <vt:lpstr>You need to understand how send() and next() works</vt:lpstr>
      <vt:lpstr>Let’s recall how to generate a generator - we use yield statement</vt:lpstr>
      <vt:lpstr>Usually we use for loop to generate a generator. We can also use next() to replace for loop to continue to the next yield expression - the return data of next() is the generated value by yield statement</vt:lpstr>
      <vt:lpstr>So far, a generator can only generate some data, can it receive data? Yes, we can use send() function</vt:lpstr>
      <vt:lpstr>PowerPoint Presentation</vt:lpstr>
      <vt:lpstr>PowerPoint Presentation</vt:lpstr>
      <vt:lpstr>set is a composite data type that doesn’t allow duplicated items https://www.w3schools.com/python/python_sets.asp </vt:lpstr>
      <vt:lpstr>PowerPoint Presentation</vt:lpstr>
      <vt:lpstr>Tips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Dr. XU Weitao</dc:creator>
  <cp:lastModifiedBy>Dr. XU Weitao</cp:lastModifiedBy>
  <cp:revision>103</cp:revision>
  <dcterms:created xsi:type="dcterms:W3CDTF">2020-11-02T16:24:21Z</dcterms:created>
  <dcterms:modified xsi:type="dcterms:W3CDTF">2024-10-30T02:27:10Z</dcterms:modified>
</cp:coreProperties>
</file>