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84CB31-C597-49A1-861A-14A9246AC55B}">
          <p14:sldIdLst>
            <p14:sldId id="256"/>
            <p14:sldId id="257"/>
            <p14:sldId id="259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2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EF17-7709-4669-9F41-AD66E4287DF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9215-C648-4926-BD40-BF9A4DA4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EF17-7709-4669-9F41-AD66E4287DF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9215-C648-4926-BD40-BF9A4DA4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9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EF17-7709-4669-9F41-AD66E4287DF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9215-C648-4926-BD40-BF9A4DA4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7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304800"/>
            <a:ext cx="9347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6800" y="1524000"/>
            <a:ext cx="45720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0" y="1524000"/>
            <a:ext cx="45720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40000" y="64008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55218" y="6400800"/>
            <a:ext cx="2779183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55200" y="64008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994B00D4-1F09-41B0-9FD8-E539014841F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78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EF17-7709-4669-9F41-AD66E4287DF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9215-C648-4926-BD40-BF9A4DA4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EF17-7709-4669-9F41-AD66E4287DF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9215-C648-4926-BD40-BF9A4DA4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3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EF17-7709-4669-9F41-AD66E4287DF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9215-C648-4926-BD40-BF9A4DA4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EF17-7709-4669-9F41-AD66E4287DF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9215-C648-4926-BD40-BF9A4DA4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EF17-7709-4669-9F41-AD66E4287DF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9215-C648-4926-BD40-BF9A4DA4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4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EF17-7709-4669-9F41-AD66E4287DF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9215-C648-4926-BD40-BF9A4DA4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EF17-7709-4669-9F41-AD66E4287DF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9215-C648-4926-BD40-BF9A4DA4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1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EF17-7709-4669-9F41-AD66E4287DF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9215-C648-4926-BD40-BF9A4DA4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EF17-7709-4669-9F41-AD66E4287DF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9215-C648-4926-BD40-BF9A4DA4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0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gif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Weitao Xu</a:t>
            </a:r>
          </a:p>
        </p:txBody>
      </p:sp>
    </p:spTree>
    <p:extLst>
      <p:ext uri="{BB962C8B-B14F-4D97-AF65-F5344CB8AC3E}">
        <p14:creationId xmlns:p14="http://schemas.microsoft.com/office/powerpoint/2010/main" val="36863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  <a:p>
            <a:r>
              <a:rPr lang="en-US" dirty="0"/>
              <a:t>Joint distribution</a:t>
            </a:r>
          </a:p>
          <a:p>
            <a:r>
              <a:rPr lang="en-US" dirty="0"/>
              <a:t>Conditional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225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Measurement of Information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609600" indent="-609600" algn="ctr">
              <a:buNone/>
            </a:pPr>
            <a:r>
              <a:rPr lang="en-US" altLang="zh-TW" dirty="0">
                <a:solidFill>
                  <a:srgbClr val="C00000"/>
                </a:solidFill>
              </a:rPr>
              <a:t>“How to measure information</a:t>
            </a:r>
          </a:p>
          <a:p>
            <a:pPr marL="609600" indent="-609600" algn="ctr">
              <a:buNone/>
            </a:pPr>
            <a:r>
              <a:rPr lang="en-US" altLang="zh-TW" dirty="0">
                <a:solidFill>
                  <a:srgbClr val="C00000"/>
                </a:solidFill>
              </a:rPr>
              <a:t> in terms of bits?”</a:t>
            </a:r>
          </a:p>
          <a:p>
            <a:pPr marL="609600" indent="-609600">
              <a:buFontTx/>
              <a:buAutoNum type="arabicPeriod"/>
            </a:pPr>
            <a:endParaRPr lang="en-US" altLang="zh-TW" dirty="0">
              <a:solidFill>
                <a:srgbClr val="FF3300"/>
              </a:solidFill>
            </a:endParaRPr>
          </a:p>
        </p:txBody>
      </p:sp>
      <p:pic>
        <p:nvPicPr>
          <p:cNvPr id="43013" name="Picture 5" descr="dice2_e0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57600"/>
            <a:ext cx="8001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334000" y="3657600"/>
            <a:ext cx="12266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= ? bits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334000" y="5181600"/>
            <a:ext cx="12266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= ? bits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660" y="4545623"/>
            <a:ext cx="1631340" cy="16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292100"/>
            <a:ext cx="9347200" cy="838200"/>
          </a:xfrm>
        </p:spPr>
        <p:txBody>
          <a:bodyPr/>
          <a:lstStyle/>
          <a:p>
            <a:r>
              <a:rPr lang="sv-SE" altLang="en-US" dirty="0"/>
              <a:t>Shannon’s Information Theory</a:t>
            </a:r>
            <a:endParaRPr lang="en-US" altLang="zh-TW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05608" y="1824404"/>
            <a:ext cx="10119946" cy="2447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altLang="en-US" dirty="0">
                <a:latin typeface="+mn-lt"/>
              </a:rPr>
              <a:t>Shannon’s measure of information is the number of bits to represent the amount of uncertainty (randomness) in a data source, and is defined as 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entropy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831" y="2947500"/>
            <a:ext cx="2700338" cy="963000"/>
          </a:xfrm>
          <a:prstGeom prst="rect">
            <a:avLst/>
          </a:prstGeom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08956" y="4481879"/>
            <a:ext cx="10015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Where there are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symbols </a:t>
            </a:r>
            <a:r>
              <a:rPr lang="en-US" altLang="en-US" sz="2400" i="1" dirty="0"/>
              <a:t>1, 2, … n</a:t>
            </a:r>
            <a:r>
              <a:rPr lang="en-US" altLang="en-US" sz="2400" dirty="0"/>
              <a:t>,  each with probability of occurrence of </a:t>
            </a:r>
            <a:r>
              <a:rPr lang="en-US" altLang="en-US" sz="2400" i="1" dirty="0"/>
              <a:t>p</a:t>
            </a:r>
            <a:r>
              <a:rPr lang="en-US" altLang="zh-CN" sz="2400" i="1" dirty="0"/>
              <a:t>i</a:t>
            </a:r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8224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6765" y="146538"/>
            <a:ext cx="9347200" cy="838200"/>
          </a:xfrm>
        </p:spPr>
        <p:txBody>
          <a:bodyPr/>
          <a:lstStyle/>
          <a:p>
            <a:r>
              <a:rPr lang="en-US" altLang="zh-TW" dirty="0"/>
              <a:t>For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6765" y="1207476"/>
            <a:ext cx="9041423" cy="2819400"/>
          </a:xfrm>
        </p:spPr>
        <p:txBody>
          <a:bodyPr/>
          <a:lstStyle/>
          <a:p>
            <a:r>
              <a:rPr lang="en-US" altLang="zh-TW" dirty="0"/>
              <a:t>Tossing a dice:</a:t>
            </a:r>
          </a:p>
          <a:p>
            <a:pPr lvl="1"/>
            <a:r>
              <a:rPr lang="en-US" altLang="zh-TW" dirty="0"/>
              <a:t>Outcomes are 1,2,3,4,5,6</a:t>
            </a:r>
          </a:p>
          <a:p>
            <a:pPr lvl="1"/>
            <a:r>
              <a:rPr lang="en-US" altLang="zh-TW" dirty="0"/>
              <a:t>Each occurs at probability 1/6</a:t>
            </a:r>
          </a:p>
          <a:p>
            <a:pPr lvl="1"/>
            <a:r>
              <a:rPr lang="en-US" altLang="zh-TW" dirty="0"/>
              <a:t>Information provided by tossing a dice is</a:t>
            </a:r>
          </a:p>
          <a:p>
            <a:pPr>
              <a:buFontTx/>
              <a:buNone/>
            </a:pPr>
            <a:endParaRPr lang="en-US" altLang="zh-TW" dirty="0"/>
          </a:p>
        </p:txBody>
      </p:sp>
      <p:graphicFrame>
        <p:nvGraphicFramePr>
          <p:cNvPr id="4813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1113206"/>
              </p:ext>
            </p:extLst>
          </p:nvPr>
        </p:nvGraphicFramePr>
        <p:xfrm>
          <a:off x="2159977" y="3758406"/>
          <a:ext cx="5715000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2628720" imgH="888840" progId="Equation.3">
                  <p:embed/>
                </p:oleObj>
              </mc:Choice>
              <mc:Fallback>
                <p:oleObj name="Equation" r:id="rId3" imgW="2628720" imgH="888840" progId="Equation.3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977" y="3758406"/>
                        <a:ext cx="5715000" cy="193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4" name="Picture 6" descr="dice2_e0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623" y="1326753"/>
            <a:ext cx="1371600" cy="9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2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839726"/>
            <a:ext cx="10515600" cy="5394448"/>
          </a:xfrm>
        </p:spPr>
        <p:txBody>
          <a:bodyPr/>
          <a:lstStyle/>
          <a:p>
            <a:r>
              <a:rPr lang="en-US" altLang="en-US" dirty="0"/>
              <a:t>Entropy is greatest when the probabilities of the outcomes are equal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Let’s consider a fair coin experiment</a:t>
            </a:r>
          </a:p>
          <a:p>
            <a:r>
              <a:rPr lang="en-US" altLang="en-US" dirty="0"/>
              <a:t>The entropy H =  -½ log 0.5 - ½ log 0.5 = 1</a:t>
            </a:r>
          </a:p>
          <a:p>
            <a:r>
              <a:rPr lang="en-US" altLang="en-US" dirty="0"/>
              <a:t>Consider a biased coin, P(H) = 0.98, P(T) = 0.02</a:t>
            </a:r>
          </a:p>
          <a:p>
            <a:r>
              <a:rPr lang="en-US" altLang="en-US" dirty="0"/>
              <a:t>H = -0.98 * log 0.98 - 0.02 * log 0.02 =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/>
              <a:t>	= 0.98 * 0.029 + 0.02 * 5.643 = 0.0285 + 0.1129 = 0.1414</a:t>
            </a:r>
          </a:p>
          <a:p>
            <a:endParaRPr lang="en-US" altLang="en-US" dirty="0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1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1932"/>
            <a:ext cx="10515600" cy="1325563"/>
          </a:xfrm>
        </p:spPr>
        <p:txBody>
          <a:bodyPr/>
          <a:lstStyle/>
          <a:p>
            <a:r>
              <a:rPr lang="en-US" dirty="0"/>
              <a:t>Joint distribution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159488"/>
            <a:ext cx="11258550" cy="18340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z="2400" dirty="0"/>
              <a:t>If </a:t>
            </a:r>
            <a:r>
              <a:rPr lang="en-US" sz="2400" i="1" dirty="0"/>
              <a:t>X and Y are two random variables, the probability distribution that defines </a:t>
            </a:r>
            <a:r>
              <a:rPr lang="en-US" sz="2400" dirty="0"/>
              <a:t>their </a:t>
            </a:r>
            <a:r>
              <a:rPr lang="en-US" sz="2400" dirty="0">
                <a:solidFill>
                  <a:srgbClr val="C00000"/>
                </a:solidFill>
              </a:rPr>
              <a:t>simultaneous behavior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rgbClr val="C00000"/>
                </a:solidFill>
              </a:rPr>
              <a:t>joint probability distribution</a:t>
            </a:r>
            <a:r>
              <a:rPr lang="en-US" sz="2400" b="1" dirty="0"/>
              <a:t>.</a:t>
            </a:r>
          </a:p>
          <a:p>
            <a:pPr marL="0" indent="0">
              <a:buNone/>
              <a:defRPr/>
            </a:pPr>
            <a:r>
              <a:rPr lang="en-US" sz="2400" dirty="0"/>
              <a:t>For example: </a:t>
            </a:r>
            <a:endParaRPr lang="en-US" sz="2400" dirty="0" smtClean="0"/>
          </a:p>
          <a:p>
            <a:pPr>
              <a:defRPr/>
            </a:pPr>
            <a:r>
              <a:rPr lang="en-US" altLang="zh-CN" sz="2400" i="1" dirty="0"/>
              <a:t>Suppose Person A is rolling a dice, and person b is flipping a </a:t>
            </a:r>
            <a:r>
              <a:rPr lang="en-US" altLang="zh-CN" sz="2400" i="1" dirty="0" smtClean="0"/>
              <a:t>coin. Every time A rolls a dice, B flips a coin. They repeat this process by </a:t>
            </a:r>
            <a:r>
              <a:rPr lang="en-US" altLang="zh-CN" sz="2400" i="1" dirty="0"/>
              <a:t>10 </a:t>
            </a:r>
            <a:r>
              <a:rPr lang="en-US" altLang="zh-CN" sz="2400" i="1" dirty="0" smtClean="0"/>
              <a:t>times</a:t>
            </a:r>
            <a:endParaRPr lang="en-US" sz="2400" i="1" dirty="0" smtClean="0"/>
          </a:p>
          <a:p>
            <a:pPr>
              <a:defRPr/>
            </a:pPr>
            <a:r>
              <a:rPr lang="en-US" sz="2400" i="1" dirty="0" smtClean="0"/>
              <a:t>X is a random variable representing the outcomes of rolling </a:t>
            </a:r>
            <a:r>
              <a:rPr lang="en-US" sz="2400" i="1" dirty="0"/>
              <a:t>a </a:t>
            </a:r>
            <a:r>
              <a:rPr lang="en-US" sz="2400" i="1" dirty="0" smtClean="0"/>
              <a:t>di</a:t>
            </a:r>
            <a:r>
              <a:rPr lang="en-US" altLang="zh-CN" sz="2400" i="1" dirty="0" smtClean="0"/>
              <a:t>ce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(X can be 0,1,2,3,4,5,6)</a:t>
            </a:r>
            <a:endParaRPr lang="en-US" sz="2400" dirty="0" smtClean="0"/>
          </a:p>
          <a:p>
            <a:pPr>
              <a:defRPr/>
            </a:pPr>
            <a:r>
              <a:rPr lang="en-US" sz="2400" i="1" dirty="0" smtClean="0"/>
              <a:t>Y is a random variable representing the outcomes of  flipping </a:t>
            </a:r>
            <a:r>
              <a:rPr lang="en-US" sz="2400" i="1" dirty="0"/>
              <a:t>a </a:t>
            </a:r>
            <a:r>
              <a:rPr lang="en-US" sz="2400" i="1" dirty="0" smtClean="0"/>
              <a:t>coin (Y can be H, T)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13066"/>
              </p:ext>
            </p:extLst>
          </p:nvPr>
        </p:nvGraphicFramePr>
        <p:xfrm>
          <a:off x="1566007" y="309041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4002016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739634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831122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557151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945563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1347588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6359603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108028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66361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878722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9831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Experiment</a:t>
                      </a:r>
                    </a:p>
                    <a:p>
                      <a:r>
                        <a:rPr lang="en-US" sz="800" dirty="0" smtClean="0"/>
                        <a:t>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3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665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41156"/>
              </p:ext>
            </p:extLst>
          </p:nvPr>
        </p:nvGraphicFramePr>
        <p:xfrm>
          <a:off x="1645138" y="4658620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428099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69249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137610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90293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71680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076009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83628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Pi,j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5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8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127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622" y="5935751"/>
            <a:ext cx="2802184" cy="83634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018085" y="4106008"/>
            <a:ext cx="64109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07169" y="4117137"/>
            <a:ext cx="2980593" cy="5414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45138" y="6111359"/>
            <a:ext cx="299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joint distribution, we have</a:t>
            </a:r>
          </a:p>
        </p:txBody>
      </p:sp>
      <p:sp>
        <p:nvSpPr>
          <p:cNvPr id="3" name="Oval 2"/>
          <p:cNvSpPr/>
          <p:nvPr/>
        </p:nvSpPr>
        <p:spPr>
          <a:xfrm>
            <a:off x="3764389" y="3499338"/>
            <a:ext cx="386862" cy="703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7394331" y="3479620"/>
            <a:ext cx="386862" cy="703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77056" y="4208344"/>
            <a:ext cx="3752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(2,H) happens 2 times, so P(2,H)=2/10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00760" y="4926688"/>
            <a:ext cx="386862" cy="502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302"/>
            <a:ext cx="10515600" cy="1325563"/>
          </a:xfrm>
        </p:spPr>
        <p:txBody>
          <a:bodyPr/>
          <a:lstStyle/>
          <a:p>
            <a:r>
              <a:rPr lang="en-US" dirty="0"/>
              <a:t>Conditional distribution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313636"/>
            <a:ext cx="11506200" cy="161216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z="2400" dirty="0"/>
              <a:t>If </a:t>
            </a:r>
            <a:r>
              <a:rPr lang="en-US" sz="2400" i="1" dirty="0"/>
              <a:t>X and Y are two random variables, </a:t>
            </a:r>
            <a:r>
              <a:rPr lang="en-US" sz="2400" dirty="0">
                <a:solidFill>
                  <a:srgbClr val="C00000"/>
                </a:solidFill>
              </a:rPr>
              <a:t>conditional distribution </a:t>
            </a:r>
            <a:r>
              <a:rPr lang="en-US" sz="2400" dirty="0"/>
              <a:t>P(Y=</a:t>
            </a:r>
            <a:r>
              <a:rPr lang="en-US" sz="2400" dirty="0" err="1"/>
              <a:t>y|X</a:t>
            </a:r>
            <a:r>
              <a:rPr lang="en-US" sz="2400" dirty="0"/>
              <a:t>=x) means the probability that </a:t>
            </a:r>
            <a:r>
              <a:rPr lang="en-US" sz="2400" dirty="0">
                <a:solidFill>
                  <a:srgbClr val="C00000"/>
                </a:solidFill>
              </a:rPr>
              <a:t>Y=y happens given X=x</a:t>
            </a:r>
            <a:r>
              <a:rPr lang="en-US" sz="2400" dirty="0"/>
              <a:t>.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For example: </a:t>
            </a:r>
          </a:p>
          <a:p>
            <a:pPr>
              <a:defRPr/>
            </a:pPr>
            <a:r>
              <a:rPr lang="en-US" altLang="zh-CN" sz="2400" i="1" dirty="0"/>
              <a:t>Suppose Person A is rolling a dice, and person b is flipping a coin. Every time A rolls a dice, B flips a coin. They repeat this process by 10 times</a:t>
            </a:r>
          </a:p>
          <a:p>
            <a:pPr>
              <a:defRPr/>
            </a:pPr>
            <a:r>
              <a:rPr lang="en-US" altLang="zh-CN" sz="2400" i="1" dirty="0"/>
              <a:t>X is a random variable representing the outcomes of rolling a dice</a:t>
            </a:r>
            <a:r>
              <a:rPr lang="en-US" altLang="zh-CN" sz="2400" dirty="0"/>
              <a:t> (X can be 0,1,2,3,4,5,6)</a:t>
            </a:r>
          </a:p>
          <a:p>
            <a:pPr>
              <a:defRPr/>
            </a:pPr>
            <a:r>
              <a:rPr lang="en-US" altLang="zh-CN" sz="2400" i="1" dirty="0"/>
              <a:t>Y is a random variable representing the outcomes of  flipping a coin (Y can be H, T)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56567"/>
              </p:ext>
            </p:extLst>
          </p:nvPr>
        </p:nvGraphicFramePr>
        <p:xfrm>
          <a:off x="1566007" y="309041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4002016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739634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831122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557151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945563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1347588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6359603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108028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66361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878722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9831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Experiment</a:t>
                      </a:r>
                    </a:p>
                    <a:p>
                      <a:r>
                        <a:rPr lang="en-US" sz="900" dirty="0" smtClean="0"/>
                        <a:t>No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3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665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761901"/>
              </p:ext>
            </p:extLst>
          </p:nvPr>
        </p:nvGraphicFramePr>
        <p:xfrm>
          <a:off x="1645138" y="4933980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428099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69249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137610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90293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71680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076009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83628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Py|x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5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8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127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3332285" y="3991708"/>
            <a:ext cx="1230923" cy="1749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45138" y="6111359"/>
            <a:ext cx="657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conditional distribution, we have the sum of </a:t>
            </a:r>
            <a:r>
              <a:rPr lang="en-US" dirty="0" err="1"/>
              <a:t>Py|x</a:t>
            </a:r>
            <a:r>
              <a:rPr lang="en-US" dirty="0"/>
              <a:t> is 1 for every x.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7930" y="4289288"/>
            <a:ext cx="7706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happens 1 times, but (1,H) never happens in the above table, so P(H|1)=0/1=0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(1,T) happens 1 time, so P(T|1)=1/1=1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77437"/>
              </p:ext>
            </p:extLst>
          </p:nvPr>
        </p:nvGraphicFramePr>
        <p:xfrm>
          <a:off x="1566007" y="154296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4002016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739634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831122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557151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945563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1347588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6359603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108028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66361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878722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9831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3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6655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58741"/>
              </p:ext>
            </p:extLst>
          </p:nvPr>
        </p:nvGraphicFramePr>
        <p:xfrm>
          <a:off x="1478081" y="4567897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428099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69249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137610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90293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71680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076009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83628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Py|x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5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8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127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213838" y="2655488"/>
            <a:ext cx="0" cy="183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45722" y="2980592"/>
            <a:ext cx="5688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Py|x</a:t>
            </a:r>
            <a:r>
              <a:rPr lang="en-US" dirty="0"/>
              <a:t>: Calculate the number of events (</a:t>
            </a:r>
            <a:r>
              <a:rPr lang="en-US" dirty="0" err="1"/>
              <a:t>x,y</a:t>
            </a:r>
            <a:r>
              <a:rPr lang="en-US" dirty="0"/>
              <a:t> )happens divided by  the number of events x happens.</a:t>
            </a:r>
          </a:p>
          <a:p>
            <a:r>
              <a:rPr lang="en-US" dirty="0"/>
              <a:t>For example, 4 happens 2 times, and (4,T) happens 1 time, (4,H) happens 1 time, so PT|4 is </a:t>
            </a:r>
            <a:r>
              <a:rPr lang="en-US" altLang="zh-CN" dirty="0"/>
              <a:t>½</a:t>
            </a:r>
            <a:r>
              <a:rPr lang="en-US" dirty="0"/>
              <a:t>=0.5, PH|4 is ½=0.5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22302"/>
            <a:ext cx="10515600" cy="1325563"/>
          </a:xfrm>
        </p:spPr>
        <p:txBody>
          <a:bodyPr/>
          <a:lstStyle/>
          <a:p>
            <a:r>
              <a:rPr lang="en-US" dirty="0"/>
              <a:t>How to calculate each conditional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1955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666</Words>
  <Application>Microsoft Office PowerPoint</Application>
  <PresentationFormat>Widescreen</PresentationFormat>
  <Paragraphs>210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新細明體</vt:lpstr>
      <vt:lpstr>等线</vt:lpstr>
      <vt:lpstr>Arial</vt:lpstr>
      <vt:lpstr>Calibri</vt:lpstr>
      <vt:lpstr>Calibri Light</vt:lpstr>
      <vt:lpstr>Symbol</vt:lpstr>
      <vt:lpstr>Wingdings</vt:lpstr>
      <vt:lpstr>Office Theme</vt:lpstr>
      <vt:lpstr>Equation</vt:lpstr>
      <vt:lpstr>Lab 9</vt:lpstr>
      <vt:lpstr>Information theory</vt:lpstr>
      <vt:lpstr>Measurement of Information</vt:lpstr>
      <vt:lpstr>Shannon’s Information Theory</vt:lpstr>
      <vt:lpstr>For example</vt:lpstr>
      <vt:lpstr>PowerPoint Presentation</vt:lpstr>
      <vt:lpstr>Joint distribution</vt:lpstr>
      <vt:lpstr>Conditional distribution</vt:lpstr>
      <vt:lpstr>How to calculate each conditional distribution?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08</dc:title>
  <dc:creator>Dr. XU Weitao</dc:creator>
  <cp:lastModifiedBy>Dr. XU Weitao</cp:lastModifiedBy>
  <cp:revision>53</cp:revision>
  <dcterms:created xsi:type="dcterms:W3CDTF">2020-11-16T11:29:16Z</dcterms:created>
  <dcterms:modified xsi:type="dcterms:W3CDTF">2024-11-18T00:52:18Z</dcterms:modified>
</cp:coreProperties>
</file>