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5" r:id="rId3"/>
    <p:sldId id="272" r:id="rId4"/>
    <p:sldId id="278" r:id="rId5"/>
    <p:sldId id="277" r:id="rId6"/>
    <p:sldId id="281" r:id="rId7"/>
    <p:sldId id="282" r:id="rId8"/>
    <p:sldId id="273" r:id="rId9"/>
    <p:sldId id="276" r:id="rId10"/>
    <p:sldId id="275" r:id="rId11"/>
    <p:sldId id="274" r:id="rId12"/>
    <p:sldId id="270" r:id="rId13"/>
    <p:sldId id="269" r:id="rId14"/>
    <p:sldId id="268" r:id="rId15"/>
    <p:sldId id="271" r:id="rId16"/>
    <p:sldId id="279" r:id="rId17"/>
    <p:sldId id="280" r:id="rId18"/>
    <p:sldId id="258" r:id="rId19"/>
    <p:sldId id="25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6" autoAdjust="0"/>
    <p:restoredTop sz="95953" autoAdjust="0"/>
  </p:normalViewPr>
  <p:slideViewPr>
    <p:cSldViewPr snapToGrid="0">
      <p:cViewPr varScale="1">
        <p:scale>
          <a:sx n="111" d="100"/>
          <a:sy n="111" d="100"/>
        </p:scale>
        <p:origin x="6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5BE1D-C7E3-423E-8455-BBF31A49CED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AE1CF-58C9-4457-A1B1-578B4E7DA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95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AE1CF-58C9-4457-A1B1-578B4E7DA6F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51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F236-CEE1-47B4-9AE5-A294ACE6EF13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7C49-FB6A-4E79-B04E-86EF1F595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59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F236-CEE1-47B4-9AE5-A294ACE6EF13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7C49-FB6A-4E79-B04E-86EF1F595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8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F236-CEE1-47B4-9AE5-A294ACE6EF13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7C49-FB6A-4E79-B04E-86EF1F595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36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F236-CEE1-47B4-9AE5-A294ACE6EF13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7C49-FB6A-4E79-B04E-86EF1F595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07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F236-CEE1-47B4-9AE5-A294ACE6EF13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7C49-FB6A-4E79-B04E-86EF1F595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54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F236-CEE1-47B4-9AE5-A294ACE6EF13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7C49-FB6A-4E79-B04E-86EF1F595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87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F236-CEE1-47B4-9AE5-A294ACE6EF13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7C49-FB6A-4E79-B04E-86EF1F595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79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F236-CEE1-47B4-9AE5-A294ACE6EF13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7C49-FB6A-4E79-B04E-86EF1F595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77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F236-CEE1-47B4-9AE5-A294ACE6EF13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7C49-FB6A-4E79-B04E-86EF1F595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58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F236-CEE1-47B4-9AE5-A294ACE6EF13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7C49-FB6A-4E79-B04E-86EF1F595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26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F236-CEE1-47B4-9AE5-A294ACE6EF13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7C49-FB6A-4E79-B04E-86EF1F595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80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0F236-CEE1-47B4-9AE5-A294ACE6EF13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77C49-FB6A-4E79-B04E-86EF1F595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89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8651" y="1122363"/>
            <a:ext cx="11034695" cy="3174690"/>
          </a:xfrm>
        </p:spPr>
        <p:txBody>
          <a:bodyPr>
            <a:normAutofit/>
          </a:bodyPr>
          <a:lstStyle/>
          <a:p>
            <a:pPr algn="l"/>
            <a:r>
              <a:rPr lang="en-US" altLang="ko-KR" sz="8000" dirty="0">
                <a:latin typeface="맑은 고딕" charset="0"/>
                <a:ea typeface="맑은 고딕" charset="0"/>
              </a:rPr>
              <a:t>Clover </a:t>
            </a:r>
            <a:br>
              <a:rPr lang="en-US" altLang="ko-KR" sz="8000" dirty="0">
                <a:latin typeface="맑은 고딕" charset="0"/>
                <a:ea typeface="맑은 고딕" charset="0"/>
              </a:rPr>
            </a:br>
            <a:endParaRPr lang="ko-KR" altLang="en-US" sz="8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8651" y="4723637"/>
            <a:ext cx="11034695" cy="1481396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latin typeface="맑은 고딕" charset="0"/>
                <a:ea typeface="맑은 고딕" charset="0"/>
              </a:rPr>
              <a:t>팀원 </a:t>
            </a:r>
            <a:r>
              <a:rPr lang="ko-KR" altLang="en-US" sz="2800" dirty="0" err="1">
                <a:latin typeface="맑은 고딕" charset="0"/>
                <a:ea typeface="맑은 고딕" charset="0"/>
              </a:rPr>
              <a:t>임채갑</a:t>
            </a:r>
            <a:r>
              <a:rPr lang="ko-KR" altLang="en-US" sz="2800" dirty="0">
                <a:latin typeface="맑은 고딕" charset="0"/>
                <a:ea typeface="맑은 고딕" charset="0"/>
              </a:rPr>
              <a:t> 김석호 김승종 곽태영</a:t>
            </a:r>
          </a:p>
          <a:p>
            <a:pPr algn="l"/>
            <a:endParaRPr lang="ko-KR" altLang="en-US" sz="2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7910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5C7F33C-A1EF-3A02-670A-2493FE221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" y="0"/>
            <a:ext cx="3277562" cy="68580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3445510" y="0"/>
            <a:ext cx="3350260" cy="6858000"/>
            <a:chOff x="16510" y="760730"/>
            <a:chExt cx="3350260" cy="4841875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16510" y="760730"/>
              <a:ext cx="3350260" cy="48418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448945" y="1255395"/>
              <a:ext cx="2485390" cy="7397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신청 현황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40995" y="2235835"/>
              <a:ext cx="2593340" cy="4737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2022/04/01-0800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40995" y="2839085"/>
              <a:ext cx="2593340" cy="4737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2022/04/02-0800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40995" y="3441700"/>
              <a:ext cx="2593340" cy="4737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2022/04/04-0800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40995" y="4039870"/>
              <a:ext cx="2593340" cy="4737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2022/04/06-0800</a:t>
              </a:r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05AEA5F-7F90-49B4-8F19-0C59F3DBCA01}"/>
                </a:ext>
              </a:extLst>
            </p:cNvPr>
            <p:cNvSpPr/>
            <p:nvPr/>
          </p:nvSpPr>
          <p:spPr>
            <a:xfrm>
              <a:off x="2637790" y="2369820"/>
              <a:ext cx="234315" cy="22288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3F3F7B9-BF2B-4DC8-AEDA-79752BF8AB23}"/>
                </a:ext>
              </a:extLst>
            </p:cNvPr>
            <p:cNvSpPr/>
            <p:nvPr/>
          </p:nvSpPr>
          <p:spPr>
            <a:xfrm>
              <a:off x="2634615" y="2959100"/>
              <a:ext cx="234315" cy="22288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8304972-1B06-4D6E-9B24-81AD68221E9E}"/>
                </a:ext>
              </a:extLst>
            </p:cNvPr>
            <p:cNvSpPr/>
            <p:nvPr/>
          </p:nvSpPr>
          <p:spPr>
            <a:xfrm>
              <a:off x="2634615" y="3521075"/>
              <a:ext cx="234315" cy="22288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3B4CC8A-E547-4437-96BC-5C839E39620D}"/>
                </a:ext>
              </a:extLst>
            </p:cNvPr>
            <p:cNvSpPr/>
            <p:nvPr/>
          </p:nvSpPr>
          <p:spPr>
            <a:xfrm>
              <a:off x="2634615" y="4131310"/>
              <a:ext cx="234315" cy="22288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</p:grpSp>
      <p:sp>
        <p:nvSpPr>
          <p:cNvPr id="36" name="TextBox 35"/>
          <p:cNvSpPr txBox="1">
            <a:spLocks/>
          </p:cNvSpPr>
          <p:nvPr/>
        </p:nvSpPr>
        <p:spPr>
          <a:xfrm>
            <a:off x="7228205" y="612001"/>
            <a:ext cx="4390063" cy="147732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dirty="0">
                <a:latin typeface="맑은 고딕" charset="0"/>
                <a:ea typeface="맑은 고딕" charset="0"/>
                <a:cs typeface="+mn-cs"/>
              </a:rPr>
              <a:t>노동자 &gt; 마이 페이지 &gt; 노동 신청 현황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dirty="0">
                <a:latin typeface="맑은 고딕" charset="0"/>
                <a:ea typeface="맑은 고딕" charset="0"/>
                <a:cs typeface="+mn-cs"/>
              </a:rPr>
              <a:t>신청 현황을 볼 수 있고 </a:t>
            </a:r>
            <a:r>
              <a:rPr lang="en-US" altLang="ko-KR" sz="1800" dirty="0">
                <a:latin typeface="맑은 고딕" charset="0"/>
                <a:ea typeface="맑은 고딕" charset="0"/>
                <a:cs typeface="+mn-cs"/>
              </a:rPr>
              <a:t>X </a:t>
            </a:r>
            <a:r>
              <a:rPr lang="ko-KR" altLang="en-US" sz="1800" dirty="0">
                <a:latin typeface="맑은 고딕" charset="0"/>
                <a:ea typeface="맑은 고딕" charset="0"/>
                <a:cs typeface="+mn-cs"/>
              </a:rPr>
              <a:t>버튼 클릭 시 </a:t>
            </a:r>
            <a:r>
              <a:rPr lang="ko-KR" altLang="en-US" sz="1800" dirty="0" err="1">
                <a:latin typeface="맑은 고딕" charset="0"/>
                <a:ea typeface="맑은 고딕" charset="0"/>
                <a:cs typeface="+mn-cs"/>
              </a:rPr>
              <a:t>신청취소를</a:t>
            </a:r>
            <a:r>
              <a:rPr lang="ko-KR" altLang="en-US" sz="1800" dirty="0">
                <a:latin typeface="맑은 고딕" charset="0"/>
                <a:ea typeface="맑은 고딕" charset="0"/>
                <a:cs typeface="+mn-cs"/>
              </a:rPr>
              <a:t> 묻고 </a:t>
            </a:r>
            <a:r>
              <a:rPr lang="en-US" altLang="ko-KR" sz="1800" dirty="0">
                <a:latin typeface="맑은 고딕" charset="0"/>
                <a:ea typeface="맑은 고딕" charset="0"/>
                <a:cs typeface="+mn-cs"/>
              </a:rPr>
              <a:t>“</a:t>
            </a:r>
            <a:r>
              <a:rPr lang="ko-KR" altLang="en-US" sz="1800" dirty="0">
                <a:latin typeface="맑은 고딕" charset="0"/>
                <a:ea typeface="맑은 고딕" charset="0"/>
                <a:cs typeface="+mn-cs"/>
              </a:rPr>
              <a:t>예</a:t>
            </a:r>
            <a:r>
              <a:rPr lang="en-US" altLang="ko-KR" sz="1800" dirty="0">
                <a:latin typeface="맑은 고딕" charset="0"/>
                <a:ea typeface="맑은 고딕" charset="0"/>
                <a:cs typeface="+mn-cs"/>
              </a:rPr>
              <a:t>”</a:t>
            </a:r>
            <a:r>
              <a:rPr lang="ko-KR" altLang="en-US" sz="1800" dirty="0">
                <a:latin typeface="맑은 고딕" charset="0"/>
                <a:ea typeface="맑은 고딕" charset="0"/>
                <a:cs typeface="+mn-cs"/>
              </a:rPr>
              <a:t>를 누르면 신청을 취소할 수 있다</a:t>
            </a:r>
          </a:p>
        </p:txBody>
      </p:sp>
    </p:spTree>
    <p:extLst>
      <p:ext uri="{BB962C8B-B14F-4D97-AF65-F5344CB8AC3E}">
        <p14:creationId xmlns:p14="http://schemas.microsoft.com/office/powerpoint/2010/main" val="427148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모니터이(가) 표시된 사진&#10;&#10;자동 생성된 설명">
            <a:extLst>
              <a:ext uri="{FF2B5EF4-FFF2-40B4-BE49-F238E27FC236}">
                <a16:creationId xmlns:a16="http://schemas.microsoft.com/office/drawing/2014/main" id="{5151B19B-5659-45B9-B7D3-48EB5A690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50237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50237" y="122872"/>
            <a:ext cx="4321175" cy="6612255"/>
          </a:xfrm>
          <a:prstGeom prst="rect">
            <a:avLst/>
          </a:prstGeom>
          <a:noFill/>
        </p:spPr>
      </p:pic>
      <p:sp>
        <p:nvSpPr>
          <p:cNvPr id="4" name="텍스트 상자 23"/>
          <p:cNvSpPr txBox="1">
            <a:spLocks/>
          </p:cNvSpPr>
          <p:nvPr/>
        </p:nvSpPr>
        <p:spPr>
          <a:xfrm>
            <a:off x="7711440" y="332105"/>
            <a:ext cx="4047490" cy="203260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 err="1">
                <a:latin typeface="맑은 고딕" charset="0"/>
                <a:ea typeface="맑은 고딕" charset="0"/>
              </a:rPr>
              <a:t>노동자</a:t>
            </a:r>
            <a:r>
              <a:rPr sz="1800" dirty="0">
                <a:latin typeface="맑은 고딕" charset="0"/>
                <a:ea typeface="맑은 고딕" charset="0"/>
              </a:rPr>
              <a:t> &gt; </a:t>
            </a:r>
            <a:r>
              <a:rPr sz="1800" dirty="0" err="1">
                <a:latin typeface="맑은 고딕" charset="0"/>
                <a:ea typeface="맑은 고딕" charset="0"/>
              </a:rPr>
              <a:t>마이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페이지</a:t>
            </a:r>
            <a:r>
              <a:rPr sz="1800" dirty="0">
                <a:latin typeface="맑은 고딕" charset="0"/>
                <a:ea typeface="맑은 고딕" charset="0"/>
              </a:rPr>
              <a:t> &gt; </a:t>
            </a:r>
            <a:r>
              <a:rPr sz="1800" dirty="0" err="1">
                <a:latin typeface="맑은 고딕" charset="0"/>
                <a:ea typeface="맑은 고딕" charset="0"/>
              </a:rPr>
              <a:t>노동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이력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확인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 dirty="0">
                <a:latin typeface="맑은 고딕" charset="0"/>
                <a:ea typeface="맑은 고딕" charset="0"/>
              </a:rPr>
              <a:t>1. </a:t>
            </a:r>
            <a:r>
              <a:rPr sz="1800" b="1" dirty="0" err="1">
                <a:latin typeface="맑은 고딕" charset="0"/>
                <a:ea typeface="맑은 고딕" charset="0"/>
              </a:rPr>
              <a:t>과거에</a:t>
            </a:r>
            <a:r>
              <a:rPr sz="1800" b="1" dirty="0">
                <a:latin typeface="맑은 고딕" charset="0"/>
                <a:ea typeface="맑은 고딕" charset="0"/>
              </a:rPr>
              <a:t> </a:t>
            </a:r>
            <a:r>
              <a:rPr sz="1800" b="1" dirty="0" err="1">
                <a:latin typeface="맑은 고딕" charset="0"/>
                <a:ea typeface="맑은 고딕" charset="0"/>
              </a:rPr>
              <a:t>앱을</a:t>
            </a:r>
            <a:r>
              <a:rPr sz="1800" b="1" dirty="0">
                <a:latin typeface="맑은 고딕" charset="0"/>
                <a:ea typeface="맑은 고딕" charset="0"/>
              </a:rPr>
              <a:t> </a:t>
            </a:r>
            <a:r>
              <a:rPr sz="1800" b="1" dirty="0" err="1">
                <a:latin typeface="맑은 고딕" charset="0"/>
                <a:ea typeface="맑은 고딕" charset="0"/>
              </a:rPr>
              <a:t>사용해서</a:t>
            </a:r>
            <a:r>
              <a:rPr sz="1800" b="1" dirty="0">
                <a:latin typeface="맑은 고딕" charset="0"/>
                <a:ea typeface="맑은 고딕" charset="0"/>
              </a:rPr>
              <a:t> </a:t>
            </a:r>
            <a:r>
              <a:rPr sz="1800" b="1" dirty="0" err="1">
                <a:latin typeface="맑은 고딕" charset="0"/>
                <a:ea typeface="맑은 고딕" charset="0"/>
              </a:rPr>
              <a:t>일했던</a:t>
            </a:r>
            <a:r>
              <a:rPr sz="1800" b="1" dirty="0">
                <a:latin typeface="맑은 고딕" charset="0"/>
                <a:ea typeface="맑은 고딕" charset="0"/>
              </a:rPr>
              <a:t> </a:t>
            </a:r>
            <a:r>
              <a:rPr sz="1800" b="1" dirty="0" err="1">
                <a:latin typeface="맑은 고딕" charset="0"/>
                <a:ea typeface="맑은 고딕" charset="0"/>
              </a:rPr>
              <a:t>기록을</a:t>
            </a:r>
            <a:r>
              <a:rPr sz="1800" b="1" dirty="0">
                <a:latin typeface="맑은 고딕" charset="0"/>
                <a:ea typeface="맑은 고딕" charset="0"/>
              </a:rPr>
              <a:t> </a:t>
            </a:r>
            <a:r>
              <a:rPr sz="1800" b="1" dirty="0" err="1">
                <a:latin typeface="맑은 고딕" charset="0"/>
                <a:ea typeface="맑은 고딕" charset="0"/>
              </a:rPr>
              <a:t>보여준다</a:t>
            </a:r>
            <a:r>
              <a:rPr sz="1800" b="1" dirty="0">
                <a:latin typeface="맑은 고딕" charset="0"/>
                <a:ea typeface="맑은 고딕" charset="0"/>
              </a:rPr>
              <a:t>  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 dirty="0">
                <a:latin typeface="맑은 고딕" charset="0"/>
                <a:ea typeface="맑은 고딕" charset="0"/>
              </a:rPr>
              <a:t>2. </a:t>
            </a:r>
            <a:r>
              <a:rPr sz="1800" b="1" dirty="0" err="1">
                <a:latin typeface="맑은 고딕" charset="0"/>
                <a:ea typeface="맑은 고딕" charset="0"/>
              </a:rPr>
              <a:t>상세한</a:t>
            </a:r>
            <a:r>
              <a:rPr sz="1800" b="1" dirty="0">
                <a:latin typeface="맑은 고딕" charset="0"/>
                <a:ea typeface="맑은 고딕" charset="0"/>
              </a:rPr>
              <a:t> </a:t>
            </a:r>
            <a:r>
              <a:rPr sz="1800" b="1" dirty="0" err="1">
                <a:latin typeface="맑은 고딕" charset="0"/>
                <a:ea typeface="맑은 고딕" charset="0"/>
              </a:rPr>
              <a:t>정보를</a:t>
            </a:r>
            <a:r>
              <a:rPr sz="1800" b="1" dirty="0">
                <a:latin typeface="맑은 고딕" charset="0"/>
                <a:ea typeface="맑은 고딕" charset="0"/>
              </a:rPr>
              <a:t> </a:t>
            </a:r>
            <a:r>
              <a:rPr sz="1800" b="1" dirty="0" err="1">
                <a:latin typeface="맑은 고딕" charset="0"/>
                <a:ea typeface="맑은 고딕" charset="0"/>
              </a:rPr>
              <a:t>확인</a:t>
            </a:r>
            <a:r>
              <a:rPr sz="1800" b="1" dirty="0">
                <a:latin typeface="맑은 고딕" charset="0"/>
                <a:ea typeface="맑은 고딕" charset="0"/>
              </a:rPr>
              <a:t> 할 수 </a:t>
            </a:r>
            <a:r>
              <a:rPr sz="1800" b="1" dirty="0" err="1">
                <a:latin typeface="맑은 고딕" charset="0"/>
                <a:ea typeface="맑은 고딕" charset="0"/>
              </a:rPr>
              <a:t>있다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88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42D3D-5CF2-413C-9070-F11BD129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제작</a:t>
            </a:r>
            <a:endParaRPr lang="ko-KR" altLang="en-US" sz="2000" dirty="0"/>
          </a:p>
        </p:txBody>
      </p:sp>
      <p:pic>
        <p:nvPicPr>
          <p:cNvPr id="4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68826F41-49F4-4B53-BC3C-8BC0DB258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2642" y="1763738"/>
            <a:ext cx="2332800" cy="4351338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9AB8F4-07C5-0DCB-05CE-8EE976C7F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563" y="1763738"/>
            <a:ext cx="2070104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053EC5-EAF6-65CE-A7CD-0D1F23634494}"/>
              </a:ext>
            </a:extLst>
          </p:cNvPr>
          <p:cNvSpPr txBox="1">
            <a:spLocks/>
          </p:cNvSpPr>
          <p:nvPr/>
        </p:nvSpPr>
        <p:spPr>
          <a:xfrm>
            <a:off x="6096000" y="1763738"/>
            <a:ext cx="5796475" cy="258532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노동자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&gt;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게시글 상세 보기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1.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날짜와 일당을 표시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2.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시공사 측의 게시글 내용 표시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3.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신청하기 버튼 클릭 시 시공사 측의 채용신청 관리에 추가된다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팀원이 신청하기를 누를 경우 팀원은 신청할 수 없다는 메시지를 띄운다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47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42D3D-5CF2-413C-9070-F11BD129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제작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116E1E8-C170-48AC-A2B9-374B98A0F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034" b="255"/>
          <a:stretch/>
        </p:blipFill>
        <p:spPr>
          <a:xfrm>
            <a:off x="286714" y="1802458"/>
            <a:ext cx="3052161" cy="4340242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166D68-08F3-4596-AD7F-1461A6F9DD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1" t="1166" r="11944" b="-83"/>
          <a:stretch/>
        </p:blipFill>
        <p:spPr>
          <a:xfrm>
            <a:off x="3176954" y="1741779"/>
            <a:ext cx="2262554" cy="43402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9BE9DC-E0EE-386A-2BFE-DEA4654CC223}"/>
              </a:ext>
            </a:extLst>
          </p:cNvPr>
          <p:cNvSpPr txBox="1">
            <a:spLocks/>
          </p:cNvSpPr>
          <p:nvPr/>
        </p:nvSpPr>
        <p:spPr>
          <a:xfrm>
            <a:off x="6283568" y="1690688"/>
            <a:ext cx="5445370" cy="1754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노동자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&gt;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마이 페이지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&gt;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안전교육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이수증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등록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1.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기초안전보건교육 이수증을 이미지 파일로 업로드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2.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이수증을 업로드할 수 있게 클릭 시 카메라를 연동해서 이미지 저장</a:t>
            </a:r>
            <a:endParaRPr lang="ko-KR" altLang="en-US" sz="1800" dirty="0"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50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24FD2F2-9B14-4DF7-8764-EC26AC57B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813" y="1844675"/>
            <a:ext cx="2825750" cy="44497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359458-1134-4368-B367-F6BF9891D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413" y="1844675"/>
            <a:ext cx="2032000" cy="444976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3142D3D-5CF2-413C-9070-F11BD129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UI </a:t>
            </a:r>
            <a:r>
              <a:rPr lang="ko-KR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제작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BF7EB2-BA88-1220-E6F8-E1AA94967F50}"/>
              </a:ext>
            </a:extLst>
          </p:cNvPr>
          <p:cNvSpPr txBox="1">
            <a:spLocks/>
          </p:cNvSpPr>
          <p:nvPr/>
        </p:nvSpPr>
        <p:spPr>
          <a:xfrm>
            <a:off x="6615234" y="1801898"/>
            <a:ext cx="3982427" cy="25838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err="1">
                <a:latin typeface="맑은 고딕" charset="0"/>
                <a:ea typeface="맑은 고딕" charset="0"/>
                <a:cs typeface="+mn-cs"/>
              </a:rPr>
              <a:t>기업</a:t>
            </a:r>
            <a:r>
              <a:rPr lang="en-US" altLang="ko-KR" sz="1800" dirty="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en-US" altLang="ko-KR" sz="1800" dirty="0" err="1">
                <a:latin typeface="맑은 고딕" charset="0"/>
                <a:ea typeface="맑은 고딕" charset="0"/>
                <a:cs typeface="+mn-cs"/>
              </a:rPr>
              <a:t>메인</a:t>
            </a:r>
            <a:r>
              <a:rPr lang="en-US" altLang="ko-KR" sz="1800" dirty="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en-US" altLang="ko-KR" sz="1800" dirty="0" err="1">
                <a:latin typeface="맑은 고딕" charset="0"/>
                <a:ea typeface="맑은 고딕" charset="0"/>
                <a:cs typeface="+mn-cs"/>
              </a:rPr>
              <a:t>페이지</a:t>
            </a:r>
            <a:endParaRPr lang="ko-KR" altLang="en-US" sz="1800" dirty="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latin typeface="맑은 고딕" charset="0"/>
                <a:ea typeface="맑은 고딕" charset="0"/>
                <a:cs typeface="+mn-cs"/>
              </a:rPr>
              <a:t>1. </a:t>
            </a:r>
            <a:r>
              <a:rPr lang="ko-KR" altLang="en-US" sz="1800" dirty="0">
                <a:latin typeface="맑은 고딕" charset="0"/>
                <a:ea typeface="맑은 고딕" charset="0"/>
                <a:cs typeface="+mn-cs"/>
              </a:rPr>
              <a:t>채용 공고 관리 페이지로 이동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latin typeface="맑은 고딕" charset="0"/>
                <a:ea typeface="맑은 고딕" charset="0"/>
                <a:cs typeface="+mn-cs"/>
              </a:rPr>
              <a:t>2. </a:t>
            </a:r>
            <a:r>
              <a:rPr lang="ko-KR" altLang="en-US" sz="1800" dirty="0">
                <a:latin typeface="맑은 고딕" charset="0"/>
                <a:ea typeface="맑은 고딕" charset="0"/>
                <a:cs typeface="+mn-cs"/>
              </a:rPr>
              <a:t>채용 신청 관리 페이지로 이동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latin typeface="맑은 고딕" charset="0"/>
                <a:ea typeface="맑은 고딕" charset="0"/>
                <a:cs typeface="+mn-cs"/>
              </a:rPr>
              <a:t>3. </a:t>
            </a:r>
            <a:r>
              <a:rPr lang="ko-KR" altLang="en-US" sz="1800" dirty="0">
                <a:latin typeface="맑은 고딕" charset="0"/>
                <a:ea typeface="맑은 고딕" charset="0"/>
                <a:cs typeface="+mn-cs"/>
              </a:rPr>
              <a:t>채용 게시판 페이지로 이동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latin typeface="맑은 고딕" charset="0"/>
                <a:ea typeface="맑은 고딕" charset="0"/>
                <a:cs typeface="+mn-cs"/>
              </a:rPr>
              <a:t>4. </a:t>
            </a:r>
            <a:r>
              <a:rPr lang="ko-KR" altLang="en-US" sz="1800" dirty="0">
                <a:latin typeface="맑은 고딕" charset="0"/>
                <a:ea typeface="맑은 고딕" charset="0"/>
                <a:cs typeface="+mn-cs"/>
              </a:rPr>
              <a:t>마이 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9904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8424149-9B4E-58B7-F1AF-31CB998FB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26" y="1823410"/>
            <a:ext cx="3009900" cy="4449763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E07A217-29F4-72B1-32B8-1A19158EB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676" y="1823410"/>
            <a:ext cx="2032000" cy="4449763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C52809E0-6AB8-6952-8DF6-0FE3BC894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UI </a:t>
            </a:r>
            <a:r>
              <a:rPr lang="ko-KR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제작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3C069C-EE04-FCD8-8D1D-02785FFE9BB5}"/>
              </a:ext>
            </a:extLst>
          </p:cNvPr>
          <p:cNvSpPr txBox="1"/>
          <p:nvPr/>
        </p:nvSpPr>
        <p:spPr>
          <a:xfrm>
            <a:off x="6690086" y="1823410"/>
            <a:ext cx="4739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 회사의 정보가 나타나는 페이지이다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회사의 정보를 수정 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087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4067" cy="68580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3397885" y="0"/>
            <a:ext cx="4233545" cy="6858000"/>
            <a:chOff x="-635" y="0"/>
            <a:chExt cx="4233545" cy="685800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-635" y="0"/>
              <a:ext cx="4233545" cy="6858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9075" y="212725"/>
              <a:ext cx="3708400" cy="3695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←</a:t>
              </a:r>
              <a:r>
                <a:rPr lang="en-US" altLang="ko-KR" dirty="0"/>
                <a:t>	       Clover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9075" y="588645"/>
              <a:ext cx="3708400" cy="36957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채용 </a:t>
              </a:r>
              <a:r>
                <a:rPr lang="ko-KR" altLang="en-US" dirty="0" err="1"/>
                <a:t>게시글</a:t>
              </a:r>
              <a:r>
                <a:rPr lang="ko-KR" altLang="en-US" dirty="0"/>
                <a:t> 등록</a:t>
              </a:r>
            </a:p>
          </p:txBody>
        </p:sp>
        <p:sp>
          <p:nvSpPr>
            <p:cNvPr id="13" name="사각형: 둥근 모서리 1">
              <a:extLst>
                <a:ext uri="{FF2B5EF4-FFF2-40B4-BE49-F238E27FC236}">
                  <a16:creationId xmlns:a16="http://schemas.microsoft.com/office/drawing/2014/main" id="{04FE65F7-AB01-421A-88C2-55029297D237}"/>
                </a:ext>
              </a:extLst>
            </p:cNvPr>
            <p:cNvSpPr/>
            <p:nvPr/>
          </p:nvSpPr>
          <p:spPr>
            <a:xfrm>
              <a:off x="521970" y="1336675"/>
              <a:ext cx="3042285" cy="3695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날짜</a:t>
              </a:r>
              <a:r>
                <a:rPr lang="en-US" altLang="ko-KR" dirty="0"/>
                <a:t>:?? </a:t>
              </a:r>
              <a:r>
                <a:rPr lang="ko-KR" altLang="en-US" dirty="0"/>
                <a:t>일급</a:t>
              </a:r>
              <a:r>
                <a:rPr lang="en-US" altLang="ko-KR" dirty="0"/>
                <a:t>:??</a:t>
              </a:r>
              <a:endParaRPr lang="ko-KR" altLang="en-US" dirty="0"/>
            </a:p>
          </p:txBody>
        </p:sp>
        <p:sp>
          <p:nvSpPr>
            <p:cNvPr id="14" name="사각형: 둥근 모서리 2">
              <a:extLst>
                <a:ext uri="{FF2B5EF4-FFF2-40B4-BE49-F238E27FC236}">
                  <a16:creationId xmlns:a16="http://schemas.microsoft.com/office/drawing/2014/main" id="{C3DAC982-6ED4-4BC0-9F18-28A5C1CD2652}"/>
                </a:ext>
              </a:extLst>
            </p:cNvPr>
            <p:cNvSpPr/>
            <p:nvPr/>
          </p:nvSpPr>
          <p:spPr>
            <a:xfrm>
              <a:off x="427990" y="2022475"/>
              <a:ext cx="3188970" cy="26435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…..</a:t>
              </a:r>
              <a:r>
                <a:rPr lang="ko-KR" altLang="en-US" dirty="0"/>
                <a:t>내용</a:t>
              </a:r>
              <a:r>
                <a:rPr lang="en-US" altLang="ko-KR" dirty="0"/>
                <a:t>…..</a:t>
              </a:r>
              <a:endParaRPr lang="ko-KR" altLang="en-US" dirty="0"/>
            </a:p>
          </p:txBody>
        </p:sp>
        <p:sp>
          <p:nvSpPr>
            <p:cNvPr id="15" name="사각형: 둥근 모서리 6">
              <a:extLst>
                <a:ext uri="{FF2B5EF4-FFF2-40B4-BE49-F238E27FC236}">
                  <a16:creationId xmlns:a16="http://schemas.microsoft.com/office/drawing/2014/main" id="{6996F564-2A4E-4CEA-A41D-016801438DD0}"/>
                </a:ext>
              </a:extLst>
            </p:cNvPr>
            <p:cNvSpPr/>
            <p:nvPr/>
          </p:nvSpPr>
          <p:spPr>
            <a:xfrm>
              <a:off x="781685" y="4925695"/>
              <a:ext cx="2521585" cy="3695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등록</a:t>
              </a:r>
            </a:p>
          </p:txBody>
        </p:sp>
        <p:sp>
          <p:nvSpPr>
            <p:cNvPr id="16" name="사각형: 둥근 모서리 13">
              <a:extLst>
                <a:ext uri="{FF2B5EF4-FFF2-40B4-BE49-F238E27FC236}">
                  <a16:creationId xmlns:a16="http://schemas.microsoft.com/office/drawing/2014/main" id="{1C6E7BFD-B39F-41EB-A4E9-F9BD9DF8FCB5}"/>
                </a:ext>
              </a:extLst>
            </p:cNvPr>
            <p:cNvSpPr/>
            <p:nvPr/>
          </p:nvSpPr>
          <p:spPr>
            <a:xfrm>
              <a:off x="275590" y="2151380"/>
              <a:ext cx="246380" cy="2171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7" name="사각형: 둥근 모서리 14">
              <a:extLst>
                <a:ext uri="{FF2B5EF4-FFF2-40B4-BE49-F238E27FC236}">
                  <a16:creationId xmlns:a16="http://schemas.microsoft.com/office/drawing/2014/main" id="{3DFBE6D8-4618-4525-B0C2-A04937557074}"/>
                </a:ext>
              </a:extLst>
            </p:cNvPr>
            <p:cNvSpPr/>
            <p:nvPr/>
          </p:nvSpPr>
          <p:spPr>
            <a:xfrm>
              <a:off x="659130" y="4914900"/>
              <a:ext cx="246380" cy="2171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sp>
        <p:nvSpPr>
          <p:cNvPr id="19" name="TextBox 18"/>
          <p:cNvSpPr txBox="1">
            <a:spLocks/>
          </p:cNvSpPr>
          <p:nvPr/>
        </p:nvSpPr>
        <p:spPr>
          <a:xfrm>
            <a:off x="7865248" y="224155"/>
            <a:ext cx="4233407" cy="14763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dirty="0">
                <a:latin typeface="맑은 고딕" charset="0"/>
                <a:ea typeface="맑은 고딕" charset="0"/>
                <a:cs typeface="+mn-cs"/>
              </a:rPr>
              <a:t>기업 &gt; 채용 </a:t>
            </a:r>
            <a:r>
              <a:rPr lang="ko-KR" altLang="en-US" sz="1800" dirty="0" err="1">
                <a:latin typeface="맑은 고딕" charset="0"/>
                <a:ea typeface="맑은 고딕" charset="0"/>
                <a:cs typeface="+mn-cs"/>
              </a:rPr>
              <a:t>게시글</a:t>
            </a:r>
            <a:r>
              <a:rPr lang="ko-KR" altLang="en-US" sz="1800" dirty="0">
                <a:latin typeface="맑은 고딕" charset="0"/>
                <a:ea typeface="맑은 고딕" charset="0"/>
                <a:cs typeface="+mn-cs"/>
              </a:rPr>
              <a:t> 등록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dirty="0">
                <a:latin typeface="맑은 고딕" charset="0"/>
                <a:ea typeface="맑은 고딕" charset="0"/>
                <a:cs typeface="+mn-cs"/>
              </a:rPr>
              <a:t>1. 채용 내용을 적을 수 있다</a:t>
            </a:r>
            <a:r>
              <a:rPr lang="en-US" altLang="ko-KR" sz="1800" dirty="0">
                <a:latin typeface="맑은 고딕" charset="0"/>
                <a:ea typeface="맑은 고딕" charset="0"/>
                <a:cs typeface="+mn-cs"/>
              </a:rPr>
              <a:t>.</a:t>
            </a:r>
            <a:endParaRPr lang="ko-KR" altLang="en-US" sz="1800" dirty="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dirty="0">
                <a:latin typeface="맑은 고딕" charset="0"/>
                <a:ea typeface="맑은 고딕" charset="0"/>
                <a:cs typeface="+mn-cs"/>
              </a:rPr>
              <a:t>2. 클릭 시 채용 공고가 업로드 된다</a:t>
            </a:r>
            <a:r>
              <a:rPr lang="en-US" altLang="ko-KR" sz="1800" dirty="0">
                <a:latin typeface="맑은 고딕" charset="0"/>
                <a:ea typeface="맑은 고딕" charset="0"/>
                <a:cs typeface="+mn-cs"/>
              </a:rPr>
              <a:t>.</a:t>
            </a:r>
            <a:endParaRPr lang="ko-KR" altLang="en-US" sz="1800" dirty="0"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6028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77152" cy="6858000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3413125" y="0"/>
            <a:ext cx="4196715" cy="6858635"/>
            <a:chOff x="-635" y="1270"/>
            <a:chExt cx="4196715" cy="6858635"/>
          </a:xfrm>
        </p:grpSpPr>
        <p:sp>
          <p:nvSpPr>
            <p:cNvPr id="9" name="도형 3"/>
            <p:cNvSpPr>
              <a:spLocks/>
            </p:cNvSpPr>
            <p:nvPr/>
          </p:nvSpPr>
          <p:spPr>
            <a:xfrm>
              <a:off x="-635" y="1270"/>
              <a:ext cx="4196715" cy="685863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텍스트 상자 4"/>
            <p:cNvSpPr txBox="1">
              <a:spLocks/>
            </p:cNvSpPr>
            <p:nvPr/>
          </p:nvSpPr>
          <p:spPr>
            <a:xfrm>
              <a:off x="219075" y="212725"/>
              <a:ext cx="3676015" cy="370205"/>
            </a:xfrm>
            <a:prstGeom prst="rect">
              <a:avLst/>
            </a:prstGeom>
            <a:solidFill>
              <a:schemeClr val="accent2"/>
            </a:solidFill>
            <a:ln w="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←	      Clover</a:t>
              </a: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텍스트 상자 5"/>
            <p:cNvSpPr txBox="1">
              <a:spLocks/>
            </p:cNvSpPr>
            <p:nvPr/>
          </p:nvSpPr>
          <p:spPr>
            <a:xfrm>
              <a:off x="219075" y="588645"/>
              <a:ext cx="3676015" cy="37020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채용 신청 관리</a:t>
              </a: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0"/>
            <p:cNvSpPr>
              <a:spLocks/>
            </p:cNvSpPr>
            <p:nvPr/>
          </p:nvSpPr>
          <p:spPr>
            <a:xfrm>
              <a:off x="219075" y="1335405"/>
              <a:ext cx="3676015" cy="17132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텍스트 상자 11"/>
            <p:cNvSpPr txBox="1">
              <a:spLocks/>
            </p:cNvSpPr>
            <p:nvPr/>
          </p:nvSpPr>
          <p:spPr>
            <a:xfrm>
              <a:off x="362585" y="1522095"/>
              <a:ext cx="3296920" cy="3238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50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홍길동님이 구직 신청 하였습니다.</a:t>
              </a:r>
              <a:endParaRPr lang="ko-KR" altLang="en-US" sz="15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도형 12"/>
            <p:cNvSpPr>
              <a:spLocks/>
            </p:cNvSpPr>
            <p:nvPr/>
          </p:nvSpPr>
          <p:spPr>
            <a:xfrm>
              <a:off x="362585" y="1905000"/>
              <a:ext cx="1235710" cy="4178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200" b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회원정보 확인</a:t>
              </a:r>
              <a:endParaRPr lang="ko-KR" altLang="en-US" sz="1200" b="1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도형 13"/>
            <p:cNvSpPr>
              <a:spLocks/>
            </p:cNvSpPr>
            <p:nvPr/>
          </p:nvSpPr>
          <p:spPr>
            <a:xfrm>
              <a:off x="776605" y="2437130"/>
              <a:ext cx="1235710" cy="41783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200" b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수락</a:t>
              </a:r>
              <a:endParaRPr lang="ko-KR" altLang="en-US" sz="1200" b="1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도형 14"/>
            <p:cNvSpPr>
              <a:spLocks/>
            </p:cNvSpPr>
            <p:nvPr/>
          </p:nvSpPr>
          <p:spPr>
            <a:xfrm>
              <a:off x="2193290" y="2446020"/>
              <a:ext cx="1235710" cy="41783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200" b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거절</a:t>
              </a:r>
              <a:endParaRPr lang="ko-KR" altLang="en-US" sz="1200" b="1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도형 15"/>
            <p:cNvSpPr>
              <a:spLocks/>
            </p:cNvSpPr>
            <p:nvPr/>
          </p:nvSpPr>
          <p:spPr>
            <a:xfrm>
              <a:off x="227965" y="3425190"/>
              <a:ext cx="3676015" cy="17132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텍스트 상자 16"/>
            <p:cNvSpPr txBox="1">
              <a:spLocks/>
            </p:cNvSpPr>
            <p:nvPr/>
          </p:nvSpPr>
          <p:spPr>
            <a:xfrm>
              <a:off x="371475" y="3612515"/>
              <a:ext cx="3296920" cy="32258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50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Clover팀이 구직 신청 하였습니다.</a:t>
              </a:r>
              <a:endParaRPr lang="ko-KR" altLang="en-US" sz="15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도형 17"/>
            <p:cNvSpPr>
              <a:spLocks/>
            </p:cNvSpPr>
            <p:nvPr/>
          </p:nvSpPr>
          <p:spPr>
            <a:xfrm>
              <a:off x="371475" y="3995420"/>
              <a:ext cx="1235710" cy="41783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200" b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회원목록 확인</a:t>
              </a:r>
              <a:endParaRPr lang="ko-KR" altLang="en-US" sz="1200" b="1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도형 18"/>
            <p:cNvSpPr>
              <a:spLocks/>
            </p:cNvSpPr>
            <p:nvPr/>
          </p:nvSpPr>
          <p:spPr>
            <a:xfrm>
              <a:off x="784860" y="4526915"/>
              <a:ext cx="1235710" cy="41783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200" b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수락</a:t>
              </a:r>
              <a:endParaRPr lang="ko-KR" altLang="en-US" sz="1200" b="1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도형 19"/>
            <p:cNvSpPr>
              <a:spLocks/>
            </p:cNvSpPr>
            <p:nvPr/>
          </p:nvSpPr>
          <p:spPr>
            <a:xfrm>
              <a:off x="2202180" y="4535805"/>
              <a:ext cx="1235710" cy="41783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200" b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거절</a:t>
              </a:r>
              <a:endParaRPr lang="ko-KR" altLang="en-US" sz="1200" b="1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직사각형 21"/>
            <p:cNvSpPr>
              <a:spLocks/>
            </p:cNvSpPr>
            <p:nvPr/>
          </p:nvSpPr>
          <p:spPr>
            <a:xfrm>
              <a:off x="224155" y="1979930"/>
              <a:ext cx="234950" cy="223520"/>
            </a:xfrm>
            <a:prstGeom prst="rect">
              <a:avLst/>
            </a:prstGeom>
            <a:solidFill>
              <a:srgbClr val="F4B1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>
                  <a:latin typeface="맑은 고딕" charset="0"/>
                  <a:ea typeface="맑은 고딕" charset="0"/>
                  <a:cs typeface="+mn-cs"/>
                </a:rPr>
                <a:t>1</a:t>
              </a: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23" name="직사각형 22"/>
            <p:cNvSpPr>
              <a:spLocks/>
            </p:cNvSpPr>
            <p:nvPr/>
          </p:nvSpPr>
          <p:spPr>
            <a:xfrm>
              <a:off x="624840" y="2533650"/>
              <a:ext cx="234950" cy="223520"/>
            </a:xfrm>
            <a:prstGeom prst="rect">
              <a:avLst/>
            </a:prstGeom>
            <a:solidFill>
              <a:srgbClr val="F4B1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>
                  <a:latin typeface="맑은 고딕" charset="0"/>
                  <a:ea typeface="맑은 고딕" charset="0"/>
                  <a:cs typeface="+mn-cs"/>
                </a:rPr>
                <a:t>2</a:t>
              </a: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24" name="직사각형 23"/>
            <p:cNvSpPr>
              <a:spLocks/>
            </p:cNvSpPr>
            <p:nvPr/>
          </p:nvSpPr>
          <p:spPr>
            <a:xfrm>
              <a:off x="249555" y="4100830"/>
              <a:ext cx="234950" cy="223520"/>
            </a:xfrm>
            <a:prstGeom prst="rect">
              <a:avLst/>
            </a:prstGeom>
            <a:solidFill>
              <a:srgbClr val="F4B1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>
                  <a:latin typeface="맑은 고딕" charset="0"/>
                  <a:ea typeface="맑은 고딕" charset="0"/>
                  <a:cs typeface="+mn-cs"/>
                </a:rPr>
                <a:t>3</a:t>
              </a:r>
              <a:endParaRPr lang="ko-KR" altLang="en-US" sz="1800">
                <a:latin typeface="맑은 고딕" charset="0"/>
                <a:ea typeface="맑은 고딕" charset="0"/>
                <a:cs typeface="+mn-cs"/>
              </a:endParaRPr>
            </a:p>
          </p:txBody>
        </p:sp>
      </p:grpSp>
      <p:sp>
        <p:nvSpPr>
          <p:cNvPr id="26" name="텍스트 상자 22"/>
          <p:cNvSpPr txBox="1">
            <a:spLocks/>
          </p:cNvSpPr>
          <p:nvPr/>
        </p:nvSpPr>
        <p:spPr>
          <a:xfrm>
            <a:off x="8016240" y="212725"/>
            <a:ext cx="3750310" cy="31406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 err="1">
                <a:latin typeface="맑은 고딕" charset="0"/>
                <a:ea typeface="맑은 고딕" charset="0"/>
              </a:rPr>
              <a:t>기업</a:t>
            </a:r>
            <a:r>
              <a:rPr sz="1800" dirty="0">
                <a:latin typeface="맑은 고딕" charset="0"/>
                <a:ea typeface="맑은 고딕" charset="0"/>
              </a:rPr>
              <a:t> &gt; </a:t>
            </a:r>
            <a:r>
              <a:rPr sz="1800" dirty="0" err="1">
                <a:latin typeface="맑은 고딕" charset="0"/>
                <a:ea typeface="맑은 고딕" charset="0"/>
              </a:rPr>
              <a:t>채용신청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관리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 dirty="0">
                <a:latin typeface="맑은 고딕" charset="0"/>
                <a:ea typeface="맑은 고딕" charset="0"/>
              </a:rPr>
              <a:t>1. </a:t>
            </a:r>
            <a:r>
              <a:rPr sz="1800" b="1" dirty="0" err="1">
                <a:latin typeface="맑은 고딕" charset="0"/>
                <a:ea typeface="맑은 고딕" charset="0"/>
              </a:rPr>
              <a:t>버튼을</a:t>
            </a:r>
            <a:r>
              <a:rPr sz="1800" b="1" dirty="0">
                <a:latin typeface="맑은 고딕" charset="0"/>
                <a:ea typeface="맑은 고딕" charset="0"/>
              </a:rPr>
              <a:t> </a:t>
            </a:r>
            <a:r>
              <a:rPr sz="1800" b="1" dirty="0" err="1">
                <a:latin typeface="맑은 고딕" charset="0"/>
                <a:ea typeface="맑은 고딕" charset="0"/>
              </a:rPr>
              <a:t>클릭하면</a:t>
            </a:r>
            <a:r>
              <a:rPr sz="1800" b="1" dirty="0">
                <a:latin typeface="맑은 고딕" charset="0"/>
                <a:ea typeface="맑은 고딕" charset="0"/>
              </a:rPr>
              <a:t> </a:t>
            </a:r>
            <a:r>
              <a:rPr sz="1800" b="1" dirty="0" err="1">
                <a:latin typeface="맑은 고딕" charset="0"/>
                <a:ea typeface="맑은 고딕" charset="0"/>
              </a:rPr>
              <a:t>해당</a:t>
            </a:r>
            <a:r>
              <a:rPr sz="1800" b="1" dirty="0">
                <a:latin typeface="맑은 고딕" charset="0"/>
                <a:ea typeface="맑은 고딕" charset="0"/>
              </a:rPr>
              <a:t> </a:t>
            </a:r>
            <a:r>
              <a:rPr sz="1800" b="1" dirty="0" err="1">
                <a:latin typeface="맑은 고딕" charset="0"/>
                <a:ea typeface="맑은 고딕" charset="0"/>
              </a:rPr>
              <a:t>회원의</a:t>
            </a:r>
            <a:r>
              <a:rPr sz="1800" b="1" dirty="0">
                <a:latin typeface="맑은 고딕" charset="0"/>
                <a:ea typeface="맑은 고딕" charset="0"/>
              </a:rPr>
              <a:t> </a:t>
            </a:r>
            <a:r>
              <a:rPr sz="1800" b="1" dirty="0" err="1">
                <a:latin typeface="맑은 고딕" charset="0"/>
                <a:ea typeface="맑은 고딕" charset="0"/>
              </a:rPr>
              <a:t>프로필을</a:t>
            </a:r>
            <a:r>
              <a:rPr sz="1800" b="1" dirty="0">
                <a:latin typeface="맑은 고딕" charset="0"/>
                <a:ea typeface="맑은 고딕" charset="0"/>
              </a:rPr>
              <a:t> </a:t>
            </a:r>
            <a:r>
              <a:rPr sz="1800" b="1" dirty="0" err="1">
                <a:latin typeface="맑은 고딕" charset="0"/>
                <a:ea typeface="맑은 고딕" charset="0"/>
              </a:rPr>
              <a:t>띄워준다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 dirty="0">
                <a:latin typeface="맑은 고딕" charset="0"/>
                <a:ea typeface="맑은 고딕" charset="0"/>
              </a:rPr>
              <a:t>2. </a:t>
            </a:r>
            <a:r>
              <a:rPr sz="1800" b="1" dirty="0" err="1">
                <a:latin typeface="맑은 고딕" charset="0"/>
                <a:ea typeface="맑은 고딕" charset="0"/>
              </a:rPr>
              <a:t>수락</a:t>
            </a:r>
            <a:r>
              <a:rPr sz="1800" b="1" dirty="0">
                <a:latin typeface="맑은 고딕" charset="0"/>
                <a:ea typeface="맑은 고딕" charset="0"/>
              </a:rPr>
              <a:t> </a:t>
            </a:r>
            <a:r>
              <a:rPr sz="1800" b="1" dirty="0" err="1">
                <a:latin typeface="맑은 고딕" charset="0"/>
                <a:ea typeface="맑은 고딕" charset="0"/>
              </a:rPr>
              <a:t>또는</a:t>
            </a:r>
            <a:r>
              <a:rPr sz="1800" b="1" dirty="0">
                <a:latin typeface="맑은 고딕" charset="0"/>
                <a:ea typeface="맑은 고딕" charset="0"/>
              </a:rPr>
              <a:t> </a:t>
            </a:r>
            <a:r>
              <a:rPr sz="1800" b="1" dirty="0" err="1">
                <a:latin typeface="맑은 고딕" charset="0"/>
                <a:ea typeface="맑은 고딕" charset="0"/>
              </a:rPr>
              <a:t>거절을</a:t>
            </a:r>
            <a:r>
              <a:rPr sz="1800" b="1" dirty="0">
                <a:latin typeface="맑은 고딕" charset="0"/>
                <a:ea typeface="맑은 고딕" charset="0"/>
              </a:rPr>
              <a:t> </a:t>
            </a:r>
            <a:r>
              <a:rPr sz="1800" b="1" dirty="0" err="1">
                <a:latin typeface="맑은 고딕" charset="0"/>
                <a:ea typeface="맑은 고딕" charset="0"/>
              </a:rPr>
              <a:t>선택</a:t>
            </a:r>
            <a:r>
              <a:rPr sz="1800" b="1" dirty="0">
                <a:latin typeface="맑은 고딕" charset="0"/>
                <a:ea typeface="맑은 고딕" charset="0"/>
              </a:rPr>
              <a:t> 할 수 </a:t>
            </a:r>
            <a:r>
              <a:rPr sz="1800" b="1" dirty="0" err="1">
                <a:latin typeface="맑은 고딕" charset="0"/>
                <a:ea typeface="맑은 고딕" charset="0"/>
              </a:rPr>
              <a:t>있다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 dirty="0">
                <a:latin typeface="맑은 고딕" charset="0"/>
                <a:ea typeface="맑은 고딕" charset="0"/>
              </a:rPr>
              <a:t>3. </a:t>
            </a:r>
            <a:r>
              <a:rPr sz="1800" b="1" dirty="0" err="1">
                <a:latin typeface="맑은 고딕" charset="0"/>
                <a:ea typeface="맑은 고딕" charset="0"/>
              </a:rPr>
              <a:t>회원</a:t>
            </a:r>
            <a:r>
              <a:rPr sz="1800" b="1" dirty="0">
                <a:latin typeface="맑은 고딕" charset="0"/>
                <a:ea typeface="맑은 고딕" charset="0"/>
              </a:rPr>
              <a:t> </a:t>
            </a:r>
            <a:r>
              <a:rPr sz="1800" b="1" dirty="0" err="1">
                <a:latin typeface="맑은 고딕" charset="0"/>
                <a:ea typeface="맑은 고딕" charset="0"/>
              </a:rPr>
              <a:t>목록을</a:t>
            </a:r>
            <a:r>
              <a:rPr sz="1800" b="1" dirty="0">
                <a:latin typeface="맑은 고딕" charset="0"/>
                <a:ea typeface="맑은 고딕" charset="0"/>
              </a:rPr>
              <a:t> </a:t>
            </a:r>
            <a:r>
              <a:rPr sz="1800" b="1" dirty="0" err="1">
                <a:latin typeface="맑은 고딕" charset="0"/>
                <a:ea typeface="맑은 고딕" charset="0"/>
              </a:rPr>
              <a:t>확인하고</a:t>
            </a:r>
            <a:r>
              <a:rPr sz="1800" b="1" dirty="0">
                <a:latin typeface="맑은 고딕" charset="0"/>
                <a:ea typeface="맑은 고딕" charset="0"/>
              </a:rPr>
              <a:t> 팀 </a:t>
            </a:r>
            <a:r>
              <a:rPr sz="1800" b="1" dirty="0" err="1">
                <a:latin typeface="맑은 고딕" charset="0"/>
                <a:ea typeface="맑은 고딕" charset="0"/>
              </a:rPr>
              <a:t>구성원의</a:t>
            </a:r>
            <a:r>
              <a:rPr sz="1800" b="1" dirty="0">
                <a:latin typeface="맑은 고딕" charset="0"/>
                <a:ea typeface="맑은 고딕" charset="0"/>
              </a:rPr>
              <a:t> </a:t>
            </a:r>
            <a:r>
              <a:rPr sz="1800" b="1" dirty="0" err="1">
                <a:latin typeface="맑은 고딕" charset="0"/>
                <a:ea typeface="맑은 고딕" charset="0"/>
              </a:rPr>
              <a:t>회원정보</a:t>
            </a:r>
            <a:r>
              <a:rPr sz="1800" b="1" dirty="0">
                <a:latin typeface="맑은 고딕" charset="0"/>
                <a:ea typeface="맑은 고딕" charset="0"/>
              </a:rPr>
              <a:t> </a:t>
            </a:r>
            <a:r>
              <a:rPr sz="1800" b="1" dirty="0" err="1">
                <a:latin typeface="맑은 고딕" charset="0"/>
                <a:ea typeface="맑은 고딕" charset="0"/>
              </a:rPr>
              <a:t>확인을</a:t>
            </a:r>
            <a:r>
              <a:rPr sz="1800" b="1" dirty="0">
                <a:latin typeface="맑은 고딕" charset="0"/>
                <a:ea typeface="맑은 고딕" charset="0"/>
              </a:rPr>
              <a:t> </a:t>
            </a:r>
            <a:r>
              <a:rPr sz="1800" b="1" dirty="0" err="1">
                <a:latin typeface="맑은 고딕" charset="0"/>
                <a:ea typeface="맑은 고딕" charset="0"/>
              </a:rPr>
              <a:t>개별적으로</a:t>
            </a:r>
            <a:r>
              <a:rPr sz="1800" b="1" dirty="0">
                <a:latin typeface="맑은 고딕" charset="0"/>
                <a:ea typeface="맑은 고딕" charset="0"/>
              </a:rPr>
              <a:t> 할 수 </a:t>
            </a:r>
            <a:r>
              <a:rPr sz="1800" b="1" dirty="0" err="1">
                <a:latin typeface="맑은 고딕" charset="0"/>
                <a:ea typeface="맑은 고딕" charset="0"/>
              </a:rPr>
              <a:t>있다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486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8447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개인별 진행상황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dirty="0"/>
              <a:t>2022. </a:t>
            </a:r>
            <a:r>
              <a:rPr lang="en-US" altLang="ko-KR" sz="2000" dirty="0" smtClean="0"/>
              <a:t>5. 3 </a:t>
            </a:r>
            <a:r>
              <a:rPr lang="en-US" altLang="ko-KR" sz="2000" dirty="0"/>
              <a:t>~ 2022. 5. </a:t>
            </a:r>
            <a:r>
              <a:rPr lang="en-US" altLang="ko-KR" sz="2000" dirty="0" smtClean="0"/>
              <a:t>10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481106"/>
              </p:ext>
            </p:extLst>
          </p:nvPr>
        </p:nvGraphicFramePr>
        <p:xfrm>
          <a:off x="658447" y="1187937"/>
          <a:ext cx="10736383" cy="5663344"/>
        </p:xfrm>
        <a:graphic>
          <a:graphicData uri="http://schemas.openxmlformats.org/drawingml/2006/table">
            <a:tbl>
              <a:tblPr/>
              <a:tblGrid>
                <a:gridCol w="959838">
                  <a:extLst>
                    <a:ext uri="{9D8B030D-6E8A-4147-A177-3AD203B41FA5}">
                      <a16:colId xmlns:a16="http://schemas.microsoft.com/office/drawing/2014/main" val="3594728350"/>
                    </a:ext>
                  </a:extLst>
                </a:gridCol>
                <a:gridCol w="1685632">
                  <a:extLst>
                    <a:ext uri="{9D8B030D-6E8A-4147-A177-3AD203B41FA5}">
                      <a16:colId xmlns:a16="http://schemas.microsoft.com/office/drawing/2014/main" val="245007114"/>
                    </a:ext>
                  </a:extLst>
                </a:gridCol>
                <a:gridCol w="5726124">
                  <a:extLst>
                    <a:ext uri="{9D8B030D-6E8A-4147-A177-3AD203B41FA5}">
                      <a16:colId xmlns:a16="http://schemas.microsoft.com/office/drawing/2014/main" val="167689135"/>
                    </a:ext>
                  </a:extLst>
                </a:gridCol>
                <a:gridCol w="2364789">
                  <a:extLst>
                    <a:ext uri="{9D8B030D-6E8A-4147-A177-3AD203B41FA5}">
                      <a16:colId xmlns:a16="http://schemas.microsoft.com/office/drawing/2014/main" val="2814649982"/>
                    </a:ext>
                  </a:extLst>
                </a:gridCol>
              </a:tblGrid>
              <a:tr h="2037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성명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업무분장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진행 내용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진행 예정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195471"/>
                  </a:ext>
                </a:extLst>
              </a:tr>
              <a:tr h="203736">
                <a:tc rowSpan="5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임채갑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디자인 아이디어</a:t>
                      </a: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탐색</a:t>
                      </a: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APP/WEB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UI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제작</a:t>
                      </a: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912940"/>
                  </a:ext>
                </a:extLst>
              </a:tr>
              <a:tr h="2826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704156"/>
                  </a:ext>
                </a:extLst>
              </a:tr>
              <a:tr h="2037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74064"/>
                  </a:ext>
                </a:extLst>
              </a:tr>
              <a:tr h="2037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266150"/>
                  </a:ext>
                </a:extLst>
              </a:tr>
              <a:tr h="2037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737223"/>
                  </a:ext>
                </a:extLst>
              </a:tr>
              <a:tr h="203736">
                <a:tc rowSpan="5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곽태영</a:t>
                      </a:r>
                      <a:endParaRPr lang="ko-KR" altLang="en-US" sz="15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APP/WEB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UI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제작</a:t>
                      </a: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기업용 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페이지 제작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APP/WEB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UI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제작</a:t>
                      </a: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183051"/>
                  </a:ext>
                </a:extLst>
              </a:tr>
              <a:tr h="2474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672025"/>
                  </a:ext>
                </a:extLst>
              </a:tr>
              <a:tr h="2037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6596"/>
                  </a:ext>
                </a:extLst>
              </a:tr>
              <a:tr h="2037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032128"/>
                  </a:ext>
                </a:extLst>
              </a:tr>
              <a:tr h="2037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97377"/>
                  </a:ext>
                </a:extLst>
              </a:tr>
              <a:tr h="203736">
                <a:tc rowSpan="5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김석호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APP/WEB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UI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제작</a:t>
                      </a: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노동 정보 게시글 페이지</a:t>
                      </a: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APP/WEB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UI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제작</a:t>
                      </a: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55608"/>
                  </a:ext>
                </a:extLst>
              </a:tr>
              <a:tr h="2209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354294"/>
                  </a:ext>
                </a:extLst>
              </a:tr>
              <a:tr h="2037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615039"/>
                  </a:ext>
                </a:extLst>
              </a:tr>
              <a:tr h="2037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495231"/>
                  </a:ext>
                </a:extLst>
              </a:tr>
              <a:tr h="2037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203430"/>
                  </a:ext>
                </a:extLst>
              </a:tr>
              <a:tr h="203736">
                <a:tc rowSpan="5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김승종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APP/WEB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UI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제작</a:t>
                      </a: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기업용 페이지 제작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APP/WEB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UI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제작</a:t>
                      </a: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220806"/>
                  </a:ext>
                </a:extLst>
              </a:tr>
              <a:tr h="248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485330"/>
                  </a:ext>
                </a:extLst>
              </a:tr>
              <a:tr h="2037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415391"/>
                  </a:ext>
                </a:extLst>
              </a:tr>
              <a:tr h="2037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646590"/>
                  </a:ext>
                </a:extLst>
              </a:tr>
              <a:tr h="2037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55" marR="41155" marT="11378" marB="113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8576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76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3493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보 </a:t>
            </a:r>
            <a:r>
              <a:rPr lang="ko-KR" altLang="en-US" dirty="0" err="1"/>
              <a:t>완</a:t>
            </a:r>
            <a:r>
              <a:rPr lang="ko-KR" altLang="en-US" dirty="0"/>
              <a:t> 요 구 사 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10502"/>
              </p:ext>
            </p:extLst>
          </p:nvPr>
        </p:nvGraphicFramePr>
        <p:xfrm>
          <a:off x="609600" y="1825621"/>
          <a:ext cx="10689492" cy="4351347"/>
        </p:xfrm>
        <a:graphic>
          <a:graphicData uri="http://schemas.openxmlformats.org/drawingml/2006/table">
            <a:tbl>
              <a:tblPr/>
              <a:tblGrid>
                <a:gridCol w="1083289">
                  <a:extLst>
                    <a:ext uri="{9D8B030D-6E8A-4147-A177-3AD203B41FA5}">
                      <a16:colId xmlns:a16="http://schemas.microsoft.com/office/drawing/2014/main" val="2375690782"/>
                    </a:ext>
                  </a:extLst>
                </a:gridCol>
                <a:gridCol w="1083289">
                  <a:extLst>
                    <a:ext uri="{9D8B030D-6E8A-4147-A177-3AD203B41FA5}">
                      <a16:colId xmlns:a16="http://schemas.microsoft.com/office/drawing/2014/main" val="3326897108"/>
                    </a:ext>
                  </a:extLst>
                </a:gridCol>
                <a:gridCol w="4338823">
                  <a:extLst>
                    <a:ext uri="{9D8B030D-6E8A-4147-A177-3AD203B41FA5}">
                      <a16:colId xmlns:a16="http://schemas.microsoft.com/office/drawing/2014/main" val="1035070965"/>
                    </a:ext>
                  </a:extLst>
                </a:gridCol>
                <a:gridCol w="945730">
                  <a:extLst>
                    <a:ext uri="{9D8B030D-6E8A-4147-A177-3AD203B41FA5}">
                      <a16:colId xmlns:a16="http://schemas.microsoft.com/office/drawing/2014/main" val="2864135910"/>
                    </a:ext>
                  </a:extLst>
                </a:gridCol>
                <a:gridCol w="3238361">
                  <a:extLst>
                    <a:ext uri="{9D8B030D-6E8A-4147-A177-3AD203B41FA5}">
                      <a16:colId xmlns:a16="http://schemas.microsoft.com/office/drawing/2014/main" val="2199866844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보완요구일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보완요구자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내용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수용여부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기타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207903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22.04.19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교수님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앱 보안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개인정보 및 </a:t>
                      </a: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계좌인증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가능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81410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22.04.19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교수님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웹 페이지 개설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가능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909202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22.04.26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김승종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앱 기능 추가 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날씨 정보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)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가능</a:t>
                      </a: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08987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461178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81828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971757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388416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193978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381587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816806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424363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043691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56547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16413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085589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213226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635386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442613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782909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991" marR="47991" marT="13268" marB="132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05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07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ko-KR" altLang="en-US" sz="2000" b="1" i="0">
                <a:effectLst/>
                <a:latin typeface="-apple-system"/>
              </a:rPr>
              <a:t>시스템 개요</a:t>
            </a:r>
            <a:r>
              <a:rPr lang="ko-KR" altLang="en-US" sz="2000"/>
              <a:t/>
            </a:r>
            <a:br>
              <a:rPr lang="ko-KR" altLang="en-US" sz="2000"/>
            </a:br>
            <a:r>
              <a:rPr lang="ko-KR" altLang="en-US" sz="2000"/>
              <a:t/>
            </a:r>
            <a:br>
              <a:rPr lang="ko-KR" altLang="en-US" sz="2000"/>
            </a:br>
            <a:r>
              <a:rPr lang="ko-KR" altLang="en-US" sz="2000" b="0" i="0">
                <a:effectLst/>
                <a:latin typeface="-apple-system"/>
              </a:rPr>
              <a:t>제작 동기</a:t>
            </a:r>
            <a:r>
              <a:rPr lang="ko-KR" altLang="en-US" sz="2000"/>
              <a:t/>
            </a:r>
            <a:br>
              <a:rPr lang="ko-KR" altLang="en-US" sz="2000"/>
            </a:br>
            <a:r>
              <a:rPr lang="ko-KR" altLang="en-US" sz="2000" b="0" i="0">
                <a:effectLst/>
                <a:latin typeface="-apple-system"/>
              </a:rPr>
              <a:t>인력사무소가 가져가는 수수료를 노동자와 시공사에 재분배하며 불필요한 절차를 간소화함으로써</a:t>
            </a:r>
            <a:r>
              <a:rPr lang="ko-KR" altLang="en-US" sz="2000"/>
              <a:t/>
            </a:r>
            <a:br>
              <a:rPr lang="ko-KR" altLang="en-US" sz="2000"/>
            </a:br>
            <a:r>
              <a:rPr lang="ko-KR" altLang="en-US" sz="2000" b="0" i="0">
                <a:effectLst/>
                <a:latin typeface="-apple-system"/>
              </a:rPr>
              <a:t>사용자의 편의성과 노동의 가치를 증대시킨다</a:t>
            </a:r>
            <a:r>
              <a:rPr lang="en-US" altLang="ko-KR" sz="2000" b="0" i="0">
                <a:effectLst/>
                <a:latin typeface="-apple-system"/>
              </a:rPr>
              <a:t>.</a:t>
            </a:r>
            <a:r>
              <a:rPr lang="ko-KR" altLang="en-US" sz="2000"/>
              <a:t/>
            </a:r>
            <a:br>
              <a:rPr lang="ko-KR" altLang="en-US" sz="2000"/>
            </a:br>
            <a:r>
              <a:rPr lang="ko-KR" altLang="en-US" sz="2000"/>
              <a:t/>
            </a:r>
            <a:br>
              <a:rPr lang="ko-KR" altLang="en-US" sz="2000"/>
            </a:br>
            <a:r>
              <a:rPr lang="ko-KR" altLang="en-US" sz="2000" b="1" i="0">
                <a:effectLst/>
                <a:latin typeface="-apple-system"/>
              </a:rPr>
              <a:t>주요 기능</a:t>
            </a:r>
            <a:r>
              <a:rPr lang="ko-KR" altLang="en-US" sz="2000"/>
              <a:t/>
            </a:r>
            <a:br>
              <a:rPr lang="ko-KR" altLang="en-US" sz="2000"/>
            </a:br>
            <a:r>
              <a:rPr lang="en-US" altLang="ko-KR" sz="2000" b="0" i="0">
                <a:effectLst/>
                <a:latin typeface="-apple-system"/>
              </a:rPr>
              <a:t>1. </a:t>
            </a:r>
            <a:r>
              <a:rPr lang="ko-KR" altLang="en-US" sz="2000" b="0" i="0">
                <a:effectLst/>
                <a:latin typeface="-apple-system"/>
              </a:rPr>
              <a:t>노동자와 시공사의 직접 매칭</a:t>
            </a:r>
            <a:r>
              <a:rPr lang="ko-KR" altLang="en-US" sz="2000"/>
              <a:t/>
            </a:r>
            <a:br>
              <a:rPr lang="ko-KR" altLang="en-US" sz="2000"/>
            </a:br>
            <a:r>
              <a:rPr lang="en-US" altLang="ko-KR" sz="2000" b="0" i="0">
                <a:effectLst/>
                <a:latin typeface="-apple-system"/>
              </a:rPr>
              <a:t>2. </a:t>
            </a:r>
            <a:r>
              <a:rPr lang="ko-KR" altLang="en-US" sz="2000" b="0" i="0">
                <a:effectLst/>
                <a:latin typeface="-apple-system"/>
              </a:rPr>
              <a:t>노동자의 이력 관리</a:t>
            </a:r>
            <a:r>
              <a:rPr lang="ko-KR" altLang="en-US" sz="2000"/>
              <a:t/>
            </a:r>
            <a:br>
              <a:rPr lang="ko-KR" altLang="en-US" sz="2000"/>
            </a:br>
            <a:r>
              <a:rPr lang="en-US" altLang="ko-KR" sz="2000" b="0" i="0">
                <a:effectLst/>
                <a:latin typeface="-apple-system"/>
              </a:rPr>
              <a:t>3. </a:t>
            </a:r>
            <a:r>
              <a:rPr lang="ko-KR" altLang="en-US" sz="2000" b="0" i="0">
                <a:effectLst/>
                <a:latin typeface="-apple-system"/>
              </a:rPr>
              <a:t>노동자 커뮤니티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4802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FE797-2038-B6F7-1010-824581C00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710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0" i="0" dirty="0" err="1">
                <a:solidFill>
                  <a:srgbClr val="000000"/>
                </a:solidFill>
                <a:effectLst/>
                <a:latin typeface="-apple-system"/>
              </a:rPr>
              <a:t>리액트</a:t>
            </a:r>
            <a:r>
              <a:rPr lang="ko-KR" altLang="en-US" sz="3600" b="0" i="0" dirty="0">
                <a:solidFill>
                  <a:srgbClr val="000000"/>
                </a:solidFill>
                <a:effectLst/>
                <a:latin typeface="-apple-system"/>
              </a:rPr>
              <a:t> 네이티브를 이용한 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-apple-system"/>
              </a:rPr>
              <a:t>App/Web UI </a:t>
            </a:r>
            <a:r>
              <a:rPr lang="ko-KR" altLang="en-US" sz="3600" b="0" i="0" dirty="0">
                <a:solidFill>
                  <a:srgbClr val="000000"/>
                </a:solidFill>
                <a:effectLst/>
                <a:latin typeface="-apple-system"/>
              </a:rPr>
              <a:t>제작</a:t>
            </a:r>
            <a:endParaRPr lang="ko-KR" altLang="en-US" sz="7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A9A1093-3C84-1738-7BBF-79E8FE54F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462" y="1551843"/>
            <a:ext cx="73152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3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73F32E0-9154-E4EF-C9EA-1763BBE8BA97}"/>
              </a:ext>
            </a:extLst>
          </p:cNvPr>
          <p:cNvSpPr txBox="1"/>
          <p:nvPr/>
        </p:nvSpPr>
        <p:spPr>
          <a:xfrm>
            <a:off x="762001" y="803325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ko-KR" alt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장점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D3590B-C40C-26FC-480C-33E3AF645431}"/>
              </a:ext>
            </a:extLst>
          </p:cNvPr>
          <p:cNvSpPr txBox="1"/>
          <p:nvPr/>
        </p:nvSpPr>
        <p:spPr>
          <a:xfrm>
            <a:off x="762000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/>
              <a:t>안드로이드와 </a:t>
            </a:r>
            <a:r>
              <a:rPr kumimoji="1" lang="en-US" altLang="ko-KR"/>
              <a:t>ios </a:t>
            </a:r>
            <a:r>
              <a:rPr kumimoji="1" lang="ko-KR" altLang="en-US"/>
              <a:t>개발이 동시에 가능한 멀티플랫폼</a:t>
            </a:r>
            <a:endParaRPr kumimoji="1" lang="en-US" altLang="ko-KR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/>
              <a:t>오픈소스 커뮤니티가 활성화 되어있어 문제해결에 참고할 자료가 많아 생산성을 증대시킬수 있다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2" descr="React Native에 대해서">
            <a:extLst>
              <a:ext uri="{FF2B5EF4-FFF2-40B4-BE49-F238E27FC236}">
                <a16:creationId xmlns:a16="http://schemas.microsoft.com/office/drawing/2014/main" id="{B6608204-22AE-39EA-BB4C-6CCD639AA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84057" y="1373154"/>
            <a:ext cx="3796790" cy="233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669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act Native에 대해서">
            <a:extLst>
              <a:ext uri="{FF2B5EF4-FFF2-40B4-BE49-F238E27FC236}">
                <a16:creationId xmlns:a16="http://schemas.microsoft.com/office/drawing/2014/main" id="{6C4F1119-1E8B-084C-145B-6F81CC779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64" y="1742726"/>
            <a:ext cx="4584867" cy="28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476017-3AA2-9FED-0501-88DF1E0B5BC2}"/>
              </a:ext>
            </a:extLst>
          </p:cNvPr>
          <p:cNvSpPr txBox="1"/>
          <p:nvPr/>
        </p:nvSpPr>
        <p:spPr>
          <a:xfrm>
            <a:off x="8202880" y="1742726"/>
            <a:ext cx="139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단점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01A677-D031-A273-1C83-90256AF2A067}"/>
              </a:ext>
            </a:extLst>
          </p:cNvPr>
          <p:cNvSpPr txBox="1"/>
          <p:nvPr/>
        </p:nvSpPr>
        <p:spPr>
          <a:xfrm>
            <a:off x="6948053" y="3956188"/>
            <a:ext cx="4156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1.Javascript </a:t>
            </a:r>
            <a:r>
              <a:rPr kumimoji="1" lang="ko-KR" altLang="en-US" dirty="0"/>
              <a:t>문법을 학습 </a:t>
            </a:r>
            <a:r>
              <a:rPr kumimoji="1" lang="ko-KR" altLang="en-US" dirty="0" err="1"/>
              <a:t>해야한다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2.</a:t>
            </a:r>
            <a:r>
              <a:rPr kumimoji="1" lang="ko-KR" altLang="en-US" dirty="0"/>
              <a:t>네이티브 앱보다 성능이  떨어진다</a:t>
            </a:r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283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도형 31"/>
          <p:cNvSpPr>
            <a:spLocks/>
          </p:cNvSpPr>
          <p:nvPr/>
        </p:nvSpPr>
        <p:spPr>
          <a:xfrm>
            <a:off x="4876800" y="429895"/>
            <a:ext cx="2437130" cy="4460875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>
            <a:off x="179070" y="426085"/>
            <a:ext cx="2437130" cy="4447540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574675" y="1810385"/>
            <a:ext cx="1654810" cy="325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기업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5267960" y="1316355"/>
            <a:ext cx="1654810" cy="325755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WAS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>
            <a:off x="569595" y="1328420"/>
            <a:ext cx="1654810" cy="325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노동자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27"/>
          <p:cNvSpPr txBox="1">
            <a:spLocks/>
          </p:cNvSpPr>
          <p:nvPr/>
        </p:nvSpPr>
        <p:spPr>
          <a:xfrm>
            <a:off x="204470" y="434340"/>
            <a:ext cx="241236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Client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>
            <a:off x="7531100" y="2308860"/>
            <a:ext cx="1867535" cy="5213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33" name="도형 32"/>
          <p:cNvSpPr>
            <a:spLocks/>
          </p:cNvSpPr>
          <p:nvPr/>
        </p:nvSpPr>
        <p:spPr>
          <a:xfrm>
            <a:off x="9587865" y="429895"/>
            <a:ext cx="2437130" cy="4443730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33"/>
          <p:cNvSpPr txBox="1">
            <a:spLocks/>
          </p:cNvSpPr>
          <p:nvPr/>
        </p:nvSpPr>
        <p:spPr>
          <a:xfrm>
            <a:off x="4902200" y="429260"/>
            <a:ext cx="241236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Wep Application Server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34"/>
          <p:cNvSpPr txBox="1">
            <a:spLocks/>
          </p:cNvSpPr>
          <p:nvPr/>
        </p:nvSpPr>
        <p:spPr>
          <a:xfrm>
            <a:off x="9588500" y="429260"/>
            <a:ext cx="241236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Database Server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>
            <a:off x="9987280" y="1322070"/>
            <a:ext cx="1654810" cy="325755"/>
          </a:xfrm>
          <a:prstGeom prst="rect">
            <a:avLst/>
          </a:prstGeom>
          <a:solidFill>
            <a:srgbClr val="7DC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DB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>
            <a:off x="2823210" y="2312670"/>
            <a:ext cx="1867535" cy="5213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36"/>
          <p:cNvSpPr txBox="1">
            <a:spLocks/>
          </p:cNvSpPr>
          <p:nvPr/>
        </p:nvSpPr>
        <p:spPr>
          <a:xfrm>
            <a:off x="4872990" y="1746885"/>
            <a:ext cx="2437765" cy="14776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앱의 기능을 수행</a:t>
            </a:r>
            <a:r>
              <a:rPr sz="1800">
                <a:latin typeface="맑은 고딕" charset="0"/>
                <a:ea typeface="맑은 고딕" charset="0"/>
              </a:rPr>
              <a:t>하고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필터설정, 환경설정,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신청현황, 공수계산,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팀구성 등의 </a:t>
            </a:r>
            <a:r>
              <a:rPr sz="1800" b="1">
                <a:latin typeface="맑은 고딕" charset="0"/>
                <a:ea typeface="맑은 고딕" charset="0"/>
              </a:rPr>
              <a:t>복구가 쉬운 정보를 저장</a:t>
            </a:r>
            <a:r>
              <a:rPr sz="1800">
                <a:latin typeface="맑은 고딕" charset="0"/>
                <a:ea typeface="맑은 고딕" charset="0"/>
              </a:rPr>
              <a:t>한다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37"/>
          <p:cNvSpPr txBox="1">
            <a:spLocks/>
          </p:cNvSpPr>
          <p:nvPr/>
        </p:nvSpPr>
        <p:spPr>
          <a:xfrm>
            <a:off x="9588500" y="1767205"/>
            <a:ext cx="2437765" cy="20313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중요한 데이터를 저장</a:t>
            </a:r>
            <a:r>
              <a:rPr sz="1800">
                <a:latin typeface="맑은 고딕" charset="0"/>
                <a:ea typeface="맑은 고딕" charset="0"/>
              </a:rPr>
              <a:t>한다 사용자계정과 개인정보, 사용자프로필과 안전교육 이수증, 채용 게시글과 노동이력, 노동자 커뮤니티의 정보를 저장한다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38"/>
          <p:cNvSpPr txBox="1">
            <a:spLocks/>
          </p:cNvSpPr>
          <p:nvPr/>
        </p:nvSpPr>
        <p:spPr>
          <a:xfrm>
            <a:off x="182245" y="2218690"/>
            <a:ext cx="2437765" cy="14776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WAS에 사용자의 </a:t>
            </a:r>
            <a:r>
              <a:rPr sz="1800" b="1">
                <a:latin typeface="맑은 고딕" charset="0"/>
                <a:ea typeface="맑은 고딕" charset="0"/>
              </a:rPr>
              <a:t>요청을 보내고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 b="1">
                <a:latin typeface="맑은 고딕" charset="0"/>
                <a:ea typeface="맑은 고딕" charset="0"/>
              </a:rPr>
              <a:t>응답을 받을 수 있다</a:t>
            </a:r>
            <a:r>
              <a:rPr sz="1800">
                <a:latin typeface="맑은 고딕" charset="0"/>
                <a:ea typeface="맑은 고딕" charset="0"/>
              </a:rPr>
              <a:t> DB에는 직접적으로 접근 할 수 없다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84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4796790" y="136525"/>
            <a:ext cx="2590165" cy="38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로그인 페이지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1951355" y="716280"/>
            <a:ext cx="2590165" cy="38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노동자 메인 페이지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7701915" y="716280"/>
            <a:ext cx="2590165" cy="38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기업 메인 페이지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570865" y="1243965"/>
            <a:ext cx="2590165" cy="38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게시글 상세보기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570865" y="1678940"/>
            <a:ext cx="2590165" cy="38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설정 바꾸기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570865" y="2130425"/>
            <a:ext cx="2590165" cy="38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노동자 커뮤니티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570865" y="2573020"/>
            <a:ext cx="2590165" cy="38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팀 구성하기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570865" y="2998470"/>
            <a:ext cx="2590165" cy="38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마이 페이지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3612515" y="2999105"/>
            <a:ext cx="2590165" cy="38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내 정보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>
            <a:off x="3612515" y="3425190"/>
            <a:ext cx="2590165" cy="38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환경설정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>
            <a:off x="3612515" y="3843020"/>
            <a:ext cx="2590165" cy="38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안전교육 이수증 등록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>
            <a:off x="3612515" y="4277360"/>
            <a:ext cx="2590165" cy="38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노동 신청 현황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3612515" y="4711700"/>
            <a:ext cx="2590165" cy="38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공수 계산기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>
            <a:off x="3612515" y="5146040"/>
            <a:ext cx="2590165" cy="38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프로필 관리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>
            <a:off x="3612515" y="5581015"/>
            <a:ext cx="2590165" cy="38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노동 이력 확인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>
            <a:off x="6407150" y="1243965"/>
            <a:ext cx="2590165" cy="38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채용 공고 관리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>
            <a:off x="6407150" y="1670050"/>
            <a:ext cx="2590165" cy="38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채용 신청자 관리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>
            <a:off x="6407150" y="2130425"/>
            <a:ext cx="2590165" cy="38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채용 게시글 작성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>
            <a:off x="6407150" y="2564765"/>
            <a:ext cx="2590165" cy="38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마이 페이지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>
            <a:off x="9358630" y="2576830"/>
            <a:ext cx="2590165" cy="38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환경설정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>
            <a:off x="9349740" y="1247775"/>
            <a:ext cx="2590165" cy="38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노동자 활동 관리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3" name="도형 22"/>
          <p:cNvCxnSpPr/>
          <p:nvPr/>
        </p:nvCxnSpPr>
        <p:spPr>
          <a:xfrm rot="10800000" flipV="1">
            <a:off x="3228975" y="298450"/>
            <a:ext cx="1500505" cy="323850"/>
          </a:xfrm>
          <a:prstGeom prst="bentConnector3">
            <a:avLst>
              <a:gd name="adj1" fmla="val 100042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23"/>
          <p:cNvCxnSpPr/>
          <p:nvPr/>
        </p:nvCxnSpPr>
        <p:spPr>
          <a:xfrm>
            <a:off x="7428865" y="298450"/>
            <a:ext cx="1590040" cy="361950"/>
          </a:xfrm>
          <a:prstGeom prst="bentConnector3">
            <a:avLst>
              <a:gd name="adj1" fmla="val 100796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 rot="10800000" flipV="1">
            <a:off x="442595" y="873125"/>
            <a:ext cx="1453515" cy="584835"/>
          </a:xfrm>
          <a:prstGeom prst="bentConnector3">
            <a:avLst>
              <a:gd name="adj1" fmla="val 120551"/>
            </a:avLst>
          </a:prstGeom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25"/>
          <p:cNvCxnSpPr/>
          <p:nvPr/>
        </p:nvCxnSpPr>
        <p:spPr>
          <a:xfrm rot="16200000" flipH="1">
            <a:off x="-212725" y="1236345"/>
            <a:ext cx="988695" cy="272415"/>
          </a:xfrm>
          <a:prstGeom prst="bentConnector3">
            <a:avLst>
              <a:gd name="adj1" fmla="val 100042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26"/>
          <p:cNvCxnSpPr/>
          <p:nvPr/>
        </p:nvCxnSpPr>
        <p:spPr>
          <a:xfrm rot="16200000" flipH="1">
            <a:off x="-216535" y="1674495"/>
            <a:ext cx="989329" cy="273050"/>
          </a:xfrm>
          <a:prstGeom prst="bentConnector3">
            <a:avLst>
              <a:gd name="adj1" fmla="val 100042"/>
            </a:avLst>
          </a:prstGeom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27"/>
          <p:cNvCxnSpPr/>
          <p:nvPr/>
        </p:nvCxnSpPr>
        <p:spPr>
          <a:xfrm rot="16200000" flipH="1">
            <a:off x="-212725" y="2096770"/>
            <a:ext cx="988695" cy="272415"/>
          </a:xfrm>
          <a:prstGeom prst="bentConnector3">
            <a:avLst>
              <a:gd name="adj1" fmla="val 100042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28"/>
          <p:cNvCxnSpPr/>
          <p:nvPr/>
        </p:nvCxnSpPr>
        <p:spPr>
          <a:xfrm rot="16200000" flipH="1">
            <a:off x="-224790" y="2620010"/>
            <a:ext cx="988695" cy="272415"/>
          </a:xfrm>
          <a:prstGeom prst="bentConnector3">
            <a:avLst>
              <a:gd name="adj1" fmla="val 100042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29"/>
          <p:cNvCxnSpPr/>
          <p:nvPr/>
        </p:nvCxnSpPr>
        <p:spPr>
          <a:xfrm rot="16200000" flipH="1">
            <a:off x="5713095" y="2117725"/>
            <a:ext cx="988695" cy="272415"/>
          </a:xfrm>
          <a:prstGeom prst="bentConnector3">
            <a:avLst>
              <a:gd name="adj1" fmla="val 100042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도형 30"/>
          <p:cNvCxnSpPr/>
          <p:nvPr/>
        </p:nvCxnSpPr>
        <p:spPr>
          <a:xfrm rot="16200000" flipH="1">
            <a:off x="5713730" y="1708785"/>
            <a:ext cx="988695" cy="272415"/>
          </a:xfrm>
          <a:prstGeom prst="bentConnector3">
            <a:avLst>
              <a:gd name="adj1" fmla="val 100042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31"/>
          <p:cNvCxnSpPr/>
          <p:nvPr/>
        </p:nvCxnSpPr>
        <p:spPr>
          <a:xfrm rot="16200000" flipH="1">
            <a:off x="5713095" y="1240155"/>
            <a:ext cx="988695" cy="272415"/>
          </a:xfrm>
          <a:prstGeom prst="bentConnector3">
            <a:avLst>
              <a:gd name="adj1" fmla="val 100042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도형 32"/>
          <p:cNvCxnSpPr/>
          <p:nvPr/>
        </p:nvCxnSpPr>
        <p:spPr>
          <a:xfrm rot="10800000" flipV="1">
            <a:off x="6376670" y="894715"/>
            <a:ext cx="1214755" cy="592455"/>
          </a:xfrm>
          <a:prstGeom prst="bentConnector3">
            <a:avLst>
              <a:gd name="adj1" fmla="val 124199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도형 33"/>
          <p:cNvCxnSpPr/>
          <p:nvPr/>
        </p:nvCxnSpPr>
        <p:spPr>
          <a:xfrm rot="16200000" flipH="1">
            <a:off x="2939415" y="5162550"/>
            <a:ext cx="988695" cy="272415"/>
          </a:xfrm>
          <a:prstGeom prst="bentConnector3">
            <a:avLst>
              <a:gd name="adj1" fmla="val 100042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도형 34"/>
          <p:cNvCxnSpPr/>
          <p:nvPr/>
        </p:nvCxnSpPr>
        <p:spPr>
          <a:xfrm rot="16200000" flipH="1">
            <a:off x="2939415" y="4737100"/>
            <a:ext cx="988695" cy="272415"/>
          </a:xfrm>
          <a:prstGeom prst="bentConnector3">
            <a:avLst>
              <a:gd name="adj1" fmla="val 100042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도형 35"/>
          <p:cNvCxnSpPr/>
          <p:nvPr/>
        </p:nvCxnSpPr>
        <p:spPr>
          <a:xfrm rot="16200000" flipH="1">
            <a:off x="2939415" y="4285615"/>
            <a:ext cx="988695" cy="272415"/>
          </a:xfrm>
          <a:prstGeom prst="bentConnector3">
            <a:avLst>
              <a:gd name="adj1" fmla="val 100042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도형 36"/>
          <p:cNvCxnSpPr/>
          <p:nvPr/>
        </p:nvCxnSpPr>
        <p:spPr>
          <a:xfrm rot="16200000" flipH="1">
            <a:off x="2939415" y="3851275"/>
            <a:ext cx="988695" cy="272415"/>
          </a:xfrm>
          <a:prstGeom prst="bentConnector3">
            <a:avLst>
              <a:gd name="adj1" fmla="val 100042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도형 37"/>
          <p:cNvCxnSpPr/>
          <p:nvPr/>
        </p:nvCxnSpPr>
        <p:spPr>
          <a:xfrm rot="16200000" flipH="1">
            <a:off x="2939415" y="3467735"/>
            <a:ext cx="988695" cy="272415"/>
          </a:xfrm>
          <a:prstGeom prst="bentConnector3">
            <a:avLst>
              <a:gd name="adj1" fmla="val 100042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도형 38"/>
          <p:cNvCxnSpPr/>
          <p:nvPr/>
        </p:nvCxnSpPr>
        <p:spPr>
          <a:xfrm flipV="1">
            <a:off x="3178175" y="3117850"/>
            <a:ext cx="367030" cy="9525"/>
          </a:xfrm>
          <a:prstGeom prst="straightConnector1">
            <a:avLst/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도형 39"/>
          <p:cNvCxnSpPr/>
          <p:nvPr/>
        </p:nvCxnSpPr>
        <p:spPr>
          <a:xfrm flipV="1">
            <a:off x="3301365" y="3612515"/>
            <a:ext cx="252095" cy="4445"/>
          </a:xfrm>
          <a:prstGeom prst="straightConnector1">
            <a:avLst/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도형 40"/>
          <p:cNvCxnSpPr/>
          <p:nvPr/>
        </p:nvCxnSpPr>
        <p:spPr>
          <a:xfrm flipV="1">
            <a:off x="8940800" y="2763520"/>
            <a:ext cx="367030" cy="9525"/>
          </a:xfrm>
          <a:prstGeom prst="straightConnector1">
            <a:avLst/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도형 41"/>
          <p:cNvCxnSpPr/>
          <p:nvPr/>
        </p:nvCxnSpPr>
        <p:spPr>
          <a:xfrm flipV="1">
            <a:off x="8907145" y="1443355"/>
            <a:ext cx="367030" cy="9525"/>
          </a:xfrm>
          <a:prstGeom prst="straightConnector1">
            <a:avLst/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도형 43"/>
          <p:cNvSpPr>
            <a:spLocks/>
          </p:cNvSpPr>
          <p:nvPr/>
        </p:nvSpPr>
        <p:spPr>
          <a:xfrm>
            <a:off x="4800600" y="566420"/>
            <a:ext cx="1590040" cy="260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회원가입,ID,PW찾기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9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모니터, 스크린샷이(가) 표시된 사진&#10;&#10;자동 생성된 설명">
            <a:extLst>
              <a:ext uri="{FF2B5EF4-FFF2-40B4-BE49-F238E27FC236}">
                <a16:creationId xmlns:a16="http://schemas.microsoft.com/office/drawing/2014/main" id="{7C786654-735C-F5B4-8237-4919016C5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82739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0"/>
            <a:ext cx="4320540" cy="6611620"/>
          </a:xfrm>
          <a:prstGeom prst="rect">
            <a:avLst/>
          </a:prstGeom>
        </p:spPr>
      </p:pic>
      <p:sp>
        <p:nvSpPr>
          <p:cNvPr id="4" name="텍스트 상자 7"/>
          <p:cNvSpPr txBox="1">
            <a:spLocks/>
          </p:cNvSpPr>
          <p:nvPr/>
        </p:nvSpPr>
        <p:spPr>
          <a:xfrm>
            <a:off x="8092440" y="332105"/>
            <a:ext cx="3666490" cy="175560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 err="1">
                <a:latin typeface="맑은 고딕" charset="0"/>
                <a:ea typeface="맑은 고딕" charset="0"/>
              </a:rPr>
              <a:t>노동자</a:t>
            </a:r>
            <a:r>
              <a:rPr sz="1800" dirty="0">
                <a:latin typeface="맑은 고딕" charset="0"/>
                <a:ea typeface="맑은 고딕" charset="0"/>
              </a:rPr>
              <a:t> &gt; </a:t>
            </a:r>
            <a:r>
              <a:rPr sz="1800" dirty="0" err="1">
                <a:latin typeface="맑은 고딕" charset="0"/>
                <a:ea typeface="맑은 고딕" charset="0"/>
              </a:rPr>
              <a:t>마이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페이지</a:t>
            </a:r>
            <a:r>
              <a:rPr sz="1800" dirty="0">
                <a:latin typeface="맑은 고딕" charset="0"/>
                <a:ea typeface="맑은 고딕" charset="0"/>
              </a:rPr>
              <a:t> &gt; </a:t>
            </a:r>
            <a:r>
              <a:rPr sz="1800" dirty="0" err="1">
                <a:latin typeface="맑은 고딕" charset="0"/>
                <a:ea typeface="맑은 고딕" charset="0"/>
              </a:rPr>
              <a:t>프로필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관리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 dirty="0">
                <a:latin typeface="맑은 고딕" charset="0"/>
                <a:ea typeface="맑은 고딕" charset="0"/>
              </a:rPr>
              <a:t>1. </a:t>
            </a:r>
            <a:r>
              <a:rPr sz="1800" b="1" dirty="0" err="1">
                <a:latin typeface="맑은 고딕" charset="0"/>
                <a:ea typeface="맑은 고딕" charset="0"/>
              </a:rPr>
              <a:t>텍스트를</a:t>
            </a:r>
            <a:r>
              <a:rPr sz="1800" b="1" dirty="0">
                <a:latin typeface="맑은 고딕" charset="0"/>
                <a:ea typeface="맑은 고딕" charset="0"/>
              </a:rPr>
              <a:t> </a:t>
            </a:r>
            <a:r>
              <a:rPr sz="1800" b="1" dirty="0" err="1">
                <a:latin typeface="맑은 고딕" charset="0"/>
                <a:ea typeface="맑은 고딕" charset="0"/>
              </a:rPr>
              <a:t>작성</a:t>
            </a:r>
            <a:r>
              <a:rPr sz="1800" b="1" dirty="0">
                <a:latin typeface="맑은 고딕" charset="0"/>
                <a:ea typeface="맑은 고딕" charset="0"/>
              </a:rPr>
              <a:t> 할 수 </a:t>
            </a:r>
            <a:r>
              <a:rPr sz="1800" b="1" dirty="0" err="1">
                <a:latin typeface="맑은 고딕" charset="0"/>
                <a:ea typeface="맑은 고딕" charset="0"/>
              </a:rPr>
              <a:t>있다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 dirty="0">
                <a:latin typeface="맑은 고딕" charset="0"/>
                <a:ea typeface="맑은 고딕" charset="0"/>
              </a:rPr>
              <a:t>2. </a:t>
            </a:r>
            <a:r>
              <a:rPr sz="1800" b="1" dirty="0" err="1">
                <a:latin typeface="맑은 고딕" charset="0"/>
                <a:ea typeface="맑은 고딕" charset="0"/>
              </a:rPr>
              <a:t>이미지를</a:t>
            </a:r>
            <a:r>
              <a:rPr sz="1800" b="1" dirty="0">
                <a:latin typeface="맑은 고딕" charset="0"/>
                <a:ea typeface="맑은 고딕" charset="0"/>
              </a:rPr>
              <a:t> </a:t>
            </a:r>
            <a:r>
              <a:rPr sz="1800" b="1" dirty="0" err="1">
                <a:latin typeface="맑은 고딕" charset="0"/>
                <a:ea typeface="맑은 고딕" charset="0"/>
              </a:rPr>
              <a:t>첨부</a:t>
            </a:r>
            <a:r>
              <a:rPr sz="1800" b="1" dirty="0">
                <a:latin typeface="맑은 고딕" charset="0"/>
                <a:ea typeface="맑은 고딕" charset="0"/>
              </a:rPr>
              <a:t> 할 수 </a:t>
            </a:r>
            <a:r>
              <a:rPr sz="1800" b="1" dirty="0" err="1">
                <a:latin typeface="맑은 고딕" charset="0"/>
                <a:ea typeface="맑은 고딕" charset="0"/>
              </a:rPr>
              <a:t>있다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46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A53317E-8D8C-7239-8863-B87C7818D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52" y="0"/>
            <a:ext cx="3298371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123" y="0"/>
            <a:ext cx="4320540" cy="6611620"/>
          </a:xfrm>
          <a:prstGeom prst="rect">
            <a:avLst/>
          </a:prstGeom>
        </p:spPr>
      </p:pic>
      <p:sp>
        <p:nvSpPr>
          <p:cNvPr id="4" name="TextBox 3"/>
          <p:cNvSpPr txBox="1">
            <a:spLocks/>
          </p:cNvSpPr>
          <p:nvPr/>
        </p:nvSpPr>
        <p:spPr>
          <a:xfrm>
            <a:off x="7753662" y="481965"/>
            <a:ext cx="4029397" cy="480131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err="1">
                <a:latin typeface="맑은 고딕" charset="0"/>
                <a:ea typeface="맑은 고딕" charset="0"/>
                <a:cs typeface="+mn-cs"/>
              </a:rPr>
              <a:t>노동자</a:t>
            </a:r>
            <a:r>
              <a:rPr lang="en-US" altLang="ko-KR" sz="1800" dirty="0">
                <a:latin typeface="맑은 고딕" charset="0"/>
                <a:ea typeface="맑은 고딕" charset="0"/>
                <a:cs typeface="+mn-cs"/>
              </a:rPr>
              <a:t> &gt; </a:t>
            </a:r>
            <a:r>
              <a:rPr lang="en-US" altLang="ko-KR" sz="1800" dirty="0" err="1">
                <a:latin typeface="맑은 고딕" charset="0"/>
                <a:ea typeface="맑은 고딕" charset="0"/>
                <a:cs typeface="+mn-cs"/>
              </a:rPr>
              <a:t>마이</a:t>
            </a:r>
            <a:r>
              <a:rPr lang="en-US" altLang="ko-KR" sz="1800" dirty="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en-US" altLang="ko-KR" sz="1800" dirty="0" err="1">
                <a:latin typeface="맑은 고딕" charset="0"/>
                <a:ea typeface="맑은 고딕" charset="0"/>
                <a:cs typeface="+mn-cs"/>
              </a:rPr>
              <a:t>페이지</a:t>
            </a:r>
            <a:endParaRPr lang="ko-KR" altLang="en-US" sz="1800" dirty="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latin typeface="맑은 고딕" charset="0"/>
                <a:ea typeface="맑은 고딕" charset="0"/>
                <a:cs typeface="+mn-cs"/>
              </a:rPr>
              <a:t>1.</a:t>
            </a:r>
            <a:r>
              <a:rPr lang="ko-KR" altLang="en-US" sz="1800" dirty="0">
                <a:latin typeface="맑은 고딕" charset="0"/>
                <a:ea typeface="맑은 고딕" charset="0"/>
                <a:cs typeface="+mn-cs"/>
              </a:rPr>
              <a:t>내 정보 페이지로 이동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latin typeface="맑은 고딕" charset="0"/>
                <a:ea typeface="맑은 고딕" charset="0"/>
                <a:cs typeface="+mn-cs"/>
              </a:rPr>
              <a:t>2.</a:t>
            </a:r>
            <a:r>
              <a:rPr lang="ko-KR" altLang="en-US" sz="1800" dirty="0">
                <a:latin typeface="맑은 고딕" charset="0"/>
                <a:ea typeface="맑은 고딕" charset="0"/>
                <a:cs typeface="+mn-cs"/>
              </a:rPr>
              <a:t>환경설정 페이지로 이동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latin typeface="맑은 고딕" charset="0"/>
                <a:ea typeface="맑은 고딕" charset="0"/>
                <a:cs typeface="+mn-cs"/>
              </a:rPr>
              <a:t>3.</a:t>
            </a:r>
            <a:r>
              <a:rPr lang="ko-KR" altLang="en-US" sz="1800" dirty="0">
                <a:latin typeface="맑은 고딕" charset="0"/>
                <a:ea typeface="맑은 고딕" charset="0"/>
                <a:cs typeface="+mn-cs"/>
              </a:rPr>
              <a:t>안전교육 </a:t>
            </a:r>
            <a:r>
              <a:rPr lang="ko-KR" altLang="en-US" sz="1800" dirty="0" err="1">
                <a:latin typeface="맑은 고딕" charset="0"/>
                <a:ea typeface="맑은 고딕" charset="0"/>
                <a:cs typeface="+mn-cs"/>
              </a:rPr>
              <a:t>이수증</a:t>
            </a:r>
            <a:r>
              <a:rPr lang="ko-KR" altLang="en-US" sz="1800" dirty="0">
                <a:latin typeface="맑은 고딕" charset="0"/>
                <a:ea typeface="맑은 고딕" charset="0"/>
                <a:cs typeface="+mn-cs"/>
              </a:rPr>
              <a:t> 확인 및 갱신 페이지로 이동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latin typeface="맑은 고딕" charset="0"/>
                <a:ea typeface="맑은 고딕" charset="0"/>
                <a:cs typeface="+mn-cs"/>
              </a:rPr>
              <a:t>4.</a:t>
            </a:r>
            <a:r>
              <a:rPr lang="ko-KR" altLang="en-US" sz="1800" dirty="0">
                <a:latin typeface="맑은 고딕" charset="0"/>
                <a:ea typeface="맑은 고딕" charset="0"/>
                <a:cs typeface="+mn-cs"/>
              </a:rPr>
              <a:t>일자리 신청 현황 확인 페이지로 이동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latin typeface="맑은 고딕" charset="0"/>
                <a:ea typeface="맑은 고딕" charset="0"/>
                <a:cs typeface="+mn-cs"/>
              </a:rPr>
              <a:t>5.</a:t>
            </a:r>
            <a:r>
              <a:rPr lang="ko-KR" altLang="en-US" sz="1800" dirty="0">
                <a:latin typeface="맑은 고딕" charset="0"/>
                <a:ea typeface="맑은 고딕" charset="0"/>
                <a:cs typeface="+mn-cs"/>
              </a:rPr>
              <a:t>자동 </a:t>
            </a:r>
            <a:r>
              <a:rPr lang="ko-KR" altLang="en-US" sz="1800" dirty="0" err="1">
                <a:latin typeface="맑은 고딕" charset="0"/>
                <a:ea typeface="맑은 고딕" charset="0"/>
                <a:cs typeface="+mn-cs"/>
              </a:rPr>
              <a:t>공수계산</a:t>
            </a:r>
            <a:r>
              <a:rPr lang="ko-KR" altLang="en-US" sz="1800" dirty="0">
                <a:latin typeface="맑은 고딕" charset="0"/>
                <a:ea typeface="맑은 고딕" charset="0"/>
                <a:cs typeface="+mn-cs"/>
              </a:rPr>
              <a:t> 페이지로 이동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 dirty="0">
                <a:latin typeface="맑은 고딕" charset="0"/>
                <a:ea typeface="맑은 고딕" charset="0"/>
              </a:rPr>
              <a:t>6.자기소개 및 </a:t>
            </a:r>
            <a:r>
              <a:rPr sz="1800" b="1" dirty="0" err="1">
                <a:latin typeface="맑은 고딕" charset="0"/>
                <a:ea typeface="맑은 고딕" charset="0"/>
              </a:rPr>
              <a:t>프로필</a:t>
            </a:r>
            <a:r>
              <a:rPr sz="1800" b="1" dirty="0">
                <a:latin typeface="맑은 고딕" charset="0"/>
                <a:ea typeface="맑은 고딕" charset="0"/>
              </a:rPr>
              <a:t> </a:t>
            </a:r>
            <a:r>
              <a:rPr sz="1800" b="1" dirty="0" err="1">
                <a:latin typeface="맑은 고딕" charset="0"/>
                <a:ea typeface="맑은 고딕" charset="0"/>
              </a:rPr>
              <a:t>관리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 dirty="0">
                <a:latin typeface="맑은 고딕" charset="0"/>
                <a:ea typeface="맑은 고딕" charset="0"/>
              </a:rPr>
              <a:t>7.노동 </a:t>
            </a:r>
            <a:r>
              <a:rPr sz="1800" b="1" dirty="0" err="1">
                <a:latin typeface="맑은 고딕" charset="0"/>
                <a:ea typeface="맑은 고딕" charset="0"/>
              </a:rPr>
              <a:t>완료</a:t>
            </a:r>
            <a:r>
              <a:rPr sz="1800" b="1" dirty="0">
                <a:latin typeface="맑은 고딕" charset="0"/>
                <a:ea typeface="맑은 고딕" charset="0"/>
              </a:rPr>
              <a:t> </a:t>
            </a:r>
            <a:r>
              <a:rPr sz="1800" b="1" dirty="0" err="1">
                <a:latin typeface="맑은 고딕" charset="0"/>
                <a:ea typeface="맑은 고딕" charset="0"/>
              </a:rPr>
              <a:t>이력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19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534</Words>
  <Application>Microsoft Office PowerPoint</Application>
  <PresentationFormat>와이드스크린</PresentationFormat>
  <Paragraphs>174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-apple-system</vt:lpstr>
      <vt:lpstr>맑은 고딕</vt:lpstr>
      <vt:lpstr>함초롬바탕</vt:lpstr>
      <vt:lpstr>Arial</vt:lpstr>
      <vt:lpstr>Calibri</vt:lpstr>
      <vt:lpstr>Office 테마</vt:lpstr>
      <vt:lpstr>Clover  </vt:lpstr>
      <vt:lpstr>PowerPoint 프레젠테이션</vt:lpstr>
      <vt:lpstr>리액트 네이티브를 이용한 App/Web UI 제작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UI 제작</vt:lpstr>
      <vt:lpstr>UI 제작</vt:lpstr>
      <vt:lpstr>UI 제작</vt:lpstr>
      <vt:lpstr>UI 제작</vt:lpstr>
      <vt:lpstr>PowerPoint 프레젠테이션</vt:lpstr>
      <vt:lpstr>PowerPoint 프레젠테이션</vt:lpstr>
      <vt:lpstr>개인별 진행상황  2022. 5. 3 ~ 2022. 5. 10</vt:lpstr>
      <vt:lpstr>보 완 요 구 사 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Clover</dc:title>
  <dc:creator>user</dc:creator>
  <cp:lastModifiedBy>user</cp:lastModifiedBy>
  <cp:revision>30</cp:revision>
  <dcterms:created xsi:type="dcterms:W3CDTF">2022-04-26T01:27:50Z</dcterms:created>
  <dcterms:modified xsi:type="dcterms:W3CDTF">2022-05-10T05:26:56Z</dcterms:modified>
</cp:coreProperties>
</file>