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76" r:id="rId10"/>
    <p:sldId id="264" r:id="rId11"/>
    <p:sldId id="277" r:id="rId12"/>
    <p:sldId id="265" r:id="rId13"/>
    <p:sldId id="266" r:id="rId14"/>
    <p:sldId id="267" r:id="rId15"/>
    <p:sldId id="269" r:id="rId16"/>
    <p:sldId id="278" r:id="rId17"/>
    <p:sldId id="268" r:id="rId18"/>
    <p:sldId id="275"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3447" autoAdjust="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1/24/2025</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r>
              <a:rPr lang="en-US" dirty="0"/>
              <a:t>
              </a:t>
            </a:r>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1/24/2025</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1/24/2025</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1/24/2025</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1/24/2025</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1/24/2025</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1/24/2025</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1/24/2025</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1/24/2025</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1/24/2025</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1/24/2025</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1/24/2025</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1/24/2025</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1/24/2025</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1/24/2025</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1/24/2025</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dirty="0"/>
              <a:t>Click icon to add picture</a:t>
            </a:r>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1/24/2025</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1/24/2025</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r>
              <a:rPr lang="en-US" dirty="0"/>
              <a:t>
              </a:t>
            </a:r>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hyperlink" Target="https://archive.ics.uci.edu/dataset/938/regensburg+pediatric+appendicitis" TargetMode="Externa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package" Target="../embeddings/Microsoft_Excel_Worksheet.xlsx"/><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B9D005-9D13-4347-142E-01A7B07FA012}"/>
              </a:ext>
            </a:extLst>
          </p:cNvPr>
          <p:cNvSpPr>
            <a:spLocks noGrp="1"/>
          </p:cNvSpPr>
          <p:nvPr>
            <p:ph type="ctrTitle"/>
          </p:nvPr>
        </p:nvSpPr>
        <p:spPr>
          <a:xfrm>
            <a:off x="1154955" y="2099733"/>
            <a:ext cx="10024674" cy="2592010"/>
          </a:xfrm>
        </p:spPr>
        <p:txBody>
          <a:bodyPr/>
          <a:lstStyle/>
          <a:p>
            <a:r>
              <a:rPr lang="en-US" dirty="0"/>
              <a:t>Leveraging Machine Learning for Clinical Decision Support</a:t>
            </a:r>
            <a:endParaRPr lang="en-IN" dirty="0"/>
          </a:p>
        </p:txBody>
      </p:sp>
      <p:sp>
        <p:nvSpPr>
          <p:cNvPr id="3" name="Subtitle 2">
            <a:extLst>
              <a:ext uri="{FF2B5EF4-FFF2-40B4-BE49-F238E27FC236}">
                <a16:creationId xmlns:a16="http://schemas.microsoft.com/office/drawing/2014/main" id="{59E36F81-F2AF-9FB7-D25B-5908D97222A5}"/>
              </a:ext>
            </a:extLst>
          </p:cNvPr>
          <p:cNvSpPr>
            <a:spLocks noGrp="1"/>
          </p:cNvSpPr>
          <p:nvPr>
            <p:ph type="subTitle" idx="1"/>
          </p:nvPr>
        </p:nvSpPr>
        <p:spPr>
          <a:xfrm>
            <a:off x="8720527" y="5441409"/>
            <a:ext cx="2459102" cy="436877"/>
          </a:xfrm>
        </p:spPr>
        <p:txBody>
          <a:bodyPr/>
          <a:lstStyle/>
          <a:p>
            <a:r>
              <a:rPr lang="en-US" dirty="0"/>
              <a:t>UmaDevi  malladi</a:t>
            </a:r>
          </a:p>
          <a:p>
            <a:endParaRPr lang="en-IN" dirty="0"/>
          </a:p>
        </p:txBody>
      </p:sp>
    </p:spTree>
    <p:extLst>
      <p:ext uri="{BB962C8B-B14F-4D97-AF65-F5344CB8AC3E}">
        <p14:creationId xmlns:p14="http://schemas.microsoft.com/office/powerpoint/2010/main" val="24237749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C7464D-2CDE-F23C-4F33-ECC63B2EB14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044F2EC-2043-EBB5-CEC7-6FE0C58CD7A5}"/>
              </a:ext>
            </a:extLst>
          </p:cNvPr>
          <p:cNvSpPr>
            <a:spLocks noGrp="1"/>
          </p:cNvSpPr>
          <p:nvPr>
            <p:ph type="title"/>
          </p:nvPr>
        </p:nvSpPr>
        <p:spPr/>
        <p:txBody>
          <a:bodyPr/>
          <a:lstStyle/>
          <a:p>
            <a:r>
              <a:rPr lang="en-IN" dirty="0"/>
              <a:t>Model Development</a:t>
            </a:r>
          </a:p>
        </p:txBody>
      </p:sp>
      <p:sp>
        <p:nvSpPr>
          <p:cNvPr id="5" name="TextBox 4">
            <a:extLst>
              <a:ext uri="{FF2B5EF4-FFF2-40B4-BE49-F238E27FC236}">
                <a16:creationId xmlns:a16="http://schemas.microsoft.com/office/drawing/2014/main" id="{BE399C2F-AA08-0C42-493F-73097D482DC0}"/>
              </a:ext>
            </a:extLst>
          </p:cNvPr>
          <p:cNvSpPr txBox="1"/>
          <p:nvPr/>
        </p:nvSpPr>
        <p:spPr>
          <a:xfrm>
            <a:off x="741145" y="2308734"/>
            <a:ext cx="9175222" cy="923330"/>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Algorithms: Random Forest, gradient boosting and logistic regression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Train-test split: 80-20%. </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4" name="Picture 3">
            <a:extLst>
              <a:ext uri="{FF2B5EF4-FFF2-40B4-BE49-F238E27FC236}">
                <a16:creationId xmlns:a16="http://schemas.microsoft.com/office/drawing/2014/main" id="{CE1B983D-CED5-0942-D8C6-5D3E8F6E21E7}"/>
              </a:ext>
            </a:extLst>
          </p:cNvPr>
          <p:cNvPicPr>
            <a:picLocks noChangeAspect="1"/>
          </p:cNvPicPr>
          <p:nvPr/>
        </p:nvPicPr>
        <p:blipFill>
          <a:blip r:embed="rId2"/>
          <a:stretch>
            <a:fillRect/>
          </a:stretch>
        </p:blipFill>
        <p:spPr>
          <a:xfrm>
            <a:off x="876804" y="3232064"/>
            <a:ext cx="5073911" cy="3340272"/>
          </a:xfrm>
          <a:prstGeom prst="rect">
            <a:avLst/>
          </a:prstGeom>
        </p:spPr>
      </p:pic>
      <p:pic>
        <p:nvPicPr>
          <p:cNvPr id="7" name="Picture 6">
            <a:extLst>
              <a:ext uri="{FF2B5EF4-FFF2-40B4-BE49-F238E27FC236}">
                <a16:creationId xmlns:a16="http://schemas.microsoft.com/office/drawing/2014/main" id="{66A7EDFF-28D4-27DF-109D-962A63389515}"/>
              </a:ext>
            </a:extLst>
          </p:cNvPr>
          <p:cNvPicPr>
            <a:picLocks noChangeAspect="1"/>
          </p:cNvPicPr>
          <p:nvPr/>
        </p:nvPicPr>
        <p:blipFill>
          <a:blip r:embed="rId3"/>
          <a:stretch>
            <a:fillRect/>
          </a:stretch>
        </p:blipFill>
        <p:spPr>
          <a:xfrm>
            <a:off x="6288040" y="3232064"/>
            <a:ext cx="5162815" cy="3486329"/>
          </a:xfrm>
          <a:prstGeom prst="rect">
            <a:avLst/>
          </a:prstGeom>
        </p:spPr>
      </p:pic>
    </p:spTree>
    <p:extLst>
      <p:ext uri="{BB962C8B-B14F-4D97-AF65-F5344CB8AC3E}">
        <p14:creationId xmlns:p14="http://schemas.microsoft.com/office/powerpoint/2010/main" val="28292755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24E5B5-F1B8-0C45-523C-67B75AC67E2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DB40A4F-24F0-D89A-B6A3-4CB679F53274}"/>
              </a:ext>
            </a:extLst>
          </p:cNvPr>
          <p:cNvSpPr>
            <a:spLocks noGrp="1"/>
          </p:cNvSpPr>
          <p:nvPr>
            <p:ph type="title"/>
          </p:nvPr>
        </p:nvSpPr>
        <p:spPr/>
        <p:txBody>
          <a:bodyPr/>
          <a:lstStyle/>
          <a:p>
            <a:r>
              <a:rPr lang="en-IN" dirty="0"/>
              <a:t>Model Development</a:t>
            </a:r>
          </a:p>
        </p:txBody>
      </p:sp>
      <p:sp>
        <p:nvSpPr>
          <p:cNvPr id="5" name="TextBox 4">
            <a:extLst>
              <a:ext uri="{FF2B5EF4-FFF2-40B4-BE49-F238E27FC236}">
                <a16:creationId xmlns:a16="http://schemas.microsoft.com/office/drawing/2014/main" id="{75D27E53-2D13-2851-2795-7481B3B98100}"/>
              </a:ext>
            </a:extLst>
          </p:cNvPr>
          <p:cNvSpPr txBox="1"/>
          <p:nvPr/>
        </p:nvSpPr>
        <p:spPr>
          <a:xfrm>
            <a:off x="741145" y="2308734"/>
            <a:ext cx="9175222" cy="1200329"/>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Algorithms: Random Forest, gradient boosting and logistic regression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Comparing all the three models , high accuracy in prediction resulted in random forest model- 94.26%</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6" name="Picture 5">
            <a:extLst>
              <a:ext uri="{FF2B5EF4-FFF2-40B4-BE49-F238E27FC236}">
                <a16:creationId xmlns:a16="http://schemas.microsoft.com/office/drawing/2014/main" id="{C01E8967-0EA3-ECA0-3F24-5A804D8B81E7}"/>
              </a:ext>
            </a:extLst>
          </p:cNvPr>
          <p:cNvPicPr>
            <a:picLocks noChangeAspect="1"/>
          </p:cNvPicPr>
          <p:nvPr/>
        </p:nvPicPr>
        <p:blipFill>
          <a:blip r:embed="rId2"/>
          <a:stretch>
            <a:fillRect/>
          </a:stretch>
        </p:blipFill>
        <p:spPr>
          <a:xfrm>
            <a:off x="5328756" y="3079664"/>
            <a:ext cx="6026460" cy="3530781"/>
          </a:xfrm>
          <a:prstGeom prst="rect">
            <a:avLst/>
          </a:prstGeom>
        </p:spPr>
      </p:pic>
    </p:spTree>
    <p:extLst>
      <p:ext uri="{BB962C8B-B14F-4D97-AF65-F5344CB8AC3E}">
        <p14:creationId xmlns:p14="http://schemas.microsoft.com/office/powerpoint/2010/main" val="41429231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687D77-2A5E-E8C7-180E-B2F0D2D4386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7BE9FD0-A1B9-8599-A80F-42211489602E}"/>
              </a:ext>
            </a:extLst>
          </p:cNvPr>
          <p:cNvSpPr>
            <a:spLocks noGrp="1"/>
          </p:cNvSpPr>
          <p:nvPr>
            <p:ph type="title"/>
          </p:nvPr>
        </p:nvSpPr>
        <p:spPr/>
        <p:txBody>
          <a:bodyPr/>
          <a:lstStyle/>
          <a:p>
            <a:r>
              <a:rPr lang="en-US" dirty="0"/>
              <a:t>Model Evaluation</a:t>
            </a:r>
            <a:endParaRPr lang="en-IN" dirty="0"/>
          </a:p>
        </p:txBody>
      </p:sp>
      <p:sp>
        <p:nvSpPr>
          <p:cNvPr id="8" name="TextBox 7">
            <a:extLst>
              <a:ext uri="{FF2B5EF4-FFF2-40B4-BE49-F238E27FC236}">
                <a16:creationId xmlns:a16="http://schemas.microsoft.com/office/drawing/2014/main" id="{2E409AA3-F8D0-3C90-FFC3-E34B78CE9686}"/>
              </a:ext>
            </a:extLst>
          </p:cNvPr>
          <p:cNvSpPr txBox="1"/>
          <p:nvPr/>
        </p:nvSpPr>
        <p:spPr>
          <a:xfrm>
            <a:off x="277365" y="2367686"/>
            <a:ext cx="6097604" cy="3970318"/>
          </a:xfrm>
          <a:prstGeom prst="rect">
            <a:avLst/>
          </a:prstGeom>
          <a:noFill/>
        </p:spPr>
        <p:txBody>
          <a:bodyPr wrap="square">
            <a:spAutoFit/>
          </a:bodyPr>
          <a:lstStyle/>
          <a:p>
            <a:r>
              <a:rPr lang="en-US" b="1" dirty="0">
                <a:latin typeface="Arial" panose="020B0604020202020204" pitchFamily="34" charset="0"/>
                <a:cs typeface="Arial" panose="020B0604020202020204" pitchFamily="34" charset="0"/>
              </a:rPr>
              <a:t>Model Performance Overview: Selected Random forest model with high accuracy – 94.26%</a:t>
            </a:r>
          </a:p>
          <a:p>
            <a:pPr>
              <a:buFont typeface="+mj-lt"/>
              <a:buAutoNum type="arabicPeriod"/>
            </a:pPr>
            <a:r>
              <a:rPr lang="en-US" b="1" dirty="0">
                <a:latin typeface="Arial" panose="020B0604020202020204" pitchFamily="34" charset="0"/>
                <a:cs typeface="Arial" panose="020B0604020202020204" pitchFamily="34" charset="0"/>
              </a:rPr>
              <a:t>Accuracy</a:t>
            </a:r>
            <a:r>
              <a:rPr lang="en-US" dirty="0">
                <a:latin typeface="Arial" panose="020B0604020202020204" pitchFamily="34" charset="0"/>
                <a:cs typeface="Arial" panose="020B0604020202020204" pitchFamily="34" charset="0"/>
              </a:rPr>
              <a:t>:</a:t>
            </a:r>
          </a:p>
          <a:p>
            <a:pPr marL="742950" lvl="1" indent="-285750">
              <a:buFont typeface="+mj-lt"/>
              <a:buAutoNum type="arabicPeriod"/>
            </a:pPr>
            <a:r>
              <a:rPr lang="en-US" dirty="0">
                <a:latin typeface="Arial" panose="020B0604020202020204" pitchFamily="34" charset="0"/>
                <a:cs typeface="Arial" panose="020B0604020202020204" pitchFamily="34" charset="0"/>
              </a:rPr>
              <a:t>The model achieved an accuracy of </a:t>
            </a:r>
            <a:r>
              <a:rPr lang="en-US" b="1" dirty="0">
                <a:latin typeface="Arial" panose="020B0604020202020204" pitchFamily="34" charset="0"/>
                <a:cs typeface="Arial" panose="020B0604020202020204" pitchFamily="34" charset="0"/>
              </a:rPr>
              <a:t>94.26%</a:t>
            </a:r>
            <a:r>
              <a:rPr lang="en-US" dirty="0">
                <a:latin typeface="Arial" panose="020B0604020202020204" pitchFamily="34" charset="0"/>
                <a:cs typeface="Arial" panose="020B0604020202020204" pitchFamily="34" charset="0"/>
              </a:rPr>
              <a:t> on the test set. This indicates that the model correctly classified 94.26 % of the cases as either requiring surgical or non-surgical treatment.</a:t>
            </a:r>
          </a:p>
          <a:p>
            <a:pPr marL="742950" lvl="1" indent="-285750">
              <a:buFont typeface="+mj-lt"/>
              <a:buAutoNum type="arabicPeriod"/>
            </a:pPr>
            <a:endParaRPr lang="en-US" dirty="0">
              <a:latin typeface="Arial" panose="020B0604020202020204" pitchFamily="34" charset="0"/>
              <a:cs typeface="Arial" panose="020B0604020202020204" pitchFamily="34" charset="0"/>
            </a:endParaRPr>
          </a:p>
          <a:p>
            <a:pPr marL="742950" lvl="1" indent="-285750">
              <a:buFont typeface="+mj-lt"/>
              <a:buAutoNum type="arabicPeriod"/>
            </a:pPr>
            <a:r>
              <a:rPr lang="en-US" dirty="0">
                <a:latin typeface="Arial" panose="020B0604020202020204" pitchFamily="34" charset="0"/>
                <a:cs typeface="Arial" panose="020B0604020202020204" pitchFamily="34" charset="0"/>
              </a:rPr>
              <a:t>Precision: class 0- no surgery and 1- Surgery class 0: 95% of the cases predicted as non –critical and no surgery required were correct. </a:t>
            </a:r>
          </a:p>
          <a:p>
            <a:pPr marL="742950" lvl="1" indent="-285750">
              <a:buFont typeface="+mj-lt"/>
              <a:buAutoNum type="arabicPeriod"/>
            </a:pPr>
            <a:r>
              <a:rPr lang="en-US" dirty="0">
                <a:latin typeface="Arial" panose="020B0604020202020204" pitchFamily="34" charset="0"/>
                <a:cs typeface="Arial" panose="020B0604020202020204" pitchFamily="34" charset="0"/>
              </a:rPr>
              <a:t>Class-1 93% of the cases predicted as critical and require surgery were correct.</a:t>
            </a:r>
          </a:p>
          <a:p>
            <a:pPr lvl="1"/>
            <a:endParaRPr lang="en-US" dirty="0">
              <a:latin typeface="Arial" panose="020B0604020202020204" pitchFamily="34" charset="0"/>
              <a:cs typeface="Arial" panose="020B0604020202020204" pitchFamily="34" charset="0"/>
            </a:endParaRPr>
          </a:p>
        </p:txBody>
      </p:sp>
      <p:pic>
        <p:nvPicPr>
          <p:cNvPr id="3" name="Picture 2">
            <a:extLst>
              <a:ext uri="{FF2B5EF4-FFF2-40B4-BE49-F238E27FC236}">
                <a16:creationId xmlns:a16="http://schemas.microsoft.com/office/drawing/2014/main" id="{CC89D8F5-78DD-318E-ECAC-08D575EF86CE}"/>
              </a:ext>
            </a:extLst>
          </p:cNvPr>
          <p:cNvPicPr>
            <a:picLocks noChangeAspect="1"/>
          </p:cNvPicPr>
          <p:nvPr/>
        </p:nvPicPr>
        <p:blipFill>
          <a:blip r:embed="rId2"/>
          <a:stretch>
            <a:fillRect/>
          </a:stretch>
        </p:blipFill>
        <p:spPr>
          <a:xfrm>
            <a:off x="6789924" y="2713904"/>
            <a:ext cx="5073911" cy="3340272"/>
          </a:xfrm>
          <a:prstGeom prst="rect">
            <a:avLst/>
          </a:prstGeom>
        </p:spPr>
      </p:pic>
    </p:spTree>
    <p:extLst>
      <p:ext uri="{BB962C8B-B14F-4D97-AF65-F5344CB8AC3E}">
        <p14:creationId xmlns:p14="http://schemas.microsoft.com/office/powerpoint/2010/main" val="33366395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7E34D2-752A-3E59-BC13-1A8116AB3ED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76CC78F-BDE8-857E-8FD8-23BF2218A512}"/>
              </a:ext>
            </a:extLst>
          </p:cNvPr>
          <p:cNvSpPr>
            <a:spLocks noGrp="1"/>
          </p:cNvSpPr>
          <p:nvPr>
            <p:ph type="title"/>
          </p:nvPr>
        </p:nvSpPr>
        <p:spPr/>
        <p:txBody>
          <a:bodyPr/>
          <a:lstStyle/>
          <a:p>
            <a:r>
              <a:rPr lang="en-US" dirty="0"/>
              <a:t>Model Evaluation</a:t>
            </a:r>
            <a:endParaRPr lang="en-IN" dirty="0"/>
          </a:p>
        </p:txBody>
      </p:sp>
      <p:sp>
        <p:nvSpPr>
          <p:cNvPr id="5" name="TextBox 4">
            <a:extLst>
              <a:ext uri="{FF2B5EF4-FFF2-40B4-BE49-F238E27FC236}">
                <a16:creationId xmlns:a16="http://schemas.microsoft.com/office/drawing/2014/main" id="{EA080CBA-10DF-FC21-F109-1793931A4200}"/>
              </a:ext>
            </a:extLst>
          </p:cNvPr>
          <p:cNvSpPr txBox="1"/>
          <p:nvPr/>
        </p:nvSpPr>
        <p:spPr>
          <a:xfrm>
            <a:off x="500514" y="2377075"/>
            <a:ext cx="5178391" cy="3385542"/>
          </a:xfrm>
          <a:prstGeom prst="rect">
            <a:avLst/>
          </a:prstGeom>
          <a:noFill/>
        </p:spPr>
        <p:txBody>
          <a:bodyPr wrap="square" rtlCol="0">
            <a:spAutoFit/>
          </a:bodyPr>
          <a:lstStyle/>
          <a:p>
            <a:r>
              <a:rPr lang="en-US" dirty="0"/>
              <a:t>3. </a:t>
            </a:r>
            <a:r>
              <a:rPr lang="en-US" b="1" dirty="0"/>
              <a:t>Recall:</a:t>
            </a:r>
          </a:p>
          <a:p>
            <a:r>
              <a:rPr lang="en-US" sz="1600" dirty="0">
                <a:latin typeface="Arial" panose="020B0604020202020204" pitchFamily="34" charset="0"/>
                <a:cs typeface="Arial" panose="020B0604020202020204" pitchFamily="34" charset="0"/>
              </a:rPr>
              <a:t>Class 0- No Surgery 96% of the cases are correctly identified as no surgery required.</a:t>
            </a:r>
          </a:p>
          <a:p>
            <a:r>
              <a:rPr lang="en-US" sz="1600" dirty="0">
                <a:latin typeface="Arial" panose="020B0604020202020204" pitchFamily="34" charset="0"/>
                <a:cs typeface="Arial" panose="020B0604020202020204" pitchFamily="34" charset="0"/>
              </a:rPr>
              <a:t>Class 1- 92% of the cases are correctly identified as critical and surgery needed.</a:t>
            </a:r>
          </a:p>
          <a:p>
            <a:endParaRPr lang="en-US" sz="1600" dirty="0">
              <a:latin typeface="Arial" panose="020B0604020202020204" pitchFamily="34" charset="0"/>
              <a:cs typeface="Arial" panose="020B0604020202020204" pitchFamily="34" charset="0"/>
            </a:endParaRPr>
          </a:p>
          <a:p>
            <a:endParaRPr lang="en-US" dirty="0"/>
          </a:p>
          <a:p>
            <a:r>
              <a:rPr lang="en-US" dirty="0"/>
              <a:t>4. </a:t>
            </a:r>
            <a:r>
              <a:rPr lang="en-US" b="1" dirty="0"/>
              <a:t>f1-Score:</a:t>
            </a:r>
          </a:p>
          <a:p>
            <a:r>
              <a:rPr lang="en-US" sz="1600" b="1" dirty="0">
                <a:latin typeface="Arial" panose="020B0604020202020204" pitchFamily="34" charset="0"/>
                <a:cs typeface="Arial" panose="020B0604020202020204" pitchFamily="34" charset="0"/>
              </a:rPr>
              <a:t>Class 0 (No Surgery)</a:t>
            </a:r>
            <a:r>
              <a:rPr lang="en-US" sz="1600" dirty="0">
                <a:latin typeface="Arial" panose="020B0604020202020204" pitchFamily="34" charset="0"/>
                <a:cs typeface="Arial" panose="020B0604020202020204" pitchFamily="34" charset="0"/>
              </a:rPr>
              <a:t>: 0.95, indicating a good balance between precision and recall.</a:t>
            </a:r>
          </a:p>
          <a:p>
            <a:r>
              <a:rPr lang="en-US" sz="1600" b="1" dirty="0">
                <a:latin typeface="Arial" panose="020B0604020202020204" pitchFamily="34" charset="0"/>
                <a:cs typeface="Arial" panose="020B0604020202020204" pitchFamily="34" charset="0"/>
              </a:rPr>
              <a:t>Class 1 (Surgery Required)</a:t>
            </a:r>
            <a:r>
              <a:rPr lang="en-US" sz="1600" dirty="0">
                <a:latin typeface="Arial" panose="020B0604020202020204" pitchFamily="34" charset="0"/>
                <a:cs typeface="Arial" panose="020B0604020202020204" pitchFamily="34" charset="0"/>
              </a:rPr>
              <a:t>: 0.92, showing a slightly lower balance between precision and recall for surgery cases.</a:t>
            </a:r>
            <a:endParaRPr lang="en-IN" sz="1600" dirty="0">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5A8596B1-9EA5-594E-A5BF-F072509819E3}"/>
              </a:ext>
            </a:extLst>
          </p:cNvPr>
          <p:cNvPicPr>
            <a:picLocks noChangeAspect="1"/>
          </p:cNvPicPr>
          <p:nvPr/>
        </p:nvPicPr>
        <p:blipFill>
          <a:blip r:embed="rId2"/>
          <a:stretch>
            <a:fillRect/>
          </a:stretch>
        </p:blipFill>
        <p:spPr>
          <a:xfrm>
            <a:off x="6789924" y="2713904"/>
            <a:ext cx="5073911" cy="3340272"/>
          </a:xfrm>
          <a:prstGeom prst="rect">
            <a:avLst/>
          </a:prstGeom>
        </p:spPr>
      </p:pic>
    </p:spTree>
    <p:extLst>
      <p:ext uri="{BB962C8B-B14F-4D97-AF65-F5344CB8AC3E}">
        <p14:creationId xmlns:p14="http://schemas.microsoft.com/office/powerpoint/2010/main" val="42195715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7CFCC8-6E60-13CD-42D3-3A03716FA94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60C8F80-7210-2F7F-1646-3F8B15B5CAA9}"/>
              </a:ext>
            </a:extLst>
          </p:cNvPr>
          <p:cNvSpPr>
            <a:spLocks noGrp="1"/>
          </p:cNvSpPr>
          <p:nvPr>
            <p:ph type="title"/>
          </p:nvPr>
        </p:nvSpPr>
        <p:spPr/>
        <p:txBody>
          <a:bodyPr/>
          <a:lstStyle/>
          <a:p>
            <a:r>
              <a:rPr lang="en-US" dirty="0"/>
              <a:t>Model Evaluation</a:t>
            </a:r>
            <a:endParaRPr lang="en-IN" dirty="0"/>
          </a:p>
        </p:txBody>
      </p:sp>
      <p:sp>
        <p:nvSpPr>
          <p:cNvPr id="5" name="TextBox 4">
            <a:extLst>
              <a:ext uri="{FF2B5EF4-FFF2-40B4-BE49-F238E27FC236}">
                <a16:creationId xmlns:a16="http://schemas.microsoft.com/office/drawing/2014/main" id="{F89F5C86-4499-B976-C68E-DF158305F75E}"/>
              </a:ext>
            </a:extLst>
          </p:cNvPr>
          <p:cNvSpPr txBox="1"/>
          <p:nvPr/>
        </p:nvSpPr>
        <p:spPr>
          <a:xfrm>
            <a:off x="409445" y="2795184"/>
            <a:ext cx="6097604" cy="2462213"/>
          </a:xfrm>
          <a:prstGeom prst="rect">
            <a:avLst/>
          </a:prstGeom>
          <a:noFill/>
        </p:spPr>
        <p:txBody>
          <a:bodyPr wrap="square">
            <a:spAutoFit/>
          </a:bodyPr>
          <a:lstStyle/>
          <a:p>
            <a:r>
              <a:rPr lang="en-IN" sz="1400" b="1" dirty="0">
                <a:latin typeface="Arial" panose="020B0604020202020204" pitchFamily="34" charset="0"/>
                <a:cs typeface="Arial" panose="020B0604020202020204" pitchFamily="34" charset="0"/>
              </a:rPr>
              <a:t>Confusion Matrix</a:t>
            </a:r>
            <a:r>
              <a:rPr lang="en-IN" sz="1400" dirty="0">
                <a:latin typeface="Arial" panose="020B0604020202020204" pitchFamily="34" charset="0"/>
                <a:cs typeface="Arial" panose="020B0604020202020204" pitchFamily="34" charset="0"/>
              </a:rPr>
              <a:t>:</a:t>
            </a:r>
          </a:p>
          <a:p>
            <a:r>
              <a:rPr lang="en-IN" sz="1400" dirty="0">
                <a:latin typeface="Arial" panose="020B0604020202020204" pitchFamily="34" charset="0"/>
                <a:cs typeface="Arial" panose="020B0604020202020204" pitchFamily="34" charset="0"/>
              </a:rPr>
              <a:t>Class 0 (No Surgery):</a:t>
            </a:r>
          </a:p>
          <a:p>
            <a:r>
              <a:rPr lang="en-US" sz="1400" dirty="0">
                <a:latin typeface="Arial" panose="020B0604020202020204" pitchFamily="34" charset="0"/>
                <a:cs typeface="Arial" panose="020B0604020202020204" pitchFamily="34" charset="0"/>
              </a:rPr>
              <a:t>True Negative (Correctly Predicted): 93 cases.</a:t>
            </a:r>
            <a:endParaRPr lang="en-IN" sz="1400" dirty="0">
              <a:latin typeface="Arial" panose="020B0604020202020204" pitchFamily="34" charset="0"/>
              <a:cs typeface="Arial" panose="020B0604020202020204" pitchFamily="34" charset="0"/>
            </a:endParaRPr>
          </a:p>
          <a:p>
            <a:r>
              <a:rPr lang="en-US" sz="1400" dirty="0">
                <a:latin typeface="Arial" panose="020B0604020202020204" pitchFamily="34" charset="0"/>
                <a:cs typeface="Arial" panose="020B0604020202020204" pitchFamily="34" charset="0"/>
              </a:rPr>
              <a:t>False Negatives (Missed Predictions): 4 cases (actual "No Surgery" cases classified as "Surgery Required").</a:t>
            </a:r>
            <a:endParaRPr lang="en-IN" sz="1400" dirty="0">
              <a:latin typeface="Arial" panose="020B0604020202020204" pitchFamily="34" charset="0"/>
              <a:cs typeface="Arial" panose="020B0604020202020204" pitchFamily="34" charset="0"/>
            </a:endParaRPr>
          </a:p>
          <a:p>
            <a:endParaRPr lang="en-IN" sz="1400" dirty="0">
              <a:latin typeface="Arial" panose="020B0604020202020204" pitchFamily="34" charset="0"/>
              <a:cs typeface="Arial" panose="020B0604020202020204" pitchFamily="34" charset="0"/>
            </a:endParaRPr>
          </a:p>
          <a:p>
            <a:r>
              <a:rPr lang="en-IN" sz="1400" dirty="0">
                <a:latin typeface="Arial" panose="020B0604020202020204" pitchFamily="34" charset="0"/>
                <a:cs typeface="Arial" panose="020B0604020202020204" pitchFamily="34" charset="0"/>
              </a:rPr>
              <a:t>Class 1 (Surgery Required):</a:t>
            </a:r>
          </a:p>
          <a:p>
            <a:r>
              <a:rPr lang="en-US" sz="1400" dirty="0">
                <a:latin typeface="Arial" panose="020B0604020202020204" pitchFamily="34" charset="0"/>
                <a:cs typeface="Arial" panose="020B0604020202020204" pitchFamily="34" charset="0"/>
              </a:rPr>
              <a:t>True Positives (Correctly Predicted): 55 cases.</a:t>
            </a:r>
            <a:endParaRPr lang="en-IN" sz="1400" dirty="0">
              <a:latin typeface="Arial" panose="020B0604020202020204" pitchFamily="34" charset="0"/>
              <a:cs typeface="Arial" panose="020B0604020202020204" pitchFamily="34" charset="0"/>
            </a:endParaRPr>
          </a:p>
          <a:p>
            <a:r>
              <a:rPr lang="en-US" sz="1400" dirty="0">
                <a:latin typeface="Arial" panose="020B0604020202020204" pitchFamily="34" charset="0"/>
                <a:cs typeface="Arial" panose="020B0604020202020204" pitchFamily="34" charset="0"/>
              </a:rPr>
              <a:t>False Positives (Incorrect Predictions): 5 cases (actual "Surgery Required" cases classified as "No Surgery").</a:t>
            </a:r>
          </a:p>
          <a:p>
            <a:endParaRPr lang="en-US" sz="1400" dirty="0">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23A7085E-5D04-D60C-E3A8-A3FF40DFD45B}"/>
              </a:ext>
            </a:extLst>
          </p:cNvPr>
          <p:cNvPicPr>
            <a:picLocks noChangeAspect="1"/>
          </p:cNvPicPr>
          <p:nvPr/>
        </p:nvPicPr>
        <p:blipFill>
          <a:blip r:embed="rId2"/>
          <a:stretch>
            <a:fillRect/>
          </a:stretch>
        </p:blipFill>
        <p:spPr>
          <a:xfrm>
            <a:off x="6789924" y="2713904"/>
            <a:ext cx="5073911" cy="3340272"/>
          </a:xfrm>
          <a:prstGeom prst="rect">
            <a:avLst/>
          </a:prstGeom>
        </p:spPr>
      </p:pic>
    </p:spTree>
    <p:extLst>
      <p:ext uri="{BB962C8B-B14F-4D97-AF65-F5344CB8AC3E}">
        <p14:creationId xmlns:p14="http://schemas.microsoft.com/office/powerpoint/2010/main" val="10534581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618198-713F-C48C-6549-0AEEDA972EF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3217C1E-DCFF-F3CE-FD63-0F4D32A61F48}"/>
              </a:ext>
            </a:extLst>
          </p:cNvPr>
          <p:cNvSpPr>
            <a:spLocks noGrp="1"/>
          </p:cNvSpPr>
          <p:nvPr>
            <p:ph type="title"/>
          </p:nvPr>
        </p:nvSpPr>
        <p:spPr/>
        <p:txBody>
          <a:bodyPr/>
          <a:lstStyle/>
          <a:p>
            <a:r>
              <a:rPr lang="en-US" dirty="0"/>
              <a:t>Feature importance</a:t>
            </a:r>
            <a:endParaRPr lang="en-IN" dirty="0"/>
          </a:p>
        </p:txBody>
      </p:sp>
      <p:sp>
        <p:nvSpPr>
          <p:cNvPr id="6" name="TextBox 5">
            <a:extLst>
              <a:ext uri="{FF2B5EF4-FFF2-40B4-BE49-F238E27FC236}">
                <a16:creationId xmlns:a16="http://schemas.microsoft.com/office/drawing/2014/main" id="{629B906A-9ADB-3EE9-E17E-9C66AEEABA5F}"/>
              </a:ext>
            </a:extLst>
          </p:cNvPr>
          <p:cNvSpPr txBox="1"/>
          <p:nvPr/>
        </p:nvSpPr>
        <p:spPr>
          <a:xfrm>
            <a:off x="284272" y="2444005"/>
            <a:ext cx="7297893" cy="3108543"/>
          </a:xfrm>
          <a:prstGeom prst="rect">
            <a:avLst/>
          </a:prstGeom>
          <a:noFill/>
        </p:spPr>
        <p:txBody>
          <a:bodyPr wrap="square">
            <a:spAutoFit/>
          </a:bodyPr>
          <a:lstStyle/>
          <a:p>
            <a:pPr algn="l"/>
            <a:r>
              <a:rPr lang="en-US" sz="1400" b="1" i="0" dirty="0">
                <a:solidFill>
                  <a:srgbClr val="222222"/>
                </a:solidFill>
                <a:effectLst/>
                <a:latin typeface="Arial" panose="020B0604020202020204" pitchFamily="34" charset="0"/>
              </a:rPr>
              <a:t>Key Indicators for Diagnosis:</a:t>
            </a:r>
          </a:p>
          <a:p>
            <a:pPr algn="l">
              <a:buFont typeface="Arial" panose="020B0604020202020204" pitchFamily="34" charset="0"/>
              <a:buChar char="•"/>
            </a:pPr>
            <a:r>
              <a:rPr lang="en-US" sz="1400" b="1" i="0" dirty="0">
                <a:solidFill>
                  <a:srgbClr val="222222"/>
                </a:solidFill>
                <a:effectLst/>
                <a:latin typeface="Arial" panose="020B0604020202020204" pitchFamily="34" charset="0"/>
              </a:rPr>
              <a:t>Length of Stay</a:t>
            </a:r>
            <a:r>
              <a:rPr lang="en-US" sz="1400" b="0" i="0" dirty="0">
                <a:solidFill>
                  <a:srgbClr val="222222"/>
                </a:solidFill>
                <a:effectLst/>
                <a:latin typeface="Arial" panose="020B0604020202020204" pitchFamily="34" charset="0"/>
              </a:rPr>
              <a:t>: The highest-ranked feature suggests that patients requiring longer hospital stays may indicate either severe appendicitis or complications. This feature likely reflects disease severity and is relevant for deciding the need for surgical intervention.</a:t>
            </a:r>
          </a:p>
          <a:p>
            <a:pPr algn="l">
              <a:buFont typeface="Arial" panose="020B0604020202020204" pitchFamily="34" charset="0"/>
              <a:buChar char="•"/>
            </a:pPr>
            <a:endParaRPr lang="en-US" sz="1400" b="0" i="0" dirty="0">
              <a:solidFill>
                <a:srgbClr val="222222"/>
              </a:solidFill>
              <a:effectLst/>
              <a:latin typeface="Arial" panose="020B0604020202020204" pitchFamily="34" charset="0"/>
            </a:endParaRPr>
          </a:p>
          <a:p>
            <a:pPr algn="l">
              <a:buFont typeface="Arial" panose="020B0604020202020204" pitchFamily="34" charset="0"/>
              <a:buChar char="•"/>
            </a:pPr>
            <a:r>
              <a:rPr lang="en-US" sz="1400" b="1" i="0" dirty="0">
                <a:solidFill>
                  <a:srgbClr val="222222"/>
                </a:solidFill>
                <a:effectLst/>
                <a:latin typeface="Arial" panose="020B0604020202020204" pitchFamily="34" charset="0"/>
              </a:rPr>
              <a:t>Peritonitis</a:t>
            </a:r>
            <a:r>
              <a:rPr lang="en-US" sz="1400" b="0" i="0" dirty="0">
                <a:solidFill>
                  <a:srgbClr val="222222"/>
                </a:solidFill>
                <a:effectLst/>
                <a:latin typeface="Arial" panose="020B0604020202020204" pitchFamily="34" charset="0"/>
              </a:rPr>
              <a:t>: As a critical clinical sign, its high importance underscores its direct relationship with acute appendicitis and the need for surgery. Presence of peritonitis strongly points towards a ruptured or advanced appendicitis case, necessitating immediate surgical action.</a:t>
            </a:r>
          </a:p>
          <a:p>
            <a:pPr algn="l">
              <a:buFont typeface="Arial" panose="020B0604020202020204" pitchFamily="34" charset="0"/>
              <a:buChar char="•"/>
            </a:pPr>
            <a:endParaRPr lang="en-US" sz="1400" b="0" i="0" dirty="0">
              <a:solidFill>
                <a:srgbClr val="222222"/>
              </a:solidFill>
              <a:effectLst/>
              <a:latin typeface="Arial" panose="020B0604020202020204" pitchFamily="34" charset="0"/>
            </a:endParaRPr>
          </a:p>
          <a:p>
            <a:pPr algn="l">
              <a:buFont typeface="Arial" panose="020B0604020202020204" pitchFamily="34" charset="0"/>
              <a:buChar char="•"/>
            </a:pPr>
            <a:r>
              <a:rPr lang="en-US" sz="1400" b="1" i="0" dirty="0">
                <a:solidFill>
                  <a:srgbClr val="222222"/>
                </a:solidFill>
                <a:effectLst/>
                <a:latin typeface="Arial" panose="020B0604020202020204" pitchFamily="34" charset="0"/>
              </a:rPr>
              <a:t>CRP (C-Reactive Protein)</a:t>
            </a:r>
            <a:r>
              <a:rPr lang="en-US" sz="1400" b="0" i="0" dirty="0">
                <a:solidFill>
                  <a:srgbClr val="222222"/>
                </a:solidFill>
                <a:effectLst/>
                <a:latin typeface="Arial" panose="020B0604020202020204" pitchFamily="34" charset="0"/>
              </a:rPr>
              <a:t>: Elevated CRP indicates systemic inflammation, which is a key factor in appendicitis diagnosis. Higher levels might support a decision for surgery, especially in cases of suspected perforation or abscess formation.</a:t>
            </a:r>
          </a:p>
          <a:p>
            <a:pPr algn="l"/>
            <a:r>
              <a:rPr lang="en-US" sz="1400" b="0" i="0" dirty="0">
                <a:solidFill>
                  <a:srgbClr val="222222"/>
                </a:solidFill>
                <a:effectLst/>
                <a:latin typeface="Arial" panose="020B0604020202020204" pitchFamily="34" charset="0"/>
              </a:rPr>
              <a:t>.</a:t>
            </a:r>
          </a:p>
        </p:txBody>
      </p:sp>
      <p:pic>
        <p:nvPicPr>
          <p:cNvPr id="7" name="Picture 6">
            <a:extLst>
              <a:ext uri="{FF2B5EF4-FFF2-40B4-BE49-F238E27FC236}">
                <a16:creationId xmlns:a16="http://schemas.microsoft.com/office/drawing/2014/main" id="{A320BD4B-D85B-214B-A8C9-461160E8564F}"/>
              </a:ext>
            </a:extLst>
          </p:cNvPr>
          <p:cNvPicPr>
            <a:picLocks noChangeAspect="1"/>
          </p:cNvPicPr>
          <p:nvPr/>
        </p:nvPicPr>
        <p:blipFill>
          <a:blip r:embed="rId2"/>
          <a:stretch>
            <a:fillRect/>
          </a:stretch>
        </p:blipFill>
        <p:spPr>
          <a:xfrm>
            <a:off x="7239324" y="3517366"/>
            <a:ext cx="4668404" cy="2798555"/>
          </a:xfrm>
          <a:prstGeom prst="rect">
            <a:avLst/>
          </a:prstGeom>
        </p:spPr>
      </p:pic>
    </p:spTree>
    <p:extLst>
      <p:ext uri="{BB962C8B-B14F-4D97-AF65-F5344CB8AC3E}">
        <p14:creationId xmlns:p14="http://schemas.microsoft.com/office/powerpoint/2010/main" val="3359301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27E69B-7497-6CA4-8730-931F437E98D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1A0F03A-4163-6172-F999-778AF5A3091E}"/>
              </a:ext>
            </a:extLst>
          </p:cNvPr>
          <p:cNvSpPr>
            <a:spLocks noGrp="1"/>
          </p:cNvSpPr>
          <p:nvPr>
            <p:ph type="title"/>
          </p:nvPr>
        </p:nvSpPr>
        <p:spPr/>
        <p:txBody>
          <a:bodyPr/>
          <a:lstStyle/>
          <a:p>
            <a:r>
              <a:rPr lang="en-US" dirty="0"/>
              <a:t>Feature importance</a:t>
            </a:r>
            <a:endParaRPr lang="en-IN" dirty="0"/>
          </a:p>
        </p:txBody>
      </p:sp>
      <p:sp>
        <p:nvSpPr>
          <p:cNvPr id="4" name="TextBox 3">
            <a:extLst>
              <a:ext uri="{FF2B5EF4-FFF2-40B4-BE49-F238E27FC236}">
                <a16:creationId xmlns:a16="http://schemas.microsoft.com/office/drawing/2014/main" id="{C2C7F2C9-7961-871F-D7D2-F777F2AF05E9}"/>
              </a:ext>
            </a:extLst>
          </p:cNvPr>
          <p:cNvSpPr txBox="1"/>
          <p:nvPr/>
        </p:nvSpPr>
        <p:spPr>
          <a:xfrm>
            <a:off x="690880" y="2241352"/>
            <a:ext cx="7518400" cy="4401205"/>
          </a:xfrm>
          <a:prstGeom prst="rect">
            <a:avLst/>
          </a:prstGeom>
          <a:noFill/>
        </p:spPr>
        <p:txBody>
          <a:bodyPr wrap="square">
            <a:spAutoFit/>
          </a:bodyPr>
          <a:lstStyle/>
          <a:p>
            <a:pPr algn="l"/>
            <a:endParaRPr lang="en-US" sz="1400" b="1" i="0" dirty="0">
              <a:solidFill>
                <a:srgbClr val="222222"/>
              </a:solidFill>
              <a:effectLst/>
              <a:latin typeface="Arial" panose="020B0604020202020204" pitchFamily="34" charset="0"/>
            </a:endParaRPr>
          </a:p>
          <a:p>
            <a:pPr algn="l"/>
            <a:r>
              <a:rPr lang="en-US" sz="1400" b="1" i="0" dirty="0">
                <a:solidFill>
                  <a:srgbClr val="222222"/>
                </a:solidFill>
                <a:effectLst/>
                <a:latin typeface="Arial" panose="020B0604020202020204" pitchFamily="34" charset="0"/>
              </a:rPr>
              <a:t>2. Supporting Diagnostic Features:</a:t>
            </a:r>
          </a:p>
          <a:p>
            <a:pPr algn="l">
              <a:buFont typeface="Arial" panose="020B0604020202020204" pitchFamily="34" charset="0"/>
              <a:buChar char="•"/>
            </a:pPr>
            <a:r>
              <a:rPr lang="en-US" sz="1400" b="1" i="0" dirty="0">
                <a:solidFill>
                  <a:srgbClr val="222222"/>
                </a:solidFill>
                <a:effectLst/>
                <a:latin typeface="Arial" panose="020B0604020202020204" pitchFamily="34" charset="0"/>
              </a:rPr>
              <a:t>WBC Count</a:t>
            </a:r>
            <a:r>
              <a:rPr lang="en-US" sz="1400" b="0" i="0" dirty="0">
                <a:solidFill>
                  <a:srgbClr val="222222"/>
                </a:solidFill>
                <a:effectLst/>
                <a:latin typeface="Arial" panose="020B0604020202020204" pitchFamily="34" charset="0"/>
              </a:rPr>
              <a:t>: A high white blood cell count is a hallmark of infection and inflammation, aiding in confirming the diagnosis of appendicitis.</a:t>
            </a:r>
          </a:p>
          <a:p>
            <a:pPr algn="l">
              <a:buFont typeface="Arial" panose="020B0604020202020204" pitchFamily="34" charset="0"/>
              <a:buChar char="•"/>
            </a:pPr>
            <a:r>
              <a:rPr lang="en-US" sz="1400" b="1" i="0" dirty="0">
                <a:solidFill>
                  <a:srgbClr val="222222"/>
                </a:solidFill>
                <a:effectLst/>
                <a:latin typeface="Arial" panose="020B0604020202020204" pitchFamily="34" charset="0"/>
              </a:rPr>
              <a:t>Appendix Diameter</a:t>
            </a:r>
            <a:r>
              <a:rPr lang="en-US" sz="1400" b="0" i="0" dirty="0">
                <a:solidFill>
                  <a:srgbClr val="222222"/>
                </a:solidFill>
                <a:effectLst/>
                <a:latin typeface="Arial" panose="020B0604020202020204" pitchFamily="34" charset="0"/>
              </a:rPr>
              <a:t>: Measurements from imaging (e.g., ultrasound or CT scan) showing an enlarged appendix are critical in determining the presence of appendicitis. Larger diameters often correlate with the need for surgical intervention.</a:t>
            </a:r>
          </a:p>
          <a:p>
            <a:pPr algn="l">
              <a:buFont typeface="Arial" panose="020B0604020202020204" pitchFamily="34" charset="0"/>
              <a:buChar char="•"/>
            </a:pPr>
            <a:r>
              <a:rPr lang="en-US" sz="1400" b="1" i="0" dirty="0">
                <a:solidFill>
                  <a:srgbClr val="222222"/>
                </a:solidFill>
                <a:effectLst/>
                <a:latin typeface="Arial" panose="020B0604020202020204" pitchFamily="34" charset="0"/>
              </a:rPr>
              <a:t>Alvarado Score</a:t>
            </a:r>
            <a:r>
              <a:rPr lang="en-US" sz="1400" b="0" i="0" dirty="0">
                <a:solidFill>
                  <a:srgbClr val="222222"/>
                </a:solidFill>
                <a:effectLst/>
                <a:latin typeface="Arial" panose="020B0604020202020204" pitchFamily="34" charset="0"/>
              </a:rPr>
              <a:t>: Features related to this scoring system (e.g., migratory pain, nausea, rebound tenderness) may also contribute, but their importance is lower in this plot </a:t>
            </a:r>
            <a:endParaRPr lang="en-US" sz="1400" b="1" dirty="0">
              <a:solidFill>
                <a:srgbClr val="222222"/>
              </a:solidFill>
              <a:latin typeface="Arial" panose="020B0604020202020204" pitchFamily="34" charset="0"/>
            </a:endParaRPr>
          </a:p>
          <a:p>
            <a:pPr algn="l"/>
            <a:endParaRPr lang="en-US" sz="1400" b="1" i="0" dirty="0">
              <a:solidFill>
                <a:srgbClr val="222222"/>
              </a:solidFill>
              <a:effectLst/>
              <a:latin typeface="Arial" panose="020B0604020202020204" pitchFamily="34" charset="0"/>
            </a:endParaRPr>
          </a:p>
          <a:p>
            <a:pPr algn="l"/>
            <a:r>
              <a:rPr lang="en-US" sz="1400" b="1" i="0" dirty="0">
                <a:solidFill>
                  <a:srgbClr val="222222"/>
                </a:solidFill>
                <a:effectLst/>
                <a:latin typeface="Arial" panose="020B0604020202020204" pitchFamily="34" charset="0"/>
              </a:rPr>
              <a:t>3. Secondary Features:</a:t>
            </a:r>
          </a:p>
          <a:p>
            <a:pPr algn="l">
              <a:buFont typeface="Arial" panose="020B0604020202020204" pitchFamily="34" charset="0"/>
              <a:buChar char="•"/>
            </a:pPr>
            <a:r>
              <a:rPr lang="en-US" sz="1400" b="0" i="0" dirty="0">
                <a:solidFill>
                  <a:srgbClr val="222222"/>
                </a:solidFill>
                <a:effectLst/>
                <a:latin typeface="Arial" panose="020B0604020202020204" pitchFamily="34" charset="0"/>
              </a:rPr>
              <a:t>Features like </a:t>
            </a:r>
            <a:r>
              <a:rPr lang="en-US" sz="1400" b="1" i="0" dirty="0">
                <a:solidFill>
                  <a:srgbClr val="222222"/>
                </a:solidFill>
                <a:effectLst/>
                <a:latin typeface="Arial" panose="020B0604020202020204" pitchFamily="34" charset="0"/>
              </a:rPr>
              <a:t>BMI, Age, Weight, and Temperature</a:t>
            </a:r>
            <a:r>
              <a:rPr lang="en-US" sz="1400" b="0" i="0" dirty="0">
                <a:solidFill>
                  <a:srgbClr val="222222"/>
                </a:solidFill>
                <a:effectLst/>
                <a:latin typeface="Arial" panose="020B0604020202020204" pitchFamily="34" charset="0"/>
              </a:rPr>
              <a:t> have moderate importance. These may be used as contextual factors to understand patient-specific conditions but are not direct indicators for surgery.</a:t>
            </a:r>
          </a:p>
          <a:p>
            <a:pPr algn="l">
              <a:buFont typeface="Arial" panose="020B0604020202020204" pitchFamily="34" charset="0"/>
              <a:buChar char="•"/>
            </a:pPr>
            <a:r>
              <a:rPr lang="en-US" sz="1400" b="0" i="0" dirty="0">
                <a:solidFill>
                  <a:srgbClr val="222222"/>
                </a:solidFill>
                <a:effectLst/>
                <a:latin typeface="Arial" panose="020B0604020202020204" pitchFamily="34" charset="0"/>
              </a:rPr>
              <a:t>Laboratory markers like </a:t>
            </a:r>
            <a:r>
              <a:rPr lang="en-US" sz="1400" b="1" i="0" dirty="0">
                <a:solidFill>
                  <a:srgbClr val="222222"/>
                </a:solidFill>
                <a:effectLst/>
                <a:latin typeface="Arial" panose="020B0604020202020204" pitchFamily="34" charset="0"/>
              </a:rPr>
              <a:t>Hemoglobin, RDW, and RBC Count</a:t>
            </a:r>
            <a:r>
              <a:rPr lang="en-US" sz="1400" b="0" i="0" dirty="0">
                <a:solidFill>
                  <a:srgbClr val="222222"/>
                </a:solidFill>
                <a:effectLst/>
                <a:latin typeface="Arial" panose="020B0604020202020204" pitchFamily="34" charset="0"/>
              </a:rPr>
              <a:t> provide supporting evidence but are less influential compared to direct inflammatory or clinical signs.</a:t>
            </a:r>
          </a:p>
          <a:p>
            <a:pPr algn="l">
              <a:buFont typeface="Arial" panose="020B0604020202020204" pitchFamily="34" charset="0"/>
              <a:buChar char="•"/>
            </a:pPr>
            <a:endParaRPr lang="en-US" sz="1400" dirty="0">
              <a:solidFill>
                <a:srgbClr val="222222"/>
              </a:solidFill>
              <a:latin typeface="Arial" panose="020B0604020202020204" pitchFamily="34" charset="0"/>
            </a:endParaRPr>
          </a:p>
          <a:p>
            <a:pPr>
              <a:buFont typeface="Arial" panose="020B0604020202020204" pitchFamily="34" charset="0"/>
              <a:buChar char="•"/>
            </a:pPr>
            <a:r>
              <a:rPr lang="en-US" sz="1400" b="0" i="0" dirty="0">
                <a:solidFill>
                  <a:srgbClr val="222222"/>
                </a:solidFill>
                <a:effectLst/>
                <a:latin typeface="Arial" panose="020B0604020202020204" pitchFamily="34" charset="0"/>
              </a:rPr>
              <a:t>Low importance of features like </a:t>
            </a:r>
            <a:r>
              <a:rPr lang="en-US" sz="1400" b="1" i="0" dirty="0">
                <a:solidFill>
                  <a:srgbClr val="222222"/>
                </a:solidFill>
                <a:effectLst/>
                <a:latin typeface="Arial" panose="020B0604020202020204" pitchFamily="34" charset="0"/>
              </a:rPr>
              <a:t>Dysuria</a:t>
            </a:r>
            <a:r>
              <a:rPr lang="en-US" sz="1400" b="0" i="0" dirty="0">
                <a:solidFill>
                  <a:srgbClr val="222222"/>
                </a:solidFill>
                <a:effectLst/>
                <a:latin typeface="Arial" panose="020B0604020202020204" pitchFamily="34" charset="0"/>
              </a:rPr>
              <a:t>, </a:t>
            </a:r>
            <a:r>
              <a:rPr lang="en-US" sz="1400" b="1" i="0" dirty="0">
                <a:solidFill>
                  <a:srgbClr val="222222"/>
                </a:solidFill>
                <a:effectLst/>
                <a:latin typeface="Arial" panose="020B0604020202020204" pitchFamily="34" charset="0"/>
              </a:rPr>
              <a:t>Migratory Pain</a:t>
            </a:r>
            <a:r>
              <a:rPr lang="en-US" sz="1400" b="0" i="0" dirty="0">
                <a:solidFill>
                  <a:srgbClr val="222222"/>
                </a:solidFill>
                <a:effectLst/>
                <a:latin typeface="Arial" panose="020B0604020202020204" pitchFamily="34" charset="0"/>
              </a:rPr>
              <a:t>, and </a:t>
            </a:r>
            <a:r>
              <a:rPr lang="en-US" sz="1400" b="1" i="0" dirty="0">
                <a:solidFill>
                  <a:srgbClr val="222222"/>
                </a:solidFill>
                <a:effectLst/>
                <a:latin typeface="Arial" panose="020B0604020202020204" pitchFamily="34" charset="0"/>
              </a:rPr>
              <a:t>Right Abdominal Pain</a:t>
            </a:r>
            <a:r>
              <a:rPr lang="en-US" sz="1400" b="0" i="0" dirty="0">
                <a:solidFill>
                  <a:srgbClr val="222222"/>
                </a:solidFill>
                <a:effectLst/>
                <a:latin typeface="Arial" panose="020B0604020202020204" pitchFamily="34" charset="0"/>
              </a:rPr>
              <a:t> might indicate that these alone are insufficient for confirming appendicitis or deciding on surgery.</a:t>
            </a:r>
          </a:p>
          <a:p>
            <a:pPr algn="l">
              <a:buFont typeface="Arial" panose="020B0604020202020204" pitchFamily="34" charset="0"/>
              <a:buChar char="•"/>
            </a:pPr>
            <a:endParaRPr lang="en-US" sz="1400" b="0" i="0" dirty="0">
              <a:solidFill>
                <a:srgbClr val="222222"/>
              </a:solidFill>
              <a:effectLst/>
              <a:latin typeface="Arial" panose="020B0604020202020204" pitchFamily="34" charset="0"/>
            </a:endParaRPr>
          </a:p>
        </p:txBody>
      </p:sp>
      <p:pic>
        <p:nvPicPr>
          <p:cNvPr id="7" name="Picture 6">
            <a:extLst>
              <a:ext uri="{FF2B5EF4-FFF2-40B4-BE49-F238E27FC236}">
                <a16:creationId xmlns:a16="http://schemas.microsoft.com/office/drawing/2014/main" id="{0499B3A8-76DA-28C7-D512-616A1BB458FB}"/>
              </a:ext>
            </a:extLst>
          </p:cNvPr>
          <p:cNvPicPr>
            <a:picLocks noChangeAspect="1"/>
          </p:cNvPicPr>
          <p:nvPr/>
        </p:nvPicPr>
        <p:blipFill>
          <a:blip r:embed="rId2"/>
          <a:stretch>
            <a:fillRect/>
          </a:stretch>
        </p:blipFill>
        <p:spPr>
          <a:xfrm>
            <a:off x="8371015" y="2982485"/>
            <a:ext cx="3820985" cy="2290555"/>
          </a:xfrm>
          <a:prstGeom prst="rect">
            <a:avLst/>
          </a:prstGeom>
        </p:spPr>
      </p:pic>
    </p:spTree>
    <p:extLst>
      <p:ext uri="{BB962C8B-B14F-4D97-AF65-F5344CB8AC3E}">
        <p14:creationId xmlns:p14="http://schemas.microsoft.com/office/powerpoint/2010/main" val="9357789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51CCDC-D241-B903-F077-294D3A3A9E4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4C36FCE-E2AA-FD83-9E6A-35C86FE72A5D}"/>
              </a:ext>
            </a:extLst>
          </p:cNvPr>
          <p:cNvSpPr>
            <a:spLocks noGrp="1"/>
          </p:cNvSpPr>
          <p:nvPr>
            <p:ph type="title"/>
          </p:nvPr>
        </p:nvSpPr>
        <p:spPr/>
        <p:txBody>
          <a:bodyPr/>
          <a:lstStyle/>
          <a:p>
            <a:r>
              <a:rPr lang="en-US" dirty="0"/>
              <a:t>Overall Inference for Appendicitis Management</a:t>
            </a:r>
            <a:endParaRPr lang="en-IN" dirty="0"/>
          </a:p>
        </p:txBody>
      </p:sp>
      <p:sp>
        <p:nvSpPr>
          <p:cNvPr id="4" name="TextBox 3">
            <a:extLst>
              <a:ext uri="{FF2B5EF4-FFF2-40B4-BE49-F238E27FC236}">
                <a16:creationId xmlns:a16="http://schemas.microsoft.com/office/drawing/2014/main" id="{290C10FD-42D1-8908-BDD7-8A1D5A2AD7D1}"/>
              </a:ext>
            </a:extLst>
          </p:cNvPr>
          <p:cNvSpPr txBox="1"/>
          <p:nvPr/>
        </p:nvSpPr>
        <p:spPr>
          <a:xfrm>
            <a:off x="464017" y="2336618"/>
            <a:ext cx="11263965" cy="3508653"/>
          </a:xfrm>
          <a:prstGeom prst="rect">
            <a:avLst/>
          </a:prstGeom>
          <a:noFill/>
        </p:spPr>
        <p:txBody>
          <a:bodyPr wrap="square">
            <a:spAutoFit/>
          </a:bodyPr>
          <a:lstStyle/>
          <a:p>
            <a:pPr algn="l"/>
            <a:r>
              <a:rPr lang="en-US" sz="1600" b="1" i="0" dirty="0">
                <a:solidFill>
                  <a:srgbClr val="222222"/>
                </a:solidFill>
                <a:effectLst/>
                <a:latin typeface="Arial" panose="020B0604020202020204" pitchFamily="34" charset="0"/>
              </a:rPr>
              <a:t>Indicators Suggesting Surgery May Not Be Required:</a:t>
            </a:r>
          </a:p>
          <a:p>
            <a:pPr algn="l"/>
            <a:endParaRPr lang="en-US" sz="1600" b="1" i="0" dirty="0">
              <a:solidFill>
                <a:srgbClr val="222222"/>
              </a:solidFill>
              <a:effectLst/>
              <a:latin typeface="Arial" panose="020B0604020202020204" pitchFamily="34" charset="0"/>
            </a:endParaRPr>
          </a:p>
          <a:p>
            <a:pPr algn="l"/>
            <a:r>
              <a:rPr lang="en-US" sz="1600" b="1" dirty="0">
                <a:solidFill>
                  <a:srgbClr val="222222"/>
                </a:solidFill>
                <a:latin typeface="Arial" panose="020B0604020202020204" pitchFamily="34" charset="0"/>
              </a:rPr>
              <a:t>Decision for Surgery not required:</a:t>
            </a:r>
            <a:endParaRPr lang="en-US" sz="1600" b="1" i="0" dirty="0">
              <a:solidFill>
                <a:srgbClr val="222222"/>
              </a:solidFill>
              <a:effectLst/>
              <a:latin typeface="Arial" panose="020B0604020202020204" pitchFamily="34" charset="0"/>
            </a:endParaRPr>
          </a:p>
          <a:p>
            <a:pPr>
              <a:buFont typeface="Arial" panose="020B0604020202020204" pitchFamily="34" charset="0"/>
              <a:buChar char="•"/>
            </a:pPr>
            <a:r>
              <a:rPr lang="en-US" sz="1600" b="0" i="0" dirty="0">
                <a:solidFill>
                  <a:srgbClr val="222222"/>
                </a:solidFill>
                <a:effectLst/>
                <a:latin typeface="Arial" panose="020B0604020202020204" pitchFamily="34" charset="0"/>
              </a:rPr>
              <a:t>Patients with normal </a:t>
            </a:r>
            <a:r>
              <a:rPr lang="en-US" sz="1600" b="1" i="0" dirty="0">
                <a:solidFill>
                  <a:srgbClr val="222222"/>
                </a:solidFill>
                <a:effectLst/>
                <a:latin typeface="Arial" panose="020B0604020202020204" pitchFamily="34" charset="0"/>
              </a:rPr>
              <a:t>CRP, WBC count</a:t>
            </a:r>
            <a:r>
              <a:rPr lang="en-US" sz="1600" b="0" i="0" dirty="0">
                <a:solidFill>
                  <a:srgbClr val="222222"/>
                </a:solidFill>
                <a:effectLst/>
                <a:latin typeface="Arial" panose="020B0604020202020204" pitchFamily="34" charset="0"/>
              </a:rPr>
              <a:t>, and no imaging abnormalities (e.g., normal appendix diameter) might not require surgical intervention and can be managed conservatively</a:t>
            </a:r>
            <a:r>
              <a:rPr lang="en-US" sz="1600" dirty="0">
                <a:solidFill>
                  <a:srgbClr val="222222"/>
                </a:solidFill>
                <a:latin typeface="Arial" panose="020B0604020202020204" pitchFamily="34" charset="0"/>
              </a:rPr>
              <a:t>, </a:t>
            </a:r>
            <a:r>
              <a:rPr lang="en-US" sz="1600" b="0" i="0" dirty="0">
                <a:solidFill>
                  <a:srgbClr val="222222"/>
                </a:solidFill>
                <a:effectLst/>
                <a:latin typeface="Arial" panose="020B0604020202020204" pitchFamily="34" charset="0"/>
              </a:rPr>
              <a:t>such as antibiotics and observation.</a:t>
            </a:r>
          </a:p>
          <a:p>
            <a:pPr algn="l">
              <a:buFont typeface="Arial" panose="020B0604020202020204" pitchFamily="34" charset="0"/>
              <a:buChar char="•"/>
            </a:pPr>
            <a:endParaRPr lang="en-US" sz="1600" b="0" i="0" dirty="0">
              <a:solidFill>
                <a:srgbClr val="222222"/>
              </a:solidFill>
              <a:effectLst/>
              <a:latin typeface="Arial" panose="020B0604020202020204" pitchFamily="34" charset="0"/>
            </a:endParaRPr>
          </a:p>
          <a:p>
            <a:pPr algn="l"/>
            <a:r>
              <a:rPr lang="en-US" sz="1600" b="1" i="0" dirty="0">
                <a:solidFill>
                  <a:srgbClr val="222222"/>
                </a:solidFill>
                <a:effectLst/>
                <a:latin typeface="Arial" panose="020B0604020202020204" pitchFamily="34" charset="0"/>
              </a:rPr>
              <a:t>Decision for Surgery:</a:t>
            </a:r>
          </a:p>
          <a:p>
            <a:pPr algn="l">
              <a:buFont typeface="Arial" panose="020B0604020202020204" pitchFamily="34" charset="0"/>
              <a:buChar char="•"/>
            </a:pPr>
            <a:r>
              <a:rPr lang="en-US" sz="1600" b="0" i="0" dirty="0">
                <a:solidFill>
                  <a:srgbClr val="222222"/>
                </a:solidFill>
                <a:effectLst/>
                <a:latin typeface="Arial" panose="020B0604020202020204" pitchFamily="34" charset="0"/>
              </a:rPr>
              <a:t>The decision to operate would heavily rely on top features:</a:t>
            </a:r>
          </a:p>
          <a:p>
            <a:pPr marL="742950" lvl="1" indent="-285750" algn="l">
              <a:buFont typeface="Arial" panose="020B0604020202020204" pitchFamily="34" charset="0"/>
              <a:buChar char="•"/>
            </a:pPr>
            <a:r>
              <a:rPr lang="en-US" sz="1600" b="0" i="0" dirty="0">
                <a:solidFill>
                  <a:srgbClr val="222222"/>
                </a:solidFill>
                <a:effectLst/>
                <a:latin typeface="Arial" panose="020B0604020202020204" pitchFamily="34" charset="0"/>
              </a:rPr>
              <a:t>Patients with </a:t>
            </a:r>
            <a:r>
              <a:rPr lang="en-US" sz="1600" b="1" i="0" dirty="0">
                <a:solidFill>
                  <a:srgbClr val="222222"/>
                </a:solidFill>
                <a:effectLst/>
                <a:latin typeface="Arial" panose="020B0604020202020204" pitchFamily="34" charset="0"/>
              </a:rPr>
              <a:t>peritonitis, high CRP, abnormal appendix diameter, and prolonged hospital stays</a:t>
            </a:r>
            <a:r>
              <a:rPr lang="en-US" sz="1600" b="0" i="0" dirty="0">
                <a:solidFill>
                  <a:srgbClr val="222222"/>
                </a:solidFill>
                <a:effectLst/>
                <a:latin typeface="Arial" panose="020B0604020202020204" pitchFamily="34" charset="0"/>
              </a:rPr>
              <a:t> are strong contributors to consider for surgery.</a:t>
            </a:r>
          </a:p>
          <a:p>
            <a:pPr algn="l">
              <a:buFont typeface="Arial" panose="020B0604020202020204" pitchFamily="34" charset="0"/>
              <a:buChar char="•"/>
            </a:pPr>
            <a:endParaRPr lang="en-US" sz="1600" b="1" i="0" dirty="0">
              <a:solidFill>
                <a:srgbClr val="222222"/>
              </a:solidFill>
              <a:effectLst/>
              <a:latin typeface="Arial" panose="020B0604020202020204" pitchFamily="34" charset="0"/>
            </a:endParaRPr>
          </a:p>
          <a:p>
            <a:pPr algn="l">
              <a:buFont typeface="Arial" panose="020B0604020202020204" pitchFamily="34" charset="0"/>
              <a:buChar char="•"/>
            </a:pPr>
            <a:r>
              <a:rPr lang="en-US" sz="1600" b="1" i="0" dirty="0">
                <a:solidFill>
                  <a:srgbClr val="222222"/>
                </a:solidFill>
                <a:effectLst/>
                <a:latin typeface="Arial" panose="020B0604020202020204" pitchFamily="34" charset="0"/>
              </a:rPr>
              <a:t>Length of Stay</a:t>
            </a:r>
            <a:r>
              <a:rPr lang="en-US" sz="1600" b="0" i="0" dirty="0">
                <a:solidFill>
                  <a:srgbClr val="222222"/>
                </a:solidFill>
                <a:effectLst/>
                <a:latin typeface="Arial" panose="020B0604020202020204" pitchFamily="34" charset="0"/>
              </a:rPr>
              <a:t> may also indirectly reflect the timing of surgery. Prolonged stays in patients without surgery may indicate delayed resolution or complications.</a:t>
            </a:r>
          </a:p>
          <a:p>
            <a:endParaRPr lang="en-IN"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478365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E33558-0973-4504-FC56-AF87EB6F8B90}"/>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1DB5BE77-52AF-72A5-AB3A-B777951021AE}"/>
              </a:ext>
            </a:extLst>
          </p:cNvPr>
          <p:cNvSpPr txBox="1"/>
          <p:nvPr/>
        </p:nvSpPr>
        <p:spPr>
          <a:xfrm>
            <a:off x="4318000" y="3759200"/>
            <a:ext cx="3119120" cy="769441"/>
          </a:xfrm>
          <a:prstGeom prst="rect">
            <a:avLst/>
          </a:prstGeom>
          <a:solidFill>
            <a:srgbClr val="0070C0"/>
          </a:solidFill>
        </p:spPr>
        <p:txBody>
          <a:bodyPr wrap="square" rtlCol="0">
            <a:spAutoFit/>
          </a:bodyPr>
          <a:lstStyle/>
          <a:p>
            <a:r>
              <a:rPr lang="en-IN" sz="4400" dirty="0"/>
              <a:t>Thank You</a:t>
            </a:r>
          </a:p>
        </p:txBody>
      </p:sp>
    </p:spTree>
    <p:extLst>
      <p:ext uri="{BB962C8B-B14F-4D97-AF65-F5344CB8AC3E}">
        <p14:creationId xmlns:p14="http://schemas.microsoft.com/office/powerpoint/2010/main" val="38790515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5AE30-8C71-8787-0B14-D29D01A3FB72}"/>
              </a:ext>
            </a:extLst>
          </p:cNvPr>
          <p:cNvSpPr>
            <a:spLocks noGrp="1"/>
          </p:cNvSpPr>
          <p:nvPr>
            <p:ph type="title"/>
          </p:nvPr>
        </p:nvSpPr>
        <p:spPr/>
        <p:txBody>
          <a:bodyPr/>
          <a:lstStyle/>
          <a:p>
            <a:r>
              <a:rPr lang="en-US" dirty="0"/>
              <a:t>Agenda</a:t>
            </a:r>
            <a:endParaRPr lang="en-IN" dirty="0"/>
          </a:p>
        </p:txBody>
      </p:sp>
      <p:sp>
        <p:nvSpPr>
          <p:cNvPr id="3" name="TextBox 2">
            <a:extLst>
              <a:ext uri="{FF2B5EF4-FFF2-40B4-BE49-F238E27FC236}">
                <a16:creationId xmlns:a16="http://schemas.microsoft.com/office/drawing/2014/main" id="{B6C456C9-010A-EE84-DFDD-342299D2891E}"/>
              </a:ext>
            </a:extLst>
          </p:cNvPr>
          <p:cNvSpPr txBox="1"/>
          <p:nvPr/>
        </p:nvSpPr>
        <p:spPr>
          <a:xfrm>
            <a:off x="545432" y="2303302"/>
            <a:ext cx="6217920" cy="4278094"/>
          </a:xfrm>
          <a:prstGeom prst="rect">
            <a:avLst/>
          </a:prstGeom>
          <a:noFill/>
        </p:spPr>
        <p:txBody>
          <a:bodyPr wrap="square" rtlCol="0">
            <a:spAutoFit/>
          </a:bodyPr>
          <a:lstStyle/>
          <a:p>
            <a:pPr marL="342900" indent="-342900">
              <a:buAutoNum type="arabicPeriod"/>
            </a:pPr>
            <a:r>
              <a:rPr lang="en-IN" sz="1600" dirty="0">
                <a:latin typeface="Arial" panose="020B0604020202020204" pitchFamily="34" charset="0"/>
                <a:cs typeface="Arial" panose="020B0604020202020204" pitchFamily="34" charset="0"/>
              </a:rPr>
              <a:t>Case Study</a:t>
            </a:r>
          </a:p>
          <a:p>
            <a:pPr marL="342900" indent="-342900">
              <a:buAutoNum type="arabicPeriod"/>
            </a:pPr>
            <a:endParaRPr lang="en-IN" sz="1600" dirty="0">
              <a:latin typeface="Arial" panose="020B0604020202020204" pitchFamily="34" charset="0"/>
              <a:cs typeface="Arial" panose="020B0604020202020204" pitchFamily="34" charset="0"/>
            </a:endParaRPr>
          </a:p>
          <a:p>
            <a:pPr marL="342900" indent="-342900">
              <a:buAutoNum type="arabicPeriod"/>
            </a:pPr>
            <a:r>
              <a:rPr lang="en-IN" sz="1600" dirty="0">
                <a:latin typeface="Arial" panose="020B0604020202020204" pitchFamily="34" charset="0"/>
                <a:cs typeface="Arial" panose="020B0604020202020204" pitchFamily="34" charset="0"/>
              </a:rPr>
              <a:t>Project Charter</a:t>
            </a:r>
          </a:p>
          <a:p>
            <a:pPr marL="342900" indent="-342900">
              <a:buAutoNum type="arabicPeriod"/>
            </a:pPr>
            <a:endParaRPr lang="en-IN" sz="1600" dirty="0">
              <a:latin typeface="Arial" panose="020B0604020202020204" pitchFamily="34" charset="0"/>
              <a:cs typeface="Arial" panose="020B0604020202020204" pitchFamily="34" charset="0"/>
            </a:endParaRPr>
          </a:p>
          <a:p>
            <a:pPr marL="342900" indent="-342900">
              <a:buAutoNum type="arabicPeriod"/>
            </a:pPr>
            <a:r>
              <a:rPr lang="en-IN" sz="1600" dirty="0">
                <a:latin typeface="Arial" panose="020B0604020202020204" pitchFamily="34" charset="0"/>
                <a:cs typeface="Arial" panose="020B0604020202020204" pitchFamily="34" charset="0"/>
              </a:rPr>
              <a:t>Objective</a:t>
            </a:r>
          </a:p>
          <a:p>
            <a:pPr marL="342900" indent="-342900">
              <a:buAutoNum type="arabicPeriod"/>
            </a:pPr>
            <a:endParaRPr lang="en-IN" sz="1600" dirty="0">
              <a:latin typeface="Arial" panose="020B0604020202020204" pitchFamily="34" charset="0"/>
              <a:cs typeface="Arial" panose="020B0604020202020204" pitchFamily="34" charset="0"/>
            </a:endParaRPr>
          </a:p>
          <a:p>
            <a:pPr marL="342900" indent="-342900">
              <a:buAutoNum type="arabicPeriod"/>
            </a:pPr>
            <a:r>
              <a:rPr lang="en-IN" sz="1600" dirty="0">
                <a:latin typeface="Arial" panose="020B0604020202020204" pitchFamily="34" charset="0"/>
                <a:cs typeface="Arial" panose="020B0604020202020204" pitchFamily="34" charset="0"/>
              </a:rPr>
              <a:t>Data Collection</a:t>
            </a:r>
          </a:p>
          <a:p>
            <a:pPr marL="342900" indent="-342900">
              <a:buAutoNum type="arabicPeriod"/>
            </a:pPr>
            <a:endParaRPr lang="en-IN" sz="1600" dirty="0">
              <a:latin typeface="Arial" panose="020B0604020202020204" pitchFamily="34" charset="0"/>
              <a:cs typeface="Arial" panose="020B0604020202020204" pitchFamily="34" charset="0"/>
            </a:endParaRPr>
          </a:p>
          <a:p>
            <a:pPr marL="342900" indent="-342900">
              <a:buAutoNum type="arabicPeriod"/>
            </a:pPr>
            <a:r>
              <a:rPr lang="en-IN" sz="1600" dirty="0">
                <a:latin typeface="Arial" panose="020B0604020202020204" pitchFamily="34" charset="0"/>
                <a:cs typeface="Arial" panose="020B0604020202020204" pitchFamily="34" charset="0"/>
              </a:rPr>
              <a:t>Data Preprocessing</a:t>
            </a:r>
          </a:p>
          <a:p>
            <a:pPr marL="342900" indent="-342900">
              <a:buAutoNum type="arabicPeriod"/>
            </a:pPr>
            <a:endParaRPr lang="en-IN" sz="1600" dirty="0">
              <a:latin typeface="Arial" panose="020B0604020202020204" pitchFamily="34" charset="0"/>
              <a:cs typeface="Arial" panose="020B0604020202020204" pitchFamily="34" charset="0"/>
            </a:endParaRPr>
          </a:p>
          <a:p>
            <a:pPr marL="342900" indent="-342900">
              <a:buFontTx/>
              <a:buAutoNum type="arabicPeriod"/>
            </a:pPr>
            <a:r>
              <a:rPr lang="en-IN" sz="1600" dirty="0">
                <a:latin typeface="Arial" panose="020B0604020202020204" pitchFamily="34" charset="0"/>
                <a:cs typeface="Arial" panose="020B0604020202020204" pitchFamily="34" charset="0"/>
              </a:rPr>
              <a:t>Predictive Modelling</a:t>
            </a:r>
          </a:p>
          <a:p>
            <a:pPr marL="342900" indent="-342900">
              <a:buFontTx/>
              <a:buAutoNum type="arabicPeriod"/>
            </a:pPr>
            <a:endParaRPr lang="en-IN" sz="1600" dirty="0">
              <a:latin typeface="Arial" panose="020B0604020202020204" pitchFamily="34" charset="0"/>
              <a:cs typeface="Arial" panose="020B0604020202020204" pitchFamily="34" charset="0"/>
            </a:endParaRPr>
          </a:p>
          <a:p>
            <a:pPr marL="342900" indent="-342900">
              <a:buFontTx/>
              <a:buAutoNum type="arabicPeriod"/>
            </a:pPr>
            <a:r>
              <a:rPr lang="en-IN" sz="1600" dirty="0">
                <a:latin typeface="Arial" panose="020B0604020202020204" pitchFamily="34" charset="0"/>
                <a:cs typeface="Arial" panose="020B0604020202020204" pitchFamily="34" charset="0"/>
              </a:rPr>
              <a:t>Evaluation</a:t>
            </a:r>
          </a:p>
          <a:p>
            <a:pPr marL="342900" indent="-342900">
              <a:buAutoNum type="arabicPeriod"/>
            </a:pPr>
            <a:endParaRPr lang="en-IN" sz="1600" dirty="0">
              <a:latin typeface="Arial" panose="020B0604020202020204" pitchFamily="34" charset="0"/>
              <a:cs typeface="Arial" panose="020B0604020202020204" pitchFamily="34" charset="0"/>
            </a:endParaRPr>
          </a:p>
          <a:p>
            <a:pPr marL="342900" indent="-342900">
              <a:buAutoNum type="arabicPeriod"/>
            </a:pPr>
            <a:r>
              <a:rPr lang="en-IN" sz="1600" dirty="0">
                <a:latin typeface="Arial" panose="020B0604020202020204" pitchFamily="34" charset="0"/>
                <a:cs typeface="Arial" panose="020B0604020202020204" pitchFamily="34" charset="0"/>
              </a:rPr>
              <a:t>Feature importance</a:t>
            </a:r>
          </a:p>
          <a:p>
            <a:pPr marL="342900" indent="-342900">
              <a:buAutoNum type="arabicPeriod"/>
            </a:pPr>
            <a:endParaRPr lang="en-IN" sz="1600" dirty="0">
              <a:latin typeface="Arial" panose="020B0604020202020204" pitchFamily="34" charset="0"/>
              <a:cs typeface="Arial" panose="020B0604020202020204" pitchFamily="34" charset="0"/>
            </a:endParaRPr>
          </a:p>
          <a:p>
            <a:pPr marL="342900" indent="-342900">
              <a:buAutoNum type="arabicPeriod"/>
            </a:pPr>
            <a:r>
              <a:rPr lang="en-IN" sz="1600" dirty="0">
                <a:latin typeface="Arial" panose="020B0604020202020204" pitchFamily="34" charset="0"/>
                <a:cs typeface="Arial" panose="020B0604020202020204" pitchFamily="34" charset="0"/>
              </a:rPr>
              <a:t>Overall insights</a:t>
            </a:r>
          </a:p>
        </p:txBody>
      </p:sp>
    </p:spTree>
    <p:extLst>
      <p:ext uri="{BB962C8B-B14F-4D97-AF65-F5344CB8AC3E}">
        <p14:creationId xmlns:p14="http://schemas.microsoft.com/office/powerpoint/2010/main" val="27067409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C72A84-561C-7A1C-DFA5-E7BE87BD5B98}"/>
              </a:ext>
            </a:extLst>
          </p:cNvPr>
          <p:cNvSpPr>
            <a:spLocks noGrp="1"/>
          </p:cNvSpPr>
          <p:nvPr>
            <p:ph type="title"/>
          </p:nvPr>
        </p:nvSpPr>
        <p:spPr/>
        <p:txBody>
          <a:bodyPr/>
          <a:lstStyle/>
          <a:p>
            <a:r>
              <a:rPr lang="en-US" dirty="0"/>
              <a:t>Case Study</a:t>
            </a:r>
            <a:endParaRPr lang="en-IN" dirty="0"/>
          </a:p>
        </p:txBody>
      </p:sp>
      <p:sp>
        <p:nvSpPr>
          <p:cNvPr id="4" name="TextBox 3">
            <a:extLst>
              <a:ext uri="{FF2B5EF4-FFF2-40B4-BE49-F238E27FC236}">
                <a16:creationId xmlns:a16="http://schemas.microsoft.com/office/drawing/2014/main" id="{BD69D9E4-9E79-EF68-8418-4FFEE343DE5E}"/>
              </a:ext>
            </a:extLst>
          </p:cNvPr>
          <p:cNvSpPr txBox="1"/>
          <p:nvPr/>
        </p:nvSpPr>
        <p:spPr>
          <a:xfrm>
            <a:off x="550818" y="2372056"/>
            <a:ext cx="11041742" cy="3600986"/>
          </a:xfrm>
          <a:prstGeom prst="rect">
            <a:avLst/>
          </a:prstGeom>
          <a:noFill/>
        </p:spPr>
        <p:txBody>
          <a:bodyPr wrap="square">
            <a:spAutoFit/>
          </a:bodyPr>
          <a:lstStyle/>
          <a:p>
            <a:r>
              <a:rPr lang="en-US" dirty="0">
                <a:latin typeface="Arial" panose="020B0604020202020204" pitchFamily="34" charset="0"/>
                <a:cs typeface="Arial" panose="020B0604020202020204" pitchFamily="34" charset="0"/>
              </a:rPr>
              <a:t>A recent actual cohort study done on pediatric patients suspected appendicitis admitted with abdominal pain to Children’s Hospital St. Hedwig in Regensburg, Germany, between 2016 and 2021. </a:t>
            </a:r>
          </a:p>
          <a:p>
            <a:r>
              <a:rPr lang="en-US" dirty="0">
                <a:latin typeface="Arial" panose="020B0604020202020204" pitchFamily="34" charset="0"/>
                <a:cs typeface="Arial" panose="020B0604020202020204" pitchFamily="34" charset="0"/>
              </a:rPr>
              <a:t>Managing appendicitis in children is still lacking international consensus. This is due to the lack of defined international pediatric appendicitis management recommendations and the unavailability of data-driven studies. </a:t>
            </a:r>
          </a:p>
          <a:p>
            <a:r>
              <a:rPr lang="en-US" dirty="0">
                <a:latin typeface="Arial" panose="020B0604020202020204" pitchFamily="34" charset="0"/>
                <a:cs typeface="Arial" panose="020B0604020202020204" pitchFamily="34" charset="0"/>
              </a:rPr>
              <a:t>In clinical practice, heuristic scoring methods are frequently employed to determine patient urgency.</a:t>
            </a:r>
            <a:r>
              <a:rPr lang="en-IN" dirty="0">
                <a:latin typeface="Arial" panose="020B0604020202020204" pitchFamily="34" charset="0"/>
                <a:cs typeface="Arial" panose="020B0604020202020204" pitchFamily="34" charset="0"/>
              </a:rPr>
              <a:t> Most paediatric admissions for stomach discomfort are for appendicitis. Preschoolers have much higher perforation rates than older kids or adults. However, nonsurgical antimicrobial therapies are showing similar efficacy. The longer one wait to treat appendicitis, the greater the danger of developing life-threatening problems. So hospital doctors frequently utilize risk assessment algorithms to determine patient urgency.</a:t>
            </a:r>
          </a:p>
          <a:p>
            <a:endParaRPr lang="en-IN" sz="1600" dirty="0">
              <a:latin typeface="Arial" panose="020B0604020202020204" pitchFamily="34" charset="0"/>
              <a:cs typeface="Arial" panose="020B0604020202020204" pitchFamily="34" charset="0"/>
            </a:endParaRPr>
          </a:p>
          <a:p>
            <a:r>
              <a:rPr lang="en-IN" sz="1600" dirty="0">
                <a:latin typeface="Arial" panose="020B0604020202020204" pitchFamily="34" charset="0"/>
                <a:cs typeface="Arial" panose="020B0604020202020204" pitchFamily="34" charset="0"/>
                <a:hlinkClick r:id="rId2"/>
              </a:rPr>
              <a:t>https://archive.ics.uci.edu/dataset/938/regensburg+pediatric+appendicitis</a:t>
            </a:r>
            <a:endParaRPr lang="en-IN" sz="1600" dirty="0">
              <a:latin typeface="Arial" panose="020B0604020202020204" pitchFamily="34" charset="0"/>
              <a:cs typeface="Arial" panose="020B0604020202020204" pitchFamily="34" charset="0"/>
            </a:endParaRPr>
          </a:p>
          <a:p>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730433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FCC6B5-15C5-FD92-6BAC-AF73F7A382F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93D2139-6A64-67AB-DD6D-99A53BFDE758}"/>
              </a:ext>
            </a:extLst>
          </p:cNvPr>
          <p:cNvSpPr>
            <a:spLocks noGrp="1"/>
          </p:cNvSpPr>
          <p:nvPr>
            <p:ph type="title"/>
          </p:nvPr>
        </p:nvSpPr>
        <p:spPr/>
        <p:txBody>
          <a:bodyPr/>
          <a:lstStyle/>
          <a:p>
            <a:r>
              <a:rPr lang="en-US" dirty="0"/>
              <a:t>Project Charter</a:t>
            </a:r>
            <a:endParaRPr lang="en-IN" dirty="0"/>
          </a:p>
        </p:txBody>
      </p:sp>
      <p:sp>
        <p:nvSpPr>
          <p:cNvPr id="3" name="Round Diagonal Corner Rectangle 10">
            <a:extLst>
              <a:ext uri="{FF2B5EF4-FFF2-40B4-BE49-F238E27FC236}">
                <a16:creationId xmlns:a16="http://schemas.microsoft.com/office/drawing/2014/main" id="{0BF80369-306D-F23C-4472-7BB7DB58438C}"/>
              </a:ext>
            </a:extLst>
          </p:cNvPr>
          <p:cNvSpPr/>
          <p:nvPr/>
        </p:nvSpPr>
        <p:spPr bwMode="auto">
          <a:xfrm>
            <a:off x="571499" y="2445423"/>
            <a:ext cx="10896601" cy="3876236"/>
          </a:xfrm>
          <a:prstGeom prst="round2DiagRect">
            <a:avLst>
              <a:gd name="adj1" fmla="val 0"/>
              <a:gd name="adj2" fmla="val 8929"/>
            </a:avLst>
          </a:prstGeom>
          <a:solidFill>
            <a:schemeClr val="bg1"/>
          </a:solidFill>
          <a:ln w="19050" cap="flat" cmpd="sng" algn="ctr">
            <a:solidFill>
              <a:srgbClr val="98CA3C"/>
            </a:solidFill>
            <a:prstDash val="solid"/>
            <a:round/>
            <a:headEnd type="oval" w="med" len="med"/>
            <a:tailEnd type="none" w="med" len="med"/>
          </a:ln>
          <a:effectLst/>
        </p:spPr>
        <p:txBody>
          <a:bodyPr vert="horz" wrap="square" lIns="91440" tIns="45720" rIns="91440" bIns="45720" numCol="1" rtlCol="0" anchor="t" anchorCtr="0" compatLnSpc="1">
            <a:prstTxWarp prst="textNoShape">
              <a:avLst/>
            </a:prstTxWarp>
          </a:bodyPr>
          <a:lstStyle/>
          <a:p>
            <a:pPr>
              <a:buFont typeface="Arial" panose="020B0604020202020204" pitchFamily="34" charset="0"/>
              <a:buChar char="•"/>
            </a:pPr>
            <a:r>
              <a:rPr lang="en-US" sz="1600" b="1" dirty="0">
                <a:latin typeface="Arial" panose="020B0604020202020204" pitchFamily="34" charset="0"/>
                <a:cs typeface="Arial" panose="020B0604020202020204" pitchFamily="34" charset="0"/>
              </a:rPr>
              <a:t>Problem Statement : </a:t>
            </a:r>
            <a:r>
              <a:rPr lang="en-US" sz="1600" dirty="0">
                <a:latin typeface="Arial" panose="020B0604020202020204" pitchFamily="34" charset="0"/>
                <a:cs typeface="Arial" panose="020B0604020202020204" pitchFamily="34" charset="0"/>
              </a:rPr>
              <a:t>Appendicitis is a common cause of hospital admissions in children.</a:t>
            </a:r>
          </a:p>
          <a:p>
            <a:pPr>
              <a:buFont typeface="Arial" panose="020B0604020202020204" pitchFamily="34" charset="0"/>
              <a:buChar char="•"/>
            </a:pPr>
            <a:r>
              <a:rPr lang="en-US" sz="1600" dirty="0">
                <a:latin typeface="Arial" panose="020B0604020202020204" pitchFamily="34" charset="0"/>
                <a:cs typeface="Arial" panose="020B0604020202020204" pitchFamily="34" charset="0"/>
              </a:rPr>
              <a:t>Lifetime risk: 6-9%, with peak incidence at ages 10-19.</a:t>
            </a:r>
          </a:p>
          <a:p>
            <a:pPr>
              <a:buFont typeface="Arial" panose="020B0604020202020204" pitchFamily="34" charset="0"/>
              <a:buChar char="•"/>
            </a:pPr>
            <a:r>
              <a:rPr lang="en-US" sz="1600" dirty="0">
                <a:latin typeface="Arial" panose="020B0604020202020204" pitchFamily="34" charset="0"/>
                <a:cs typeface="Arial" panose="020B0604020202020204" pitchFamily="34" charset="0"/>
              </a:rPr>
              <a:t>Preschoolers face higher perforation rates than older children or adults.</a:t>
            </a:r>
          </a:p>
          <a:p>
            <a:pPr>
              <a:buFont typeface="Arial" panose="020B0604020202020204" pitchFamily="34" charset="0"/>
              <a:buChar char="•"/>
            </a:pPr>
            <a:endParaRPr lang="en-US" sz="1600" dirty="0">
              <a:latin typeface="Arial" panose="020B0604020202020204" pitchFamily="34" charset="0"/>
              <a:cs typeface="Arial" panose="020B0604020202020204" pitchFamily="34" charset="0"/>
            </a:endParaRPr>
          </a:p>
          <a:p>
            <a:pPr>
              <a:buFont typeface="Arial" panose="020B0604020202020204" pitchFamily="34" charset="0"/>
              <a:buChar char="•"/>
            </a:pPr>
            <a:endParaRPr lang="en-US" sz="1600" dirty="0">
              <a:latin typeface="Arial" panose="020B0604020202020204" pitchFamily="34" charset="0"/>
              <a:cs typeface="Arial" panose="020B0604020202020204" pitchFamily="34" charset="0"/>
            </a:endParaRPr>
          </a:p>
          <a:p>
            <a:pPr>
              <a:buFont typeface="Arial" panose="020B0604020202020204" pitchFamily="34" charset="0"/>
              <a:buChar char="•"/>
            </a:pPr>
            <a:r>
              <a:rPr lang="en-US" sz="1600" b="1" dirty="0">
                <a:latin typeface="Arial" panose="020B0604020202020204" pitchFamily="34" charset="0"/>
                <a:cs typeface="Arial" panose="020B0604020202020204" pitchFamily="34" charset="0"/>
              </a:rPr>
              <a:t>Current Challenges</a:t>
            </a:r>
            <a:r>
              <a:rPr lang="en-US" sz="1600" dirty="0">
                <a:latin typeface="Arial" panose="020B0604020202020204" pitchFamily="34" charset="0"/>
                <a:cs typeface="Arial" panose="020B0604020202020204" pitchFamily="34" charset="0"/>
              </a:rPr>
              <a:t>: </a:t>
            </a:r>
          </a:p>
          <a:p>
            <a:pPr>
              <a:buFont typeface="Arial" panose="020B0604020202020204" pitchFamily="34" charset="0"/>
              <a:buChar char="•"/>
            </a:pPr>
            <a:r>
              <a:rPr lang="en-US" sz="1600" dirty="0">
                <a:latin typeface="Arial" panose="020B0604020202020204" pitchFamily="34" charset="0"/>
                <a:cs typeface="Arial" panose="020B0604020202020204" pitchFamily="34" charset="0"/>
              </a:rPr>
              <a:t>Lack of international consensus on pediatric appendicitis management.</a:t>
            </a:r>
          </a:p>
          <a:p>
            <a:pPr>
              <a:buFont typeface="Arial" panose="020B0604020202020204" pitchFamily="34" charset="0"/>
              <a:buChar char="•"/>
            </a:pPr>
            <a:r>
              <a:rPr lang="en-US" sz="1600" dirty="0">
                <a:latin typeface="Arial" panose="020B0604020202020204" pitchFamily="34" charset="0"/>
                <a:cs typeface="Arial" panose="020B0604020202020204" pitchFamily="34" charset="0"/>
              </a:rPr>
              <a:t>Heavy reliance on heuristic scoring methods for urgency assessment.</a:t>
            </a:r>
          </a:p>
          <a:p>
            <a:endParaRPr lang="en-US" sz="1600" dirty="0">
              <a:latin typeface="Arial" panose="020B0604020202020204" pitchFamily="34" charset="0"/>
              <a:cs typeface="Arial" panose="020B0604020202020204" pitchFamily="34" charset="0"/>
            </a:endParaRPr>
          </a:p>
          <a:p>
            <a:pPr>
              <a:buFont typeface="Arial" panose="020B0604020202020204" pitchFamily="34" charset="0"/>
              <a:buChar char="•"/>
            </a:pPr>
            <a:endParaRPr lang="en-US" sz="1600" dirty="0">
              <a:latin typeface="Arial" panose="020B0604020202020204" pitchFamily="34" charset="0"/>
              <a:cs typeface="Arial" panose="020B0604020202020204" pitchFamily="34" charset="0"/>
            </a:endParaRPr>
          </a:p>
          <a:p>
            <a:pPr>
              <a:buFont typeface="Arial" panose="020B0604020202020204" pitchFamily="34" charset="0"/>
              <a:buChar char="•"/>
            </a:pPr>
            <a:r>
              <a:rPr lang="en-US" sz="1600" b="1" dirty="0">
                <a:latin typeface="Arial" panose="020B0604020202020204" pitchFamily="34" charset="0"/>
                <a:cs typeface="Arial" panose="020B0604020202020204" pitchFamily="34" charset="0"/>
              </a:rPr>
              <a:t>Impact</a:t>
            </a:r>
            <a:r>
              <a:rPr lang="en-US" sz="1600" dirty="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Late diagnosis increases the risk of life-threatening complications.</a:t>
            </a: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Surgeries.</a:t>
            </a:r>
          </a:p>
          <a:p>
            <a:pPr marL="285750" indent="-285750">
              <a:buFont typeface="Arial" panose="020B0604020202020204" pitchFamily="34" charset="0"/>
              <a:buChar char="•"/>
            </a:pPr>
            <a:endParaRPr lang="en-US"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sz="1600" dirty="0">
              <a:latin typeface="Arial" panose="020B0604020202020204" pitchFamily="34" charset="0"/>
              <a:cs typeface="Arial" panose="020B0604020202020204" pitchFamily="34" charset="0"/>
            </a:endParaRPr>
          </a:p>
          <a:p>
            <a:pPr>
              <a:buFont typeface="Arial" panose="020B0604020202020204" pitchFamily="34" charset="0"/>
              <a:buChar char="•"/>
            </a:pPr>
            <a:endParaRPr lang="en-US" sz="1600" dirty="0">
              <a:latin typeface="Arial" panose="020B0604020202020204" pitchFamily="34" charset="0"/>
              <a:cs typeface="Arial" panose="020B0604020202020204" pitchFamily="34" charset="0"/>
            </a:endParaRPr>
          </a:p>
          <a:p>
            <a:pPr>
              <a:buFont typeface="Arial" panose="020B0604020202020204" pitchFamily="34" charset="0"/>
              <a:buChar char="•"/>
            </a:pPr>
            <a:endParaRPr lang="en-US" sz="1600" dirty="0">
              <a:latin typeface="Arial" panose="020B0604020202020204" pitchFamily="34" charset="0"/>
              <a:cs typeface="Arial" panose="020B0604020202020204" pitchFamily="34" charset="0"/>
            </a:endParaRPr>
          </a:p>
          <a:p>
            <a:endParaRPr lang="en-US" altLang="en-US" sz="1600" b="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508031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C58C90-02F5-8F48-A416-339AC98787A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CE6ADC1-CC97-0F94-02BC-9402B7A26C93}"/>
              </a:ext>
            </a:extLst>
          </p:cNvPr>
          <p:cNvSpPr>
            <a:spLocks noGrp="1"/>
          </p:cNvSpPr>
          <p:nvPr>
            <p:ph type="title"/>
          </p:nvPr>
        </p:nvSpPr>
        <p:spPr/>
        <p:txBody>
          <a:bodyPr/>
          <a:lstStyle/>
          <a:p>
            <a:r>
              <a:rPr lang="en-US" dirty="0"/>
              <a:t>Objective</a:t>
            </a:r>
            <a:endParaRPr lang="en-IN" dirty="0"/>
          </a:p>
        </p:txBody>
      </p:sp>
      <p:sp>
        <p:nvSpPr>
          <p:cNvPr id="4" name="TextBox 3">
            <a:extLst>
              <a:ext uri="{FF2B5EF4-FFF2-40B4-BE49-F238E27FC236}">
                <a16:creationId xmlns:a16="http://schemas.microsoft.com/office/drawing/2014/main" id="{2F3D9B3B-24D0-5F9A-04BD-70E7863DFB08}"/>
              </a:ext>
            </a:extLst>
          </p:cNvPr>
          <p:cNvSpPr txBox="1"/>
          <p:nvPr/>
        </p:nvSpPr>
        <p:spPr>
          <a:xfrm>
            <a:off x="-1258904" y="3587619"/>
            <a:ext cx="11021499" cy="307777"/>
          </a:xfrm>
          <a:prstGeom prst="rect">
            <a:avLst/>
          </a:prstGeom>
          <a:noFill/>
        </p:spPr>
        <p:txBody>
          <a:bodyPr wrap="square">
            <a:spAutoFit/>
          </a:bodyPr>
          <a:lstStyle/>
          <a:p>
            <a:r>
              <a:rPr lang="en-US" sz="1400" dirty="0">
                <a:latin typeface="Arial" panose="020B0604020202020204" pitchFamily="34" charset="0"/>
                <a:cs typeface="Arial" panose="020B0604020202020204" pitchFamily="34" charset="0"/>
              </a:rPr>
              <a:t>.</a:t>
            </a:r>
          </a:p>
        </p:txBody>
      </p:sp>
      <p:sp>
        <p:nvSpPr>
          <p:cNvPr id="5" name="Round Diagonal Corner Rectangle 10">
            <a:extLst>
              <a:ext uri="{FF2B5EF4-FFF2-40B4-BE49-F238E27FC236}">
                <a16:creationId xmlns:a16="http://schemas.microsoft.com/office/drawing/2014/main" id="{0C8D793D-F62D-AD86-9BE9-A23046A214F8}"/>
              </a:ext>
            </a:extLst>
          </p:cNvPr>
          <p:cNvSpPr/>
          <p:nvPr/>
        </p:nvSpPr>
        <p:spPr bwMode="auto">
          <a:xfrm>
            <a:off x="571499" y="2409060"/>
            <a:ext cx="10896601" cy="3876236"/>
          </a:xfrm>
          <a:prstGeom prst="round2DiagRect">
            <a:avLst>
              <a:gd name="adj1" fmla="val 0"/>
              <a:gd name="adj2" fmla="val 8929"/>
            </a:avLst>
          </a:prstGeom>
          <a:solidFill>
            <a:schemeClr val="bg1"/>
          </a:solidFill>
          <a:ln w="19050" cap="flat" cmpd="sng" algn="ctr">
            <a:solidFill>
              <a:srgbClr val="98CA3C"/>
            </a:solidFill>
            <a:prstDash val="solid"/>
            <a:round/>
            <a:headEnd type="oval" w="med" len="med"/>
            <a:tailEnd type="none" w="med" len="med"/>
          </a:ln>
          <a:effectLst/>
        </p:spPr>
        <p:txBody>
          <a:bodyPr vert="horz" wrap="square" lIns="91440" tIns="45720" rIns="91440" bIns="45720" numCol="1" rtlCol="0" anchor="t" anchorCtr="0" compatLnSpc="1">
            <a:prstTxWarp prst="textNoShape">
              <a:avLst/>
            </a:prstTxWarp>
          </a:bodyPr>
          <a:lstStyle/>
          <a:p>
            <a:r>
              <a:rPr lang="en-US" b="1" u="sng" dirty="0">
                <a:latin typeface="Arial" panose="020B0604020202020204" pitchFamily="34" charset="0"/>
                <a:cs typeface="Arial" panose="020B0604020202020204" pitchFamily="34" charset="0"/>
              </a:rPr>
              <a:t>Objective:</a:t>
            </a:r>
          </a:p>
          <a:p>
            <a:endParaRPr lang="en-US" b="1" dirty="0">
              <a:latin typeface="Arial" panose="020B0604020202020204" pitchFamily="34" charset="0"/>
              <a:cs typeface="Arial" panose="020B0604020202020204" pitchFamily="34" charset="0"/>
            </a:endParaRPr>
          </a:p>
          <a:p>
            <a:pPr>
              <a:buFont typeface="Arial" panose="020B0604020202020204" pitchFamily="34" charset="0"/>
              <a:buChar char="•"/>
            </a:pPr>
            <a:r>
              <a:rPr lang="en-US" dirty="0">
                <a:latin typeface="Arial" panose="020B0604020202020204" pitchFamily="34" charset="0"/>
                <a:cs typeface="Arial" panose="020B0604020202020204" pitchFamily="34" charset="0"/>
              </a:rPr>
              <a:t>Develop a machine learning-based </a:t>
            </a:r>
            <a:r>
              <a:rPr lang="en-US" b="1" dirty="0">
                <a:latin typeface="Arial" panose="020B0604020202020204" pitchFamily="34" charset="0"/>
                <a:cs typeface="Arial" panose="020B0604020202020204" pitchFamily="34" charset="0"/>
              </a:rPr>
              <a:t>Clinical Decision Support System (CDSS)</a:t>
            </a:r>
            <a:r>
              <a:rPr lang="en-US" dirty="0">
                <a:latin typeface="Arial" panose="020B0604020202020204" pitchFamily="34" charset="0"/>
                <a:cs typeface="Arial" panose="020B0604020202020204" pitchFamily="34" charset="0"/>
              </a:rPr>
              <a:t>:</a:t>
            </a:r>
          </a:p>
          <a:p>
            <a:pPr>
              <a:buFont typeface="Arial" panose="020B0604020202020204" pitchFamily="34" charset="0"/>
              <a:buChar char="•"/>
            </a:pPr>
            <a:endParaRPr lang="en-US" dirty="0">
              <a:latin typeface="Arial" panose="020B0604020202020204" pitchFamily="34" charset="0"/>
              <a:cs typeface="Arial" panose="020B0604020202020204" pitchFamily="34" charset="0"/>
            </a:endParaRPr>
          </a:p>
          <a:p>
            <a:r>
              <a:rPr lang="en-US" b="1" u="sng" dirty="0">
                <a:latin typeface="Arial" panose="020B0604020202020204" pitchFamily="34" charset="0"/>
                <a:cs typeface="Arial" panose="020B0604020202020204" pitchFamily="34" charset="0"/>
              </a:rPr>
              <a:t>Purpose</a:t>
            </a:r>
            <a:r>
              <a:rPr lang="en-US" u="sng" dirty="0">
                <a:latin typeface="Arial" panose="020B0604020202020204" pitchFamily="34" charset="0"/>
                <a:cs typeface="Arial" panose="020B0604020202020204" pitchFamily="34" charset="0"/>
              </a:rPr>
              <a:t>:</a:t>
            </a:r>
            <a:r>
              <a:rPr lang="en-US" dirty="0">
                <a:latin typeface="Arial" panose="020B0604020202020204" pitchFamily="34" charset="0"/>
                <a:cs typeface="Arial" panose="020B0604020202020204" pitchFamily="34" charset="0"/>
              </a:rPr>
              <a:t> Assist clinicians in diagnosing and managing pediatric appendicitis.</a:t>
            </a:r>
          </a:p>
          <a:p>
            <a:pPr marL="285750" indent="-28575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algn="just"/>
            <a:r>
              <a:rPr lang="en-US" b="1" u="sng" dirty="0">
                <a:latin typeface="Arial" panose="020B0604020202020204" pitchFamily="34" charset="0"/>
                <a:cs typeface="Arial" panose="020B0604020202020204" pitchFamily="34" charset="0"/>
              </a:rPr>
              <a:t>Goals</a:t>
            </a:r>
            <a:r>
              <a:rPr lang="en-US" u="sng" dirty="0">
                <a:latin typeface="Arial" panose="020B0604020202020204" pitchFamily="34" charset="0"/>
                <a:cs typeface="Arial" panose="020B0604020202020204" pitchFamily="34" charset="0"/>
              </a:rPr>
              <a:t>:</a:t>
            </a:r>
          </a:p>
          <a:p>
            <a:pPr marL="1143000" lvl="2" indent="-228600">
              <a:buFont typeface="Arial" panose="020B0604020202020204" pitchFamily="34" charset="0"/>
              <a:buChar char="•"/>
            </a:pPr>
            <a:r>
              <a:rPr lang="en-US" dirty="0">
                <a:latin typeface="Arial" panose="020B0604020202020204" pitchFamily="34" charset="0"/>
                <a:cs typeface="Arial" panose="020B0604020202020204" pitchFamily="34" charset="0"/>
              </a:rPr>
              <a:t>Reduce the number of non-critical surgeries.</a:t>
            </a:r>
          </a:p>
          <a:p>
            <a:pPr marL="1143000" lvl="2" indent="-228600">
              <a:buFont typeface="Arial" panose="020B0604020202020204" pitchFamily="34" charset="0"/>
              <a:buChar char="•"/>
            </a:pPr>
            <a:r>
              <a:rPr lang="en-US" dirty="0">
                <a:latin typeface="Arial" panose="020B0604020202020204" pitchFamily="34" charset="0"/>
                <a:cs typeface="Arial" panose="020B0604020202020204" pitchFamily="34" charset="0"/>
              </a:rPr>
              <a:t>Optimize patient care and resource utilization.</a:t>
            </a:r>
          </a:p>
          <a:p>
            <a:pPr marL="1143000" lvl="2" indent="-228600">
              <a:buFont typeface="Arial" panose="020B0604020202020204" pitchFamily="34" charset="0"/>
              <a:buChar char="•"/>
            </a:pPr>
            <a:r>
              <a:rPr lang="en-US" dirty="0">
                <a:latin typeface="Arial" panose="020B0604020202020204" pitchFamily="34" charset="0"/>
                <a:cs typeface="Arial" panose="020B0604020202020204" pitchFamily="34" charset="0"/>
              </a:rPr>
              <a:t>Enhance risk assessment accuracy</a:t>
            </a:r>
            <a:endParaRPr lang="en-US" altLang="en-US" b="0" dirty="0">
              <a:latin typeface="+mn-lt"/>
            </a:endParaRPr>
          </a:p>
        </p:txBody>
      </p:sp>
    </p:spTree>
    <p:extLst>
      <p:ext uri="{BB962C8B-B14F-4D97-AF65-F5344CB8AC3E}">
        <p14:creationId xmlns:p14="http://schemas.microsoft.com/office/powerpoint/2010/main" val="12662564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4EAF18-FC02-ADB7-80C8-AEC194E2304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81C628D-7FD6-7512-340B-CB8E075BB00B}"/>
              </a:ext>
            </a:extLst>
          </p:cNvPr>
          <p:cNvSpPr>
            <a:spLocks noGrp="1"/>
          </p:cNvSpPr>
          <p:nvPr>
            <p:ph type="title"/>
          </p:nvPr>
        </p:nvSpPr>
        <p:spPr/>
        <p:txBody>
          <a:bodyPr/>
          <a:lstStyle/>
          <a:p>
            <a:r>
              <a:rPr lang="en-US" dirty="0"/>
              <a:t>Data Collection</a:t>
            </a:r>
            <a:endParaRPr lang="en-IN" dirty="0"/>
          </a:p>
        </p:txBody>
      </p:sp>
      <p:sp>
        <p:nvSpPr>
          <p:cNvPr id="4" name="TextBox 3">
            <a:extLst>
              <a:ext uri="{FF2B5EF4-FFF2-40B4-BE49-F238E27FC236}">
                <a16:creationId xmlns:a16="http://schemas.microsoft.com/office/drawing/2014/main" id="{E84482B4-E885-D1FE-0CCD-370B92EA5F2E}"/>
              </a:ext>
            </a:extLst>
          </p:cNvPr>
          <p:cNvSpPr txBox="1"/>
          <p:nvPr/>
        </p:nvSpPr>
        <p:spPr>
          <a:xfrm>
            <a:off x="534869" y="2472830"/>
            <a:ext cx="11122262" cy="3970318"/>
          </a:xfrm>
          <a:prstGeom prst="rect">
            <a:avLst/>
          </a:prstGeom>
          <a:noFill/>
        </p:spPr>
        <p:txBody>
          <a:bodyPr wrap="square">
            <a:spAutoFit/>
          </a:bodyPr>
          <a:lstStyle/>
          <a:p>
            <a:r>
              <a:rPr lang="en-US" b="1" dirty="0">
                <a:latin typeface="Arial" panose="020B0604020202020204" pitchFamily="34" charset="0"/>
                <a:cs typeface="Arial" panose="020B0604020202020204" pitchFamily="34" charset="0"/>
              </a:rPr>
              <a:t>Data Sources</a:t>
            </a:r>
            <a:r>
              <a:rPr lang="en-US" dirty="0">
                <a:latin typeface="Arial" panose="020B0604020202020204" pitchFamily="34" charset="0"/>
                <a:cs typeface="Arial" panose="020B0604020202020204" pitchFamily="34" charset="0"/>
              </a:rPr>
              <a:t>: Electronic health records (EHRs) of pediatric patients.</a:t>
            </a:r>
          </a:p>
          <a:p>
            <a:pPr>
              <a:buFont typeface="Arial" panose="020B0604020202020204" pitchFamily="34" charset="0"/>
              <a:buChar char="•"/>
            </a:pPr>
            <a:r>
              <a:rPr lang="en-US" dirty="0">
                <a:latin typeface="Arial" panose="020B0604020202020204" pitchFamily="34" charset="0"/>
                <a:cs typeface="Arial" panose="020B0604020202020204" pitchFamily="34" charset="0"/>
              </a:rPr>
              <a:t>Historical data on appendicitis cases, treatments, and outcomes.</a:t>
            </a:r>
          </a:p>
          <a:p>
            <a:pPr>
              <a:buFont typeface="Arial" panose="020B0604020202020204" pitchFamily="34" charset="0"/>
              <a:buChar char="•"/>
            </a:pPr>
            <a:endParaRPr lang="en-US"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Variables</a:t>
            </a:r>
            <a:r>
              <a:rPr lang="en-IN" dirty="0">
                <a:latin typeface="Arial" panose="020B0604020202020204" pitchFamily="34" charset="0"/>
                <a:cs typeface="Arial" panose="020B0604020202020204" pitchFamily="34" charset="0"/>
              </a:rPr>
              <a:t>: Demographics: Age, gender, BMI, Height, Weight.</a:t>
            </a:r>
          </a:p>
          <a:p>
            <a:pPr>
              <a:buFont typeface="Arial" panose="020B0604020202020204" pitchFamily="34" charset="0"/>
              <a:buChar char="•"/>
            </a:pPr>
            <a:r>
              <a:rPr lang="en-IN" dirty="0">
                <a:latin typeface="Arial" panose="020B0604020202020204" pitchFamily="34" charset="0"/>
                <a:cs typeface="Arial" panose="020B0604020202020204" pitchFamily="34" charset="0"/>
              </a:rPr>
              <a:t>Clinical: Symptoms, lab test results (</a:t>
            </a:r>
            <a:r>
              <a:rPr lang="en-IN" sz="1800" i="0" u="none" strike="noStrike" dirty="0">
                <a:solidFill>
                  <a:srgbClr val="000000"/>
                </a:solidFill>
                <a:effectLst/>
                <a:latin typeface="Arial" panose="020B0604020202020204" pitchFamily="34" charset="0"/>
                <a:cs typeface="Arial" panose="020B0604020202020204" pitchFamily="34" charset="0"/>
              </a:rPr>
              <a:t>Appendix_on_Ultra Sound,</a:t>
            </a:r>
            <a:r>
              <a:rPr lang="en-IN" dirty="0">
                <a:latin typeface="Arial" panose="020B0604020202020204" pitchFamily="34" charset="0"/>
                <a:cs typeface="Arial" panose="020B0604020202020204" pitchFamily="34" charset="0"/>
              </a:rPr>
              <a:t> </a:t>
            </a:r>
            <a:r>
              <a:rPr lang="en-IN" sz="1800" i="0" u="none" strike="noStrike" dirty="0">
                <a:solidFill>
                  <a:srgbClr val="000000"/>
                </a:solidFill>
                <a:effectLst/>
                <a:latin typeface="Arial" panose="020B0604020202020204" pitchFamily="34" charset="0"/>
                <a:cs typeface="Arial" panose="020B0604020202020204" pitchFamily="34" charset="0"/>
              </a:rPr>
              <a:t>Appendix_Diameter,</a:t>
            </a:r>
            <a:r>
              <a:rPr lang="en-IN" dirty="0">
                <a:latin typeface="Arial" panose="020B0604020202020204" pitchFamily="34" charset="0"/>
                <a:cs typeface="Arial" panose="020B0604020202020204" pitchFamily="34" charset="0"/>
              </a:rPr>
              <a:t> </a:t>
            </a:r>
            <a:r>
              <a:rPr lang="en-IN" sz="1800" i="0" u="none" strike="noStrike" dirty="0">
                <a:solidFill>
                  <a:srgbClr val="000000"/>
                </a:solidFill>
                <a:effectLst/>
                <a:latin typeface="Arial" panose="020B0604020202020204" pitchFamily="34" charset="0"/>
                <a:cs typeface="Arial" panose="020B0604020202020204" pitchFamily="34" charset="0"/>
              </a:rPr>
              <a:t>Migratory_Pain,</a:t>
            </a:r>
            <a:r>
              <a:rPr lang="en-IN" dirty="0">
                <a:latin typeface="Arial" panose="020B0604020202020204" pitchFamily="34" charset="0"/>
                <a:cs typeface="Arial" panose="020B0604020202020204" pitchFamily="34" charset="0"/>
              </a:rPr>
              <a:t> </a:t>
            </a:r>
            <a:r>
              <a:rPr lang="en-IN" sz="1800" i="0" u="none" strike="noStrike" dirty="0">
                <a:solidFill>
                  <a:srgbClr val="000000"/>
                </a:solidFill>
                <a:effectLst/>
                <a:latin typeface="Arial" panose="020B0604020202020204" pitchFamily="34" charset="0"/>
                <a:cs typeface="Arial" panose="020B0604020202020204" pitchFamily="34" charset="0"/>
              </a:rPr>
              <a:t>Lower_Right_Abd_Pain,</a:t>
            </a:r>
            <a:r>
              <a:rPr lang="en-IN" dirty="0">
                <a:latin typeface="Arial" panose="020B0604020202020204" pitchFamily="34" charset="0"/>
                <a:cs typeface="Arial" panose="020B0604020202020204" pitchFamily="34" charset="0"/>
              </a:rPr>
              <a:t> </a:t>
            </a:r>
            <a:r>
              <a:rPr lang="en-IN" sz="1800" i="0" u="none" strike="noStrike" dirty="0">
                <a:solidFill>
                  <a:srgbClr val="000000"/>
                </a:solidFill>
                <a:effectLst/>
                <a:latin typeface="Arial" panose="020B0604020202020204" pitchFamily="34" charset="0"/>
                <a:cs typeface="Arial" panose="020B0604020202020204" pitchFamily="34" charset="0"/>
              </a:rPr>
              <a:t>Contralateral_Rebound_Tenderness,</a:t>
            </a:r>
            <a:r>
              <a:rPr lang="en-IN" dirty="0">
                <a:latin typeface="Arial" panose="020B0604020202020204" pitchFamily="34" charset="0"/>
                <a:cs typeface="Arial" panose="020B0604020202020204" pitchFamily="34" charset="0"/>
              </a:rPr>
              <a:t> </a:t>
            </a:r>
            <a:r>
              <a:rPr lang="en-IN" sz="1800" i="0" u="none" strike="noStrike" dirty="0">
                <a:solidFill>
                  <a:srgbClr val="000000"/>
                </a:solidFill>
                <a:effectLst/>
                <a:latin typeface="Arial" panose="020B0604020202020204" pitchFamily="34" charset="0"/>
                <a:cs typeface="Arial" panose="020B0604020202020204" pitchFamily="34" charset="0"/>
              </a:rPr>
              <a:t>Coughing_Pain,</a:t>
            </a:r>
            <a:r>
              <a:rPr lang="en-IN" dirty="0">
                <a:latin typeface="Arial" panose="020B0604020202020204" pitchFamily="34" charset="0"/>
                <a:cs typeface="Arial" panose="020B0604020202020204" pitchFamily="34" charset="0"/>
              </a:rPr>
              <a:t> </a:t>
            </a:r>
            <a:r>
              <a:rPr lang="en-IN" sz="1800" i="0" u="none" strike="noStrike" dirty="0">
                <a:solidFill>
                  <a:srgbClr val="000000"/>
                </a:solidFill>
                <a:effectLst/>
                <a:latin typeface="Arial" panose="020B0604020202020204" pitchFamily="34" charset="0"/>
                <a:cs typeface="Arial" panose="020B0604020202020204" pitchFamily="34" charset="0"/>
              </a:rPr>
              <a:t>Nausea,</a:t>
            </a:r>
            <a:r>
              <a:rPr lang="en-IN" dirty="0">
                <a:latin typeface="Arial" panose="020B0604020202020204" pitchFamily="34" charset="0"/>
                <a:cs typeface="Arial" panose="020B0604020202020204" pitchFamily="34" charset="0"/>
              </a:rPr>
              <a:t> </a:t>
            </a:r>
            <a:r>
              <a:rPr lang="en-IN" sz="1800" i="0" u="none" strike="noStrike" dirty="0">
                <a:solidFill>
                  <a:srgbClr val="000000"/>
                </a:solidFill>
                <a:effectLst/>
                <a:latin typeface="Arial" panose="020B0604020202020204" pitchFamily="34" charset="0"/>
                <a:cs typeface="Arial" panose="020B0604020202020204" pitchFamily="34" charset="0"/>
              </a:rPr>
              <a:t>Loss_of_Appetite,</a:t>
            </a:r>
            <a:r>
              <a:rPr lang="en-IN" dirty="0">
                <a:latin typeface="Arial" panose="020B0604020202020204" pitchFamily="34" charset="0"/>
                <a:cs typeface="Arial" panose="020B0604020202020204" pitchFamily="34" charset="0"/>
              </a:rPr>
              <a:t> </a:t>
            </a:r>
            <a:r>
              <a:rPr lang="en-IN" sz="1800" i="0" u="none" strike="noStrike" dirty="0">
                <a:solidFill>
                  <a:srgbClr val="000000"/>
                </a:solidFill>
                <a:effectLst/>
                <a:latin typeface="Arial" panose="020B0604020202020204" pitchFamily="34" charset="0"/>
                <a:cs typeface="Arial" panose="020B0604020202020204" pitchFamily="34" charset="0"/>
              </a:rPr>
              <a:t>Body_Temperature,</a:t>
            </a:r>
            <a:r>
              <a:rPr lang="en-IN" dirty="0">
                <a:latin typeface="Arial" panose="020B0604020202020204" pitchFamily="34" charset="0"/>
                <a:cs typeface="Arial" panose="020B0604020202020204" pitchFamily="34" charset="0"/>
              </a:rPr>
              <a:t> </a:t>
            </a:r>
            <a:r>
              <a:rPr lang="en-IN" sz="1800" i="0" u="none" strike="noStrike" dirty="0">
                <a:solidFill>
                  <a:srgbClr val="000000"/>
                </a:solidFill>
                <a:effectLst/>
                <a:latin typeface="Arial" panose="020B0604020202020204" pitchFamily="34" charset="0"/>
                <a:cs typeface="Arial" panose="020B0604020202020204" pitchFamily="34" charset="0"/>
              </a:rPr>
              <a:t>WBC_Count</a:t>
            </a:r>
            <a:r>
              <a:rPr lang="en-IN" dirty="0">
                <a:latin typeface="Arial" panose="020B0604020202020204" pitchFamily="34" charset="0"/>
                <a:cs typeface="Arial" panose="020B0604020202020204" pitchFamily="34" charset="0"/>
              </a:rPr>
              <a:t> , </a:t>
            </a:r>
            <a:r>
              <a:rPr lang="en-IN" sz="1800" i="0" u="none" strike="noStrike" dirty="0">
                <a:solidFill>
                  <a:srgbClr val="000000"/>
                </a:solidFill>
                <a:effectLst/>
                <a:latin typeface="Arial" panose="020B0604020202020204" pitchFamily="34" charset="0"/>
                <a:cs typeface="Arial" panose="020B0604020202020204" pitchFamily="34" charset="0"/>
              </a:rPr>
              <a:t>Neutrophil_Percentage</a:t>
            </a:r>
            <a:r>
              <a:rPr lang="en-IN" dirty="0">
                <a:latin typeface="Arial" panose="020B0604020202020204" pitchFamily="34" charset="0"/>
                <a:cs typeface="Arial" panose="020B0604020202020204" pitchFamily="34" charset="0"/>
              </a:rPr>
              <a:t> , </a:t>
            </a:r>
            <a:r>
              <a:rPr lang="en-IN" sz="1800" i="0" u="none" strike="noStrike" dirty="0">
                <a:solidFill>
                  <a:srgbClr val="000000"/>
                </a:solidFill>
                <a:effectLst/>
                <a:latin typeface="Arial" panose="020B0604020202020204" pitchFamily="34" charset="0"/>
                <a:cs typeface="Arial" panose="020B0604020202020204" pitchFamily="34" charset="0"/>
              </a:rPr>
              <a:t>Neutrophilia</a:t>
            </a:r>
            <a:r>
              <a:rPr lang="en-IN" dirty="0">
                <a:latin typeface="Arial" panose="020B0604020202020204" pitchFamily="34" charset="0"/>
                <a:cs typeface="Arial" panose="020B0604020202020204" pitchFamily="34" charset="0"/>
              </a:rPr>
              <a:t> </a:t>
            </a:r>
            <a:r>
              <a:rPr lang="en-IN" sz="1800" i="0" u="none" strike="noStrike" dirty="0">
                <a:solidFill>
                  <a:srgbClr val="000000"/>
                </a:solidFill>
                <a:effectLst/>
                <a:latin typeface="Arial" panose="020B0604020202020204" pitchFamily="34" charset="0"/>
                <a:cs typeface="Arial" panose="020B0604020202020204" pitchFamily="34" charset="0"/>
              </a:rPr>
              <a:t>RBC_Count</a:t>
            </a:r>
            <a:r>
              <a:rPr lang="en-IN" dirty="0">
                <a:solidFill>
                  <a:srgbClr val="00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r>
              <a:rPr lang="en-IN" sz="1800" i="0" u="none" strike="noStrike" dirty="0">
                <a:solidFill>
                  <a:srgbClr val="000000"/>
                </a:solidFill>
                <a:effectLst/>
                <a:latin typeface="Arial" panose="020B0604020202020204" pitchFamily="34" charset="0"/>
                <a:cs typeface="Arial" panose="020B0604020202020204" pitchFamily="34" charset="0"/>
              </a:rPr>
              <a:t>Hemoglobin</a:t>
            </a:r>
            <a:r>
              <a:rPr lang="en-IN" dirty="0">
                <a:latin typeface="Arial" panose="020B0604020202020204" pitchFamily="34" charset="0"/>
                <a:cs typeface="Arial" panose="020B0604020202020204" pitchFamily="34" charset="0"/>
              </a:rPr>
              <a:t> ,</a:t>
            </a:r>
            <a:r>
              <a:rPr lang="en-IN" sz="1800" i="0" u="none" strike="noStrike" dirty="0">
                <a:solidFill>
                  <a:srgbClr val="000000"/>
                </a:solidFill>
                <a:effectLst/>
                <a:latin typeface="Arial" panose="020B0604020202020204" pitchFamily="34" charset="0"/>
                <a:cs typeface="Arial" panose="020B0604020202020204" pitchFamily="34" charset="0"/>
              </a:rPr>
              <a:t>RDW,</a:t>
            </a:r>
            <a:r>
              <a:rPr lang="en-IN" dirty="0">
                <a:latin typeface="Arial" panose="020B0604020202020204" pitchFamily="34" charset="0"/>
                <a:cs typeface="Arial" panose="020B0604020202020204" pitchFamily="34" charset="0"/>
              </a:rPr>
              <a:t> </a:t>
            </a:r>
            <a:r>
              <a:rPr lang="en-IN" sz="1800" i="0" u="none" strike="noStrike" dirty="0">
                <a:solidFill>
                  <a:srgbClr val="000000"/>
                </a:solidFill>
                <a:effectLst/>
                <a:latin typeface="Arial" panose="020B0604020202020204" pitchFamily="34" charset="0"/>
                <a:cs typeface="Arial" panose="020B0604020202020204" pitchFamily="34" charset="0"/>
              </a:rPr>
              <a:t>Thrombocyte_Count</a:t>
            </a:r>
            <a:r>
              <a:rPr lang="en-IN" dirty="0">
                <a:latin typeface="Arial" panose="020B0604020202020204" pitchFamily="34" charset="0"/>
                <a:cs typeface="Arial" panose="020B0604020202020204" pitchFamily="34" charset="0"/>
              </a:rPr>
              <a:t> ,</a:t>
            </a:r>
            <a:r>
              <a:rPr lang="en-IN" sz="1800" i="0" u="none" strike="noStrike" dirty="0">
                <a:solidFill>
                  <a:srgbClr val="000000"/>
                </a:solidFill>
                <a:effectLst/>
                <a:latin typeface="Arial" panose="020B0604020202020204" pitchFamily="34" charset="0"/>
                <a:cs typeface="Arial" panose="020B0604020202020204" pitchFamily="34" charset="0"/>
              </a:rPr>
              <a:t>Ketones_in_Urine,</a:t>
            </a:r>
            <a:r>
              <a:rPr lang="en-IN" dirty="0">
                <a:latin typeface="Arial" panose="020B0604020202020204" pitchFamily="34" charset="0"/>
                <a:cs typeface="Arial" panose="020B0604020202020204" pitchFamily="34" charset="0"/>
              </a:rPr>
              <a:t> </a:t>
            </a:r>
            <a:r>
              <a:rPr lang="en-IN" sz="1800" i="0" u="none" strike="noStrike" dirty="0">
                <a:solidFill>
                  <a:srgbClr val="000000"/>
                </a:solidFill>
                <a:effectLst/>
                <a:latin typeface="Arial" panose="020B0604020202020204" pitchFamily="34" charset="0"/>
                <a:cs typeface="Arial" panose="020B0604020202020204" pitchFamily="34" charset="0"/>
              </a:rPr>
              <a:t>RBC_in_Urine</a:t>
            </a:r>
            <a:r>
              <a:rPr lang="en-IN" dirty="0">
                <a:latin typeface="Arial" panose="020B0604020202020204" pitchFamily="34" charset="0"/>
                <a:cs typeface="Arial" panose="020B0604020202020204" pitchFamily="34" charset="0"/>
              </a:rPr>
              <a:t> </a:t>
            </a:r>
            <a:r>
              <a:rPr lang="en-IN" sz="1800" i="0" u="none" strike="noStrike" dirty="0">
                <a:solidFill>
                  <a:srgbClr val="000000"/>
                </a:solidFill>
                <a:effectLst/>
                <a:latin typeface="Arial" panose="020B0604020202020204" pitchFamily="34" charset="0"/>
                <a:cs typeface="Arial" panose="020B0604020202020204" pitchFamily="34" charset="0"/>
              </a:rPr>
              <a:t>WBC_in_Urine,</a:t>
            </a:r>
            <a:r>
              <a:rPr lang="en-IN" dirty="0">
                <a:latin typeface="Arial" panose="020B0604020202020204" pitchFamily="34" charset="0"/>
                <a:cs typeface="Arial" panose="020B0604020202020204" pitchFamily="34" charset="0"/>
              </a:rPr>
              <a:t> </a:t>
            </a:r>
            <a:r>
              <a:rPr lang="en-IN" sz="1800" i="0" u="none" strike="noStrike" dirty="0">
                <a:solidFill>
                  <a:srgbClr val="000000"/>
                </a:solidFill>
                <a:effectLst/>
                <a:latin typeface="Arial" panose="020B0604020202020204" pitchFamily="34" charset="0"/>
                <a:cs typeface="Arial" panose="020B0604020202020204" pitchFamily="34" charset="0"/>
              </a:rPr>
              <a:t>CRP</a:t>
            </a:r>
            <a:r>
              <a:rPr lang="en-IN" dirty="0">
                <a:latin typeface="Arial" panose="020B0604020202020204" pitchFamily="34" charset="0"/>
                <a:cs typeface="Arial" panose="020B0604020202020204" pitchFamily="34" charset="0"/>
              </a:rPr>
              <a:t> , </a:t>
            </a:r>
            <a:r>
              <a:rPr lang="en-IN" sz="1800" i="0" u="none" strike="noStrike" dirty="0">
                <a:solidFill>
                  <a:srgbClr val="000000"/>
                </a:solidFill>
                <a:effectLst/>
                <a:latin typeface="Arial" panose="020B0604020202020204" pitchFamily="34" charset="0"/>
                <a:cs typeface="Arial" panose="020B0604020202020204" pitchFamily="34" charset="0"/>
              </a:rPr>
              <a:t>Dysuria</a:t>
            </a:r>
            <a:r>
              <a:rPr lang="en-IN" dirty="0">
                <a:latin typeface="Arial" panose="020B0604020202020204" pitchFamily="34" charset="0"/>
                <a:cs typeface="Arial" panose="020B0604020202020204" pitchFamily="34" charset="0"/>
              </a:rPr>
              <a:t> ,</a:t>
            </a:r>
            <a:r>
              <a:rPr lang="en-IN" sz="1800" i="0" u="none" strike="noStrike" dirty="0">
                <a:solidFill>
                  <a:srgbClr val="000000"/>
                </a:solidFill>
                <a:effectLst/>
                <a:latin typeface="Arial" panose="020B0604020202020204" pitchFamily="34" charset="0"/>
                <a:cs typeface="Arial" panose="020B0604020202020204" pitchFamily="34" charset="0"/>
              </a:rPr>
              <a:t>Stool</a:t>
            </a:r>
            <a:r>
              <a:rPr lang="en-IN" dirty="0">
                <a:latin typeface="Arial" panose="020B0604020202020204" pitchFamily="34" charset="0"/>
                <a:cs typeface="Arial" panose="020B0604020202020204" pitchFamily="34" charset="0"/>
              </a:rPr>
              <a:t> ,</a:t>
            </a:r>
            <a:r>
              <a:rPr lang="en-IN" sz="1800" i="0" u="none" strike="noStrike" dirty="0">
                <a:solidFill>
                  <a:srgbClr val="000000"/>
                </a:solidFill>
                <a:effectLst/>
                <a:latin typeface="Arial" panose="020B0604020202020204" pitchFamily="34" charset="0"/>
                <a:cs typeface="Arial" panose="020B0604020202020204" pitchFamily="34" charset="0"/>
              </a:rPr>
              <a:t>Peritonitis,</a:t>
            </a:r>
            <a:r>
              <a:rPr lang="en-IN" dirty="0">
                <a:latin typeface="Arial" panose="020B0604020202020204" pitchFamily="34" charset="0"/>
                <a:cs typeface="Arial" panose="020B0604020202020204" pitchFamily="34" charset="0"/>
              </a:rPr>
              <a:t> </a:t>
            </a:r>
            <a:r>
              <a:rPr lang="en-IN" sz="1800" i="0" u="none" strike="noStrike" dirty="0">
                <a:solidFill>
                  <a:srgbClr val="000000"/>
                </a:solidFill>
                <a:effectLst/>
                <a:latin typeface="Arial" panose="020B0604020202020204" pitchFamily="34" charset="0"/>
                <a:cs typeface="Arial" panose="020B0604020202020204" pitchFamily="34" charset="0"/>
              </a:rPr>
              <a:t>Psoas_Sign,</a:t>
            </a:r>
            <a:r>
              <a:rPr lang="en-IN" dirty="0">
                <a:latin typeface="Arial" panose="020B0604020202020204" pitchFamily="34" charset="0"/>
                <a:cs typeface="Arial" panose="020B0604020202020204" pitchFamily="34" charset="0"/>
              </a:rPr>
              <a:t> </a:t>
            </a:r>
            <a:r>
              <a:rPr lang="en-IN" sz="1800" i="0" u="none" strike="noStrike" dirty="0">
                <a:solidFill>
                  <a:srgbClr val="000000"/>
                </a:solidFill>
                <a:effectLst/>
                <a:latin typeface="Arial" panose="020B0604020202020204" pitchFamily="34" charset="0"/>
                <a:cs typeface="Arial" panose="020B0604020202020204" pitchFamily="34" charset="0"/>
              </a:rPr>
              <a:t>Ipsilateral_Rebound_Tenderness,</a:t>
            </a:r>
            <a:r>
              <a:rPr lang="en-IN" dirty="0">
                <a:latin typeface="Arial" panose="020B0604020202020204" pitchFamily="34" charset="0"/>
                <a:cs typeface="Arial" panose="020B0604020202020204" pitchFamily="34" charset="0"/>
              </a:rPr>
              <a:t> </a:t>
            </a:r>
            <a:r>
              <a:rPr lang="en-IN" sz="1800" i="0" u="none" strike="noStrike" dirty="0">
                <a:solidFill>
                  <a:srgbClr val="000000"/>
                </a:solidFill>
                <a:effectLst/>
                <a:latin typeface="Arial" panose="020B0604020202020204" pitchFamily="34" charset="0"/>
                <a:cs typeface="Arial" panose="020B0604020202020204" pitchFamily="34" charset="0"/>
              </a:rPr>
              <a:t>US_Performed</a:t>
            </a:r>
            <a:r>
              <a:rPr lang="en-IN" dirty="0">
                <a:latin typeface="Arial" panose="020B0604020202020204" pitchFamily="34" charset="0"/>
                <a:cs typeface="Arial" panose="020B0604020202020204" pitchFamily="34" charset="0"/>
              </a:rPr>
              <a:t> </a:t>
            </a:r>
            <a:r>
              <a:rPr lang="en-IN" sz="1800" i="0" u="none" strike="noStrike" dirty="0">
                <a:solidFill>
                  <a:srgbClr val="000000"/>
                </a:solidFill>
                <a:effectLst/>
                <a:latin typeface="Arial" panose="020B0604020202020204" pitchFamily="34" charset="0"/>
                <a:cs typeface="Arial" panose="020B0604020202020204" pitchFamily="34" charset="0"/>
              </a:rPr>
              <a:t>Free_Fluids</a:t>
            </a:r>
            <a:r>
              <a:rPr lang="en-IN" dirty="0">
                <a:latin typeface="Arial" panose="020B0604020202020204" pitchFamily="34" charset="0"/>
                <a:cs typeface="Arial" panose="020B0604020202020204" pitchFamily="34" charset="0"/>
              </a:rPr>
              <a:t> ).</a:t>
            </a:r>
          </a:p>
          <a:p>
            <a:pPr>
              <a:buFont typeface="Arial" panose="020B0604020202020204" pitchFamily="34" charset="0"/>
              <a:buChar char="•"/>
            </a:pPr>
            <a:r>
              <a:rPr lang="en-IN" dirty="0">
                <a:latin typeface="Arial" panose="020B0604020202020204" pitchFamily="34" charset="0"/>
                <a:cs typeface="Arial" panose="020B0604020202020204" pitchFamily="34" charset="0"/>
              </a:rPr>
              <a:t>Imaging: Ultrasound, CT findings.</a:t>
            </a:r>
          </a:p>
          <a:p>
            <a:pPr>
              <a:buFont typeface="Arial" panose="020B0604020202020204" pitchFamily="34" charset="0"/>
              <a:buChar char="•"/>
            </a:pPr>
            <a:r>
              <a:rPr lang="en-IN" dirty="0">
                <a:latin typeface="Arial" panose="020B0604020202020204" pitchFamily="34" charset="0"/>
                <a:cs typeface="Arial" panose="020B0604020202020204" pitchFamily="34" charset="0"/>
              </a:rPr>
              <a:t>Outcomes: Surgery vs. non-surgical treatment, complications.</a:t>
            </a:r>
          </a:p>
          <a:p>
            <a:endParaRPr lang="en-US" dirty="0">
              <a:latin typeface="Arial" panose="020B0604020202020204" pitchFamily="34" charset="0"/>
              <a:cs typeface="Arial" panose="020B0604020202020204" pitchFamily="34" charset="0"/>
            </a:endParaRPr>
          </a:p>
          <a:p>
            <a:r>
              <a:rPr lang="en-US" b="1" dirty="0">
                <a:latin typeface="Arial" panose="020B0604020202020204" pitchFamily="34" charset="0"/>
                <a:cs typeface="Arial" panose="020B0604020202020204" pitchFamily="34" charset="0"/>
              </a:rPr>
              <a:t>Challenges</a:t>
            </a:r>
            <a:r>
              <a:rPr lang="en-US" dirty="0">
                <a:latin typeface="Arial" panose="020B0604020202020204" pitchFamily="34" charset="0"/>
                <a:cs typeface="Arial" panose="020B0604020202020204" pitchFamily="34" charset="0"/>
              </a:rPr>
              <a:t>: Missing data in EHRs.</a:t>
            </a:r>
          </a:p>
          <a:p>
            <a:pPr>
              <a:buFont typeface="Arial" panose="020B0604020202020204" pitchFamily="34" charset="0"/>
              <a:buChar char="•"/>
            </a:pPr>
            <a:r>
              <a:rPr lang="en-US" dirty="0">
                <a:latin typeface="Arial" panose="020B0604020202020204" pitchFamily="34" charset="0"/>
                <a:cs typeface="Arial" panose="020B0604020202020204" pitchFamily="34" charset="0"/>
              </a:rPr>
              <a:t>Variability in clinical practices across hospitals.</a:t>
            </a:r>
            <a:endParaRPr lang="en-US" dirty="0"/>
          </a:p>
        </p:txBody>
      </p:sp>
      <p:graphicFrame>
        <p:nvGraphicFramePr>
          <p:cNvPr id="5" name="Object 4">
            <a:extLst>
              <a:ext uri="{FF2B5EF4-FFF2-40B4-BE49-F238E27FC236}">
                <a16:creationId xmlns:a16="http://schemas.microsoft.com/office/drawing/2014/main" id="{ADE18E58-E185-319E-1458-1435687945DB}"/>
              </a:ext>
            </a:extLst>
          </p:cNvPr>
          <p:cNvGraphicFramePr>
            <a:graphicFrameLocks noChangeAspect="1"/>
          </p:cNvGraphicFramePr>
          <p:nvPr>
            <p:extLst>
              <p:ext uri="{D42A27DB-BD31-4B8C-83A1-F6EECF244321}">
                <p14:modId xmlns:p14="http://schemas.microsoft.com/office/powerpoint/2010/main" val="3516994021"/>
              </p:ext>
            </p:extLst>
          </p:nvPr>
        </p:nvGraphicFramePr>
        <p:xfrm>
          <a:off x="10305851" y="2257566"/>
          <a:ext cx="1351280" cy="1191754"/>
        </p:xfrm>
        <a:graphic>
          <a:graphicData uri="http://schemas.openxmlformats.org/presentationml/2006/ole">
            <mc:AlternateContent xmlns:mc="http://schemas.openxmlformats.org/markup-compatibility/2006">
              <mc:Choice xmlns:v="urn:schemas-microsoft-com:vml" Requires="v">
                <p:oleObj name="Worksheet" showAsIcon="1" r:id="rId2" imgW="914597" imgH="806311" progId="Excel.Sheet.12">
                  <p:embed/>
                </p:oleObj>
              </mc:Choice>
              <mc:Fallback>
                <p:oleObj name="Worksheet" showAsIcon="1" r:id="rId2" imgW="914597" imgH="806311" progId="Excel.Sheet.12">
                  <p:embed/>
                  <p:pic>
                    <p:nvPicPr>
                      <p:cNvPr id="0" name=""/>
                      <p:cNvPicPr/>
                      <p:nvPr/>
                    </p:nvPicPr>
                    <p:blipFill>
                      <a:blip r:embed="rId3"/>
                      <a:stretch>
                        <a:fillRect/>
                      </a:stretch>
                    </p:blipFill>
                    <p:spPr>
                      <a:xfrm>
                        <a:off x="10305851" y="2257566"/>
                        <a:ext cx="1351280" cy="1191754"/>
                      </a:xfrm>
                      <a:prstGeom prst="rect">
                        <a:avLst/>
                      </a:prstGeom>
                    </p:spPr>
                  </p:pic>
                </p:oleObj>
              </mc:Fallback>
            </mc:AlternateContent>
          </a:graphicData>
        </a:graphic>
      </p:graphicFrame>
    </p:spTree>
    <p:extLst>
      <p:ext uri="{BB962C8B-B14F-4D97-AF65-F5344CB8AC3E}">
        <p14:creationId xmlns:p14="http://schemas.microsoft.com/office/powerpoint/2010/main" val="32978961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95A4E3-AD6C-C7C9-7712-F0941945095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7D47471-895B-AC1F-BEFE-852ECC65D0CB}"/>
              </a:ext>
            </a:extLst>
          </p:cNvPr>
          <p:cNvSpPr>
            <a:spLocks noGrp="1"/>
          </p:cNvSpPr>
          <p:nvPr>
            <p:ph type="title"/>
          </p:nvPr>
        </p:nvSpPr>
        <p:spPr/>
        <p:txBody>
          <a:bodyPr/>
          <a:lstStyle/>
          <a:p>
            <a:r>
              <a:rPr lang="en-IN" dirty="0"/>
              <a:t>Data Preprocessing</a:t>
            </a:r>
          </a:p>
        </p:txBody>
      </p:sp>
      <p:sp>
        <p:nvSpPr>
          <p:cNvPr id="4" name="TextBox 3">
            <a:extLst>
              <a:ext uri="{FF2B5EF4-FFF2-40B4-BE49-F238E27FC236}">
                <a16:creationId xmlns:a16="http://schemas.microsoft.com/office/drawing/2014/main" id="{71A1A711-89DA-AE4B-E581-AF9E2CE7778B}"/>
              </a:ext>
            </a:extLst>
          </p:cNvPr>
          <p:cNvSpPr txBox="1"/>
          <p:nvPr/>
        </p:nvSpPr>
        <p:spPr>
          <a:xfrm>
            <a:off x="827695" y="2411551"/>
            <a:ext cx="5784861" cy="3139321"/>
          </a:xfrm>
          <a:prstGeom prst="rect">
            <a:avLst/>
          </a:prstGeom>
          <a:noFill/>
        </p:spPr>
        <p:txBody>
          <a:bodyPr wrap="square">
            <a:spAutoFit/>
          </a:bodyPr>
          <a:lstStyle/>
          <a:p>
            <a:r>
              <a:rPr lang="en-US" dirty="0">
                <a:latin typeface="Arial" panose="020B0604020202020204" pitchFamily="34" charset="0"/>
                <a:cs typeface="Arial" panose="020B0604020202020204" pitchFamily="34" charset="0"/>
              </a:rPr>
              <a:t>Handle missing values:</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Checked for null values and there is no null value in all the columns.</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Patient records: 781</a:t>
            </a:r>
          </a:p>
          <a:p>
            <a:r>
              <a:rPr lang="en-US" dirty="0">
                <a:latin typeface="Arial" panose="020B0604020202020204" pitchFamily="34" charset="0"/>
                <a:cs typeface="Arial" panose="020B0604020202020204" pitchFamily="34" charset="0"/>
              </a:rPr>
              <a:t>Attributes count- 37</a:t>
            </a:r>
          </a:p>
          <a:p>
            <a:r>
              <a:rPr lang="en-US" dirty="0">
                <a:latin typeface="Arial" panose="020B0604020202020204" pitchFamily="34" charset="0"/>
                <a:cs typeface="Arial" panose="020B0604020202020204" pitchFamily="34" charset="0"/>
              </a:rPr>
              <a:t>Time period hospital records taken: 2016 to 2021</a:t>
            </a:r>
          </a:p>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p:txBody>
      </p:sp>
      <p:pic>
        <p:nvPicPr>
          <p:cNvPr id="10" name="Picture 9">
            <a:extLst>
              <a:ext uri="{FF2B5EF4-FFF2-40B4-BE49-F238E27FC236}">
                <a16:creationId xmlns:a16="http://schemas.microsoft.com/office/drawing/2014/main" id="{1DC4BFF1-B8B9-D030-69F4-4D73DC38901E}"/>
              </a:ext>
            </a:extLst>
          </p:cNvPr>
          <p:cNvPicPr>
            <a:picLocks noChangeAspect="1"/>
          </p:cNvPicPr>
          <p:nvPr/>
        </p:nvPicPr>
        <p:blipFill>
          <a:blip r:embed="rId2"/>
          <a:stretch>
            <a:fillRect/>
          </a:stretch>
        </p:blipFill>
        <p:spPr>
          <a:xfrm>
            <a:off x="7184375" y="2565379"/>
            <a:ext cx="4096433" cy="3990644"/>
          </a:xfrm>
          <a:prstGeom prst="rect">
            <a:avLst/>
          </a:prstGeom>
        </p:spPr>
      </p:pic>
    </p:spTree>
    <p:extLst>
      <p:ext uri="{BB962C8B-B14F-4D97-AF65-F5344CB8AC3E}">
        <p14:creationId xmlns:p14="http://schemas.microsoft.com/office/powerpoint/2010/main" val="27100382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CC428F-37BF-3DFA-B7CE-5533A6E4AD6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C6F2EE3-281A-CC2E-BB8E-69ED326CB439}"/>
              </a:ext>
            </a:extLst>
          </p:cNvPr>
          <p:cNvSpPr>
            <a:spLocks noGrp="1"/>
          </p:cNvSpPr>
          <p:nvPr>
            <p:ph type="title"/>
          </p:nvPr>
        </p:nvSpPr>
        <p:spPr/>
        <p:txBody>
          <a:bodyPr/>
          <a:lstStyle/>
          <a:p>
            <a:r>
              <a:rPr lang="en-IN" dirty="0"/>
              <a:t>Data Preprocessing</a:t>
            </a:r>
          </a:p>
        </p:txBody>
      </p:sp>
      <p:sp>
        <p:nvSpPr>
          <p:cNvPr id="6" name="TextBox 5">
            <a:extLst>
              <a:ext uri="{FF2B5EF4-FFF2-40B4-BE49-F238E27FC236}">
                <a16:creationId xmlns:a16="http://schemas.microsoft.com/office/drawing/2014/main" id="{6047D257-A39A-51AA-1A0C-8B01A65EB97C}"/>
              </a:ext>
            </a:extLst>
          </p:cNvPr>
          <p:cNvSpPr txBox="1"/>
          <p:nvPr/>
        </p:nvSpPr>
        <p:spPr>
          <a:xfrm>
            <a:off x="498107" y="2449506"/>
            <a:ext cx="6097604" cy="3693319"/>
          </a:xfrm>
          <a:prstGeom prst="rect">
            <a:avLst/>
          </a:prstGeom>
          <a:noFill/>
        </p:spPr>
        <p:txBody>
          <a:bodyPr wrap="square">
            <a:spAutoFit/>
          </a:bodyPr>
          <a:lstStyle/>
          <a:p>
            <a:pPr>
              <a:buFont typeface="Arial" panose="020B0604020202020204" pitchFamily="34" charset="0"/>
              <a:buChar char="•"/>
            </a:pPr>
            <a:r>
              <a:rPr lang="en-US" dirty="0">
                <a:latin typeface="Arial" panose="020B0604020202020204" pitchFamily="34" charset="0"/>
                <a:cs typeface="Arial" panose="020B0604020202020204" pitchFamily="34" charset="0"/>
              </a:rPr>
              <a:t>Encode categorical variables:</a:t>
            </a:r>
          </a:p>
          <a:p>
            <a:pPr>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a:buFont typeface="Arial" panose="020B0604020202020204" pitchFamily="34" charset="0"/>
              <a:buChar char="•"/>
            </a:pPr>
            <a:r>
              <a:rPr lang="en-US" dirty="0">
                <a:latin typeface="Arial" panose="020B0604020202020204" pitchFamily="34" charset="0"/>
                <a:cs typeface="Arial" panose="020B0604020202020204" pitchFamily="34" charset="0"/>
              </a:rPr>
              <a:t>Converting the categorical fields- to 0 &amp; 1.</a:t>
            </a:r>
          </a:p>
          <a:p>
            <a:pPr>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a:buFont typeface="Arial" panose="020B0604020202020204" pitchFamily="34" charset="0"/>
              <a:buChar char="•"/>
            </a:pPr>
            <a:r>
              <a:rPr lang="en-US" dirty="0">
                <a:latin typeface="Arial" panose="020B0604020202020204" pitchFamily="34" charset="0"/>
                <a:cs typeface="Arial" panose="020B0604020202020204" pitchFamily="34" charset="0"/>
              </a:rPr>
              <a:t>Gender</a:t>
            </a:r>
          </a:p>
          <a:p>
            <a:pPr>
              <a:buFont typeface="Arial" panose="020B0604020202020204" pitchFamily="34" charset="0"/>
              <a:buChar char="•"/>
            </a:pPr>
            <a:r>
              <a:rPr lang="en-IN" dirty="0">
                <a:latin typeface="Arial" panose="020B0604020202020204" pitchFamily="34" charset="0"/>
                <a:cs typeface="Arial" panose="020B0604020202020204" pitchFamily="34" charset="0"/>
              </a:rPr>
              <a:t>Appendix_on_Ultra Sound’</a:t>
            </a:r>
          </a:p>
          <a:p>
            <a:pPr>
              <a:buFont typeface="Arial" panose="020B0604020202020204" pitchFamily="34" charset="0"/>
              <a:buChar char="•"/>
            </a:pPr>
            <a:r>
              <a:rPr lang="en-IN" dirty="0">
                <a:latin typeface="Arial" panose="020B0604020202020204" pitchFamily="34" charset="0"/>
                <a:cs typeface="Arial" panose="020B0604020202020204" pitchFamily="34" charset="0"/>
              </a:rPr>
              <a:t>Migratory_Pain</a:t>
            </a:r>
          </a:p>
          <a:p>
            <a:pPr>
              <a:buFont typeface="Arial" panose="020B0604020202020204" pitchFamily="34" charset="0"/>
              <a:buChar char="•"/>
            </a:pPr>
            <a:r>
              <a:rPr lang="en-IN" dirty="0">
                <a:latin typeface="Arial" panose="020B0604020202020204" pitchFamily="34" charset="0"/>
                <a:cs typeface="Arial" panose="020B0604020202020204" pitchFamily="34" charset="0"/>
              </a:rPr>
              <a:t>Lower_Right_Abd_Pain</a:t>
            </a:r>
          </a:p>
          <a:p>
            <a:pPr>
              <a:buFont typeface="Arial" panose="020B0604020202020204" pitchFamily="34" charset="0"/>
              <a:buChar char="•"/>
            </a:pPr>
            <a:r>
              <a:rPr lang="en-IN" dirty="0">
                <a:latin typeface="Arial" panose="020B0604020202020204" pitchFamily="34" charset="0"/>
                <a:cs typeface="Arial" panose="020B0604020202020204" pitchFamily="34" charset="0"/>
              </a:rPr>
              <a:t>Contralateral_Rebound_Tenderness</a:t>
            </a:r>
          </a:p>
          <a:p>
            <a:pPr>
              <a:buFont typeface="Arial" panose="020B0604020202020204" pitchFamily="34" charset="0"/>
              <a:buChar char="•"/>
            </a:pPr>
            <a:r>
              <a:rPr lang="en-IN" dirty="0">
                <a:latin typeface="Arial" panose="020B0604020202020204" pitchFamily="34" charset="0"/>
                <a:cs typeface="Arial" panose="020B0604020202020204" pitchFamily="34" charset="0"/>
              </a:rPr>
              <a:t>Psoas_Sign</a:t>
            </a:r>
          </a:p>
          <a:p>
            <a:pPr>
              <a:buFont typeface="Arial" panose="020B0604020202020204" pitchFamily="34" charset="0"/>
              <a:buChar char="•"/>
            </a:pPr>
            <a:r>
              <a:rPr lang="en-IN" dirty="0">
                <a:latin typeface="Arial" panose="020B0604020202020204" pitchFamily="34" charset="0"/>
                <a:cs typeface="Arial" panose="020B0604020202020204" pitchFamily="34" charset="0"/>
              </a:rPr>
              <a:t>Ipsilateral_Rebound_Tenderness</a:t>
            </a:r>
          </a:p>
          <a:p>
            <a:pPr>
              <a:buFont typeface="Arial" panose="020B0604020202020204" pitchFamily="34" charset="0"/>
              <a:buChar char="•"/>
            </a:pPr>
            <a:r>
              <a:rPr lang="en-IN" dirty="0">
                <a:latin typeface="Arial" panose="020B0604020202020204" pitchFamily="34" charset="0"/>
                <a:cs typeface="Arial" panose="020B0604020202020204" pitchFamily="34" charset="0"/>
              </a:rPr>
              <a:t>US_Performed</a:t>
            </a:r>
          </a:p>
          <a:p>
            <a:pPr>
              <a:buFont typeface="Arial" panose="020B0604020202020204" pitchFamily="34" charset="0"/>
              <a:buChar char="•"/>
            </a:pPr>
            <a:r>
              <a:rPr lang="en-IN" dirty="0">
                <a:latin typeface="Arial" panose="020B0604020202020204" pitchFamily="34" charset="0"/>
                <a:cs typeface="Arial" panose="020B0604020202020204" pitchFamily="34" charset="0"/>
              </a:rPr>
              <a:t>Free_Fluids</a:t>
            </a:r>
          </a:p>
        </p:txBody>
      </p:sp>
      <p:pic>
        <p:nvPicPr>
          <p:cNvPr id="10" name="Picture 9">
            <a:extLst>
              <a:ext uri="{FF2B5EF4-FFF2-40B4-BE49-F238E27FC236}">
                <a16:creationId xmlns:a16="http://schemas.microsoft.com/office/drawing/2014/main" id="{BA0D11AB-61E1-AD54-ABD1-915F7741839A}"/>
              </a:ext>
            </a:extLst>
          </p:cNvPr>
          <p:cNvPicPr>
            <a:picLocks noChangeAspect="1"/>
          </p:cNvPicPr>
          <p:nvPr/>
        </p:nvPicPr>
        <p:blipFill>
          <a:blip r:embed="rId2"/>
          <a:stretch>
            <a:fillRect/>
          </a:stretch>
        </p:blipFill>
        <p:spPr>
          <a:xfrm>
            <a:off x="6506677" y="4930548"/>
            <a:ext cx="5042387" cy="1752044"/>
          </a:xfrm>
          <a:prstGeom prst="rect">
            <a:avLst/>
          </a:prstGeom>
        </p:spPr>
      </p:pic>
      <p:sp>
        <p:nvSpPr>
          <p:cNvPr id="11" name="Rectangle 10">
            <a:extLst>
              <a:ext uri="{FF2B5EF4-FFF2-40B4-BE49-F238E27FC236}">
                <a16:creationId xmlns:a16="http://schemas.microsoft.com/office/drawing/2014/main" id="{A8B8C0BE-5962-4943-6DA0-16C3CE09B7EE}"/>
              </a:ext>
            </a:extLst>
          </p:cNvPr>
          <p:cNvSpPr/>
          <p:nvPr/>
        </p:nvSpPr>
        <p:spPr>
          <a:xfrm>
            <a:off x="7023324" y="4961226"/>
            <a:ext cx="388039" cy="1813401"/>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3" name="Rectangle 12">
            <a:extLst>
              <a:ext uri="{FF2B5EF4-FFF2-40B4-BE49-F238E27FC236}">
                <a16:creationId xmlns:a16="http://schemas.microsoft.com/office/drawing/2014/main" id="{D33332D9-5F11-BA86-CF8D-184FBCEB9C7A}"/>
              </a:ext>
            </a:extLst>
          </p:cNvPr>
          <p:cNvSpPr/>
          <p:nvPr/>
        </p:nvSpPr>
        <p:spPr>
          <a:xfrm>
            <a:off x="7928010" y="4930547"/>
            <a:ext cx="657725" cy="1813401"/>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 name="Rectangle 13">
            <a:extLst>
              <a:ext uri="{FF2B5EF4-FFF2-40B4-BE49-F238E27FC236}">
                <a16:creationId xmlns:a16="http://schemas.microsoft.com/office/drawing/2014/main" id="{419AF15A-3BE4-9594-682F-584D26110737}"/>
              </a:ext>
            </a:extLst>
          </p:cNvPr>
          <p:cNvSpPr/>
          <p:nvPr/>
        </p:nvSpPr>
        <p:spPr>
          <a:xfrm>
            <a:off x="9148678" y="4991905"/>
            <a:ext cx="2507295" cy="1752044"/>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7" name="Picture 6">
            <a:extLst>
              <a:ext uri="{FF2B5EF4-FFF2-40B4-BE49-F238E27FC236}">
                <a16:creationId xmlns:a16="http://schemas.microsoft.com/office/drawing/2014/main" id="{02F179F8-00F1-EB88-DE86-4F35697FC71D}"/>
              </a:ext>
            </a:extLst>
          </p:cNvPr>
          <p:cNvPicPr>
            <a:picLocks noChangeAspect="1"/>
          </p:cNvPicPr>
          <p:nvPr/>
        </p:nvPicPr>
        <p:blipFill>
          <a:blip r:embed="rId3"/>
          <a:stretch>
            <a:fillRect/>
          </a:stretch>
        </p:blipFill>
        <p:spPr>
          <a:xfrm>
            <a:off x="6730197" y="2288429"/>
            <a:ext cx="4283243" cy="2576835"/>
          </a:xfrm>
          <a:prstGeom prst="rect">
            <a:avLst/>
          </a:prstGeom>
        </p:spPr>
      </p:pic>
    </p:spTree>
    <p:extLst>
      <p:ext uri="{BB962C8B-B14F-4D97-AF65-F5344CB8AC3E}">
        <p14:creationId xmlns:p14="http://schemas.microsoft.com/office/powerpoint/2010/main" val="15728963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822ECA-C786-04BD-A308-F27A9CD5926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EA0531D-EFF4-8F40-4958-D9AB317BA7EA}"/>
              </a:ext>
            </a:extLst>
          </p:cNvPr>
          <p:cNvSpPr>
            <a:spLocks noGrp="1"/>
          </p:cNvSpPr>
          <p:nvPr>
            <p:ph type="title"/>
          </p:nvPr>
        </p:nvSpPr>
        <p:spPr/>
        <p:txBody>
          <a:bodyPr/>
          <a:lstStyle/>
          <a:p>
            <a:r>
              <a:rPr lang="en-US" dirty="0"/>
              <a:t>Feature Selection</a:t>
            </a:r>
            <a:endParaRPr lang="en-IN" dirty="0"/>
          </a:p>
        </p:txBody>
      </p:sp>
      <p:sp>
        <p:nvSpPr>
          <p:cNvPr id="4" name="TextBox 3">
            <a:extLst>
              <a:ext uri="{FF2B5EF4-FFF2-40B4-BE49-F238E27FC236}">
                <a16:creationId xmlns:a16="http://schemas.microsoft.com/office/drawing/2014/main" id="{27DD97C9-4406-DF93-3B30-DB2ED4D437A8}"/>
              </a:ext>
            </a:extLst>
          </p:cNvPr>
          <p:cNvSpPr txBox="1"/>
          <p:nvPr/>
        </p:nvSpPr>
        <p:spPr>
          <a:xfrm>
            <a:off x="767615" y="2626978"/>
            <a:ext cx="6097604" cy="646331"/>
          </a:xfrm>
          <a:prstGeom prst="rect">
            <a:avLst/>
          </a:prstGeom>
          <a:noFill/>
        </p:spPr>
        <p:txBody>
          <a:bodyPr wrap="square">
            <a:spAutoFit/>
          </a:bodyPr>
          <a:lstStyle/>
          <a:p>
            <a:pPr>
              <a:buFont typeface="Arial" panose="020B0604020202020204" pitchFamily="34" charset="0"/>
              <a:buChar char="•"/>
            </a:pPr>
            <a:r>
              <a:rPr lang="en-US" b="1" dirty="0">
                <a:latin typeface="Arial" panose="020B0604020202020204" pitchFamily="34" charset="0"/>
                <a:cs typeface="Arial" panose="020B0604020202020204" pitchFamily="34" charset="0"/>
              </a:rPr>
              <a:t>Feature Selection</a:t>
            </a:r>
            <a:r>
              <a:rPr lang="en-US" dirty="0">
                <a:latin typeface="Arial" panose="020B0604020202020204" pitchFamily="34" charset="0"/>
                <a:cs typeface="Arial" panose="020B0604020202020204" pitchFamily="34" charset="0"/>
              </a:rPr>
              <a:t>: Identify critical predictors of appendicitis (e.g., lab results, imaging data).</a:t>
            </a:r>
          </a:p>
        </p:txBody>
      </p:sp>
      <p:pic>
        <p:nvPicPr>
          <p:cNvPr id="5" name="Picture 4">
            <a:extLst>
              <a:ext uri="{FF2B5EF4-FFF2-40B4-BE49-F238E27FC236}">
                <a16:creationId xmlns:a16="http://schemas.microsoft.com/office/drawing/2014/main" id="{93633970-FE00-C454-2C6A-4F9C36FE5205}"/>
              </a:ext>
            </a:extLst>
          </p:cNvPr>
          <p:cNvPicPr>
            <a:picLocks noChangeAspect="1"/>
          </p:cNvPicPr>
          <p:nvPr/>
        </p:nvPicPr>
        <p:blipFill>
          <a:blip r:embed="rId2"/>
          <a:stretch>
            <a:fillRect/>
          </a:stretch>
        </p:blipFill>
        <p:spPr>
          <a:xfrm>
            <a:off x="1052501" y="3841296"/>
            <a:ext cx="10864499" cy="1594304"/>
          </a:xfrm>
          <a:prstGeom prst="rect">
            <a:avLst/>
          </a:prstGeom>
        </p:spPr>
      </p:pic>
    </p:spTree>
    <p:extLst>
      <p:ext uri="{BB962C8B-B14F-4D97-AF65-F5344CB8AC3E}">
        <p14:creationId xmlns:p14="http://schemas.microsoft.com/office/powerpoint/2010/main" val="54450579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1275</TotalTime>
  <Words>1350</Words>
  <Application>Microsoft Office PowerPoint</Application>
  <PresentationFormat>Widescreen</PresentationFormat>
  <Paragraphs>154</Paragraphs>
  <Slides>18</Slides>
  <Notes>0</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18</vt:i4>
      </vt:variant>
    </vt:vector>
  </HeadingPairs>
  <TitlesOfParts>
    <vt:vector size="23" baseType="lpstr">
      <vt:lpstr>Arial</vt:lpstr>
      <vt:lpstr>Century Gothic</vt:lpstr>
      <vt:lpstr>Wingdings 3</vt:lpstr>
      <vt:lpstr>Ion Boardroom</vt:lpstr>
      <vt:lpstr>Microsoft Excel Worksheet</vt:lpstr>
      <vt:lpstr>Leveraging Machine Learning for Clinical Decision Support</vt:lpstr>
      <vt:lpstr>Agenda</vt:lpstr>
      <vt:lpstr>Case Study</vt:lpstr>
      <vt:lpstr>Project Charter</vt:lpstr>
      <vt:lpstr>Objective</vt:lpstr>
      <vt:lpstr>Data Collection</vt:lpstr>
      <vt:lpstr>Data Preprocessing</vt:lpstr>
      <vt:lpstr>Data Preprocessing</vt:lpstr>
      <vt:lpstr>Feature Selection</vt:lpstr>
      <vt:lpstr>Model Development</vt:lpstr>
      <vt:lpstr>Model Development</vt:lpstr>
      <vt:lpstr>Model Evaluation</vt:lpstr>
      <vt:lpstr>Model Evaluation</vt:lpstr>
      <vt:lpstr>Model Evaluation</vt:lpstr>
      <vt:lpstr>Feature importance</vt:lpstr>
      <vt:lpstr>Feature importance</vt:lpstr>
      <vt:lpstr>Overall Inference for Appendicitis Management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Uma Devi</dc:creator>
  <cp:lastModifiedBy>Uma Devi</cp:lastModifiedBy>
  <cp:revision>32</cp:revision>
  <dcterms:created xsi:type="dcterms:W3CDTF">2025-01-04T05:23:19Z</dcterms:created>
  <dcterms:modified xsi:type="dcterms:W3CDTF">2025-01-24T13:22:59Z</dcterms:modified>
</cp:coreProperties>
</file>