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339A-4857-4B3E-BB15-BAA892B39DEC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9B705-9007-4F7D-8D16-CF583512D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6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DBECF00-AA40-45C1-91E0-FB8B38A5E257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839200" cy="1470025"/>
          </a:xfrm>
        </p:spPr>
        <p:txBody>
          <a:bodyPr/>
          <a:lstStyle/>
          <a:p>
            <a:r>
              <a:rPr lang="en-US" dirty="0" smtClean="0"/>
              <a:t>Term Paper and Proposal Guidelines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76962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Send an email with a topic and a </a:t>
            </a:r>
            <a:r>
              <a:rPr lang="en-US" sz="2800" dirty="0" smtClean="0"/>
              <a:t>brief (1-paragraph) </a:t>
            </a:r>
            <a:r>
              <a:rPr lang="en-US" sz="2800" dirty="0" smtClean="0"/>
              <a:t>description of what </a:t>
            </a:r>
            <a:r>
              <a:rPr lang="en-US" sz="2800" dirty="0" smtClean="0"/>
              <a:t>you plan to do </a:t>
            </a:r>
            <a:r>
              <a:rPr lang="en-US" sz="2800" dirty="0" smtClean="0"/>
              <a:t>(</a:t>
            </a:r>
            <a:r>
              <a:rPr lang="en-US" sz="2800" b="1" u="sng" dirty="0" smtClean="0">
                <a:solidFill>
                  <a:srgbClr val="FF0000"/>
                </a:solidFill>
              </a:rPr>
              <a:t>due 5 February 2015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Prepare a proposal on an </a:t>
            </a:r>
            <a:r>
              <a:rPr lang="en-US" sz="2800" b="1" dirty="0" smtClean="0">
                <a:solidFill>
                  <a:srgbClr val="FF0000"/>
                </a:solidFill>
              </a:rPr>
              <a:t>approved</a:t>
            </a:r>
            <a:r>
              <a:rPr lang="en-US" sz="2800" dirty="0" smtClean="0"/>
              <a:t> topic (</a:t>
            </a:r>
            <a:r>
              <a:rPr lang="en-US" sz="2800" b="1" u="sng" dirty="0" smtClean="0">
                <a:solidFill>
                  <a:srgbClr val="FF0000"/>
                </a:solidFill>
              </a:rPr>
              <a:t>due 19 </a:t>
            </a:r>
            <a:r>
              <a:rPr lang="en-US" sz="2800" b="1" u="sng" dirty="0" smtClean="0">
                <a:solidFill>
                  <a:srgbClr val="FF0000"/>
                </a:solidFill>
              </a:rPr>
              <a:t>February 2015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Submit term paper (</a:t>
            </a:r>
            <a:r>
              <a:rPr lang="en-US" sz="2800" b="1" u="sng" dirty="0" smtClean="0">
                <a:solidFill>
                  <a:srgbClr val="FF0000"/>
                </a:solidFill>
              </a:rPr>
              <a:t>6 May 2015)</a:t>
            </a:r>
            <a:endParaRPr lang="en-US" sz="28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4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8915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Due Dates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Please</a:t>
            </a:r>
            <a:r>
              <a:rPr lang="en-US" sz="2400" dirty="0"/>
              <a:t> email a PDF copy of term-paper </a:t>
            </a:r>
            <a:r>
              <a:rPr lang="en-US" sz="2400" dirty="0" smtClean="0"/>
              <a:t>on </a:t>
            </a:r>
            <a:r>
              <a:rPr lang="en-US" sz="2400" dirty="0"/>
              <a:t>or before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May 6, 2015 </a:t>
            </a:r>
            <a:r>
              <a:rPr lang="en-US" sz="2400" b="1" dirty="0" smtClean="0"/>
              <a:t>11:59PM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Page Limit (</a:t>
            </a:r>
            <a:r>
              <a:rPr lang="en-US" sz="2400" b="1" dirty="0" smtClean="0">
                <a:solidFill>
                  <a:srgbClr val="FF0000"/>
                </a:solidFill>
              </a:rPr>
              <a:t>Emphasize quality of content, not quantity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Not less than 4 pages (single column,</a:t>
            </a:r>
            <a:r>
              <a:rPr lang="en-US" sz="2400" dirty="0"/>
              <a:t> </a:t>
            </a:r>
            <a:r>
              <a:rPr lang="en-US" sz="2400" dirty="0" smtClean="0"/>
              <a:t>single-spaced, and 12 point Times New Roman font)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Not more than 6 pages (single column,</a:t>
            </a:r>
            <a:r>
              <a:rPr lang="en-US" sz="2400" dirty="0"/>
              <a:t> </a:t>
            </a:r>
            <a:r>
              <a:rPr lang="en-US" sz="2400" dirty="0" smtClean="0"/>
              <a:t>single-spaced, </a:t>
            </a:r>
            <a:r>
              <a:rPr lang="en-US" sz="2400" dirty="0"/>
              <a:t>and </a:t>
            </a:r>
            <a:r>
              <a:rPr lang="en-US" sz="2400" dirty="0" smtClean="0"/>
              <a:t>12 </a:t>
            </a:r>
            <a:r>
              <a:rPr lang="en-US" sz="2400" dirty="0"/>
              <a:t>point Times </a:t>
            </a:r>
            <a:r>
              <a:rPr lang="en-US" sz="2400" dirty="0" smtClean="0"/>
              <a:t>New Roman font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Cover page, Table of contents</a:t>
            </a:r>
            <a:r>
              <a:rPr lang="en-US" sz="2400" dirty="0"/>
              <a:t>, </a:t>
            </a:r>
            <a:r>
              <a:rPr lang="en-US" sz="2400" dirty="0" smtClean="0"/>
              <a:t>and Table of figures </a:t>
            </a:r>
            <a:r>
              <a:rPr lang="en-US" sz="2400" b="1" i="1" dirty="0" smtClean="0">
                <a:solidFill>
                  <a:srgbClr val="FF0000"/>
                </a:solidFill>
              </a:rPr>
              <a:t>do not </a:t>
            </a:r>
            <a:r>
              <a:rPr lang="en-US" sz="2400" dirty="0" smtClean="0"/>
              <a:t>count towards the page limit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Bibliography/references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do not </a:t>
            </a:r>
            <a:r>
              <a:rPr lang="en-US" sz="2400" dirty="0" smtClean="0"/>
              <a:t>count towards the page limit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Sectioning and Sub-sectioning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Use the section guidelines for the proposal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Points for each section (criteria) are same as the proposal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Proposal guidelines are also posted on the Blackboard under Class 1</a:t>
            </a:r>
          </a:p>
        </p:txBody>
      </p:sp>
    </p:spTree>
    <p:extLst>
      <p:ext uri="{BB962C8B-B14F-4D97-AF65-F5344CB8AC3E}">
        <p14:creationId xmlns:p14="http://schemas.microsoft.com/office/powerpoint/2010/main" val="43379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295400"/>
            <a:ext cx="876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  <a:cs typeface="+mn-cs"/>
              </a:rPr>
              <a:t> </a:t>
            </a:r>
            <a:endParaRPr lang="en-US" sz="2400" dirty="0">
              <a:latin typeface="+mj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i="1" dirty="0">
                <a:solidFill>
                  <a:srgbClr val="FF0000"/>
                </a:solidFill>
                <a:latin typeface="+mj-lt"/>
                <a:cs typeface="+mn-cs"/>
              </a:rPr>
              <a:t>The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  <a:cs typeface="+mn-cs"/>
              </a:rPr>
              <a:t>paper should </a:t>
            </a:r>
            <a:r>
              <a:rPr lang="en-US" sz="2400" b="1" i="1" dirty="0">
                <a:solidFill>
                  <a:srgbClr val="FF0000"/>
                </a:solidFill>
                <a:latin typeface="+mj-lt"/>
                <a:cs typeface="+mn-cs"/>
              </a:rPr>
              <a:t>be on a topic that has been approved by me</a:t>
            </a:r>
            <a:r>
              <a:rPr lang="en-US" sz="2400" i="1" dirty="0">
                <a:latin typeface="+mj-lt"/>
                <a:cs typeface="+mn-cs"/>
              </a:rPr>
              <a:t>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j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i="1" dirty="0">
                <a:latin typeface="+mj-lt"/>
                <a:cs typeface="+mn-cs"/>
              </a:rPr>
              <a:t>Example topics: </a:t>
            </a:r>
            <a:r>
              <a:rPr lang="en-US" sz="2400" i="1" dirty="0" smtClean="0">
                <a:latin typeface="+mj-lt"/>
                <a:cs typeface="+mn-cs"/>
              </a:rPr>
              <a:t>network security, host security, network workload characterization, network privacy, privacy in peer-to-peer networks, state of the art in congestion control, etc. </a:t>
            </a:r>
            <a:endParaRPr lang="en-US" sz="2400" dirty="0">
              <a:latin typeface="+mj-lt"/>
              <a:cs typeface="+mn-cs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0" y="2825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1" dirty="0">
                <a:latin typeface="Segoe UI" pitchFamily="34" charset="0"/>
                <a:cs typeface="Segoe UI" pitchFamily="34" charset="0"/>
              </a:rPr>
              <a:t>Term </a:t>
            </a:r>
            <a:r>
              <a:rPr lang="en-US" sz="4000" b="1" dirty="0" smtClean="0">
                <a:latin typeface="Segoe UI" pitchFamily="34" charset="0"/>
                <a:cs typeface="Segoe UI" pitchFamily="34" charset="0"/>
              </a:rPr>
              <a:t>Paper Topic</a:t>
            </a:r>
            <a:endParaRPr lang="en-US" sz="40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82575" y="1600200"/>
            <a:ext cx="88392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What “original” or “new” thoughts/arguments </a:t>
            </a:r>
            <a:r>
              <a:rPr lang="en-US" sz="2400" dirty="0">
                <a:latin typeface="+mj-lt"/>
              </a:rPr>
              <a:t>does the proposed term-paper investigate? How relevant is the term paper topic to the course. (25 points)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latin typeface="+mj-lt"/>
              </a:rPr>
              <a:t>Did the author ensure that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reader clearly understands what the proposed topic is about</a:t>
            </a:r>
            <a:r>
              <a:rPr lang="en-US" sz="2400" dirty="0">
                <a:latin typeface="+mj-lt"/>
              </a:rPr>
              <a:t>?  (20 points)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latin typeface="+mj-lt"/>
              </a:rPr>
              <a:t>What is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significance</a:t>
            </a:r>
            <a:r>
              <a:rPr lang="en-US" sz="2400" dirty="0">
                <a:latin typeface="+mj-lt"/>
              </a:rPr>
              <a:t> of the proposed topic? Did the author justify significance? (25 points)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latin typeface="+mj-lt"/>
              </a:rPr>
              <a:t>How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well did the author plan on organizing the term paper</a:t>
            </a:r>
            <a:r>
              <a:rPr lang="en-US" sz="2400" dirty="0">
                <a:latin typeface="+mj-lt"/>
              </a:rPr>
              <a:t>?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Clearly specify tentative organization of the term paper </a:t>
            </a:r>
            <a:r>
              <a:rPr lang="en-US" sz="2400" dirty="0">
                <a:latin typeface="+mj-lt"/>
              </a:rPr>
              <a:t>and how much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space you plan to allocate </a:t>
            </a:r>
            <a:r>
              <a:rPr lang="en-US" sz="2400" dirty="0">
                <a:latin typeface="+mj-lt"/>
              </a:rPr>
              <a:t>to each section/subsection. (20 points)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400" dirty="0">
                <a:latin typeface="+mj-lt"/>
              </a:rPr>
              <a:t>Overall writing, grammar, and spelling quality. (10 points)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0" y="329625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Segoe UI" pitchFamily="34" charset="0"/>
                <a:cs typeface="Segoe UI" pitchFamily="34" charset="0"/>
              </a:rPr>
              <a:t>Term </a:t>
            </a:r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Paper (and Term Paper Proposal)</a:t>
            </a:r>
            <a:endParaRPr lang="en-US" sz="32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Grading Criteria</a:t>
            </a:r>
          </a:p>
        </p:txBody>
      </p:sp>
    </p:spTree>
    <p:extLst>
      <p:ext uri="{BB962C8B-B14F-4D97-AF65-F5344CB8AC3E}">
        <p14:creationId xmlns:p14="http://schemas.microsoft.com/office/powerpoint/2010/main" val="350755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0" y="22860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1" dirty="0">
                <a:latin typeface="Segoe UI" pitchFamily="34" charset="0"/>
                <a:cs typeface="Segoe UI" pitchFamily="34" charset="0"/>
              </a:rPr>
              <a:t>Term </a:t>
            </a:r>
            <a:r>
              <a:rPr lang="en-US" sz="4000" b="1" dirty="0" smtClean="0">
                <a:latin typeface="Segoe UI" pitchFamily="34" charset="0"/>
                <a:cs typeface="Segoe UI" pitchFamily="34" charset="0"/>
              </a:rPr>
              <a:t>Paper (and Proposal)</a:t>
            </a:r>
            <a:endParaRPr lang="en-US" sz="40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7620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/>
              <a:t>Don’t</a:t>
            </a: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454974" y="3886200"/>
            <a:ext cx="85366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/>
              <a:t>Copy text (or trivially rephrase) from the Internet, books, journal and conference papers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457200" y="4659313"/>
            <a:ext cx="8392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/>
              <a:t>Lift figures and tables from the Internet, books, and journal and conference papers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57200" y="5181600"/>
            <a:ext cx="843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/>
              <a:t>Trivially modify text figures and tables from the Internet, books, journal and conference papers</a:t>
            </a:r>
          </a:p>
          <a:p>
            <a:pPr eaLnBrk="1" hangingPunct="1">
              <a:buFont typeface="Arial" charset="0"/>
              <a:buChar char="•"/>
            </a:pPr>
            <a:r>
              <a:rPr lang="en-US" b="1" dirty="0"/>
              <a:t>Submit at the last minute</a:t>
            </a:r>
          </a:p>
          <a:p>
            <a:pPr eaLnBrk="1" hangingPunct="1">
              <a:buFont typeface="Arial" charset="0"/>
              <a:buChar char="•"/>
            </a:pPr>
            <a:r>
              <a:rPr lang="en-US" b="1" u="sng" dirty="0"/>
              <a:t>Copying text or figures and citing sources is NOT </a:t>
            </a:r>
            <a:r>
              <a:rPr lang="en-US" b="1" u="sng" dirty="0" smtClean="0"/>
              <a:t>permitted</a:t>
            </a:r>
            <a:endParaRPr lang="en-US" b="1" u="sng" dirty="0"/>
          </a:p>
        </p:txBody>
      </p:sp>
      <p:sp>
        <p:nvSpPr>
          <p:cNvPr id="4103" name="TextBox 6"/>
          <p:cNvSpPr txBox="1">
            <a:spLocks noChangeArrowheads="1"/>
          </p:cNvSpPr>
          <p:nvPr/>
        </p:nvSpPr>
        <p:spPr bwMode="auto">
          <a:xfrm>
            <a:off x="477838" y="1501676"/>
            <a:ext cx="84375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b="1" dirty="0" smtClean="0"/>
              <a:t>Introductory </a:t>
            </a:r>
            <a:r>
              <a:rPr lang="en-US" b="1" dirty="0"/>
              <a:t>or survey type ideas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 review of algorithms for network attack detection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 review of algorithms for </a:t>
            </a:r>
            <a:r>
              <a:rPr lang="en-US" b="1" dirty="0" smtClean="0">
                <a:solidFill>
                  <a:srgbClr val="FF0000"/>
                </a:solidFill>
              </a:rPr>
              <a:t>congestion control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How </a:t>
            </a:r>
            <a:r>
              <a:rPr lang="en-US" b="1" dirty="0" smtClean="0">
                <a:solidFill>
                  <a:srgbClr val="FF0000"/>
                </a:solidFill>
              </a:rPr>
              <a:t>AI algorithms </a:t>
            </a:r>
            <a:r>
              <a:rPr lang="en-US" b="1" dirty="0">
                <a:solidFill>
                  <a:srgbClr val="FF0000"/>
                </a:solidFill>
              </a:rPr>
              <a:t>are useful in </a:t>
            </a:r>
            <a:r>
              <a:rPr lang="en-US" b="1" dirty="0" smtClean="0">
                <a:solidFill>
                  <a:srgbClr val="FF0000"/>
                </a:solidFill>
              </a:rPr>
              <a:t>network traffic control…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 survey of </a:t>
            </a:r>
            <a:r>
              <a:rPr lang="en-US" b="1" dirty="0" smtClean="0">
                <a:solidFill>
                  <a:srgbClr val="FF0000"/>
                </a:solidFill>
              </a:rPr>
              <a:t>cryptographic techniques…</a:t>
            </a: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 b="1" dirty="0"/>
          </a:p>
          <a:p>
            <a:pPr eaLnBrk="1" hangingPunct="1">
              <a:buFont typeface="Arial" charset="0"/>
              <a:buChar char="•"/>
            </a:pPr>
            <a:r>
              <a:rPr lang="en-US" b="1" dirty="0"/>
              <a:t>Grand-mothering </a:t>
            </a:r>
            <a:endParaRPr lang="en-US" b="1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Internet </a:t>
            </a:r>
            <a:r>
              <a:rPr lang="en-US" b="1" dirty="0">
                <a:solidFill>
                  <a:srgbClr val="FF0000"/>
                </a:solidFill>
              </a:rPr>
              <a:t>has changed the way we communicate</a:t>
            </a:r>
            <a:r>
              <a:rPr lang="en-US" b="1" dirty="0" smtClean="0">
                <a:solidFill>
                  <a:srgbClr val="FF0000"/>
                </a:solidFill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2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/>
              <a:t>Do’s</a:t>
            </a: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52400" y="838200"/>
            <a:ext cx="8991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400" dirty="0"/>
              <a:t>Start as early as possible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Confirm and finalize your topic as soon as possible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Do extensive research on the topic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 smtClean="0"/>
              <a:t>ACM/IEEE Journal </a:t>
            </a:r>
            <a:r>
              <a:rPr lang="en-US" sz="2400" dirty="0"/>
              <a:t>papers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 smtClean="0"/>
              <a:t>ACM/IEEE Conference </a:t>
            </a:r>
            <a:r>
              <a:rPr lang="en-US" sz="2400" dirty="0"/>
              <a:t>papers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Identify the problem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Demonstrate deep understanding of the problem and the methods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Motivate and highlight the significance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Present arguments, critique, improve, </a:t>
            </a:r>
            <a:r>
              <a:rPr lang="en-US" sz="2400" dirty="0" smtClean="0">
                <a:solidFill>
                  <a:srgbClr val="0000FF"/>
                </a:solidFill>
              </a:rPr>
              <a:t>propose ideas (demonstrate creativity and deep understanding…</a:t>
            </a:r>
            <a:endParaRPr lang="en-US" sz="2400" dirty="0">
              <a:solidFill>
                <a:srgbClr val="0000FF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Show depth, novelty, and creativity in your thought process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Revise, revise, and revise your </a:t>
            </a:r>
            <a:r>
              <a:rPr lang="en-US" sz="2400" dirty="0" smtClean="0"/>
              <a:t>paper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 smtClean="0"/>
              <a:t>Check for </a:t>
            </a:r>
            <a:r>
              <a:rPr lang="en-US" sz="2400" b="1" dirty="0" smtClean="0">
                <a:solidFill>
                  <a:srgbClr val="FF0000"/>
                </a:solidFill>
              </a:rPr>
              <a:t>grammatical </a:t>
            </a:r>
            <a:r>
              <a:rPr lang="en-US" sz="2400" b="1" dirty="0">
                <a:solidFill>
                  <a:srgbClr val="FF0000"/>
                </a:solidFill>
              </a:rPr>
              <a:t>and spelling </a:t>
            </a:r>
            <a:r>
              <a:rPr lang="en-US" sz="2400" dirty="0"/>
              <a:t>mistakes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Follow IEEE or ACM formatting guidelines for citing </a:t>
            </a:r>
            <a:r>
              <a:rPr lang="en-US" sz="2400" b="1" dirty="0" smtClean="0">
                <a:solidFill>
                  <a:srgbClr val="FF0000"/>
                </a:solidFill>
              </a:rPr>
              <a:t>references and writing the Bibliography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" b="1" dirty="0">
                <a:latin typeface="Segoe UI" pitchFamily="34" charset="0"/>
                <a:cs typeface="Segoe UI" pitchFamily="34" charset="0"/>
              </a:rPr>
              <a:t>Term </a:t>
            </a:r>
            <a:r>
              <a:rPr lang="en-US" sz="4000" b="1" dirty="0" smtClean="0">
                <a:latin typeface="Segoe UI" pitchFamily="34" charset="0"/>
                <a:cs typeface="Segoe UI" pitchFamily="34" charset="0"/>
              </a:rPr>
              <a:t>Paper (and Proposal)</a:t>
            </a:r>
            <a:endParaRPr lang="en-US" sz="4000" b="1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402</TotalTime>
  <Words>395</Words>
  <Application>Microsoft Macintosh PowerPoint</Application>
  <PresentationFormat>On-screen Show (4:3)</PresentationFormat>
  <Paragraphs>60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Term Paper and Proposal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owsc</dc:creator>
  <cp:lastModifiedBy>NYIT User</cp:lastModifiedBy>
  <cp:revision>15</cp:revision>
  <dcterms:created xsi:type="dcterms:W3CDTF">2006-08-16T00:00:00Z</dcterms:created>
  <dcterms:modified xsi:type="dcterms:W3CDTF">2015-01-22T22:16:18Z</dcterms:modified>
</cp:coreProperties>
</file>