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Black"/>
      <p:bold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WhjiMePn5DMz228EnAywaf28b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ontserratBlack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9987e185a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9987e185a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9987e185a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951db872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951db872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0951db872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9987e185a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9987e185a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9987e185a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987e185a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987e185a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9987e185a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951db872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951db872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951db872d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909f943b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0909f943b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0909f943b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9987e185a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9987e185a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9987e185a_2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623888" y="3442100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629841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29151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887391" y="740571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3887391" y="740571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27384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5"/>
              <a:buFont typeface="Calibri"/>
              <a:buNone/>
              <a:defRPr b="0" i="0" sz="24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4767265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jpg"/><Relationship Id="rId10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5" Type="http://schemas.openxmlformats.org/officeDocument/2006/relationships/image" Target="../media/image12.png"/><Relationship Id="rId14" Type="http://schemas.openxmlformats.org/officeDocument/2006/relationships/image" Target="../media/image11.jpg"/><Relationship Id="rId17" Type="http://schemas.openxmlformats.org/officeDocument/2006/relationships/image" Target="../media/image6.png"/><Relationship Id="rId16" Type="http://schemas.openxmlformats.org/officeDocument/2006/relationships/image" Target="../media/image18.jp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7" Type="http://schemas.openxmlformats.org/officeDocument/2006/relationships/image" Target="../media/image18.jp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0" y="2318400"/>
            <a:ext cx="9144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4800"/>
              <a:buFont typeface="Calibri"/>
              <a:buNone/>
            </a:pPr>
            <a:r>
              <a:rPr lang="ru-RU" sz="4800">
                <a:solidFill>
                  <a:srgbClr val="044485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ru-RU" sz="4800">
                <a:solidFill>
                  <a:srgbClr val="044485"/>
                </a:solidFill>
                <a:latin typeface="Montserrat"/>
                <a:ea typeface="Montserrat"/>
                <a:cs typeface="Montserrat"/>
                <a:sym typeface="Montserrat"/>
              </a:rPr>
              <a:t>инамич</a:t>
            </a:r>
            <a:r>
              <a:rPr lang="ru-RU" sz="4800">
                <a:solidFill>
                  <a:srgbClr val="044485"/>
                </a:solidFill>
                <a:latin typeface="Montserrat"/>
                <a:ea typeface="Montserrat"/>
                <a:cs typeface="Montserrat"/>
                <a:sym typeface="Montserrat"/>
              </a:rPr>
              <a:t>еская модель компетенции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2421600" y="3381525"/>
            <a:ext cx="43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Команда №2980 / Команда №2958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034500" y="4052156"/>
            <a:ext cx="39342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5372925" y="355225"/>
            <a:ext cx="2849400" cy="133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925" y="48800"/>
            <a:ext cx="2674188" cy="20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"/>
          <p:cNvSpPr txBox="1"/>
          <p:nvPr>
            <p:ph idx="12" type="sldNum"/>
          </p:nvPr>
        </p:nvSpPr>
        <p:spPr>
          <a:xfrm>
            <a:off x="7086610" y="486965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90" name="Google Shape;290;p10"/>
          <p:cNvSpPr txBox="1"/>
          <p:nvPr>
            <p:ph type="title"/>
          </p:nvPr>
        </p:nvSpPr>
        <p:spPr>
          <a:xfrm>
            <a:off x="1674350" y="279432"/>
            <a:ext cx="728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Реализация</a:t>
            </a:r>
            <a:endParaRPr sz="2700">
              <a:solidFill>
                <a:srgbClr val="044485"/>
              </a:solidFill>
            </a:endParaRPr>
          </a:p>
        </p:txBody>
      </p:sp>
      <p:pic>
        <p:nvPicPr>
          <p:cNvPr id="291" name="Google Shape;29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100" y="996119"/>
            <a:ext cx="3301800" cy="33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0"/>
          <p:cNvSpPr txBox="1"/>
          <p:nvPr/>
        </p:nvSpPr>
        <p:spPr>
          <a:xfrm>
            <a:off x="0" y="44073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Результат работы находится в папке Final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1800808" y="178643"/>
            <a:ext cx="71343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ct val="100000"/>
              <a:buFont typeface="Calibri"/>
              <a:buNone/>
            </a:pPr>
            <a:r>
              <a:rPr b="1" lang="ru-RU">
                <a:solidFill>
                  <a:srgbClr val="044485"/>
                </a:solidFill>
              </a:rPr>
              <a:t>Подведение итогов</a:t>
            </a:r>
            <a:endParaRPr/>
          </a:p>
        </p:txBody>
      </p:sp>
      <p:sp>
        <p:nvSpPr>
          <p:cNvPr id="301" name="Google Shape;301;p14"/>
          <p:cNvSpPr txBox="1"/>
          <p:nvPr>
            <p:ph idx="1" type="body"/>
          </p:nvPr>
        </p:nvSpPr>
        <p:spPr>
          <a:xfrm>
            <a:off x="292750" y="1058850"/>
            <a:ext cx="86424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Что по итогу получилось?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Была проведена глубокая аналитика проекта.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После проведенной аналитики, были построены графики.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Была сделана </a:t>
            </a: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ознакомительная</a:t>
            </a: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 страница.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14"/>
          <p:cNvSpPr txBox="1"/>
          <p:nvPr>
            <p:ph idx="12" type="sldNum"/>
          </p:nvPr>
        </p:nvSpPr>
        <p:spPr>
          <a:xfrm>
            <a:off x="7086610" y="486965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303" name="Google Shape;303;p14"/>
          <p:cNvSpPr txBox="1"/>
          <p:nvPr>
            <p:ph idx="1" type="body"/>
          </p:nvPr>
        </p:nvSpPr>
        <p:spPr>
          <a:xfrm>
            <a:off x="292750" y="2406638"/>
            <a:ext cx="86424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1800">
                <a:latin typeface="Montserrat SemiBold"/>
                <a:ea typeface="Montserrat SemiBold"/>
                <a:cs typeface="Montserrat SemiBold"/>
                <a:sym typeface="Montserrat SemiBold"/>
              </a:rPr>
              <a:t>Что планируем делать дальше?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Сделать сайт / веб-сервис.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Разместить сайт на хостинге.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ru-RU" sz="1800">
                <a:latin typeface="Montserrat"/>
                <a:ea typeface="Montserrat"/>
                <a:cs typeface="Montserrat"/>
                <a:sym typeface="Montserrat"/>
              </a:rPr>
              <a:t>Передать заказчику.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987e185a_1_3"/>
          <p:cNvSpPr txBox="1"/>
          <p:nvPr/>
        </p:nvSpPr>
        <p:spPr>
          <a:xfrm>
            <a:off x="579075" y="975575"/>
            <a:ext cx="798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>
                <a:solidFill>
                  <a:srgbClr val="04448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за внимание!</a:t>
            </a:r>
            <a:endParaRPr sz="4500">
              <a:solidFill>
                <a:srgbClr val="04448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g109987e185a_1_3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g109987e185a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09987e185a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463" y="2229275"/>
            <a:ext cx="755700" cy="807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15" name="Google Shape;315;g109987e185a_1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1319" y="2226266"/>
            <a:ext cx="760500" cy="813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16" name="Google Shape;316;g109987e185a_1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977" y="2229281"/>
            <a:ext cx="755700" cy="807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7" name="Google Shape;317;g109987e185a_1_3"/>
          <p:cNvSpPr txBox="1"/>
          <p:nvPr/>
        </p:nvSpPr>
        <p:spPr>
          <a:xfrm>
            <a:off x="4152325" y="3737300"/>
            <a:ext cx="8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Пятков</a:t>
            </a:r>
            <a:br>
              <a:rPr lang="ru-RU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Всеволод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Teamlead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g109987e185a_1_3"/>
          <p:cNvSpPr txBox="1"/>
          <p:nvPr/>
        </p:nvSpPr>
        <p:spPr>
          <a:xfrm>
            <a:off x="6547925" y="3740198"/>
            <a:ext cx="8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Васкевич</a:t>
            </a:r>
            <a:br>
              <a:rPr lang="ru-RU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Юрий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g109987e185a_1_3"/>
          <p:cNvSpPr txBox="1"/>
          <p:nvPr/>
        </p:nvSpPr>
        <p:spPr>
          <a:xfrm>
            <a:off x="5198475" y="3737300"/>
            <a:ext cx="115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Ковешникова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Татьяна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g109987e185a_1_3"/>
          <p:cNvSpPr txBox="1"/>
          <p:nvPr/>
        </p:nvSpPr>
        <p:spPr>
          <a:xfrm>
            <a:off x="7772102" y="3737296"/>
            <a:ext cx="84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Сундуй</a:t>
            </a:r>
            <a:br>
              <a:rPr lang="ru-RU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Эвелина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1" name="Google Shape;321;g109987e185a_1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1613" y="3139063"/>
            <a:ext cx="665534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09987e185a_1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0175" y="3133325"/>
            <a:ext cx="707700" cy="6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09987e185a_1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5775" y="3133338"/>
            <a:ext cx="760500" cy="65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109987e185a_1_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91587" y="3133325"/>
            <a:ext cx="760500" cy="65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09987e185a_1_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2175" y="2215475"/>
            <a:ext cx="707700" cy="834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6" name="Google Shape;326;g109987e185a_1_3"/>
          <p:cNvSpPr txBox="1"/>
          <p:nvPr/>
        </p:nvSpPr>
        <p:spPr>
          <a:xfrm>
            <a:off x="1647346" y="3737308"/>
            <a:ext cx="104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Каан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Догухан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Teamlead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g109987e185a_1_3"/>
          <p:cNvSpPr txBox="1"/>
          <p:nvPr/>
        </p:nvSpPr>
        <p:spPr>
          <a:xfrm>
            <a:off x="524084" y="3740208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Захарова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Наталья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g109987e185a_1_3"/>
          <p:cNvSpPr txBox="1"/>
          <p:nvPr/>
        </p:nvSpPr>
        <p:spPr>
          <a:xfrm>
            <a:off x="3085725" y="3737300"/>
            <a:ext cx="76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Носкова</a:t>
            </a:r>
            <a:br>
              <a:rPr lang="ru-RU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000">
                <a:latin typeface="Montserrat"/>
                <a:ea typeface="Montserrat"/>
                <a:cs typeface="Montserrat"/>
                <a:sym typeface="Montserrat"/>
              </a:rPr>
              <a:t>Дарья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g109987e185a_1_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0975" y="3123937"/>
            <a:ext cx="755700" cy="67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09987e185a_1_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82063" y="3112050"/>
            <a:ext cx="786300" cy="70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09987e185a_1_3"/>
          <p:cNvPicPr preferRelativeResize="0"/>
          <p:nvPr/>
        </p:nvPicPr>
        <p:blipFill rotWithShape="1">
          <a:blip r:embed="rId14">
            <a:alphaModFix/>
          </a:blip>
          <a:srcRect b="7155" l="0" r="0" t="7155"/>
          <a:stretch/>
        </p:blipFill>
        <p:spPr>
          <a:xfrm>
            <a:off x="3112125" y="2222075"/>
            <a:ext cx="707700" cy="82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2" name="Google Shape;332;g109987e185a_1_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75113" y="2223116"/>
            <a:ext cx="847800" cy="819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3" name="Google Shape;333;g109987e185a_1_3"/>
          <p:cNvPicPr preferRelativeResize="0"/>
          <p:nvPr/>
        </p:nvPicPr>
        <p:blipFill rotWithShape="1">
          <a:blip r:embed="rId16">
            <a:alphaModFix/>
          </a:blip>
          <a:srcRect b="0" l="5618" r="5618" t="0"/>
          <a:stretch/>
        </p:blipFill>
        <p:spPr>
          <a:xfrm>
            <a:off x="550450" y="2213675"/>
            <a:ext cx="760500" cy="838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4" name="Google Shape;334;g109987e185a_1_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77438" y="3123999"/>
            <a:ext cx="755700" cy="67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7086610" y="486967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93" y="1625306"/>
            <a:ext cx="1075500" cy="111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72" y="1616419"/>
            <a:ext cx="964800" cy="1122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250" y="1625313"/>
            <a:ext cx="958800" cy="111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/>
        </p:nvSpPr>
        <p:spPr>
          <a:xfrm>
            <a:off x="1687696" y="3869315"/>
            <a:ext cx="107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Пятков</a:t>
            </a:r>
            <a:br>
              <a:rPr lang="ru-RU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Всеволод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Teamlead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4850640" y="3869315"/>
            <a:ext cx="107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Васкевич</a:t>
            </a:r>
            <a:br>
              <a:rPr lang="ru-RU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Юрий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080851" y="3859605"/>
            <a:ext cx="138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Ковешникова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Татьяна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6342260" y="3869326"/>
            <a:ext cx="107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Сундуй</a:t>
            </a:r>
            <a:br>
              <a:rPr lang="ru-RU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Эвелина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4075" y="2831524"/>
            <a:ext cx="1083291" cy="102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2446" y="2781286"/>
            <a:ext cx="1100137" cy="10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0208" y="2823620"/>
            <a:ext cx="1100117" cy="103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7001" y="2831531"/>
            <a:ext cx="1083291" cy="102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0348" y="1545625"/>
            <a:ext cx="919800" cy="118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/>
        </p:nvSpPr>
        <p:spPr>
          <a:xfrm>
            <a:off x="218438" y="1106756"/>
            <a:ext cx="87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44485"/>
                </a:solidFill>
                <a:latin typeface="Calibri"/>
                <a:ea typeface="Calibri"/>
                <a:cs typeface="Calibri"/>
                <a:sym typeface="Calibri"/>
              </a:rPr>
              <a:t>Состав:</a:t>
            </a:r>
            <a:endParaRPr sz="2000">
              <a:solidFill>
                <a:srgbClr val="0444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>
            <p:ph type="title"/>
          </p:nvPr>
        </p:nvSpPr>
        <p:spPr>
          <a:xfrm>
            <a:off x="1674350" y="279432"/>
            <a:ext cx="728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Команда №2980 </a:t>
            </a:r>
            <a:endParaRPr sz="2700">
              <a:solidFill>
                <a:srgbClr val="044485"/>
              </a:solidFill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51db872d_2_0"/>
          <p:cNvSpPr txBox="1"/>
          <p:nvPr>
            <p:ph idx="12" type="sldNum"/>
          </p:nvPr>
        </p:nvSpPr>
        <p:spPr>
          <a:xfrm>
            <a:off x="7222209" y="4877775"/>
            <a:ext cx="1921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196" name="Google Shape;196;g10951db872d_2_0"/>
          <p:cNvSpPr txBox="1"/>
          <p:nvPr/>
        </p:nvSpPr>
        <p:spPr>
          <a:xfrm>
            <a:off x="3978207" y="4004425"/>
            <a:ext cx="118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Каан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Догухан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Teamlead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10951db872d_2_0"/>
          <p:cNvSpPr txBox="1"/>
          <p:nvPr/>
        </p:nvSpPr>
        <p:spPr>
          <a:xfrm>
            <a:off x="2086362" y="4004425"/>
            <a:ext cx="106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Захарова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Наталья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10951db872d_2_0"/>
          <p:cNvSpPr txBox="1"/>
          <p:nvPr/>
        </p:nvSpPr>
        <p:spPr>
          <a:xfrm>
            <a:off x="6085665" y="4004425"/>
            <a:ext cx="8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Носкова</a:t>
            </a:r>
            <a:br>
              <a:rPr lang="ru-RU" sz="12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Дарья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g10951db872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577" y="3069938"/>
            <a:ext cx="1062652" cy="9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0951db872d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98" y="3072443"/>
            <a:ext cx="1062652" cy="96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0951db872d_2_0"/>
          <p:cNvPicPr preferRelativeResize="0"/>
          <p:nvPr/>
        </p:nvPicPr>
        <p:blipFill rotWithShape="1">
          <a:blip r:embed="rId5">
            <a:alphaModFix/>
          </a:blip>
          <a:srcRect b="7155" l="0" r="0" t="7155"/>
          <a:stretch/>
        </p:blipFill>
        <p:spPr>
          <a:xfrm>
            <a:off x="5916979" y="1683375"/>
            <a:ext cx="1230300" cy="137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2" name="Google Shape;202;g10951db872d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1641" y="1647250"/>
            <a:ext cx="1402800" cy="137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3" name="Google Shape;203;g10951db872d_2_0"/>
          <p:cNvPicPr preferRelativeResize="0"/>
          <p:nvPr/>
        </p:nvPicPr>
        <p:blipFill rotWithShape="1">
          <a:blip r:embed="rId7">
            <a:alphaModFix/>
          </a:blip>
          <a:srcRect b="0" l="5618" r="5618" t="0"/>
          <a:stretch/>
        </p:blipFill>
        <p:spPr>
          <a:xfrm>
            <a:off x="2025925" y="1683375"/>
            <a:ext cx="1183200" cy="1377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4" name="Google Shape;204;g10951db872d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0809" y="3072443"/>
            <a:ext cx="1057300" cy="961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0951db872d_2_0"/>
          <p:cNvSpPr txBox="1"/>
          <p:nvPr/>
        </p:nvSpPr>
        <p:spPr>
          <a:xfrm>
            <a:off x="218438" y="1106756"/>
            <a:ext cx="873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44485"/>
                </a:solidFill>
                <a:latin typeface="Calibri"/>
                <a:ea typeface="Calibri"/>
                <a:cs typeface="Calibri"/>
                <a:sym typeface="Calibri"/>
              </a:rPr>
              <a:t>Состав:</a:t>
            </a:r>
            <a:endParaRPr sz="2000">
              <a:solidFill>
                <a:srgbClr val="0444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0951db872d_2_0"/>
          <p:cNvSpPr txBox="1"/>
          <p:nvPr>
            <p:ph type="title"/>
          </p:nvPr>
        </p:nvSpPr>
        <p:spPr>
          <a:xfrm>
            <a:off x="1674350" y="279432"/>
            <a:ext cx="728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Команда №2958 </a:t>
            </a:r>
            <a:endParaRPr sz="2700">
              <a:solidFill>
                <a:srgbClr val="044485"/>
              </a:solidFill>
            </a:endParaRPr>
          </a:p>
        </p:txBody>
      </p:sp>
      <p:sp>
        <p:nvSpPr>
          <p:cNvPr id="207" name="Google Shape;207;g10951db872d_2_0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g10951db872d_2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987e185a_2_6"/>
          <p:cNvSpPr txBox="1"/>
          <p:nvPr>
            <p:ph idx="12" type="sldNum"/>
          </p:nvPr>
        </p:nvSpPr>
        <p:spPr>
          <a:xfrm>
            <a:off x="7086600" y="4869676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 sz="2000"/>
              <a:t>‹#›</a:t>
            </a:fld>
            <a:endParaRPr sz="2000"/>
          </a:p>
        </p:txBody>
      </p:sp>
      <p:sp>
        <p:nvSpPr>
          <p:cNvPr id="215" name="Google Shape;215;g109987e185a_2_6"/>
          <p:cNvSpPr txBox="1"/>
          <p:nvPr>
            <p:ph type="title"/>
          </p:nvPr>
        </p:nvSpPr>
        <p:spPr>
          <a:xfrm>
            <a:off x="1591850" y="279431"/>
            <a:ext cx="736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Что такое Динамическая модель компетенции?</a:t>
            </a:r>
            <a:endParaRPr sz="2700">
              <a:solidFill>
                <a:srgbClr val="044485"/>
              </a:solidFill>
            </a:endParaRPr>
          </a:p>
        </p:txBody>
      </p:sp>
      <p:pic>
        <p:nvPicPr>
          <p:cNvPr id="216" name="Google Shape;216;g109987e185a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88" y="2669250"/>
            <a:ext cx="6213169" cy="147583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09987e185a_2_6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109987e185a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09987e185a_2_6"/>
          <p:cNvSpPr txBox="1"/>
          <p:nvPr/>
        </p:nvSpPr>
        <p:spPr>
          <a:xfrm>
            <a:off x="374975" y="953166"/>
            <a:ext cx="8284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7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Montserrat Medium"/>
                <a:ea typeface="Montserrat Medium"/>
                <a:cs typeface="Montserrat Medium"/>
                <a:sym typeface="Montserrat Medium"/>
              </a:rPr>
              <a:t>Динамическая модель компетенции</a:t>
            </a:r>
            <a:r>
              <a:rPr lang="ru-RU" sz="1500"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ru-RU" sz="1700">
                <a:latin typeface="Montserrat"/>
                <a:ea typeface="Montserrat"/>
                <a:cs typeface="Montserrat"/>
                <a:sym typeface="Montserrat"/>
              </a:rPr>
              <a:t>это </a:t>
            </a:r>
            <a:r>
              <a:rPr lang="ru-RU" sz="170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конструктор для актуализации и формирования новых образовательных программ в соответствии с содержанием профессиональных стандартов на основании востребованных рынком компетенций цифровой экономики.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987e185a_2_13"/>
          <p:cNvSpPr txBox="1"/>
          <p:nvPr>
            <p:ph idx="1" type="body"/>
          </p:nvPr>
        </p:nvSpPr>
        <p:spPr>
          <a:xfrm>
            <a:off x="628650" y="1228700"/>
            <a:ext cx="7886700" cy="15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Montserrat Medium"/>
                <a:ea typeface="Montserrat Medium"/>
                <a:cs typeface="Montserrat Medium"/>
                <a:sym typeface="Montserrat Medium"/>
              </a:rPr>
              <a:t>Основная гипотеза: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Классификация заявок по названию.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>
                <a:latin typeface="Montserrat Medium"/>
                <a:ea typeface="Montserrat Medium"/>
                <a:cs typeface="Montserrat Medium"/>
                <a:sym typeface="Montserrat Medium"/>
              </a:rPr>
              <a:t>Цель проекта: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истема механизма классификации заявок.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6" name="Google Shape;226;g109987e185a_2_13"/>
          <p:cNvSpPr txBox="1"/>
          <p:nvPr>
            <p:ph idx="12" type="sldNum"/>
          </p:nvPr>
        </p:nvSpPr>
        <p:spPr>
          <a:xfrm>
            <a:off x="7086600" y="4869676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/>
              <a:t>5</a:t>
            </a:r>
            <a:endParaRPr sz="2000"/>
          </a:p>
        </p:txBody>
      </p:sp>
      <p:sp>
        <p:nvSpPr>
          <p:cNvPr id="227" name="Google Shape;227;g109987e185a_2_13"/>
          <p:cNvSpPr txBox="1"/>
          <p:nvPr>
            <p:ph type="title"/>
          </p:nvPr>
        </p:nvSpPr>
        <p:spPr>
          <a:xfrm>
            <a:off x="4810625" y="284438"/>
            <a:ext cx="406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Гипотеза и цель проекта </a:t>
            </a:r>
            <a:r>
              <a:rPr b="1" lang="ru-RU" sz="2700">
                <a:solidFill>
                  <a:srgbClr val="044485"/>
                </a:solidFill>
              </a:rPr>
              <a:t>  </a:t>
            </a:r>
            <a:endParaRPr sz="2700">
              <a:solidFill>
                <a:srgbClr val="044485"/>
              </a:solidFill>
            </a:endParaRPr>
          </a:p>
        </p:txBody>
      </p:sp>
      <p:sp>
        <p:nvSpPr>
          <p:cNvPr id="228" name="Google Shape;228;g109987e185a_2_13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109987e185a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>
            <p:ph idx="12" type="sldNum"/>
          </p:nvPr>
        </p:nvSpPr>
        <p:spPr>
          <a:xfrm>
            <a:off x="7086610" y="486898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595959"/>
                </a:solidFill>
              </a:rPr>
              <a:t>‹#›</a:t>
            </a:fld>
            <a:endParaRPr sz="2000">
              <a:solidFill>
                <a:srgbClr val="595959"/>
              </a:solidFill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1211525" y="1172175"/>
            <a:ext cx="24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7" name="Google Shape;237;p3"/>
          <p:cNvSpPr/>
          <p:nvPr/>
        </p:nvSpPr>
        <p:spPr>
          <a:xfrm rot="1415881">
            <a:off x="1097405" y="2279998"/>
            <a:ext cx="565052" cy="100376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"/>
          <p:cNvSpPr txBox="1"/>
          <p:nvPr/>
        </p:nvSpPr>
        <p:spPr>
          <a:xfrm>
            <a:off x="79363" y="3187556"/>
            <a:ext cx="2896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Разобраться в архитектуре уже существующего сервиса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4141025" y="2406356"/>
            <a:ext cx="652200" cy="885300"/>
          </a:xfrm>
          <a:prstGeom prst="downArrow">
            <a:avLst>
              <a:gd fmla="val 4752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"/>
          <p:cNvSpPr txBox="1"/>
          <p:nvPr/>
        </p:nvSpPr>
        <p:spPr>
          <a:xfrm>
            <a:off x="3022988" y="3291506"/>
            <a:ext cx="30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Отвалидировать имеющиеся данные с сайта hh.ru</a:t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"/>
          <p:cNvSpPr/>
          <p:nvPr/>
        </p:nvSpPr>
        <p:spPr>
          <a:xfrm rot="-1155111">
            <a:off x="7205133" y="2340848"/>
            <a:ext cx="552285" cy="882577"/>
          </a:xfrm>
          <a:prstGeom prst="downArrow">
            <a:avLst>
              <a:gd fmla="val 46549" name="adj1"/>
              <a:gd fmla="val 58884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"/>
          <p:cNvSpPr txBox="1"/>
          <p:nvPr/>
        </p:nvSpPr>
        <p:spPr>
          <a:xfrm>
            <a:off x="6074313" y="3291506"/>
            <a:ext cx="300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Перепрофилировать сервис под надобности ИРИТ-РТФ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"/>
          <p:cNvSpPr txBox="1"/>
          <p:nvPr>
            <p:ph type="title"/>
          </p:nvPr>
        </p:nvSpPr>
        <p:spPr>
          <a:xfrm>
            <a:off x="4359025" y="284450"/>
            <a:ext cx="452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Глобальные задачи проекта</a:t>
            </a:r>
            <a:endParaRPr sz="2700">
              <a:solidFill>
                <a:srgbClr val="044485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"/>
          <p:cNvGrpSpPr/>
          <p:nvPr/>
        </p:nvGrpSpPr>
        <p:grpSpPr>
          <a:xfrm>
            <a:off x="467100" y="1059450"/>
            <a:ext cx="8209800" cy="1506825"/>
            <a:chOff x="667575" y="1648400"/>
            <a:chExt cx="8209800" cy="2009100"/>
          </a:xfrm>
        </p:grpSpPr>
        <p:sp>
          <p:nvSpPr>
            <p:cNvPr id="247" name="Google Shape;247;p3"/>
            <p:cNvSpPr txBox="1"/>
            <p:nvPr/>
          </p:nvSpPr>
          <p:spPr>
            <a:xfrm>
              <a:off x="667575" y="1718550"/>
              <a:ext cx="8209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66075" y="1648400"/>
              <a:ext cx="5984400" cy="2009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 txBox="1"/>
            <p:nvPr/>
          </p:nvSpPr>
          <p:spPr>
            <a:xfrm>
              <a:off x="1341475" y="2180963"/>
              <a:ext cx="6633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4485"/>
                </a:buClr>
                <a:buSzPts val="3300"/>
                <a:buFont typeface="Calibri"/>
                <a:buNone/>
              </a:pPr>
              <a:r>
                <a:rPr b="1" lang="ru-RU" sz="2700">
                  <a:solidFill>
                    <a:srgbClr val="0444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</a:t>
              </a:r>
              <a:r>
                <a:rPr b="1" lang="ru-RU" sz="2700">
                  <a:solidFill>
                    <a:srgbClr val="0444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инамическая модель компетенций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51db872d_0_30"/>
          <p:cNvSpPr txBox="1"/>
          <p:nvPr>
            <p:ph idx="1" type="body"/>
          </p:nvPr>
        </p:nvSpPr>
        <p:spPr>
          <a:xfrm>
            <a:off x="628650" y="1480144"/>
            <a:ext cx="7886700" cy="19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SzPts val="1700"/>
              <a:buFont typeface="Montserrat"/>
              <a:buAutoNum type="arabicParenR"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одготовлены выгрузки вакансий определенных по 2017-2021 годам.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arenR"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Профильтрованны 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слова по 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CSV файлу, который был подготовлен второй командой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, чтобы сформировать базу вакансий.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arenR"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После проведенных анализов по заголовкам, мы строили графики для визуализации и в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ыводили на страницу</a:t>
            </a: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10951db872d_0_30"/>
          <p:cNvSpPr txBox="1"/>
          <p:nvPr>
            <p:ph idx="12" type="sldNum"/>
          </p:nvPr>
        </p:nvSpPr>
        <p:spPr>
          <a:xfrm>
            <a:off x="7086600" y="4893751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/>
              <a:t>7</a:t>
            </a:r>
            <a:endParaRPr sz="2000"/>
          </a:p>
        </p:txBody>
      </p:sp>
      <p:sp>
        <p:nvSpPr>
          <p:cNvPr id="257" name="Google Shape;257;g10951db872d_0_30"/>
          <p:cNvSpPr txBox="1"/>
          <p:nvPr>
            <p:ph type="title"/>
          </p:nvPr>
        </p:nvSpPr>
        <p:spPr>
          <a:xfrm>
            <a:off x="1731725" y="66413"/>
            <a:ext cx="7203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297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Вклад участников в проект команды №2980</a:t>
            </a:r>
            <a:endParaRPr sz="2700"/>
          </a:p>
        </p:txBody>
      </p:sp>
      <p:sp>
        <p:nvSpPr>
          <p:cNvPr id="258" name="Google Shape;258;g10951db872d_0_30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10951db872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0951db872d_0_30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g10951db872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09f943b6_2_0"/>
          <p:cNvSpPr txBox="1"/>
          <p:nvPr>
            <p:ph type="title"/>
          </p:nvPr>
        </p:nvSpPr>
        <p:spPr>
          <a:xfrm>
            <a:off x="1639950" y="0"/>
            <a:ext cx="7403400" cy="82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Вклад участников в проект команды №2958</a:t>
            </a:r>
            <a:endParaRPr sz="2700"/>
          </a:p>
        </p:txBody>
      </p:sp>
      <p:sp>
        <p:nvSpPr>
          <p:cNvPr id="268" name="Google Shape;268;g10909f943b6_2_0"/>
          <p:cNvSpPr txBox="1"/>
          <p:nvPr>
            <p:ph idx="12" type="sldNum"/>
          </p:nvPr>
        </p:nvSpPr>
        <p:spPr>
          <a:xfrm>
            <a:off x="7086600" y="4869676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000"/>
              <a:t>8</a:t>
            </a:r>
            <a:endParaRPr sz="2000"/>
          </a:p>
        </p:txBody>
      </p:sp>
      <p:sp>
        <p:nvSpPr>
          <p:cNvPr id="269" name="Google Shape;269;g10909f943b6_2_0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g10909f943b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0909f943b6_2_0"/>
          <p:cNvSpPr txBox="1"/>
          <p:nvPr>
            <p:ph idx="1" type="body"/>
          </p:nvPr>
        </p:nvSpPr>
        <p:spPr>
          <a:xfrm>
            <a:off x="628650" y="973750"/>
            <a:ext cx="7886700" cy="24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2000"/>
              <a:buFont typeface="Montserrat"/>
              <a:buAutoNum type="arabicParenR"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Получали базы подготовленные другой командой.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arenR"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Создали CSV файл, в котором содержались названия профессий и их синонимы для сбора информации из баз данных и обновляли его на протяжении всей работы проекта.</a:t>
            </a:r>
            <a:br>
              <a:rPr lang="ru-R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По итогу, мы выявили 20 основных профессий и в них, отправляли названия вакансий, после чего можно понять, что в себя включает данная профессия.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AutoNum type="arabicParenR"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В дальнейшем работа передавалась другой команде.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987e185a_2_20"/>
          <p:cNvSpPr txBox="1"/>
          <p:nvPr>
            <p:ph idx="12" type="sldNum"/>
          </p:nvPr>
        </p:nvSpPr>
        <p:spPr>
          <a:xfrm>
            <a:off x="7086600" y="4869676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8" name="Google Shape;278;g109987e185a_2_20"/>
          <p:cNvSpPr txBox="1"/>
          <p:nvPr>
            <p:ph type="title"/>
          </p:nvPr>
        </p:nvSpPr>
        <p:spPr>
          <a:xfrm>
            <a:off x="1674350" y="279432"/>
            <a:ext cx="728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4485"/>
              </a:buClr>
              <a:buSzPts val="3300"/>
              <a:buFont typeface="Calibri"/>
              <a:buNone/>
            </a:pPr>
            <a:r>
              <a:rPr b="1" lang="ru-RU" sz="2700">
                <a:solidFill>
                  <a:srgbClr val="044485"/>
                </a:solidFill>
              </a:rPr>
              <a:t>Средства разработки и анализа данных</a:t>
            </a:r>
            <a:endParaRPr sz="2700">
              <a:solidFill>
                <a:srgbClr val="044485"/>
              </a:solidFill>
            </a:endParaRPr>
          </a:p>
        </p:txBody>
      </p:sp>
      <p:pic>
        <p:nvPicPr>
          <p:cNvPr id="279" name="Google Shape;279;g109987e185a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050" y="2588082"/>
            <a:ext cx="1543050" cy="154306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09987e185a_2_20"/>
          <p:cNvSpPr txBox="1"/>
          <p:nvPr/>
        </p:nvSpPr>
        <p:spPr>
          <a:xfrm>
            <a:off x="891050" y="1133831"/>
            <a:ext cx="721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044485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языки для работы </a:t>
            </a:r>
            <a:br>
              <a:rPr lang="ru-RU" sz="2500">
                <a:solidFill>
                  <a:srgbClr val="04448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2500">
                <a:solidFill>
                  <a:srgbClr val="044485"/>
                </a:solidFill>
                <a:latin typeface="Montserrat"/>
                <a:ea typeface="Montserrat"/>
                <a:cs typeface="Montserrat"/>
                <a:sym typeface="Montserrat"/>
              </a:rPr>
              <a:t>Python и JavaScript.</a:t>
            </a:r>
            <a:endParaRPr sz="2500">
              <a:solidFill>
                <a:srgbClr val="0444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g109987e185a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975" y="2588081"/>
            <a:ext cx="15430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09987e185a_2_20"/>
          <p:cNvSpPr/>
          <p:nvPr/>
        </p:nvSpPr>
        <p:spPr>
          <a:xfrm>
            <a:off x="0" y="0"/>
            <a:ext cx="1674300" cy="8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g109987e185a_2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75" y="0"/>
            <a:ext cx="1546750" cy="1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2017-10-21T13:35:42Z</dcterms:created>
  <dc:creator>Рецензент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0x01010045BEE144D2FF06499D3CAE05154C00B6</vt:lpwstr>
  </property>
</Properties>
</file>