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723" r:id="rId2"/>
  </p:sldMasterIdLst>
  <p:notesMasterIdLst>
    <p:notesMasterId r:id="rId31"/>
  </p:notesMasterIdLst>
  <p:sldIdLst>
    <p:sldId id="256" r:id="rId3"/>
    <p:sldId id="310" r:id="rId4"/>
    <p:sldId id="289" r:id="rId5"/>
    <p:sldId id="364" r:id="rId6"/>
    <p:sldId id="342" r:id="rId7"/>
    <p:sldId id="316" r:id="rId8"/>
    <p:sldId id="313" r:id="rId9"/>
    <p:sldId id="343" r:id="rId10"/>
    <p:sldId id="363" r:id="rId11"/>
    <p:sldId id="344" r:id="rId12"/>
    <p:sldId id="312" r:id="rId13"/>
    <p:sldId id="345" r:id="rId14"/>
    <p:sldId id="346" r:id="rId15"/>
    <p:sldId id="347" r:id="rId16"/>
    <p:sldId id="348" r:id="rId17"/>
    <p:sldId id="349" r:id="rId18"/>
    <p:sldId id="350" r:id="rId19"/>
    <p:sldId id="351" r:id="rId20"/>
    <p:sldId id="352" r:id="rId21"/>
    <p:sldId id="353" r:id="rId22"/>
    <p:sldId id="354" r:id="rId23"/>
    <p:sldId id="355" r:id="rId24"/>
    <p:sldId id="357" r:id="rId25"/>
    <p:sldId id="356" r:id="rId26"/>
    <p:sldId id="359" r:id="rId27"/>
    <p:sldId id="358" r:id="rId28"/>
    <p:sldId id="362" r:id="rId29"/>
    <p:sldId id="341"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5FAA"/>
    <a:srgbClr val="FFFFFF"/>
    <a:srgbClr val="70AD47"/>
    <a:srgbClr val="2C4E8C"/>
    <a:srgbClr val="F0EF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7" autoAdjust="0"/>
    <p:restoredTop sz="95991" autoAdjust="0"/>
  </p:normalViewPr>
  <p:slideViewPr>
    <p:cSldViewPr snapToGrid="0">
      <p:cViewPr varScale="1">
        <p:scale>
          <a:sx n="48" d="100"/>
          <a:sy n="48" d="100"/>
        </p:scale>
        <p:origin x="1094" y="34"/>
      </p:cViewPr>
      <p:guideLst>
        <p:guide orient="horz" pos="2160"/>
        <p:guide pos="288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25275-CA03-46FE-B80C-445395B2C8CD}" type="datetimeFigureOut">
              <a:rPr lang="zh-CN" altLang="en-US" smtClean="0"/>
              <a:pPr/>
              <a:t>2025/3/20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E3C26-C9FA-4C5A-B7DA-41A22523D72B}" type="slidenum">
              <a:rPr lang="zh-CN" altLang="en-US" smtClean="0"/>
              <a:pPr/>
              <a:t>‹#›</a:t>
            </a:fld>
            <a:endParaRPr lang="zh-CN" altLang="en-US"/>
          </a:p>
        </p:txBody>
      </p:sp>
    </p:spTree>
    <p:extLst>
      <p:ext uri="{BB962C8B-B14F-4D97-AF65-F5344CB8AC3E}">
        <p14:creationId xmlns:p14="http://schemas.microsoft.com/office/powerpoint/2010/main" val="3355998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pPr/>
              <a:t>8</a:t>
            </a:fld>
            <a:endParaRPr lang="zh-CN" altLang="en-US"/>
          </a:p>
        </p:txBody>
      </p:sp>
    </p:spTree>
    <p:extLst>
      <p:ext uri="{BB962C8B-B14F-4D97-AF65-F5344CB8AC3E}">
        <p14:creationId xmlns:p14="http://schemas.microsoft.com/office/powerpoint/2010/main" val="4176963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75812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06105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77594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13693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41551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71883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90871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8952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2E3C26-C9FA-4C5A-B7DA-41A22523D72B}" type="slidenum">
              <a:rPr lang="zh-CN" altLang="en-US" smtClean="0"/>
              <a:pPr/>
              <a:t>15</a:t>
            </a:fld>
            <a:endParaRPr lang="zh-CN" altLang="en-US"/>
          </a:p>
        </p:txBody>
      </p:sp>
    </p:spTree>
    <p:extLst>
      <p:ext uri="{BB962C8B-B14F-4D97-AF65-F5344CB8AC3E}">
        <p14:creationId xmlns:p14="http://schemas.microsoft.com/office/powerpoint/2010/main" val="3181647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7163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63159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07909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37037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419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847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32"/>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230429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51933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1262272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2" name="矩形 21"/>
          <p:cNvSpPr/>
          <p:nvPr userDrawn="1"/>
        </p:nvSpPr>
        <p:spPr>
          <a:xfrm>
            <a:off x="1" y="409580"/>
            <a:ext cx="936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162000" y="392985"/>
            <a:ext cx="4918000"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p>
        </p:txBody>
      </p:sp>
      <p:sp>
        <p:nvSpPr>
          <p:cNvPr id="30" name="文本占位符 28"/>
          <p:cNvSpPr>
            <a:spLocks noGrp="1"/>
          </p:cNvSpPr>
          <p:nvPr>
            <p:ph type="body" sz="quarter" idx="11"/>
          </p:nvPr>
        </p:nvSpPr>
        <p:spPr>
          <a:xfrm>
            <a:off x="162000" y="712622"/>
            <a:ext cx="4918000"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p>
        </p:txBody>
      </p:sp>
    </p:spTree>
    <p:extLst>
      <p:ext uri="{BB962C8B-B14F-4D97-AF65-F5344CB8AC3E}">
        <p14:creationId xmlns:p14="http://schemas.microsoft.com/office/powerpoint/2010/main" val="2756351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2170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7762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8379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54874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2"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34120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096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203933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10435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1929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82082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0679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666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5"/>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70"/>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642893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274298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2"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366989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5194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316913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2" name="矩形 21"/>
          <p:cNvSpPr/>
          <p:nvPr/>
        </p:nvSpPr>
        <p:spPr>
          <a:xfrm>
            <a:off x="1" y="409580"/>
            <a:ext cx="936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162000" y="392985"/>
            <a:ext cx="4918000" cy="416571"/>
          </a:xfrm>
        </p:spPr>
        <p:txBody>
          <a:bodyPr>
            <a:normAutofit/>
          </a:bodyPr>
          <a:lstStyle>
            <a:lvl1pPr marL="0" indent="0" algn="l" defTabSz="914400" rtl="0" eaLnBrk="1" latinLnBrk="0" hangingPunct="1">
              <a:buNone/>
              <a:defRPr lang="zh-CN" altLang="en-US" sz="2400" kern="1200" dirty="0" smtClean="0">
                <a:solidFill>
                  <a:schemeClr val="accent1"/>
                </a:solidFill>
                <a:latin typeface="+mj-ea"/>
                <a:ea typeface="+mj-ea"/>
                <a:cs typeface="+mn-cs"/>
              </a:defRPr>
            </a:lvl1pPr>
          </a:lstStyle>
          <a:p>
            <a:pPr lvl="0"/>
            <a:r>
              <a:rPr lang="zh-CN" altLang="en-US"/>
              <a:t>单击此处编辑母版文本样式</a:t>
            </a:r>
          </a:p>
        </p:txBody>
      </p:sp>
      <p:sp>
        <p:nvSpPr>
          <p:cNvPr id="30" name="文本占位符 28"/>
          <p:cNvSpPr>
            <a:spLocks noGrp="1"/>
          </p:cNvSpPr>
          <p:nvPr>
            <p:ph type="body" sz="quarter" idx="11"/>
          </p:nvPr>
        </p:nvSpPr>
        <p:spPr>
          <a:xfrm>
            <a:off x="162000" y="712622"/>
            <a:ext cx="4918000" cy="323301"/>
          </a:xfrm>
        </p:spPr>
        <p:txBody>
          <a:bodyPr>
            <a:normAutofit/>
          </a:bodyPr>
          <a:lstStyle>
            <a:lvl1pPr marL="0" indent="0" algn="l" defTabSz="914400"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a:t>单击此处编辑母版文本样式</a:t>
            </a:r>
          </a:p>
        </p:txBody>
      </p:sp>
      <p:sp>
        <p:nvSpPr>
          <p:cNvPr id="5" name="矩形 4"/>
          <p:cNvSpPr/>
          <p:nvPr userDrawn="1"/>
        </p:nvSpPr>
        <p:spPr>
          <a:xfrm>
            <a:off x="1" y="409580"/>
            <a:ext cx="936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03076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32"/>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671EF95-8B4C-423F-989A-1CD8376BA3AF}" type="datetimeFigureOut">
              <a:rPr lang="zh-CN" altLang="en-US" smtClean="0"/>
              <a:pPr/>
              <a:t>2025/3/20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346666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1EF95-8B4C-423F-989A-1CD8376BA3AF}" type="datetimeFigureOut">
              <a:rPr lang="zh-CN" altLang="en-US" smtClean="0"/>
              <a:pPr/>
              <a:t>2025/3/20</a:t>
            </a:fld>
            <a:endParaRPr lang="zh-CN" altLang="en-US"/>
          </a:p>
        </p:txBody>
      </p:sp>
      <p:sp>
        <p:nvSpPr>
          <p:cNvPr id="5" name="Footer Placeholder 4"/>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22C5-DF54-4BD7-B776-8C19CDAF53BB}" type="slidenum">
              <a:rPr lang="zh-CN" altLang="en-US" smtClean="0"/>
              <a:pPr/>
              <a:t>‹#›</a:t>
            </a:fld>
            <a:endParaRPr lang="zh-CN" altLang="en-US"/>
          </a:p>
        </p:txBody>
      </p:sp>
    </p:spTree>
    <p:extLst>
      <p:ext uri="{BB962C8B-B14F-4D97-AF65-F5344CB8AC3E}">
        <p14:creationId xmlns:p14="http://schemas.microsoft.com/office/powerpoint/2010/main" val="185402656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69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2025/3/20</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671890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75765" y="2495341"/>
            <a:ext cx="3570208" cy="904863"/>
          </a:xfrm>
          <a:prstGeom prst="rect">
            <a:avLst/>
          </a:prstGeom>
        </p:spPr>
        <p:txBody>
          <a:bodyPr wrap="none">
            <a:spAutoFit/>
          </a:bodyPr>
          <a:lstStyle/>
          <a:p>
            <a:pPr>
              <a:lnSpc>
                <a:spcPct val="120000"/>
              </a:lnSpc>
            </a:pPr>
            <a:r>
              <a:rPr lang="zh-CN" altLang="en-US" sz="4400" dirty="0">
                <a:solidFill>
                  <a:schemeClr val="bg1"/>
                </a:solidFill>
                <a:latin typeface="+mj-ea"/>
                <a:ea typeface="+mj-ea"/>
              </a:rPr>
              <a:t>毕业设计模版</a:t>
            </a:r>
          </a:p>
        </p:txBody>
      </p:sp>
      <p:sp>
        <p:nvSpPr>
          <p:cNvPr id="7" name="文本框 6"/>
          <p:cNvSpPr txBox="1"/>
          <p:nvPr/>
        </p:nvSpPr>
        <p:spPr>
          <a:xfrm>
            <a:off x="781761" y="2495341"/>
            <a:ext cx="7580477" cy="1569660"/>
          </a:xfrm>
          <a:prstGeom prst="rect">
            <a:avLst/>
          </a:prstGeom>
          <a:noFill/>
        </p:spPr>
        <p:txBody>
          <a:bodyPr wrap="square" rtlCol="0">
            <a:spAutoFit/>
          </a:bodyPr>
          <a:lstStyle/>
          <a:p>
            <a:pPr algn="ctr"/>
            <a:r>
              <a:rPr lang="zh-CN" altLang="en-US" sz="4800" dirty="0">
                <a:latin typeface="隶书" panose="02010509060101010101" pitchFamily="49" charset="-122"/>
                <a:ea typeface="隶书" panose="02010509060101010101" pitchFamily="49" charset="-122"/>
              </a:rPr>
              <a:t>稀疏奖励下基于强化学习的末制导律设计</a:t>
            </a:r>
            <a:endParaRPr lang="en-US" altLang="zh-CN" sz="4800" dirty="0">
              <a:latin typeface="隶书" panose="02010509060101010101" pitchFamily="49" charset="-122"/>
              <a:ea typeface="隶书" panose="02010509060101010101" pitchFamily="49" charset="-122"/>
            </a:endParaRPr>
          </a:p>
        </p:txBody>
      </p:sp>
      <p:sp>
        <p:nvSpPr>
          <p:cNvPr id="3" name="文本框 2">
            <a:extLst>
              <a:ext uri="{FF2B5EF4-FFF2-40B4-BE49-F238E27FC236}">
                <a16:creationId xmlns:a16="http://schemas.microsoft.com/office/drawing/2014/main" id="{6B680A29-7BF3-60AC-B231-EEFBFA7C1674}"/>
              </a:ext>
            </a:extLst>
          </p:cNvPr>
          <p:cNvSpPr txBox="1"/>
          <p:nvPr/>
        </p:nvSpPr>
        <p:spPr>
          <a:xfrm>
            <a:off x="5564458" y="5029200"/>
            <a:ext cx="2553630" cy="461665"/>
          </a:xfrm>
          <a:prstGeom prst="rect">
            <a:avLst/>
          </a:prstGeom>
          <a:noFill/>
        </p:spPr>
        <p:txBody>
          <a:bodyPr wrap="square" rtlCol="0">
            <a:spAutoFit/>
          </a:bodyPr>
          <a:lstStyle/>
          <a:p>
            <a:r>
              <a:rPr lang="zh-CN" altLang="en-US" sz="2400" dirty="0">
                <a:latin typeface="Times New Roman" panose="02020603050405020304" pitchFamily="18" charset="0"/>
                <a:ea typeface="隶书" panose="02010509060101010101" pitchFamily="49" charset="-122"/>
                <a:cs typeface="Times New Roman" panose="02020603050405020304" pitchFamily="18" charset="0"/>
              </a:rPr>
              <a:t>日期：</a:t>
            </a:r>
            <a:r>
              <a:rPr lang="en-US" altLang="zh-CN" sz="2400" dirty="0">
                <a:latin typeface="Times New Roman" panose="02020603050405020304" pitchFamily="18" charset="0"/>
                <a:ea typeface="隶书" panose="02010509060101010101" pitchFamily="49" charset="-122"/>
                <a:cs typeface="Times New Roman" panose="02020603050405020304" pitchFamily="18" charset="0"/>
              </a:rPr>
              <a:t>2023/5/30</a:t>
            </a:r>
            <a:endParaRPr lang="zh-CN" altLang="en-US" sz="2400" dirty="0">
              <a:latin typeface="Times New Roman" panose="02020603050405020304" pitchFamily="18" charset="0"/>
              <a:ea typeface="隶书"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3695825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3872925" cy="60478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末制导问题描述</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56A0E21-EC7E-6A2B-C953-97EB800C4659}"/>
                  </a:ext>
                </a:extLst>
              </p:cNvPr>
              <p:cNvSpPr txBox="1"/>
              <p:nvPr/>
            </p:nvSpPr>
            <p:spPr>
              <a:xfrm>
                <a:off x="946569" y="974904"/>
                <a:ext cx="7250862" cy="5496698"/>
              </a:xfrm>
              <a:prstGeom prst="rect">
                <a:avLst/>
              </a:prstGeom>
              <a:noFill/>
            </p:spPr>
            <p:txBody>
              <a:bodyPr wrap="square" rtlCol="0">
                <a:spAutoFit/>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rPr>
                  <a:t>由于目标飞行物与导弹之间是对抗关系，因此目标飞行物将采取不同的机动方式来躲避导弹的攻击，在本次仿真环境中我们设计了几种不同的机动方式如下：</a:t>
                </a: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a:p>
                <a:pPr marL="304800" algn="just">
                  <a:lnSpc>
                    <a:spcPct val="150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）向上机动：</a:t>
                </a:r>
              </a:p>
              <a:p>
                <a:pPr marL="2667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𝑔</m:t>
                          </m:r>
                          <m:r>
                            <a:rPr lang="en-US" altLang="zh-CN" sz="1800" i="1" kern="100">
                              <a:effectLst/>
                              <a:latin typeface="Cambria Math" panose="02040503050406030204" pitchFamily="18" charset="0"/>
                              <a:ea typeface="宋体" panose="02010600030101010101" pitchFamily="2" charset="-122"/>
                            </a:rPr>
                            <m:t>#</m:t>
                          </m:r>
                        </m:e>
                      </m:eqArr>
                    </m:oMath>
                  </m:oMathPara>
                </a14:m>
                <a:endParaRPr lang="zh-CN" altLang="zh-CN" sz="1800" kern="100" dirty="0">
                  <a:effectLst/>
                  <a:latin typeface="Times New Roman" panose="02020603050405020304" pitchFamily="18" charset="0"/>
                  <a:ea typeface="宋体" panose="02010600030101010101" pitchFamily="2" charset="-122"/>
                </a:endParaRPr>
              </a:p>
              <a:p>
                <a:pPr marL="304800" algn="just">
                  <a:lnSpc>
                    <a:spcPct val="150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）向下机动：</a:t>
                </a:r>
              </a:p>
              <a:p>
                <a:pPr marL="2667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𝑔</m:t>
                          </m:r>
                          <m:r>
                            <a:rPr lang="en-US" altLang="zh-CN" sz="1800" i="1" kern="100">
                              <a:effectLst/>
                              <a:latin typeface="Cambria Math" panose="02040503050406030204" pitchFamily="18" charset="0"/>
                              <a:ea typeface="宋体" panose="02010600030101010101" pitchFamily="2" charset="-122"/>
                            </a:rPr>
                            <m:t>#</m:t>
                          </m:r>
                        </m:e>
                      </m:eqArr>
                    </m:oMath>
                  </m:oMathPara>
                </a14:m>
                <a:endParaRPr lang="zh-CN" altLang="zh-CN" sz="1800" kern="100" dirty="0">
                  <a:effectLst/>
                  <a:latin typeface="Times New Roman" panose="02020603050405020304" pitchFamily="18" charset="0"/>
                  <a:ea typeface="宋体" panose="02010600030101010101" pitchFamily="2" charset="-122"/>
                </a:endParaRPr>
              </a:p>
              <a:p>
                <a:pPr marL="304800" algn="just">
                  <a:lnSpc>
                    <a:spcPct val="150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）正弦上下机动：</a:t>
                </a:r>
              </a:p>
              <a:p>
                <a:pPr marL="2667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𝑔</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𝑠𝑔𝑛</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𝑠𝑖𝑛</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e>
                              </m:d>
                            </m:e>
                          </m:d>
                          <m:r>
                            <a:rPr lang="en-US" altLang="zh-CN" sz="1800" i="1" kern="100">
                              <a:effectLst/>
                              <a:latin typeface="Cambria Math" panose="02040503050406030204" pitchFamily="18" charset="0"/>
                              <a:ea typeface="宋体" panose="02010600030101010101" pitchFamily="2" charset="-122"/>
                            </a:rPr>
                            <m:t>#</m:t>
                          </m:r>
                        </m:e>
                      </m:eqArr>
                    </m:oMath>
                  </m:oMathPara>
                </a14:m>
                <a:endParaRPr lang="zh-CN" altLang="zh-CN" sz="1800" kern="100" dirty="0">
                  <a:effectLst/>
                  <a:latin typeface="Times New Roman" panose="02020603050405020304" pitchFamily="18" charset="0"/>
                  <a:ea typeface="宋体" panose="02010600030101010101" pitchFamily="2" charset="-122"/>
                </a:endParaRPr>
              </a:p>
              <a:p>
                <a:pPr>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zh-CN" altLang="zh-CN" sz="1800" dirty="0">
                    <a:effectLst/>
                    <a:ea typeface="Times New Roman" panose="02020603050405020304" pitchFamily="18" charset="0"/>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为目标飞行物的控制量也就是加速度；</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为常数，表示加速度的幅度，可以看作是超参数；上下机动方式中的</a:t>
                </a:r>
                <a:r>
                  <a:rPr lang="zh-CN" altLang="zh-CN" sz="1800" dirty="0">
                    <a:effectLst/>
                    <a:ea typeface="Times New Roman" panose="02020603050405020304" pitchFamily="18" charset="0"/>
                  </a:rPr>
                  <a:t>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𝑡</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是时间步，通过正弦函数和指示函数对时间步进行修正。</a:t>
                </a:r>
                <a:endParaRPr kumimoji="0" lang="en-US" altLang="zh-CN" sz="1800" b="0" i="0" u="none" strike="noStrike" kern="1200" cap="none" spc="0" normalizeH="0" baseline="0" noProof="0" dirty="0">
                  <a:ln>
                    <a:noFill/>
                  </a:ln>
                  <a:solidFill>
                    <a:srgbClr val="000000"/>
                  </a:solidFill>
                  <a:effectLst/>
                  <a:uLnTx/>
                  <a:uFillTx/>
                  <a:latin typeface="微软雅黑 Light"/>
                  <a:ea typeface="微软雅黑 Light"/>
                  <a:cs typeface="+mn-cs"/>
                </a:endParaRPr>
              </a:p>
            </p:txBody>
          </p:sp>
        </mc:Choice>
        <mc:Fallback>
          <p:sp>
            <p:nvSpPr>
              <p:cNvPr id="8" name="文本框 7">
                <a:extLst>
                  <a:ext uri="{FF2B5EF4-FFF2-40B4-BE49-F238E27FC236}">
                    <a16:creationId xmlns:a16="http://schemas.microsoft.com/office/drawing/2014/main" id="{656A0E21-EC7E-6A2B-C953-97EB800C4659}"/>
                  </a:ext>
                </a:extLst>
              </p:cNvPr>
              <p:cNvSpPr txBox="1">
                <a:spLocks noRot="1" noChangeAspect="1" noMove="1" noResize="1" noEditPoints="1" noAdjustHandles="1" noChangeArrowheads="1" noChangeShapeType="1" noTextEdit="1"/>
              </p:cNvSpPr>
              <p:nvPr/>
            </p:nvSpPr>
            <p:spPr>
              <a:xfrm>
                <a:off x="946569" y="974904"/>
                <a:ext cx="7250862" cy="5496698"/>
              </a:xfrm>
              <a:prstGeom prst="rect">
                <a:avLst/>
              </a:prstGeom>
              <a:blipFill>
                <a:blip r:embed="rId3"/>
                <a:stretch>
                  <a:fillRect l="-672" r="-672" b="-4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800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E16223-8D89-936E-E272-81487F9BA360}"/>
              </a:ext>
            </a:extLst>
          </p:cNvPr>
          <p:cNvSpPr txBox="1"/>
          <p:nvPr/>
        </p:nvSpPr>
        <p:spPr>
          <a:xfrm>
            <a:off x="341482" y="249238"/>
            <a:ext cx="6258157" cy="626710"/>
          </a:xfrm>
          <a:prstGeom prst="rect">
            <a:avLst/>
          </a:prstGeom>
          <a:noFill/>
        </p:spPr>
        <p:txBody>
          <a:bodyPr wrap="square" rtlCol="0">
            <a:spAutoFit/>
          </a:bodyPr>
          <a:lstStyle/>
          <a:p>
            <a:pPr>
              <a:lnSpc>
                <a:spcPct val="120000"/>
              </a:lnSpc>
            </a:pPr>
            <a:r>
              <a:rPr lang="zh-CN" altLang="en-US" sz="3200" b="1" dirty="0">
                <a:solidFill>
                  <a:schemeClr val="accent1"/>
                </a:solidFill>
                <a:latin typeface="隶书" panose="02010509060101010101" pitchFamily="49" charset="-122"/>
                <a:ea typeface="隶书" panose="02010509060101010101" pitchFamily="49" charset="-122"/>
              </a:rPr>
              <a:t>马尔可夫决策过程（</a:t>
            </a:r>
            <a:r>
              <a:rPr lang="en-US" altLang="zh-CN" sz="3200" b="1" dirty="0">
                <a:solidFill>
                  <a:schemeClr val="accent1"/>
                </a:solidFill>
                <a:latin typeface="Times New Roman" panose="02020603050405020304" pitchFamily="18" charset="0"/>
                <a:ea typeface="隶书" panose="02010509060101010101" pitchFamily="49" charset="-122"/>
                <a:cs typeface="Times New Roman" panose="02020603050405020304" pitchFamily="18" charset="0"/>
              </a:rPr>
              <a:t>MDP</a:t>
            </a:r>
            <a:r>
              <a:rPr lang="zh-CN" altLang="en-US" sz="3200" b="1" dirty="0">
                <a:solidFill>
                  <a:schemeClr val="accent1"/>
                </a:solidFill>
                <a:latin typeface="隶书" panose="02010509060101010101" pitchFamily="49" charset="-122"/>
                <a:ea typeface="隶书" panose="02010509060101010101" pitchFamily="49" charset="-122"/>
              </a:rPr>
              <a:t>）设计</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8596CCC-FD65-CAB5-9B29-A08F975CB408}"/>
                  </a:ext>
                </a:extLst>
              </p:cNvPr>
              <p:cNvSpPr txBox="1"/>
              <p:nvPr/>
            </p:nvSpPr>
            <p:spPr>
              <a:xfrm>
                <a:off x="761216" y="1459172"/>
                <a:ext cx="7621568" cy="4619791"/>
              </a:xfrm>
              <a:prstGeom prst="rect">
                <a:avLst/>
              </a:prstGeom>
              <a:noFill/>
            </p:spPr>
            <p:txBody>
              <a:bodyPr wrap="square" rtlCol="0">
                <a:spAutoFit/>
              </a:bodyPr>
              <a:lstStyle/>
              <a:p>
                <a:pPr>
                  <a:lnSpc>
                    <a:spcPct val="150000"/>
                  </a:lnSpc>
                </a:pPr>
                <a:r>
                  <a:rPr lang="zh-CN"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dirty="0">
                    <a:latin typeface="宋体" panose="02010600030101010101" pitchFamily="2" charset="-122"/>
                    <a:ea typeface="宋体" panose="02010600030101010101" pitchFamily="2" charset="-122"/>
                  </a:rPr>
                  <a:t>）状态空间设计</a:t>
                </a:r>
                <a:endParaRPr lang="en-US" altLang="zh-CN" dirty="0">
                  <a:latin typeface="宋体" panose="02010600030101010101" pitchFamily="2" charset="-122"/>
                  <a:ea typeface="宋体" panose="02010600030101010101" pitchFamily="2" charset="-122"/>
                </a:endParaRPr>
              </a:p>
              <a:p>
                <a:pPr>
                  <a:lnSpc>
                    <a:spcPct val="150000"/>
                  </a:lnSpc>
                </a:pPr>
                <a:endParaRPr lang="en-US" altLang="zh-CN" dirty="0"/>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rPr>
                  <a:t>在仿真时我们应该更加重视导弹与目标飞行物之间的相对关系，防止绝对位置对结果造成影响。因此在本次仿真环境的状态空间设计中，我们对于弹目状态的表达都采用了相对值。</a:t>
                </a: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rPr>
                  <a:t>我们共设计了</a:t>
                </a:r>
                <a:r>
                  <a:rPr lang="en-US" altLang="zh-CN" sz="1800" kern="100" dirty="0">
                    <a:effectLst/>
                    <a:latin typeface="Times New Roman" panose="02020603050405020304" pitchFamily="18" charset="0"/>
                    <a:ea typeface="宋体" panose="02010600030101010101" pitchFamily="2" charset="-122"/>
                  </a:rPr>
                  <a:t> 6 </a:t>
                </a:r>
                <a:r>
                  <a:rPr lang="zh-CN" altLang="zh-CN" sz="1800" kern="100" dirty="0">
                    <a:effectLst/>
                    <a:latin typeface="Times New Roman" panose="02020603050405020304" pitchFamily="18" charset="0"/>
                    <a:ea typeface="宋体" panose="02010600030101010101" pitchFamily="2" charset="-122"/>
                  </a:rPr>
                  <a:t>个维度：弹目之间的相对距离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𝑟</m:t>
                    </m:r>
                  </m:oMath>
                </a14:m>
                <a:r>
                  <a:rPr lang="zh-CN" altLang="zh-CN" sz="1800" kern="100" dirty="0">
                    <a:effectLst/>
                    <a:latin typeface="Times New Roman" panose="02020603050405020304" pitchFamily="18" charset="0"/>
                    <a:ea typeface="宋体" panose="02010600030101010101" pitchFamily="2" charset="-122"/>
                  </a:rPr>
                  <a:t>、弹目之间的相对速度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𝑣</m:t>
                        </m:r>
                      </m:e>
                      <m:sub>
                        <m:r>
                          <a:rPr lang="en-US" altLang="zh-CN" sz="1800" i="1" kern="100">
                            <a:effectLst/>
                            <a:latin typeface="Cambria Math" panose="02040503050406030204" pitchFamily="18" charset="0"/>
                            <a:ea typeface="宋体" panose="02010600030101010101" pitchFamily="2" charset="-122"/>
                          </a:rPr>
                          <m:t>𝑟𝑒𝑙𝑎</m:t>
                        </m:r>
                      </m:sub>
                    </m:sSub>
                  </m:oMath>
                </a14:m>
                <a:r>
                  <a:rPr lang="zh-CN" altLang="zh-CN" sz="1800" kern="100" dirty="0">
                    <a:effectLst/>
                    <a:latin typeface="Times New Roman" panose="02020603050405020304" pitchFamily="18" charset="0"/>
                    <a:ea typeface="宋体" panose="02010600030101010101" pitchFamily="2" charset="-122"/>
                  </a:rPr>
                  <a:t>、弹目之间的视线角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𝑞</m:t>
                    </m:r>
                  </m:oMath>
                </a14:m>
                <a:r>
                  <a:rPr lang="zh-CN" altLang="zh-CN" sz="1800" kern="100" dirty="0">
                    <a:effectLst/>
                    <a:latin typeface="Times New Roman" panose="02020603050405020304" pitchFamily="18" charset="0"/>
                    <a:ea typeface="宋体" panose="02010600030101010101" pitchFamily="2" charset="-122"/>
                  </a:rPr>
                  <a:t>、弹目间的</a:t>
                </a:r>
                <a:r>
                  <a:rPr lang="zh-CN" altLang="en-US" kern="100" dirty="0">
                    <a:latin typeface="Times New Roman" panose="02020603050405020304" pitchFamily="18" charset="0"/>
                    <a:ea typeface="宋体" panose="02010600030101010101" pitchFamily="2" charset="-122"/>
                  </a:rPr>
                  <a:t>视线</a:t>
                </a:r>
                <a:r>
                  <a:rPr lang="zh-CN" altLang="zh-CN" sz="1800" kern="100" dirty="0">
                    <a:effectLst/>
                    <a:latin typeface="Times New Roman" panose="02020603050405020304" pitchFamily="18" charset="0"/>
                    <a:ea typeface="宋体" panose="02010600030101010101" pitchFamily="2" charset="-122"/>
                  </a:rPr>
                  <a:t>偏转率 </a:t>
                </a:r>
                <a14:m>
                  <m:oMath xmlns:m="http://schemas.openxmlformats.org/officeDocument/2006/math">
                    <m:limUpp>
                      <m:limUppPr>
                        <m:ctrlPr>
                          <a:rPr lang="zh-CN" altLang="zh-CN" sz="1800" i="1" kern="100">
                            <a:effectLst/>
                            <a:latin typeface="Cambria Math" panose="02040503050406030204" pitchFamily="18" charset="0"/>
                            <a:ea typeface="Cambria Math" panose="02040503050406030204" pitchFamily="18" charset="0"/>
                          </a:rPr>
                        </m:ctrlPr>
                      </m:limUppPr>
                      <m:e>
                        <m:r>
                          <a:rPr lang="en-US" altLang="zh-CN" sz="1800" i="1" kern="100">
                            <a:effectLst/>
                            <a:latin typeface="Cambria Math" panose="02040503050406030204" pitchFamily="18" charset="0"/>
                            <a:ea typeface="宋体" panose="02010600030101010101" pitchFamily="2" charset="-122"/>
                          </a:rPr>
                          <m:t>𝑞</m:t>
                        </m:r>
                      </m:e>
                      <m:lim>
                        <m:r>
                          <a:rPr lang="en-US" altLang="zh-CN" sz="1800" kern="100">
                            <a:effectLst/>
                            <a:latin typeface="Cambria Math" panose="02040503050406030204" pitchFamily="18" charset="0"/>
                            <a:ea typeface="宋体" panose="02010600030101010101" pitchFamily="2" charset="-122"/>
                          </a:rPr>
                          <m:t>·</m:t>
                        </m:r>
                      </m:lim>
                    </m:limUpp>
                  </m:oMath>
                </a14:m>
                <a:r>
                  <a:rPr lang="zh-CN" altLang="zh-CN" sz="1800" kern="100" dirty="0">
                    <a:effectLst/>
                    <a:latin typeface="Times New Roman" panose="02020603050405020304" pitchFamily="18" charset="0"/>
                    <a:ea typeface="宋体" panose="02010600030101010101" pitchFamily="2" charset="-122"/>
                  </a:rPr>
                  <a:t>、为了对导弹速度加以限制而引入的导弹速度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𝑣</m:t>
                    </m:r>
                  </m:oMath>
                </a14:m>
                <a:r>
                  <a:rPr lang="zh-CN" altLang="zh-CN" sz="1800" kern="100" dirty="0">
                    <a:effectLst/>
                    <a:latin typeface="Times New Roman" panose="02020603050405020304" pitchFamily="18" charset="0"/>
                    <a:ea typeface="宋体" panose="02010600030101010101" pitchFamily="2" charset="-122"/>
                  </a:rPr>
                  <a:t>、为了对导弹偏转角加以限制而引入的弹道倾角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m:rPr>
                            <m:sty m:val="p"/>
                          </m:rPr>
                          <a:rPr lang="en-US" altLang="zh-CN" sz="1800" kern="100">
                            <a:effectLst/>
                            <a:latin typeface="Cambria Math" panose="02040503050406030204" pitchFamily="18" charset="0"/>
                            <a:ea typeface="宋体" panose="02010600030101010101" pitchFamily="2" charset="-122"/>
                          </a:rPr>
                          <m:t>θ</m:t>
                        </m:r>
                      </m:e>
                      <m:sub>
                        <m:r>
                          <a:rPr lang="en-US" altLang="zh-CN" sz="1800" i="1" kern="100">
                            <a:effectLst/>
                            <a:latin typeface="Cambria Math" panose="02040503050406030204" pitchFamily="18" charset="0"/>
                            <a:ea typeface="宋体" panose="02010600030101010101" pitchFamily="2" charset="-122"/>
                          </a:rPr>
                          <m:t>𝑚</m:t>
                        </m:r>
                      </m:sub>
                    </m:sSub>
                  </m:oMath>
                </a14:m>
                <a:r>
                  <a:rPr lang="zh-CN" altLang="zh-CN" sz="1800" kern="100" dirty="0">
                    <a:effectLst/>
                    <a:latin typeface="Times New Roman" panose="02020603050405020304" pitchFamily="18" charset="0"/>
                    <a:ea typeface="宋体" panose="02010600030101010101" pitchFamily="2" charset="-122"/>
                  </a:rPr>
                  <a:t>。该状态向量表示如下：</a:t>
                </a:r>
              </a:p>
              <a:p>
                <a:pPr indent="266700"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宋体" panose="02010600030101010101" pitchFamily="2" charset="-122"/>
                            </a:rPr>
                            <m:t>𝑆</m:t>
                          </m:r>
                          <m:r>
                            <a:rPr lang="en-US" altLang="zh-CN" sz="1800" i="1" kern="100">
                              <a:effectLst/>
                              <a:latin typeface="Cambria Math" panose="02040503050406030204" pitchFamily="18" charset="0"/>
                              <a:ea typeface="宋体" panose="02010600030101010101" pitchFamily="2" charset="-122"/>
                            </a:rPr>
                            <m:t>:&lt;</m:t>
                          </m:r>
                          <m:r>
                            <a:rPr lang="en-US" altLang="zh-CN" sz="1800" i="1" kern="100">
                              <a:effectLst/>
                              <a:latin typeface="Cambria Math" panose="02040503050406030204" pitchFamily="18" charset="0"/>
                              <a:ea typeface="宋体" panose="02010600030101010101" pitchFamily="2" charset="-122"/>
                            </a:rPr>
                            <m:t>𝑟</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𝑣</m:t>
                              </m:r>
                            </m:e>
                            <m:sub>
                              <m:r>
                                <a:rPr lang="en-US" altLang="zh-CN" sz="1800" i="1" kern="100">
                                  <a:effectLst/>
                                  <a:latin typeface="Cambria Math" panose="02040503050406030204" pitchFamily="18" charset="0"/>
                                  <a:ea typeface="宋体" panose="02010600030101010101" pitchFamily="2" charset="-122"/>
                                </a:rPr>
                                <m:t>𝑟𝑒𝑙𝑎</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𝑞</m:t>
                          </m:r>
                          <m:r>
                            <a:rPr lang="en-US" altLang="zh-CN" sz="1800" i="1" kern="100">
                              <a:effectLst/>
                              <a:latin typeface="Cambria Math" panose="02040503050406030204" pitchFamily="18" charset="0"/>
                              <a:ea typeface="宋体" panose="02010600030101010101" pitchFamily="2" charset="-122"/>
                            </a:rPr>
                            <m:t>,</m:t>
                          </m:r>
                          <m:limUpp>
                            <m:limUppPr>
                              <m:ctrlPr>
                                <a:rPr lang="zh-CN" altLang="zh-CN" sz="1800" i="1" kern="100">
                                  <a:effectLst/>
                                  <a:latin typeface="Cambria Math" panose="02040503050406030204" pitchFamily="18" charset="0"/>
                                  <a:ea typeface="Cambria Math" panose="02040503050406030204" pitchFamily="18" charset="0"/>
                                </a:rPr>
                              </m:ctrlPr>
                            </m:limUppPr>
                            <m:e>
                              <m:r>
                                <a:rPr lang="en-US" altLang="zh-CN" sz="1800" i="1" kern="100">
                                  <a:effectLst/>
                                  <a:latin typeface="Cambria Math" panose="02040503050406030204" pitchFamily="18" charset="0"/>
                                  <a:ea typeface="宋体" panose="02010600030101010101" pitchFamily="2" charset="-122"/>
                                </a:rPr>
                                <m:t>𝑞</m:t>
                              </m:r>
                            </m:e>
                            <m:lim>
                              <m:r>
                                <a:rPr lang="en-US" altLang="zh-CN" sz="1800" kern="100">
                                  <a:effectLst/>
                                  <a:latin typeface="Cambria Math" panose="02040503050406030204" pitchFamily="18" charset="0"/>
                                  <a:ea typeface="宋体" panose="02010600030101010101" pitchFamily="2" charset="-122"/>
                                </a:rPr>
                                <m:t>·</m:t>
                              </m:r>
                            </m:lim>
                          </m:limUpp>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𝑣</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m:rPr>
                                  <m:sty m:val="p"/>
                                </m:rPr>
                                <a:rPr lang="en-US" altLang="zh-CN" sz="1800" kern="100">
                                  <a:effectLst/>
                                  <a:latin typeface="Cambria Math" panose="02040503050406030204" pitchFamily="18" charset="0"/>
                                  <a:ea typeface="宋体" panose="02010600030101010101" pitchFamily="2" charset="-122"/>
                                </a:rPr>
                                <m:t>θ</m:t>
                              </m:r>
                            </m:e>
                            <m:sub>
                              <m:r>
                                <a:rPr lang="en-US" altLang="zh-CN" sz="1800" i="1" kern="100">
                                  <a:effectLst/>
                                  <a:latin typeface="Cambria Math" panose="02040503050406030204" pitchFamily="18" charset="0"/>
                                  <a:ea typeface="宋体" panose="02010600030101010101" pitchFamily="2" charset="-122"/>
                                </a:rPr>
                                <m:t>𝑚</m:t>
                              </m:r>
                            </m:sub>
                          </m:sSub>
                          <m:r>
                            <a:rPr lang="en-US" altLang="zh-CN" sz="1800" i="1" kern="100">
                              <a:effectLst/>
                              <a:latin typeface="Cambria Math" panose="02040503050406030204" pitchFamily="18" charset="0"/>
                              <a:ea typeface="宋体" panose="02010600030101010101" pitchFamily="2" charset="-122"/>
                            </a:rPr>
                            <m:t>&gt;#</m:t>
                          </m:r>
                        </m:e>
                      </m:eqArr>
                    </m:oMath>
                  </m:oMathPara>
                </a14:m>
                <a:endParaRPr lang="zh-CN" altLang="zh-CN" sz="1800" kern="100" dirty="0">
                  <a:effectLst/>
                  <a:latin typeface="Times New Roman" panose="02020603050405020304" pitchFamily="18" charset="0"/>
                  <a:ea typeface="宋体" panose="02010600030101010101" pitchFamily="2" charset="-122"/>
                </a:endParaRPr>
              </a:p>
              <a:p>
                <a:endParaRPr lang="zh-CN" altLang="zh-CN" dirty="0"/>
              </a:p>
            </p:txBody>
          </p:sp>
        </mc:Choice>
        <mc:Fallback>
          <p:sp>
            <p:nvSpPr>
              <p:cNvPr id="6" name="文本框 5">
                <a:extLst>
                  <a:ext uri="{FF2B5EF4-FFF2-40B4-BE49-F238E27FC236}">
                    <a16:creationId xmlns:a16="http://schemas.microsoft.com/office/drawing/2014/main" id="{98596CCC-FD65-CAB5-9B29-A08F975CB408}"/>
                  </a:ext>
                </a:extLst>
              </p:cNvPr>
              <p:cNvSpPr txBox="1">
                <a:spLocks noRot="1" noChangeAspect="1" noMove="1" noResize="1" noEditPoints="1" noAdjustHandles="1" noChangeArrowheads="1" noChangeShapeType="1" noTextEdit="1"/>
              </p:cNvSpPr>
              <p:nvPr/>
            </p:nvSpPr>
            <p:spPr>
              <a:xfrm>
                <a:off x="761216" y="1459172"/>
                <a:ext cx="7621568" cy="4619791"/>
              </a:xfrm>
              <a:prstGeom prst="rect">
                <a:avLst/>
              </a:prstGeom>
              <a:blipFill>
                <a:blip r:embed="rId2"/>
                <a:stretch>
                  <a:fillRect l="-720" r="-6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725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E16223-8D89-936E-E272-81487F9BA360}"/>
              </a:ext>
            </a:extLst>
          </p:cNvPr>
          <p:cNvSpPr txBox="1"/>
          <p:nvPr/>
        </p:nvSpPr>
        <p:spPr>
          <a:xfrm>
            <a:off x="341482" y="249238"/>
            <a:ext cx="6258157" cy="626710"/>
          </a:xfrm>
          <a:prstGeom prst="rect">
            <a:avLst/>
          </a:prstGeom>
          <a:noFill/>
        </p:spPr>
        <p:txBody>
          <a:bodyPr wrap="square" rtlCol="0">
            <a:spAutoFit/>
          </a:bodyPr>
          <a:lstStyle/>
          <a:p>
            <a:pPr>
              <a:lnSpc>
                <a:spcPct val="120000"/>
              </a:lnSpc>
            </a:pPr>
            <a:r>
              <a:rPr lang="zh-CN" altLang="en-US" sz="3200" b="1" dirty="0">
                <a:solidFill>
                  <a:schemeClr val="accent1"/>
                </a:solidFill>
                <a:latin typeface="隶书" panose="02010509060101010101" pitchFamily="49" charset="-122"/>
                <a:ea typeface="隶书" panose="02010509060101010101" pitchFamily="49" charset="-122"/>
              </a:rPr>
              <a:t>马尔可夫决策过程（</a:t>
            </a:r>
            <a:r>
              <a:rPr lang="en-US" altLang="zh-CN" sz="3200" b="1" dirty="0">
                <a:solidFill>
                  <a:schemeClr val="accent1"/>
                </a:solidFill>
                <a:latin typeface="Times New Roman" panose="02020603050405020304" pitchFamily="18" charset="0"/>
                <a:ea typeface="隶书" panose="02010509060101010101" pitchFamily="49" charset="-122"/>
                <a:cs typeface="Times New Roman" panose="02020603050405020304" pitchFamily="18" charset="0"/>
              </a:rPr>
              <a:t>MDP</a:t>
            </a:r>
            <a:r>
              <a:rPr lang="zh-CN" altLang="en-US" sz="3200" b="1" dirty="0">
                <a:solidFill>
                  <a:schemeClr val="accent1"/>
                </a:solidFill>
                <a:latin typeface="隶书" panose="02010509060101010101" pitchFamily="49" charset="-122"/>
                <a:ea typeface="隶书" panose="02010509060101010101" pitchFamily="49" charset="-122"/>
              </a:rPr>
              <a:t>）设计</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8596CCC-FD65-CAB5-9B29-A08F975CB408}"/>
                  </a:ext>
                </a:extLst>
              </p:cNvPr>
              <p:cNvSpPr txBox="1"/>
              <p:nvPr/>
            </p:nvSpPr>
            <p:spPr>
              <a:xfrm>
                <a:off x="761216" y="1619639"/>
                <a:ext cx="7621568" cy="3693319"/>
              </a:xfrm>
              <a:prstGeom prst="rect">
                <a:avLst/>
              </a:prstGeom>
              <a:noFill/>
            </p:spPr>
            <p:txBody>
              <a:bodyPr wrap="square" rtlCol="0">
                <a:spAutoFit/>
              </a:bodyPr>
              <a:lstStyle/>
              <a:p>
                <a:pPr>
                  <a:lnSpc>
                    <a:spcPct val="150000"/>
                  </a:lnSpc>
                </a:pPr>
                <a:r>
                  <a:rPr lang="zh-CN"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动作</a:t>
                </a:r>
                <a:r>
                  <a:rPr lang="zh-CN" altLang="zh-CN" dirty="0">
                    <a:latin typeface="宋体" panose="02010600030101010101" pitchFamily="2" charset="-122"/>
                    <a:ea typeface="宋体" panose="02010600030101010101" pitchFamily="2" charset="-122"/>
                  </a:rPr>
                  <a:t>空间设计</a:t>
                </a:r>
                <a:endParaRPr lang="en-US" altLang="zh-CN" dirty="0">
                  <a:latin typeface="宋体" panose="02010600030101010101" pitchFamily="2" charset="-122"/>
                  <a:ea typeface="宋体" panose="02010600030101010101" pitchFamily="2" charset="-122"/>
                </a:endParaRPr>
              </a:p>
              <a:p>
                <a:pPr>
                  <a:lnSpc>
                    <a:spcPct val="150000"/>
                  </a:lnSpc>
                </a:pPr>
                <a:endParaRPr lang="en-US" altLang="zh-CN" dirty="0"/>
              </a:p>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rPr>
                  <a:t>由于我们使用的是广义比例制导律，其中导航比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1</m:t>
                        </m:r>
                      </m:sub>
                    </m:sSub>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2</m:t>
                        </m:r>
                      </m:sub>
                    </m:sSub>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均为常数且恒定，因此面对多变的目标机动其适应能力较差，导致制导性能有所下降。本文通过将导航比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1</m:t>
                        </m:r>
                      </m:sub>
                    </m:sSub>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2</m:t>
                        </m:r>
                      </m:sub>
                    </m:sSub>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进行离散化扩展，其中导航比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1</m:t>
                        </m:r>
                      </m:sub>
                    </m:sSub>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在 </a:t>
                </a:r>
                <a14:m>
                  <m:oMath xmlns:m="http://schemas.openxmlformats.org/officeDocument/2006/math">
                    <m:r>
                      <m:rPr>
                        <m:lit/>
                      </m:rP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2,3,4,5,6</m:t>
                    </m:r>
                    <m:r>
                      <m:rPr>
                        <m:lit/>
                      </m:rPr>
                      <a:rPr lang="en-US" altLang="zh-CN" sz="1800" i="1" kern="100">
                        <a:effectLst/>
                        <a:latin typeface="Cambria Math" panose="02040503050406030204" pitchFamily="18" charset="0"/>
                        <a:ea typeface="宋体" panose="02010600030101010101" pitchFamily="2" charset="-122"/>
                      </a:rPr>
                      <m:t>}</m:t>
                    </m:r>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中取值；导航比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2</m:t>
                        </m:r>
                      </m:sub>
                    </m:sSub>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在 </a:t>
                </a:r>
                <a14:m>
                  <m:oMath xmlns:m="http://schemas.openxmlformats.org/officeDocument/2006/math">
                    <m:r>
                      <m:rPr>
                        <m:lit/>
                      </m:rP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0,0.5,1,1.5,2</m:t>
                    </m:r>
                    <m:r>
                      <m:rPr>
                        <m:lit/>
                      </m:rPr>
                      <a:rPr lang="en-US" altLang="zh-CN" sz="1800" i="1" kern="100">
                        <a:effectLst/>
                        <a:latin typeface="Cambria Math" panose="02040503050406030204" pitchFamily="18" charset="0"/>
                        <a:ea typeface="宋体" panose="02010600030101010101" pitchFamily="2" charset="-122"/>
                      </a:rPr>
                      <m:t>}</m:t>
                    </m:r>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中取值，通过这种方式实现导航比的动态选取。在实际状态转移时需要将导航比索引映射成实际制导中的</a:t>
                </a:r>
                <a:r>
                  <a:rPr lang="zh-CN" altLang="en-US" kern="100" dirty="0">
                    <a:latin typeface="Times New Roman" panose="02020603050405020304" pitchFamily="18" charset="0"/>
                    <a:ea typeface="宋体" panose="02010600030101010101" pitchFamily="2" charset="-122"/>
                  </a:rPr>
                  <a:t>导弹加速度。</a:t>
                </a:r>
                <a:endParaRPr lang="zh-CN" altLang="zh-CN" sz="1800" kern="100" dirty="0">
                  <a:effectLst/>
                  <a:latin typeface="Times New Roman" panose="02020603050405020304" pitchFamily="18" charset="0"/>
                  <a:ea typeface="宋体" panose="02010600030101010101" pitchFamily="2" charset="-122"/>
                </a:endParaRPr>
              </a:p>
              <a:p>
                <a:endParaRPr lang="zh-CN" altLang="zh-CN" dirty="0"/>
              </a:p>
            </p:txBody>
          </p:sp>
        </mc:Choice>
        <mc:Fallback>
          <p:sp>
            <p:nvSpPr>
              <p:cNvPr id="6" name="文本框 5">
                <a:extLst>
                  <a:ext uri="{FF2B5EF4-FFF2-40B4-BE49-F238E27FC236}">
                    <a16:creationId xmlns:a16="http://schemas.microsoft.com/office/drawing/2014/main" id="{98596CCC-FD65-CAB5-9B29-A08F975CB408}"/>
                  </a:ext>
                </a:extLst>
              </p:cNvPr>
              <p:cNvSpPr txBox="1">
                <a:spLocks noRot="1" noChangeAspect="1" noMove="1" noResize="1" noEditPoints="1" noAdjustHandles="1" noChangeArrowheads="1" noChangeShapeType="1" noTextEdit="1"/>
              </p:cNvSpPr>
              <p:nvPr/>
            </p:nvSpPr>
            <p:spPr>
              <a:xfrm>
                <a:off x="761216" y="1619639"/>
                <a:ext cx="7621568" cy="3693319"/>
              </a:xfrm>
              <a:prstGeom prst="rect">
                <a:avLst/>
              </a:prstGeom>
              <a:blipFill>
                <a:blip r:embed="rId2"/>
                <a:stretch>
                  <a:fillRect l="-720" r="-6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37C90B3-26A3-6B3B-548E-B2CEE5B1D7AD}"/>
                  </a:ext>
                </a:extLst>
              </p:cNvPr>
              <p:cNvSpPr txBox="1"/>
              <p:nvPr/>
            </p:nvSpPr>
            <p:spPr>
              <a:xfrm>
                <a:off x="2286000" y="5118648"/>
                <a:ext cx="4572000"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zh-CN" sz="1800" i="1" kern="100" smtClean="0">
                              <a:effectLst/>
                              <a:latin typeface="Cambria Math" panose="02040503050406030204" pitchFamily="18" charset="0"/>
                              <a:ea typeface="Cambria Math" panose="020405030504060302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𝑀</m:t>
                              </m:r>
                            </m:sub>
                          </m:sSub>
                          <m:r>
                            <a:rPr lang="en-US" altLang="zh-CN" sz="1800"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kern="100">
                                      <a:effectLst/>
                                      <a:latin typeface="Cambria Math" panose="02040503050406030204" pitchFamily="18" charset="0"/>
                                      <a:ea typeface="宋体" panose="02010600030101010101" pitchFamily="2" charset="-122"/>
                                    </a:rPr>
                                    <m:t>1</m:t>
                                  </m:r>
                                </m:sub>
                              </m:sSub>
                              <m:r>
                                <a:rPr lang="en-US" altLang="zh-CN" sz="1800" i="1" kern="100">
                                  <a:effectLst/>
                                  <a:latin typeface="Cambria Math" panose="02040503050406030204" pitchFamily="18" charset="0"/>
                                  <a:ea typeface="宋体" panose="02010600030101010101" pitchFamily="2" charset="-122"/>
                                </a:rPr>
                                <m:t>|</m:t>
                              </m:r>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𝑟</m:t>
                                  </m:r>
                                </m:e>
                              </m:acc>
                              <m:r>
                                <a:rPr lang="en-US" altLang="zh-CN" sz="1800" i="1" kern="100">
                                  <a:effectLst/>
                                  <a:latin typeface="Cambria Math" panose="02040503050406030204" pitchFamily="18" charset="0"/>
                                  <a:ea typeface="宋体" panose="02010600030101010101" pitchFamily="2" charset="-122"/>
                                </a:rPr>
                                <m:t>|</m:t>
                              </m:r>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𝑞</m:t>
                                  </m:r>
                                </m:e>
                              </m:acc>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kern="100">
                                      <a:effectLst/>
                                      <a:latin typeface="Cambria Math" panose="02040503050406030204" pitchFamily="18" charset="0"/>
                                      <a:ea typeface="宋体" panose="02010600030101010101" pitchFamily="2" charset="-122"/>
                                    </a:rPr>
                                    <m:t>2</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𝑇</m:t>
                                  </m:r>
                                </m:sub>
                              </m:sSub>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i="1" kern="100">
                                      <a:effectLst/>
                                      <a:latin typeface="Cambria Math" panose="02040503050406030204" pitchFamily="18" charset="0"/>
                                      <a:ea typeface="宋体" panose="02010600030101010101" pitchFamily="2" charset="-122"/>
                                    </a:rPr>
                                    <m:t>𝑐𝑜𝑠</m:t>
                                  </m:r>
                                </m:fName>
                                <m:e>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𝑇</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𝑞</m:t>
                                  </m:r>
                                </m:e>
                              </m:func>
                              <m:r>
                                <a:rPr lang="en-US" altLang="zh-CN" sz="1800" kern="100">
                                  <a:effectLst/>
                                  <a:latin typeface="Cambria Math" panose="02040503050406030204" pitchFamily="18" charset="0"/>
                                  <a:ea typeface="宋体" panose="02010600030101010101" pitchFamily="2" charset="-122"/>
                                </a:rPr>
                                <m:t>)</m:t>
                              </m:r>
                            </m:num>
                            <m:den>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i="1" kern="100">
                                      <a:effectLst/>
                                      <a:latin typeface="Cambria Math" panose="02040503050406030204" pitchFamily="18" charset="0"/>
                                      <a:ea typeface="宋体" panose="02010600030101010101" pitchFamily="2" charset="-122"/>
                                    </a:rPr>
                                    <m:t>𝑐𝑜𝑠</m:t>
                                  </m:r>
                                </m:fName>
                                <m:e>
                                  <m:r>
                                    <a:rPr lang="en-US" altLang="zh-CN" sz="1800" kern="100">
                                      <a:effectLst/>
                                      <a:latin typeface="Cambria Math" panose="02040503050406030204" pitchFamily="18" charset="0"/>
                                      <a:ea typeface="宋体" panose="02010600030101010101" pitchFamily="2" charset="-122"/>
                                    </a:rPr>
                                    <m:t>(</m:t>
                                  </m:r>
                                </m:e>
                              </m:func>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𝑀</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𝑞</m:t>
                              </m:r>
                              <m:r>
                                <a:rPr lang="en-US" altLang="zh-CN" sz="1800" kern="100">
                                  <a:effectLst/>
                                  <a:latin typeface="Cambria Math" panose="02040503050406030204" pitchFamily="18" charset="0"/>
                                  <a:ea typeface="宋体" panose="02010600030101010101" pitchFamily="2" charset="-122"/>
                                </a:rPr>
                                <m:t>)</m:t>
                              </m:r>
                            </m:den>
                          </m:f>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𝑔</m:t>
                          </m:r>
                          <m:r>
                            <a:rPr lang="en-US" altLang="zh-CN" sz="1800" kern="100">
                              <a:effectLst/>
                              <a:latin typeface="Cambria Math" panose="02040503050406030204" pitchFamily="18" charset="0"/>
                              <a:ea typeface="宋体" panose="02010600030101010101" pitchFamily="2" charset="-122"/>
                            </a:rPr>
                            <m:t>·</m:t>
                          </m:r>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i="1" kern="100">
                                  <a:effectLst/>
                                  <a:latin typeface="Cambria Math" panose="02040503050406030204" pitchFamily="18" charset="0"/>
                                  <a:ea typeface="宋体" panose="02010600030101010101" pitchFamily="2" charset="-122"/>
                                </a:rPr>
                                <m:t>𝑐𝑜𝑠</m:t>
                              </m:r>
                            </m:fName>
                            <m:e>
                              <m:r>
                                <a:rPr lang="en-US" altLang="zh-CN" sz="1800" kern="100">
                                  <a:effectLst/>
                                  <a:latin typeface="Cambria Math" panose="02040503050406030204" pitchFamily="18" charset="0"/>
                                  <a:ea typeface="宋体" panose="02010600030101010101" pitchFamily="2" charset="-122"/>
                                </a:rPr>
                                <m:t>(</m:t>
                              </m:r>
                            </m:e>
                          </m:func>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𝑀</m:t>
                              </m:r>
                            </m:sub>
                          </m:sSub>
                          <m:r>
                            <a:rPr lang="en-US" altLang="zh-CN" sz="1800" kern="100">
                              <a:effectLst/>
                              <a:latin typeface="Cambria Math" panose="02040503050406030204" pitchFamily="18" charset="0"/>
                              <a:ea typeface="宋体" panose="02010600030101010101" pitchFamily="2" charset="-122"/>
                            </a:rPr>
                            <m:t>)#</m:t>
                          </m:r>
                        </m:e>
                      </m:eqArr>
                    </m:oMath>
                  </m:oMathPara>
                </a14:m>
                <a:endParaRPr lang="zh-CN" altLang="en-US" dirty="0"/>
              </a:p>
            </p:txBody>
          </p:sp>
        </mc:Choice>
        <mc:Fallback>
          <p:sp>
            <p:nvSpPr>
              <p:cNvPr id="5" name="文本框 4">
                <a:extLst>
                  <a:ext uri="{FF2B5EF4-FFF2-40B4-BE49-F238E27FC236}">
                    <a16:creationId xmlns:a16="http://schemas.microsoft.com/office/drawing/2014/main" id="{037C90B3-26A3-6B3B-548E-B2CEE5B1D7AD}"/>
                  </a:ext>
                </a:extLst>
              </p:cNvPr>
              <p:cNvSpPr txBox="1">
                <a:spLocks noRot="1" noChangeAspect="1" noMove="1" noResize="1" noEditPoints="1" noAdjustHandles="1" noChangeArrowheads="1" noChangeShapeType="1" noTextEdit="1"/>
              </p:cNvSpPr>
              <p:nvPr/>
            </p:nvSpPr>
            <p:spPr>
              <a:xfrm>
                <a:off x="2286000" y="5118648"/>
                <a:ext cx="4572000" cy="669094"/>
              </a:xfrm>
              <a:prstGeom prst="rect">
                <a:avLst/>
              </a:prstGeom>
              <a:blipFill>
                <a:blip r:embed="rId3"/>
                <a:stretch>
                  <a:fillRect r="-34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747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E16223-8D89-936E-E272-81487F9BA360}"/>
              </a:ext>
            </a:extLst>
          </p:cNvPr>
          <p:cNvSpPr txBox="1"/>
          <p:nvPr/>
        </p:nvSpPr>
        <p:spPr>
          <a:xfrm>
            <a:off x="341482" y="249238"/>
            <a:ext cx="6258157" cy="626710"/>
          </a:xfrm>
          <a:prstGeom prst="rect">
            <a:avLst/>
          </a:prstGeom>
          <a:noFill/>
        </p:spPr>
        <p:txBody>
          <a:bodyPr wrap="square" rtlCol="0">
            <a:spAutoFit/>
          </a:bodyPr>
          <a:lstStyle/>
          <a:p>
            <a:pPr>
              <a:lnSpc>
                <a:spcPct val="120000"/>
              </a:lnSpc>
            </a:pPr>
            <a:r>
              <a:rPr lang="zh-CN" altLang="en-US" sz="3200" b="1" dirty="0">
                <a:solidFill>
                  <a:schemeClr val="accent1"/>
                </a:solidFill>
                <a:latin typeface="隶书" panose="02010509060101010101" pitchFamily="49" charset="-122"/>
                <a:ea typeface="隶书" panose="02010509060101010101" pitchFamily="49" charset="-122"/>
              </a:rPr>
              <a:t>马尔可夫决策过程（</a:t>
            </a:r>
            <a:r>
              <a:rPr lang="en-US" altLang="zh-CN" sz="3200" b="1" dirty="0">
                <a:solidFill>
                  <a:schemeClr val="accent1"/>
                </a:solidFill>
                <a:latin typeface="Times New Roman" panose="02020603050405020304" pitchFamily="18" charset="0"/>
                <a:ea typeface="隶书" panose="02010509060101010101" pitchFamily="49" charset="-122"/>
                <a:cs typeface="Times New Roman" panose="02020603050405020304" pitchFamily="18" charset="0"/>
              </a:rPr>
              <a:t>MDP</a:t>
            </a:r>
            <a:r>
              <a:rPr lang="zh-CN" altLang="en-US" sz="3200" b="1" dirty="0">
                <a:solidFill>
                  <a:schemeClr val="accent1"/>
                </a:solidFill>
                <a:latin typeface="隶书" panose="02010509060101010101" pitchFamily="49" charset="-122"/>
                <a:ea typeface="隶书" panose="02010509060101010101" pitchFamily="49" charset="-122"/>
              </a:rPr>
              <a:t>）设计</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8596CCC-FD65-CAB5-9B29-A08F975CB408}"/>
                  </a:ext>
                </a:extLst>
              </p:cNvPr>
              <p:cNvSpPr txBox="1"/>
              <p:nvPr/>
            </p:nvSpPr>
            <p:spPr>
              <a:xfrm>
                <a:off x="761216" y="1305088"/>
                <a:ext cx="7621568" cy="5035609"/>
              </a:xfrm>
              <a:prstGeom prst="rect">
                <a:avLst/>
              </a:prstGeom>
              <a:noFill/>
            </p:spPr>
            <p:txBody>
              <a:bodyPr wrap="square" rtlCol="0">
                <a:spAutoFit/>
              </a:bodyPr>
              <a:lstStyle/>
              <a:p>
                <a:pPr>
                  <a:lnSpc>
                    <a:spcPct val="150000"/>
                  </a:lnSpc>
                </a:pPr>
                <a:r>
                  <a:rPr lang="zh-CN"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奖励函数</a:t>
                </a:r>
                <a:r>
                  <a:rPr lang="zh-CN" altLang="zh-CN" dirty="0">
                    <a:latin typeface="宋体" panose="02010600030101010101" pitchFamily="2" charset="-122"/>
                    <a:ea typeface="宋体" panose="02010600030101010101" pitchFamily="2" charset="-122"/>
                  </a:rPr>
                  <a:t>设计</a:t>
                </a:r>
                <a:endParaRPr lang="en-US" altLang="zh-CN" dirty="0">
                  <a:latin typeface="宋体" panose="02010600030101010101" pitchFamily="2" charset="-122"/>
                  <a:ea typeface="宋体" panose="02010600030101010101" pitchFamily="2" charset="-122"/>
                </a:endParaRPr>
              </a:p>
              <a:p>
                <a:pPr>
                  <a:lnSpc>
                    <a:spcPct val="150000"/>
                  </a:lnSpc>
                </a:pPr>
                <a:endParaRPr lang="en-US" altLang="zh-CN" dirty="0"/>
              </a:p>
              <a:p>
                <a:pPr>
                  <a:lnSpc>
                    <a:spcPct val="150000"/>
                  </a:lnSpc>
                </a:pPr>
                <a:r>
                  <a:rPr lang="zh-CN" altLang="zh-CN" dirty="0">
                    <a:latin typeface="宋体" panose="02010600030101010101" pitchFamily="2" charset="-122"/>
                    <a:ea typeface="宋体" panose="02010600030101010101" pitchFamily="2" charset="-122"/>
                  </a:rPr>
                  <a:t>导弹只有在命中目标才会得到奖励，在其它情况下无论导弹距离目标飞行物是偏离还是靠近，都无法得到奖励，我们无法从环境中得到任何反馈，是一种非常经典的稀疏场景，因为我们要在稀疏奖励场景下进行末制导律设计，因此我们在仿真环境中设计的奖励函数也是二值稀疏的，即：</a:t>
                </a:r>
              </a:p>
              <a:p>
                <a:pPr>
                  <a:lnSpc>
                    <a:spcPct val="150000"/>
                  </a:lnSpc>
                </a:pPr>
                <a14:m>
                  <m:oMathPara xmlns:m="http://schemas.openxmlformats.org/officeDocument/2006/math">
                    <m:oMathParaPr>
                      <m:jc m:val="centerGroup"/>
                    </m:oMathParaPr>
                    <m:oMath xmlns:m="http://schemas.openxmlformats.org/officeDocument/2006/math">
                      <m:eqArr>
                        <m:eqArrPr>
                          <m:ctrlPr>
                            <a:rPr lang="zh-CN" altLang="zh-CN" i="1">
                              <a:latin typeface="Cambria Math" panose="02040503050406030204" pitchFamily="18" charset="0"/>
                            </a:rPr>
                          </m:ctrlPr>
                        </m:eqArrPr>
                        <m:e>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m:t>
                              </m:r>
                            </m:sub>
                          </m:sSub>
                          <m:r>
                            <a:rPr lang="en-US" altLang="zh-CN">
                              <a:latin typeface="Cambria Math" panose="02040503050406030204" pitchFamily="18" charset="0"/>
                            </a:rPr>
                            <m:t>=</m:t>
                          </m:r>
                          <m:d>
                            <m:dPr>
                              <m:begChr m:val="{"/>
                              <m:endChr m:val=""/>
                              <m:ctrlPr>
                                <a:rPr lang="zh-CN" altLang="zh-CN" i="1">
                                  <a:latin typeface="Cambria Math" panose="02040503050406030204" pitchFamily="18" charset="0"/>
                                </a:rPr>
                              </m:ctrlPr>
                            </m:dPr>
                            <m:e>
                              <m:m>
                                <m:mPr>
                                  <m:plcHide m:val="on"/>
                                  <m:mcs>
                                    <m:mc>
                                      <m:mcPr>
                                        <m:count m:val="2"/>
                                        <m:mcJc m:val="center"/>
                                      </m:mcPr>
                                    </m:mc>
                                  </m:mcs>
                                  <m:ctrlPr>
                                    <a:rPr lang="zh-CN" altLang="zh-CN" i="1">
                                      <a:latin typeface="Cambria Math" panose="02040503050406030204" pitchFamily="18" charset="0"/>
                                    </a:rPr>
                                  </m:ctrlPr>
                                </m:mPr>
                                <m:mr>
                                  <m:e>
                                    <m:r>
                                      <a:rPr lang="en-US" altLang="zh-CN" i="1">
                                        <a:latin typeface="Cambria Math" panose="02040503050406030204" pitchFamily="18" charset="0"/>
                                      </a:rPr>
                                      <m:t>1</m:t>
                                    </m:r>
                                    <m:r>
                                      <a:rPr lang="en-US" altLang="zh-CN">
                                        <a:latin typeface="Cambria Math" panose="02040503050406030204" pitchFamily="18" charset="0"/>
                                      </a:rPr>
                                      <m:t>,</m:t>
                                    </m:r>
                                  </m:e>
                                  <m:e>
                                    <m:r>
                                      <a:rPr lang="en-US" altLang="zh-CN" i="1">
                                        <a:latin typeface="Cambria Math" panose="02040503050406030204" pitchFamily="18" charset="0"/>
                                      </a:rPr>
                                      <m:t>𝑚𝑖𝑠𝑠</m:t>
                                    </m:r>
                                    <m:r>
                                      <a:rPr lang="en-US" altLang="zh-CN" i="1">
                                        <a:latin typeface="Cambria Math" panose="02040503050406030204" pitchFamily="18" charset="0"/>
                                      </a:rPr>
                                      <m:t> </m:t>
                                    </m:r>
                                    <m:r>
                                      <a:rPr lang="en-US" altLang="zh-CN" i="1">
                                        <a:latin typeface="Cambria Math" panose="02040503050406030204" pitchFamily="18" charset="0"/>
                                      </a:rPr>
                                      <m:t>𝑑𝑖𝑎𝑡𝑎𝑛𝑐𝑒</m:t>
                                    </m:r>
                                    <m:r>
                                      <a:rPr lang="en-US" altLang="zh-CN" i="1">
                                        <a:latin typeface="Cambria Math" panose="02040503050406030204" pitchFamily="18" charset="0"/>
                                      </a:rPr>
                                      <m:t>&lt;</m:t>
                                    </m:r>
                                    <m:r>
                                      <a:rPr lang="en-US" altLang="zh-CN" i="1">
                                        <a:latin typeface="Cambria Math" panose="02040503050406030204" pitchFamily="18" charset="0"/>
                                      </a:rPr>
                                      <m:t>𝛿</m:t>
                                    </m:r>
                                  </m:e>
                                </m:mr>
                                <m:mr>
                                  <m:e>
                                    <m:r>
                                      <a:rPr lang="en-US" altLang="zh-CN" i="1">
                                        <a:latin typeface="Cambria Math" panose="02040503050406030204" pitchFamily="18" charset="0"/>
                                      </a:rPr>
                                      <m:t>0</m:t>
                                    </m:r>
                                    <m:r>
                                      <a:rPr lang="en-US" altLang="zh-CN">
                                        <a:latin typeface="Cambria Math" panose="02040503050406030204" pitchFamily="18" charset="0"/>
                                      </a:rPr>
                                      <m:t>,</m:t>
                                    </m:r>
                                  </m:e>
                                  <m:e>
                                    <m:r>
                                      <a:rPr lang="en-US" altLang="zh-CN" i="1">
                                        <a:latin typeface="Cambria Math" panose="02040503050406030204" pitchFamily="18" charset="0"/>
                                      </a:rPr>
                                      <m:t>𝑜𝑡h𝑒𝑟𝑤𝑖𝑠𝑒</m:t>
                                    </m:r>
                                  </m:e>
                                </m:mr>
                              </m:m>
                            </m:e>
                          </m:d>
                        </m:e>
                      </m:eqArr>
                    </m:oMath>
                  </m:oMathPara>
                </a14:m>
                <a:endParaRPr lang="zh-CN" altLang="zh-CN" dirty="0">
                  <a:latin typeface="宋体" panose="02010600030101010101" pitchFamily="2" charset="-122"/>
                  <a:ea typeface="宋体" panose="02010600030101010101" pitchFamily="2" charset="-122"/>
                </a:endParaRPr>
              </a:p>
              <a:p>
                <a:pPr>
                  <a:lnSpc>
                    <a:spcPct val="150000"/>
                  </a:lnSpc>
                </a:pPr>
                <a:r>
                  <a:rPr lang="zh-CN" altLang="zh-CN" dirty="0">
                    <a:latin typeface="宋体" panose="02010600030101010101" pitchFamily="2" charset="-122"/>
                    <a:ea typeface="宋体" panose="02010600030101010101" pitchFamily="2" charset="-122"/>
                  </a:rPr>
                  <a:t>为了保证导弹的有效杀伤力，我们在仿真环境中将 </a:t>
                </a:r>
                <a14:m>
                  <m:oMath xmlns:m="http://schemas.openxmlformats.org/officeDocument/2006/math">
                    <m:r>
                      <a:rPr lang="en-US" altLang="zh-CN" i="1">
                        <a:latin typeface="Cambria Math" panose="02040503050406030204" pitchFamily="18" charset="0"/>
                      </a:rPr>
                      <m:t>𝛿</m:t>
                    </m:r>
                  </m:oMath>
                </a14:m>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取值为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dirty="0">
                    <a:latin typeface="宋体" panose="02010600030101010101" pitchFamily="2" charset="-122"/>
                    <a:ea typeface="宋体" panose="02010600030101010101" pitchFamily="2" charset="-122"/>
                  </a:rPr>
                  <a:t>，单位为 </a:t>
                </a:r>
                <a:r>
                  <a:rPr lang="en-US" altLang="zh-CN" dirty="0">
                    <a:latin typeface="Times New Roman" panose="02020603050405020304" pitchFamily="18" charset="0"/>
                    <a:ea typeface="宋体" panose="02010600030101010101" pitchFamily="2" charset="-122"/>
                    <a:cs typeface="Times New Roman" panose="02020603050405020304" pitchFamily="18" charset="0"/>
                  </a:rPr>
                  <a:t>m</a:t>
                </a:r>
                <a:r>
                  <a:rPr lang="zh-CN" altLang="zh-CN" dirty="0">
                    <a:latin typeface="宋体" panose="02010600030101010101" pitchFamily="2" charset="-122"/>
                    <a:ea typeface="宋体" panose="02010600030101010101" pitchFamily="2" charset="-122"/>
                  </a:rPr>
                  <a:t>，也就是只有在脱靶量小于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 3 </a:t>
                </a:r>
                <a:r>
                  <a:rPr lang="zh-CN" altLang="zh-CN" dirty="0">
                    <a:latin typeface="宋体" panose="02010600030101010101" pitchFamily="2" charset="-122"/>
                    <a:ea typeface="宋体" panose="02010600030101010101" pitchFamily="2" charset="-122"/>
                  </a:rPr>
                  <a:t>米时才会得到一个奖励，</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m:t>
                        </m:r>
                      </m:sub>
                    </m:sSub>
                  </m:oMath>
                </a14:m>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表示 </a:t>
                </a:r>
                <a14:m>
                  <m:oMath xmlns:m="http://schemas.openxmlformats.org/officeDocument/2006/math">
                    <m:r>
                      <a:rPr lang="en-US" altLang="zh-CN" i="1">
                        <a:latin typeface="Cambria Math" panose="02040503050406030204" pitchFamily="18" charset="0"/>
                      </a:rPr>
                      <m:t>𝑡</m:t>
                    </m:r>
                  </m:oMath>
                </a14:m>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时刻的即时奖励。</a:t>
                </a:r>
              </a:p>
              <a:p>
                <a:endParaRPr lang="zh-CN" altLang="zh-CN" dirty="0"/>
              </a:p>
            </p:txBody>
          </p:sp>
        </mc:Choice>
        <mc:Fallback>
          <p:sp>
            <p:nvSpPr>
              <p:cNvPr id="6" name="文本框 5">
                <a:extLst>
                  <a:ext uri="{FF2B5EF4-FFF2-40B4-BE49-F238E27FC236}">
                    <a16:creationId xmlns:a16="http://schemas.microsoft.com/office/drawing/2014/main" id="{98596CCC-FD65-CAB5-9B29-A08F975CB408}"/>
                  </a:ext>
                </a:extLst>
              </p:cNvPr>
              <p:cNvSpPr txBox="1">
                <a:spLocks noRot="1" noChangeAspect="1" noMove="1" noResize="1" noEditPoints="1" noAdjustHandles="1" noChangeArrowheads="1" noChangeShapeType="1" noTextEdit="1"/>
              </p:cNvSpPr>
              <p:nvPr/>
            </p:nvSpPr>
            <p:spPr>
              <a:xfrm>
                <a:off x="761216" y="1305088"/>
                <a:ext cx="7621568" cy="5035609"/>
              </a:xfrm>
              <a:prstGeom prst="rect">
                <a:avLst/>
              </a:prstGeom>
              <a:blipFill>
                <a:blip r:embed="rId2"/>
                <a:stretch>
                  <a:fillRect l="-7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3654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6910" y="2373181"/>
            <a:ext cx="7770179" cy="147155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CN" sz="4000" b="1" dirty="0">
                <a:solidFill>
                  <a:srgbClr val="365FAA"/>
                </a:solidFill>
                <a:latin typeface="Times New Roman" panose="02020603050405020304" pitchFamily="18" charset="0"/>
                <a:ea typeface="隶书" panose="02010509060101010101" pitchFamily="49" charset="-122"/>
                <a:cs typeface="Times New Roman" panose="02020603050405020304" pitchFamily="18" charset="0"/>
              </a:rPr>
              <a:t>3</a:t>
            </a:r>
            <a:r>
              <a:rPr kumimoji="0" lang="en-US" altLang="zh-CN" sz="4000" b="1" i="0" u="none" strike="noStrike" kern="1200" cap="none" spc="0" normalizeH="0" baseline="0" noProof="0" dirty="0">
                <a:ln>
                  <a:noFill/>
                </a:ln>
                <a:solidFill>
                  <a:srgbClr val="365FAA"/>
                </a:solidFill>
                <a:effectLst/>
                <a:uLnTx/>
                <a:uFillTx/>
                <a:latin typeface="Times New Roman" panose="02020603050405020304" pitchFamily="18" charset="0"/>
                <a:ea typeface="隶书" panose="02010509060101010101" pitchFamily="49" charset="-122"/>
                <a:cs typeface="Times New Roman" panose="02020603050405020304" pitchFamily="18" charset="0"/>
              </a:rPr>
              <a:t>. </a:t>
            </a:r>
            <a:r>
              <a:rPr kumimoji="0" lang="zh-CN" altLang="en-US" sz="40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Times New Roman" panose="02020603050405020304" pitchFamily="18" charset="0"/>
              </a:rPr>
              <a:t>基于优先经验回放（</a:t>
            </a:r>
            <a:r>
              <a:rPr kumimoji="0" lang="en-US" altLang="zh-CN" sz="4000" b="1" i="0" u="none" strike="noStrike" kern="1200" cap="none" spc="0" normalizeH="0" baseline="0" noProof="0" dirty="0">
                <a:ln>
                  <a:noFill/>
                </a:ln>
                <a:solidFill>
                  <a:srgbClr val="365FAA"/>
                </a:solidFill>
                <a:effectLst/>
                <a:uLnTx/>
                <a:uFillTx/>
                <a:latin typeface="Times New Roman" panose="02020603050405020304" pitchFamily="18" charset="0"/>
                <a:ea typeface="宋体" panose="02010600030101010101" pitchFamily="2" charset="-122"/>
                <a:cs typeface="Times New Roman" panose="02020603050405020304" pitchFamily="18" charset="0"/>
              </a:rPr>
              <a:t>PER</a:t>
            </a:r>
            <a:r>
              <a:rPr kumimoji="0" lang="zh-CN" altLang="en-US" sz="40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Times New Roman" panose="02020603050405020304" pitchFamily="18" charset="0"/>
              </a:rPr>
              <a:t>）的强化学习末制导律设计</a:t>
            </a:r>
            <a:endParaRPr kumimoji="0" lang="zh-CN" altLang="en-US" sz="40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endParaRPr>
          </a:p>
        </p:txBody>
      </p:sp>
    </p:spTree>
    <p:extLst>
      <p:ext uri="{BB962C8B-B14F-4D97-AF65-F5344CB8AC3E}">
        <p14:creationId xmlns:p14="http://schemas.microsoft.com/office/powerpoint/2010/main" val="143510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3872925" cy="62671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3200" b="1" dirty="0">
                <a:solidFill>
                  <a:srgbClr val="365FAA"/>
                </a:solidFill>
                <a:latin typeface="隶书" panose="02010509060101010101" pitchFamily="49" charset="-122"/>
                <a:ea typeface="隶书" panose="02010509060101010101" pitchFamily="49" charset="-122"/>
              </a:rPr>
              <a:t>深度</a:t>
            </a:r>
            <a:r>
              <a:rPr lang="zh-CN" altLang="en-US" sz="3200" b="1" dirty="0">
                <a:solidFill>
                  <a:srgbClr val="365FAA"/>
                </a:solidFill>
                <a:latin typeface="Times New Roman" panose="02020603050405020304" pitchFamily="18" charset="0"/>
                <a:ea typeface="隶书" panose="02010509060101010101" pitchFamily="49" charset="-122"/>
                <a:cs typeface="Times New Roman" panose="02020603050405020304" pitchFamily="18" charset="0"/>
              </a:rPr>
              <a:t> </a:t>
            </a:r>
            <a:r>
              <a:rPr lang="en-US" altLang="zh-CN" sz="3200" b="1" dirty="0">
                <a:solidFill>
                  <a:srgbClr val="365FAA"/>
                </a:solidFill>
                <a:latin typeface="Times New Roman" panose="02020603050405020304" pitchFamily="18" charset="0"/>
                <a:ea typeface="隶书" panose="02010509060101010101" pitchFamily="49" charset="-122"/>
                <a:cs typeface="Times New Roman" panose="02020603050405020304" pitchFamily="18" charset="0"/>
              </a:rPr>
              <a:t>Q </a:t>
            </a:r>
            <a:r>
              <a:rPr lang="zh-CN" altLang="en-US" sz="3200" b="1" dirty="0">
                <a:solidFill>
                  <a:srgbClr val="365FAA"/>
                </a:solidFill>
                <a:latin typeface="隶书" panose="02010509060101010101" pitchFamily="49" charset="-122"/>
                <a:ea typeface="隶书" panose="02010509060101010101" pitchFamily="49" charset="-122"/>
              </a:rPr>
              <a:t>网络（</a:t>
            </a:r>
            <a:r>
              <a:rPr lang="en-US" altLang="zh-CN" sz="3200" b="1" dirty="0">
                <a:solidFill>
                  <a:srgbClr val="365FAA"/>
                </a:solidFill>
                <a:latin typeface="Times New Roman" panose="02020603050405020304" pitchFamily="18" charset="0"/>
                <a:ea typeface="隶书" panose="02010509060101010101" pitchFamily="49" charset="-122"/>
                <a:cs typeface="Times New Roman" panose="02020603050405020304" pitchFamily="18" charset="0"/>
              </a:rPr>
              <a:t>DQN</a:t>
            </a:r>
            <a:r>
              <a:rPr lang="zh-CN" altLang="en-US" sz="3200" b="1" dirty="0">
                <a:solidFill>
                  <a:srgbClr val="365FAA"/>
                </a:solidFill>
                <a:latin typeface="隶书" panose="02010509060101010101" pitchFamily="49" charset="-122"/>
                <a:ea typeface="隶书" panose="02010509060101010101" pitchFamily="49" charset="-122"/>
              </a:rPr>
              <a:t>）</a:t>
            </a:r>
            <a:endPar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8D52BD7-930F-C475-2F96-A91EC9A5B918}"/>
                  </a:ext>
                </a:extLst>
              </p:cNvPr>
              <p:cNvSpPr txBox="1"/>
              <p:nvPr/>
            </p:nvSpPr>
            <p:spPr>
              <a:xfrm>
                <a:off x="826986" y="1291762"/>
                <a:ext cx="7747686" cy="5653920"/>
              </a:xfrm>
              <a:prstGeom prst="rect">
                <a:avLst/>
              </a:prstGeom>
              <a:noFill/>
            </p:spPr>
            <p:txBody>
              <a:bodyPr wrap="square" rtlCol="0">
                <a:spAutoFit/>
              </a:bodyPr>
              <a:lstStyle/>
              <a:p>
                <a:pPr lvl="0" indent="306388" eaLnBrk="0" fontAlgn="base" hangingPunct="0">
                  <a:lnSpc>
                    <a:spcPct val="150000"/>
                  </a:lnSpc>
                  <a:spcBef>
                    <a:spcPct val="0"/>
                  </a:spcBef>
                  <a:spcAft>
                    <a:spcPct val="0"/>
                  </a:spcAft>
                </a:pPr>
                <a:r>
                  <a:rPr lang="en-US" altLang="zh-CN" dirty="0">
                    <a:effectLst/>
                    <a:latin typeface="Times New Roman" panose="02020603050405020304" pitchFamily="18" charset="0"/>
                    <a:ea typeface="宋体" panose="02010600030101010101" pitchFamily="2" charset="-122"/>
                  </a:rPr>
                  <a:t>DQN </a:t>
                </a:r>
                <a:r>
                  <a:rPr lang="zh-CN" altLang="zh-CN" dirty="0">
                    <a:effectLst/>
                    <a:ea typeface="宋体" panose="02010600030101010101" pitchFamily="2" charset="-122"/>
                    <a:cs typeface="Times New Roman" panose="02020603050405020304" pitchFamily="18" charset="0"/>
                  </a:rPr>
                  <a:t>是一种结合了深度神经网络和</a:t>
                </a:r>
                <a:r>
                  <a:rPr lang="zh-CN" altLang="zh-CN" dirty="0">
                    <a:effectLst/>
                    <a:ea typeface="Times New Roman" panose="02020603050405020304" pitchFamily="18" charset="0"/>
                  </a:rPr>
                  <a:t> </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𝑄</m:t>
                    </m:r>
                  </m:oMath>
                </a14:m>
                <a:r>
                  <a:rPr lang="en-US" altLang="zh-CN" dirty="0">
                    <a:effectLst/>
                    <a:latin typeface="Times New Roman" panose="02020603050405020304" pitchFamily="18" charset="0"/>
                    <a:ea typeface="宋体" panose="02010600030101010101" pitchFamily="2" charset="-122"/>
                  </a:rPr>
                  <a:t> </a:t>
                </a:r>
                <a:r>
                  <a:rPr lang="zh-CN" altLang="zh-CN" dirty="0">
                    <a:effectLst/>
                    <a:ea typeface="宋体" panose="02010600030101010101" pitchFamily="2" charset="-122"/>
                    <a:cs typeface="Times New Roman" panose="02020603050405020304" pitchFamily="18" charset="0"/>
                  </a:rPr>
                  <a:t>学习的算法，它可以用神经网络来近似</a:t>
                </a:r>
                <a:r>
                  <a:rPr lang="zh-CN" altLang="zh-CN" dirty="0">
                    <a:effectLst/>
                    <a:ea typeface="Times New Roman" panose="02020603050405020304" pitchFamily="18" charset="0"/>
                  </a:rPr>
                  <a:t> </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𝑄</m:t>
                    </m:r>
                  </m:oMath>
                </a14:m>
                <a:r>
                  <a:rPr lang="en-US" altLang="zh-CN" dirty="0">
                    <a:effectLst/>
                    <a:latin typeface="Times New Roman" panose="02020603050405020304" pitchFamily="18" charset="0"/>
                    <a:ea typeface="宋体" panose="02010600030101010101" pitchFamily="2" charset="-122"/>
                  </a:rPr>
                  <a:t> </a:t>
                </a:r>
                <a:r>
                  <a:rPr lang="zh-CN" altLang="zh-CN" dirty="0">
                    <a:effectLst/>
                    <a:ea typeface="宋体" panose="02010600030101010101" pitchFamily="2" charset="-122"/>
                    <a:cs typeface="Times New Roman" panose="02020603050405020304" pitchFamily="18" charset="0"/>
                  </a:rPr>
                  <a:t>函数，从而减少内存需求和提高泛化能力。</a:t>
                </a:r>
                <a:endParaRPr lang="en-US" altLang="zh-CN" dirty="0">
                  <a:effectLst/>
                  <a:ea typeface="宋体" panose="02010600030101010101" pitchFamily="2" charset="-122"/>
                  <a:cs typeface="Times New Roman" panose="02020603050405020304" pitchFamily="18" charset="0"/>
                </a:endParaRPr>
              </a:p>
              <a:p>
                <a:pPr lvl="0" indent="306388" eaLnBrk="0" fontAlgn="base" hangingPunct="0">
                  <a:lnSpc>
                    <a:spcPct val="150000"/>
                  </a:lnSpc>
                  <a:spcBef>
                    <a:spcPct val="0"/>
                  </a:spcBef>
                  <a:spcAft>
                    <a:spcPct val="0"/>
                  </a:spcAft>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indent="306388" eaLnBrk="0" fontAlgn="base" hangingPunct="0">
                  <a:lnSpc>
                    <a:spcPct val="150000"/>
                  </a:lnSpc>
                  <a:spcBef>
                    <a:spcPct val="0"/>
                  </a:spcBef>
                  <a:spcAft>
                    <a:spcPct val="0"/>
                  </a:spcAft>
                </a:pPr>
                <a:r>
                  <a:rPr lang="zh-CN" altLang="zh-CN" dirty="0">
                    <a:latin typeface="Times New Roman" panose="02020603050405020304" pitchFamily="18" charset="0"/>
                    <a:ea typeface="宋体" panose="02010600030101010101" pitchFamily="2" charset="-122"/>
                    <a:cs typeface="Times New Roman" panose="02020603050405020304" pitchFamily="18" charset="0"/>
                  </a:rPr>
                  <a:t>深度 </a:t>
                </a:r>
                <a:r>
                  <a:rPr lang="en-US" altLang="zh-CN" i="1" dirty="0">
                    <a:latin typeface="Cambria Math" panose="02040503050406030204" pitchFamily="18" charset="0"/>
                    <a:ea typeface="宋体" panose="02010600030101010101" pitchFamily="2" charset="-122"/>
                    <a:cs typeface="Times New Roman" panose="02020603050405020304" pitchFamily="18" charset="0"/>
                  </a:rPr>
                  <a:t>Q</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网络（</a:t>
                </a:r>
                <a:r>
                  <a:rPr lang="en-US" altLang="zh-CN"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）采取两个核心思想：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indent="306388" eaLnBrk="0" fontAlgn="base" hangingPunct="0">
                  <a:lnSpc>
                    <a:spcPct val="150000"/>
                  </a:lnSpc>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一是经验回放（</a:t>
                </a:r>
                <a:r>
                  <a:rPr lang="en-US" altLang="zh-CN" dirty="0">
                    <a:latin typeface="Times New Roman" panose="02020603050405020304" pitchFamily="18" charset="0"/>
                    <a:ea typeface="宋体" panose="02010600030101010101" pitchFamily="2" charset="-122"/>
                    <a:cs typeface="Times New Roman" panose="02020603050405020304" pitchFamily="18" charset="0"/>
                  </a:rPr>
                  <a:t>experience replay</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），就是将每个转换（</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transition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存储在经验池里，为了降低数据的相关性；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indent="306388" eaLnBrk="0" fontAlgn="base" hangingPunct="0">
                  <a:lnSpc>
                    <a:spcPct val="150000"/>
                  </a:lnSpc>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二是固定 </a:t>
                </a:r>
                <a:r>
                  <a:rPr lang="en-US" altLang="zh-CN" i="1" dirty="0">
                    <a:latin typeface="Cambria Math" panose="02040503050406030204" pitchFamily="18" charset="0"/>
                    <a:ea typeface="宋体" panose="02010600030101010101" pitchFamily="2" charset="-122"/>
                    <a:cs typeface="Times New Roman" panose="02020603050405020304" pitchFamily="18" charset="0"/>
                  </a:rPr>
                  <a:t>Q</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目标（</a:t>
                </a:r>
                <a:r>
                  <a:rPr lang="en-US" altLang="zh-CN" dirty="0">
                    <a:latin typeface="Times New Roman" panose="02020603050405020304" pitchFamily="18" charset="0"/>
                    <a:ea typeface="宋体" panose="02010600030101010101" pitchFamily="2" charset="-122"/>
                    <a:cs typeface="Times New Roman" panose="02020603050405020304" pitchFamily="18" charset="0"/>
                  </a:rPr>
                  <a:t>fixed Q-targets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），是指在一段时间内固定目标网络中的参数，来减少训练中参数的震荡和发散。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indent="306388" eaLnBrk="0" fontAlgn="base" hangingPunct="0">
                  <a:lnSpc>
                    <a:spcPct val="150000"/>
                  </a:lnSpc>
                  <a:spcBef>
                    <a:spcPct val="0"/>
                  </a:spcBef>
                  <a:spcAft>
                    <a:spcPct val="0"/>
                  </a:spcAft>
                </a:pPr>
                <a:endParaRPr lang="zh-CN" altLang="en-US" dirty="0"/>
              </a:p>
              <a:p>
                <a:pPr lvl="0" indent="306388" eaLnBrk="0" fontAlgn="base" hangingPunct="0">
                  <a:lnSpc>
                    <a:spcPct val="150000"/>
                  </a:lnSpc>
                  <a:spcBef>
                    <a:spcPct val="0"/>
                  </a:spcBef>
                  <a:spcAft>
                    <a:spcPct val="0"/>
                  </a:spcAft>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实现时，在经验池里随机抽取样本进行训练，这样可以避免相邻训练数据的相似性，从而防止陷入局部最优。</a:t>
                </a:r>
                <a:endParaRPr lang="zh-CN" altLang="en-US" dirty="0">
                  <a:latin typeface="Arial" panose="020B0604020202020204" pitchFamily="34" charset="0"/>
                </a:endParaRPr>
              </a:p>
              <a:p>
                <a:pPr marR="0" lvl="0" algn="just" defTabSz="914400" rtl="0" eaLnBrk="1" fontAlgn="auto" latinLnBrk="0" hangingPunct="1">
                  <a:lnSpc>
                    <a:spcPct val="125000"/>
                  </a:lnSpc>
                  <a:spcBef>
                    <a:spcPts val="0"/>
                  </a:spcBef>
                  <a:spcAft>
                    <a:spcPts val="0"/>
                  </a:spcAft>
                  <a:buClrTx/>
                  <a:buSzTx/>
                  <a:tabLst/>
                  <a:defRPr/>
                </a:pPr>
                <a:endParaRPr lang="en-US" altLang="zh-CN" sz="1800" dirty="0">
                  <a:effectLst/>
                  <a:ea typeface="宋体" panose="02010600030101010101" pitchFamily="2" charset="-122"/>
                  <a:cs typeface="Times New Roman" panose="02020603050405020304" pitchFamily="18" charset="0"/>
                </a:endParaRPr>
              </a:p>
              <a:p>
                <a:pPr marR="0" lvl="0" algn="just" defTabSz="914400" rtl="0" eaLnBrk="1" fontAlgn="auto" latinLnBrk="0" hangingPunct="1">
                  <a:lnSpc>
                    <a:spcPct val="125000"/>
                  </a:lnSpc>
                  <a:spcBef>
                    <a:spcPts val="0"/>
                  </a:spcBef>
                  <a:spcAft>
                    <a:spcPts val="0"/>
                  </a:spcAft>
                  <a:buClrTx/>
                  <a:buSzTx/>
                  <a:tabLst/>
                  <a:defRPr/>
                </a:pPr>
                <a:endParaRPr kumimoji="0" lang="en-US" altLang="zh-CN" b="0" i="0" u="none" strike="noStrike" kern="1200" cap="none" spc="0" normalizeH="0" baseline="0" noProof="0" dirty="0">
                  <a:ln>
                    <a:noFill/>
                  </a:ln>
                  <a:solidFill>
                    <a:srgbClr val="000000"/>
                  </a:solidFill>
                  <a:uLnTx/>
                  <a:uFillTx/>
                  <a:latin typeface="宋体" panose="02010600030101010101" pitchFamily="2" charset="-122"/>
                  <a:ea typeface="宋体" panose="02010600030101010101" pitchFamily="2" charset="-122"/>
                  <a:cs typeface="Times New Roman" panose="02020603050405020304" pitchFamily="18" charset="0"/>
                </a:endParaRPr>
              </a:p>
              <a:p>
                <a:pPr marR="0" lvl="0" algn="just" defTabSz="914400" rtl="0" eaLnBrk="1" fontAlgn="auto" latinLnBrk="0" hangingPunct="1">
                  <a:lnSpc>
                    <a:spcPct val="125000"/>
                  </a:lnSpc>
                  <a:spcBef>
                    <a:spcPts val="0"/>
                  </a:spcBef>
                  <a:spcAft>
                    <a:spcPts val="0"/>
                  </a:spcAft>
                  <a:buClrTx/>
                  <a:buSzTx/>
                  <a:tabLst/>
                  <a:defRPr/>
                </a:pPr>
                <a:endPar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mc:Choice>
        <mc:Fallback>
          <p:sp>
            <p:nvSpPr>
              <p:cNvPr id="4" name="文本框 3">
                <a:extLst>
                  <a:ext uri="{FF2B5EF4-FFF2-40B4-BE49-F238E27FC236}">
                    <a16:creationId xmlns:a16="http://schemas.microsoft.com/office/drawing/2014/main" id="{78D52BD7-930F-C475-2F96-A91EC9A5B918}"/>
                  </a:ext>
                </a:extLst>
              </p:cNvPr>
              <p:cNvSpPr txBox="1">
                <a:spLocks noRot="1" noChangeAspect="1" noMove="1" noResize="1" noEditPoints="1" noAdjustHandles="1" noChangeArrowheads="1" noChangeShapeType="1" noTextEdit="1"/>
              </p:cNvSpPr>
              <p:nvPr/>
            </p:nvSpPr>
            <p:spPr>
              <a:xfrm>
                <a:off x="826986" y="1291762"/>
                <a:ext cx="7747686" cy="5653920"/>
              </a:xfrm>
              <a:prstGeom prst="rect">
                <a:avLst/>
              </a:prstGeom>
              <a:blipFill>
                <a:blip r:embed="rId3"/>
                <a:stretch>
                  <a:fillRect l="-708" r="-5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1137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3872925" cy="62671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3200" b="1" dirty="0">
                <a:solidFill>
                  <a:srgbClr val="365FAA"/>
                </a:solidFill>
                <a:latin typeface="隶书" panose="02010509060101010101" pitchFamily="49" charset="-122"/>
                <a:ea typeface="隶书" panose="02010509060101010101" pitchFamily="49" charset="-122"/>
              </a:rPr>
              <a:t>优先经验回放</a:t>
            </a: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a:t>
            </a:r>
            <a:r>
              <a:rPr lang="en-US" altLang="zh-CN" sz="3200" b="1" dirty="0">
                <a:solidFill>
                  <a:srgbClr val="365FAA"/>
                </a:solidFill>
                <a:latin typeface="Times New Roman" panose="02020603050405020304" pitchFamily="18" charset="0"/>
                <a:ea typeface="隶书" panose="02010509060101010101" pitchFamily="49" charset="-122"/>
                <a:cs typeface="Times New Roman" panose="02020603050405020304" pitchFamily="18" charset="0"/>
              </a:rPr>
              <a:t>PER</a:t>
            </a: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8FD0F35-7678-9DB2-E802-7D2C8911C128}"/>
                  </a:ext>
                </a:extLst>
              </p:cNvPr>
              <p:cNvSpPr txBox="1"/>
              <p:nvPr/>
            </p:nvSpPr>
            <p:spPr>
              <a:xfrm>
                <a:off x="605481" y="2842055"/>
                <a:ext cx="7933038" cy="1866858"/>
              </a:xfrm>
              <a:prstGeom prst="rect">
                <a:avLst/>
              </a:prstGeom>
              <a:noFill/>
            </p:spPr>
            <p:txBody>
              <a:bodyPr wrap="square" rtlCol="0">
                <a:spAutoFit/>
              </a:bodyPr>
              <a:lstStyle/>
              <a:p>
                <a:pPr>
                  <a:lnSpc>
                    <a:spcPct val="150000"/>
                  </a:lnSpc>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优先经验回放的核心思想就是对于每个转换 </a:t>
                </a:r>
                <a14:m>
                  <m:oMath xmlns:m="http://schemas.openxmlformats.org/officeDocument/2006/math">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𝑡</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e>
                    </m:d>
                  </m:oMath>
                </a14:m>
                <a:r>
                  <a:rPr lang="zh-CN" altLang="en-US" sz="2000" dirty="0">
                    <a:latin typeface="宋体" panose="02010600030101010101" pitchFamily="2" charset="-122"/>
                    <a:ea typeface="宋体" panose="02010600030101010101" pitchFamily="2" charset="-122"/>
                  </a:rPr>
                  <a:t>重要性标准的衡量。这里使用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TD </a:t>
                </a:r>
                <a:r>
                  <a:rPr lang="zh-CN" altLang="en-US" sz="2000" dirty="0">
                    <a:latin typeface="宋体" panose="02010600030101010101" pitchFamily="2" charset="-122"/>
                    <a:ea typeface="宋体" panose="02010600030101010101" pitchFamily="2" charset="-122"/>
                  </a:rPr>
                  <a:t>误差来衡量样本的的重要性。</a:t>
                </a: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zh-CN" altLang="en-US" sz="20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E8FD0F35-7678-9DB2-E802-7D2C8911C128}"/>
                  </a:ext>
                </a:extLst>
              </p:cNvPr>
              <p:cNvSpPr txBox="1">
                <a:spLocks noRot="1" noChangeAspect="1" noMove="1" noResize="1" noEditPoints="1" noAdjustHandles="1" noChangeArrowheads="1" noChangeShapeType="1" noTextEdit="1"/>
              </p:cNvSpPr>
              <p:nvPr/>
            </p:nvSpPr>
            <p:spPr>
              <a:xfrm>
                <a:off x="605481" y="2842055"/>
                <a:ext cx="7933038" cy="1866858"/>
              </a:xfrm>
              <a:prstGeom prst="rect">
                <a:avLst/>
              </a:prstGeom>
              <a:blipFill>
                <a:blip r:embed="rId4"/>
                <a:stretch>
                  <a:fillRect l="-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5315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3872925" cy="62671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3200" b="1" dirty="0">
                <a:solidFill>
                  <a:srgbClr val="365FAA"/>
                </a:solidFill>
                <a:latin typeface="隶书" panose="02010509060101010101" pitchFamily="49" charset="-122"/>
                <a:ea typeface="隶书" panose="02010509060101010101" pitchFamily="49" charset="-122"/>
              </a:rPr>
              <a:t>优先经验回放</a:t>
            </a: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a:t>
            </a:r>
            <a:r>
              <a:rPr lang="en-US" altLang="zh-CN" sz="3200" b="1" dirty="0">
                <a:solidFill>
                  <a:srgbClr val="365FAA"/>
                </a:solidFill>
                <a:latin typeface="Times New Roman" panose="02020603050405020304" pitchFamily="18" charset="0"/>
                <a:ea typeface="隶书" panose="02010509060101010101" pitchFamily="49" charset="-122"/>
                <a:cs typeface="Times New Roman" panose="02020603050405020304" pitchFamily="18" charset="0"/>
              </a:rPr>
              <a:t>PER</a:t>
            </a: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a:t>
            </a:r>
          </a:p>
        </p:txBody>
      </p:sp>
      <p:sp>
        <p:nvSpPr>
          <p:cNvPr id="10" name="文本框 9">
            <a:extLst>
              <a:ext uri="{FF2B5EF4-FFF2-40B4-BE49-F238E27FC236}">
                <a16:creationId xmlns:a16="http://schemas.microsoft.com/office/drawing/2014/main" id="{E8FD0F35-7678-9DB2-E802-7D2C8911C128}"/>
              </a:ext>
            </a:extLst>
          </p:cNvPr>
          <p:cNvSpPr txBox="1"/>
          <p:nvPr/>
        </p:nvSpPr>
        <p:spPr>
          <a:xfrm>
            <a:off x="605480" y="1191809"/>
            <a:ext cx="7933038" cy="3136436"/>
          </a:xfrm>
          <a:prstGeom prst="rect">
            <a:avLst/>
          </a:prstGeom>
          <a:noFill/>
        </p:spPr>
        <p:txBody>
          <a:bodyPr wrap="square" rtlCol="0">
            <a:spAutoFit/>
          </a:bodyPr>
          <a:lstStyle/>
          <a:p>
            <a:pPr>
              <a:lnSpc>
                <a:spcPct val="150000"/>
              </a:lnSpc>
            </a:pPr>
            <a:r>
              <a:rPr lang="zh-CN" altLang="zh-CN" sz="1800" kern="100" dirty="0">
                <a:effectLst/>
                <a:latin typeface="Times New Roman" panose="02020603050405020304" pitchFamily="18" charset="0"/>
                <a:ea typeface="宋体" panose="02010600030101010101" pitchFamily="2" charset="-122"/>
              </a:rPr>
              <a:t>按比例确定优先级在实现上采用了求和树（</a:t>
            </a:r>
            <a:r>
              <a:rPr lang="en-US" altLang="zh-CN" sz="1800" kern="100" dirty="0">
                <a:effectLst/>
                <a:latin typeface="Times New Roman" panose="02020603050405020304" pitchFamily="18" charset="0"/>
                <a:ea typeface="宋体" panose="02010600030101010101" pitchFamily="2" charset="-122"/>
              </a:rPr>
              <a:t>sum tree</a:t>
            </a:r>
            <a:r>
              <a:rPr lang="zh-CN" altLang="zh-CN" sz="1800" kern="100" dirty="0">
                <a:effectLst/>
                <a:latin typeface="Times New Roman" panose="02020603050405020304" pitchFamily="18" charset="0"/>
                <a:ea typeface="宋体" panose="02010600030101010101" pitchFamily="2" charset="-122"/>
              </a:rPr>
              <a:t>）这样的二叉树结构来存储存含有优先级的经验池。所有经验回放样本都只存储在叶节点上，每个叶节点都对应着一个样本，存储着它的数据和优先级。内部节点不存储数据，只保存它的子节点的优先级之和。</a:t>
            </a: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2000" dirty="0">
              <a:latin typeface="宋体" panose="02010600030101010101" pitchFamily="2" charset="-122"/>
              <a:ea typeface="宋体" panose="02010600030101010101" pitchFamily="2" charset="-122"/>
            </a:endParaRPr>
          </a:p>
          <a:p>
            <a:pPr>
              <a:lnSpc>
                <a:spcPct val="150000"/>
              </a:lnSpc>
            </a:pPr>
            <a:endParaRPr lang="zh-CN" altLang="en-US" sz="20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232E3D8F-7056-4619-3A83-C33D9B784E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471" y="2948172"/>
            <a:ext cx="6207055" cy="3200789"/>
          </a:xfrm>
          <a:prstGeom prst="rect">
            <a:avLst/>
          </a:prstGeom>
        </p:spPr>
      </p:pic>
    </p:spTree>
    <p:extLst>
      <p:ext uri="{BB962C8B-B14F-4D97-AF65-F5344CB8AC3E}">
        <p14:creationId xmlns:p14="http://schemas.microsoft.com/office/powerpoint/2010/main" val="164905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3872925" cy="62671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优先经验回放（</a:t>
            </a:r>
            <a:r>
              <a:rPr kumimoji="0" lang="en-US" altLang="zh-CN" sz="3200" b="1" i="0" u="none" strike="noStrike" kern="1200" cap="none" spc="0" normalizeH="0" baseline="0" noProof="0" dirty="0">
                <a:ln>
                  <a:noFill/>
                </a:ln>
                <a:solidFill>
                  <a:srgbClr val="365FAA"/>
                </a:solidFill>
                <a:effectLst/>
                <a:uLnTx/>
                <a:uFillTx/>
                <a:latin typeface="Times New Roman" panose="02020603050405020304" pitchFamily="18" charset="0"/>
                <a:ea typeface="隶书" panose="02010509060101010101" pitchFamily="49" charset="-122"/>
                <a:cs typeface="Times New Roman" panose="02020603050405020304" pitchFamily="18" charset="0"/>
              </a:rPr>
              <a:t>PER</a:t>
            </a: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E8FD0F35-7678-9DB2-E802-7D2C8911C128}"/>
                  </a:ext>
                </a:extLst>
              </p:cNvPr>
              <p:cNvSpPr txBox="1"/>
              <p:nvPr/>
            </p:nvSpPr>
            <p:spPr>
              <a:xfrm>
                <a:off x="4323764" y="875948"/>
                <a:ext cx="4288398" cy="6945171"/>
              </a:xfrm>
              <a:prstGeom prst="rect">
                <a:avLst/>
              </a:prstGeom>
              <a:noFill/>
            </p:spPr>
            <p:txBody>
              <a:bodyPr wrap="square" rtlCol="0">
                <a:spAutoFit/>
              </a:bodyPr>
              <a:lstStyle/>
              <a:p>
                <a:pPr indent="266700" algn="just">
                  <a:lnSpc>
                    <a:spcPct val="150000"/>
                  </a:lnSpc>
                </a:pPr>
                <a:r>
                  <a:rPr lang="zh-CN" altLang="zh-CN" sz="1600" kern="100" dirty="0">
                    <a:effectLst/>
                    <a:latin typeface="Times New Roman" panose="02020603050405020304" pitchFamily="18" charset="0"/>
                    <a:ea typeface="宋体" panose="02010600030101010101" pitchFamily="2" charset="-122"/>
                  </a:rPr>
                  <a:t>图为采样</a:t>
                </a:r>
                <a:r>
                  <a:rPr lang="en-US" altLang="zh-CN" sz="1600" kern="100" dirty="0">
                    <a:effectLst/>
                    <a:latin typeface="Times New Roman" panose="02020603050405020304" pitchFamily="18" charset="0"/>
                    <a:ea typeface="宋体" panose="02010600030101010101" pitchFamily="2" charset="-122"/>
                  </a:rPr>
                  <a:t> s=24</a:t>
                </a:r>
                <a:r>
                  <a:rPr lang="zh-CN" altLang="zh-CN" sz="16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0≤</m:t>
                    </m:r>
                    <m:r>
                      <a:rPr lang="en-US" altLang="zh-CN" sz="1600" i="1" kern="100">
                        <a:effectLst/>
                        <a:latin typeface="Cambria Math" panose="02040503050406030204" pitchFamily="18" charset="0"/>
                        <a:ea typeface="宋体" panose="02010600030101010101" pitchFamily="2" charset="-122"/>
                      </a:rPr>
                      <m:t>𝑠</m:t>
                    </m:r>
                    <m:r>
                      <a:rPr lang="en-US" altLang="zh-CN" sz="1600" i="1" kern="100">
                        <a:effectLst/>
                        <a:latin typeface="Cambria Math" panose="02040503050406030204" pitchFamily="18" charset="0"/>
                        <a:ea typeface="宋体" panose="02010600030101010101" pitchFamily="2" charset="-122"/>
                      </a:rPr>
                      <m:t>≤</m:t>
                    </m:r>
                    <m:nary>
                      <m:naryPr>
                        <m:chr m:val="∑"/>
                        <m:supHide m:val="on"/>
                        <m:ctrlPr>
                          <a:rPr lang="zh-CN" altLang="zh-CN" sz="1600" i="1" kern="100">
                            <a:effectLst/>
                            <a:latin typeface="Cambria Math" panose="02040503050406030204" pitchFamily="18" charset="0"/>
                            <a:ea typeface="Cambria Math" panose="02040503050406030204" pitchFamily="18" charset="0"/>
                          </a:rPr>
                        </m:ctrlPr>
                      </m:naryPr>
                      <m:sub>
                        <m:r>
                          <a:rPr lang="en-US" altLang="zh-CN" sz="1600" i="1" kern="100">
                            <a:effectLst/>
                            <a:latin typeface="Cambria Math" panose="02040503050406030204" pitchFamily="18" charset="0"/>
                            <a:ea typeface="宋体" panose="02010600030101010101" pitchFamily="2" charset="-122"/>
                          </a:rPr>
                          <m:t>𝑘</m:t>
                        </m:r>
                      </m:sub>
                      <m:sup/>
                      <m:e>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rPr>
                              <m:t>𝑝</m:t>
                            </m:r>
                          </m:e>
                          <m:sub>
                            <m:r>
                              <a:rPr lang="en-US" altLang="zh-CN" sz="1600" i="1" kern="100">
                                <a:effectLst/>
                                <a:latin typeface="Cambria Math" panose="02040503050406030204" pitchFamily="18" charset="0"/>
                                <a:ea typeface="宋体" panose="02010600030101010101" pitchFamily="2" charset="-122"/>
                              </a:rPr>
                              <m:t>𝑘</m:t>
                            </m:r>
                          </m:sub>
                        </m:sSub>
                      </m:e>
                    </m:nary>
                  </m:oMath>
                </a14:m>
                <a:r>
                  <a:rPr lang="zh-CN" altLang="zh-CN" sz="1600" kern="100" dirty="0">
                    <a:effectLst/>
                    <a:latin typeface="Times New Roman" panose="02020603050405020304" pitchFamily="18" charset="0"/>
                    <a:ea typeface="宋体" panose="02010600030101010101" pitchFamily="2" charset="-122"/>
                  </a:rPr>
                  <a:t>）的过程。假设所有节点的优先级之和为</a:t>
                </a:r>
                <a:r>
                  <a:rPr lang="en-US" altLang="zh-CN" sz="1600" kern="100" dirty="0">
                    <a:effectLst/>
                    <a:latin typeface="Times New Roman" panose="02020603050405020304" pitchFamily="18" charset="0"/>
                    <a:ea typeface="宋体" panose="02010600030101010101" pitchFamily="2" charset="-122"/>
                  </a:rPr>
                  <a:t> 42</a:t>
                </a:r>
                <a:r>
                  <a:rPr lang="zh-CN" altLang="zh-CN" sz="1600" kern="100" dirty="0">
                    <a:effectLst/>
                    <a:latin typeface="Times New Roman" panose="02020603050405020304" pitchFamily="18" charset="0"/>
                    <a:ea typeface="宋体" panose="02010600030101010101" pitchFamily="2" charset="-122"/>
                  </a:rPr>
                  <a:t>，即根节点为</a:t>
                </a:r>
                <a:r>
                  <a:rPr lang="en-US" altLang="zh-CN" sz="1600" kern="100" dirty="0">
                    <a:effectLst/>
                    <a:latin typeface="Times New Roman" panose="02020603050405020304" pitchFamily="18" charset="0"/>
                    <a:ea typeface="宋体" panose="02010600030101010101" pitchFamily="2" charset="-122"/>
                  </a:rPr>
                  <a:t> 42</a:t>
                </a:r>
                <a:r>
                  <a:rPr lang="zh-CN" altLang="zh-CN" sz="1600" kern="100" dirty="0">
                    <a:effectLst/>
                    <a:latin typeface="Times New Roman" panose="02020603050405020304" pitchFamily="18" charset="0"/>
                    <a:ea typeface="宋体" panose="02010600030101010101" pitchFamily="2" charset="-122"/>
                  </a:rPr>
                  <a:t>，因此在</a:t>
                </a:r>
                <a:r>
                  <a:rPr lang="en-US" altLang="zh-CN" sz="1600" kern="100" dirty="0">
                    <a:effectLst/>
                    <a:latin typeface="Times New Roman" panose="02020603050405020304" pitchFamily="18" charset="0"/>
                    <a:ea typeface="宋体" panose="02010600030101010101" pitchFamily="2" charset="-122"/>
                  </a:rPr>
                  <a:t> (0-42) </a:t>
                </a:r>
                <a:r>
                  <a:rPr lang="zh-CN" altLang="zh-CN" sz="1600" kern="100" dirty="0">
                    <a:effectLst/>
                    <a:latin typeface="Times New Roman" panose="02020603050405020304" pitchFamily="18" charset="0"/>
                    <a:ea typeface="宋体" panose="02010600030101010101" pitchFamily="2" charset="-122"/>
                  </a:rPr>
                  <a:t>区间均匀采样，假设本次采样随机到了</a:t>
                </a:r>
                <a:r>
                  <a:rPr lang="en-US" altLang="zh-CN" sz="1600" kern="100" dirty="0">
                    <a:effectLst/>
                    <a:latin typeface="Times New Roman" panose="02020603050405020304" pitchFamily="18" charset="0"/>
                    <a:ea typeface="宋体" panose="02010600030101010101" pitchFamily="2" charset="-122"/>
                  </a:rPr>
                  <a:t> s=24</a:t>
                </a:r>
                <a:r>
                  <a:rPr lang="zh-CN" altLang="zh-CN" sz="1600" kern="100" dirty="0">
                    <a:effectLst/>
                    <a:latin typeface="Times New Roman" panose="02020603050405020304" pitchFamily="18" charset="0"/>
                    <a:ea typeface="宋体" panose="02010600030101010101" pitchFamily="2" charset="-122"/>
                  </a:rPr>
                  <a:t>，那么它最终会使用</a:t>
                </a:r>
                <a:r>
                  <a:rPr lang="en-US" altLang="zh-CN" sz="1600" kern="100" dirty="0">
                    <a:effectLst/>
                    <a:latin typeface="Times New Roman" panose="02020603050405020304" pitchFamily="18" charset="0"/>
                    <a:ea typeface="宋体" panose="02010600030101010101" pitchFamily="2" charset="-122"/>
                  </a:rPr>
                  <a:t> (13-25) </a:t>
                </a:r>
                <a:r>
                  <a:rPr lang="zh-CN" altLang="zh-CN" sz="1600" kern="100" dirty="0">
                    <a:effectLst/>
                    <a:latin typeface="Times New Roman" panose="02020603050405020304" pitchFamily="18" charset="0"/>
                    <a:ea typeface="宋体" panose="02010600030101010101" pitchFamily="2" charset="-122"/>
                  </a:rPr>
                  <a:t>这个区间上的数据（即优先级为</a:t>
                </a:r>
                <a:r>
                  <a:rPr lang="en-US" altLang="zh-CN" sz="1600" kern="100" dirty="0">
                    <a:effectLst/>
                    <a:latin typeface="Times New Roman" panose="02020603050405020304" pitchFamily="18" charset="0"/>
                    <a:ea typeface="宋体" panose="02010600030101010101" pitchFamily="2" charset="-122"/>
                  </a:rPr>
                  <a:t> 12 </a:t>
                </a:r>
                <a:r>
                  <a:rPr lang="zh-CN" altLang="zh-CN" sz="1600" kern="100" dirty="0">
                    <a:effectLst/>
                    <a:latin typeface="Times New Roman" panose="02020603050405020304" pitchFamily="18" charset="0"/>
                    <a:ea typeface="宋体" panose="02010600030101010101" pitchFamily="2" charset="-122"/>
                  </a:rPr>
                  <a:t>的那个节点对应的数据），优先级越高的叶子节点对应的区间越长，因此被采样到的概率也越大。具体流程为：</a:t>
                </a:r>
                <a:r>
                  <a:rPr lang="en-US" altLang="zh-CN" sz="1600" kern="100" dirty="0">
                    <a:effectLst/>
                    <a:latin typeface="Times New Roman" panose="02020603050405020304" pitchFamily="18" charset="0"/>
                    <a:ea typeface="宋体" panose="02010600030101010101" pitchFamily="2" charset="-122"/>
                  </a:rPr>
                  <a:t>s=24 </a:t>
                </a:r>
                <a:r>
                  <a:rPr lang="zh-CN" altLang="zh-CN" sz="1600" kern="100" dirty="0">
                    <a:effectLst/>
                    <a:latin typeface="Times New Roman" panose="02020603050405020304" pitchFamily="18" charset="0"/>
                    <a:ea typeface="宋体" panose="02010600030101010101" pitchFamily="2" charset="-122"/>
                  </a:rPr>
                  <a:t>从根节点</a:t>
                </a:r>
                <a:r>
                  <a:rPr lang="en-US" altLang="zh-CN" sz="1600" kern="100" dirty="0">
                    <a:effectLst/>
                    <a:latin typeface="Times New Roman" panose="02020603050405020304" pitchFamily="18" charset="0"/>
                    <a:ea typeface="宋体" panose="02010600030101010101" pitchFamily="2" charset="-122"/>
                  </a:rPr>
                  <a:t> 42 </a:t>
                </a:r>
                <a:r>
                  <a:rPr lang="zh-CN" altLang="zh-CN" sz="1600" kern="100" dirty="0">
                    <a:effectLst/>
                    <a:latin typeface="Times New Roman" panose="02020603050405020304" pitchFamily="18" charset="0"/>
                    <a:ea typeface="宋体" panose="02010600030101010101" pitchFamily="2" charset="-122"/>
                  </a:rPr>
                  <a:t>向下搜索，左孩子</a:t>
                </a:r>
                <a:r>
                  <a:rPr lang="en-US" altLang="zh-CN" sz="1600" kern="100" dirty="0">
                    <a:effectLst/>
                    <a:latin typeface="Times New Roman" panose="02020603050405020304" pitchFamily="18" charset="0"/>
                    <a:ea typeface="宋体" panose="02010600030101010101" pitchFamily="2" charset="-122"/>
                  </a:rPr>
                  <a:t> 29 &gt; 24</a:t>
                </a:r>
                <a:r>
                  <a:rPr lang="zh-CN" altLang="zh-CN" sz="1600" kern="100" dirty="0">
                    <a:effectLst/>
                    <a:latin typeface="Times New Roman" panose="02020603050405020304" pitchFamily="18" charset="0"/>
                    <a:ea typeface="宋体" panose="02010600030101010101" pitchFamily="2" charset="-122"/>
                  </a:rPr>
                  <a:t>，于是更新到左子树，更新后的左孩子</a:t>
                </a:r>
                <a:r>
                  <a:rPr lang="en-US" altLang="zh-CN" sz="1600" kern="100" dirty="0">
                    <a:effectLst/>
                    <a:latin typeface="Times New Roman" panose="02020603050405020304" pitchFamily="18" charset="0"/>
                    <a:ea typeface="宋体" panose="02010600030101010101" pitchFamily="2" charset="-122"/>
                  </a:rPr>
                  <a:t> 13&lt;24</a:t>
                </a:r>
                <a:r>
                  <a:rPr lang="zh-CN" altLang="zh-CN" sz="1600" kern="100" dirty="0">
                    <a:effectLst/>
                    <a:latin typeface="Times New Roman" panose="02020603050405020304" pitchFamily="18" charset="0"/>
                    <a:ea typeface="宋体" panose="02010600030101010101" pitchFamily="2" charset="-122"/>
                  </a:rPr>
                  <a:t>，则更新到右子树，同时将</a:t>
                </a:r>
                <a:r>
                  <a:rPr lang="en-US" altLang="zh-CN" sz="1600" kern="100" dirty="0">
                    <a:effectLst/>
                    <a:latin typeface="Times New Roman" panose="02020603050405020304" pitchFamily="18" charset="0"/>
                    <a:ea typeface="宋体" panose="02010600030101010101" pitchFamily="2" charset="-122"/>
                  </a:rPr>
                  <a:t> s=24 </a:t>
                </a:r>
                <a:r>
                  <a:rPr lang="zh-CN" altLang="zh-CN" sz="1600" kern="100" dirty="0">
                    <a:effectLst/>
                    <a:latin typeface="Times New Roman" panose="02020603050405020304" pitchFamily="18" charset="0"/>
                    <a:ea typeface="宋体" panose="02010600030101010101" pitchFamily="2" charset="-122"/>
                  </a:rPr>
                  <a:t>更新为</a:t>
                </a:r>
                <a:r>
                  <a:rPr lang="en-US" altLang="zh-CN" sz="1600" kern="100" dirty="0">
                    <a:effectLst/>
                    <a:latin typeface="Times New Roman" panose="02020603050405020304" pitchFamily="18" charset="0"/>
                    <a:ea typeface="宋体" panose="02010600030101010101" pitchFamily="2" charset="-122"/>
                  </a:rPr>
                  <a:t> s=24-13=11</a:t>
                </a:r>
                <a:r>
                  <a:rPr lang="zh-CN" altLang="zh-CN" sz="1600" kern="100" dirty="0">
                    <a:effectLst/>
                    <a:latin typeface="Times New Roman" panose="02020603050405020304" pitchFamily="18" charset="0"/>
                    <a:ea typeface="宋体" panose="02010600030101010101" pitchFamily="2" charset="-122"/>
                  </a:rPr>
                  <a:t>，左孩子</a:t>
                </a:r>
                <a:r>
                  <a:rPr lang="en-US" altLang="zh-CN" sz="1600" kern="100" dirty="0">
                    <a:effectLst/>
                    <a:latin typeface="Times New Roman" panose="02020603050405020304" pitchFamily="18" charset="0"/>
                    <a:ea typeface="宋体" panose="02010600030101010101" pitchFamily="2" charset="-122"/>
                  </a:rPr>
                  <a:t> 12&gt;11</a:t>
                </a:r>
                <a:r>
                  <a:rPr lang="zh-CN" altLang="zh-CN" sz="1600" kern="100" dirty="0">
                    <a:effectLst/>
                    <a:latin typeface="Times New Roman" panose="02020603050405020304" pitchFamily="18" charset="0"/>
                    <a:ea typeface="宋体" panose="02010600030101010101" pitchFamily="2" charset="-122"/>
                  </a:rPr>
                  <a:t>，于是最后我们选择</a:t>
                </a:r>
                <a:r>
                  <a:rPr lang="en-US" altLang="zh-CN" sz="1600" kern="100" dirty="0">
                    <a:effectLst/>
                    <a:latin typeface="Times New Roman" panose="02020603050405020304" pitchFamily="18" charset="0"/>
                    <a:ea typeface="宋体" panose="02010600030101010101" pitchFamily="2" charset="-122"/>
                  </a:rPr>
                  <a:t> 12 </a:t>
                </a:r>
                <a:r>
                  <a:rPr lang="zh-CN" altLang="zh-CN" sz="1600" kern="100" dirty="0">
                    <a:effectLst/>
                    <a:latin typeface="Times New Roman" panose="02020603050405020304" pitchFamily="18" charset="0"/>
                    <a:ea typeface="宋体" panose="02010600030101010101" pitchFamily="2" charset="-122"/>
                  </a:rPr>
                  <a:t>对应的数据。假如我们需要采样多个样本，在本例中假设我们需要采样</a:t>
                </a:r>
                <a:r>
                  <a:rPr lang="en-US" altLang="zh-CN" sz="1600" kern="100" dirty="0">
                    <a:effectLst/>
                    <a:latin typeface="Times New Roman" panose="02020603050405020304" pitchFamily="18" charset="0"/>
                    <a:ea typeface="宋体" panose="02010600030101010101" pitchFamily="2" charset="-122"/>
                  </a:rPr>
                  <a:t> 3 </a:t>
                </a:r>
                <a:r>
                  <a:rPr lang="zh-CN" altLang="zh-CN" sz="1600" kern="100" dirty="0">
                    <a:effectLst/>
                    <a:latin typeface="Times New Roman" panose="02020603050405020304" pitchFamily="18" charset="0"/>
                    <a:ea typeface="宋体" panose="02010600030101010101" pitchFamily="2" charset="-122"/>
                  </a:rPr>
                  <a:t>个样本，则把</a:t>
                </a:r>
                <a:r>
                  <a:rPr lang="en-US" altLang="zh-CN" sz="1600" kern="100" dirty="0">
                    <a:effectLst/>
                    <a:latin typeface="Times New Roman" panose="02020603050405020304" pitchFamily="18" charset="0"/>
                    <a:ea typeface="宋体" panose="02010600030101010101" pitchFamily="2" charset="-122"/>
                  </a:rPr>
                  <a:t> (0-42) </a:t>
                </a:r>
                <a:r>
                  <a:rPr lang="zh-CN" altLang="zh-CN" sz="1600" kern="100" dirty="0">
                    <a:effectLst/>
                    <a:latin typeface="Times New Roman" panose="02020603050405020304" pitchFamily="18" charset="0"/>
                    <a:ea typeface="宋体" panose="02010600030101010101" pitchFamily="2" charset="-122"/>
                  </a:rPr>
                  <a:t>分成</a:t>
                </a:r>
                <a:r>
                  <a:rPr lang="en-US" altLang="zh-CN" sz="1600" kern="100" dirty="0">
                    <a:effectLst/>
                    <a:latin typeface="Times New Roman" panose="02020603050405020304" pitchFamily="18" charset="0"/>
                    <a:ea typeface="宋体" panose="02010600030101010101" pitchFamily="2" charset="-122"/>
                  </a:rPr>
                  <a:t> 3 </a:t>
                </a:r>
                <a:r>
                  <a:rPr lang="zh-CN" altLang="zh-CN" sz="1600" kern="100" dirty="0">
                    <a:effectLst/>
                    <a:latin typeface="Times New Roman" panose="02020603050405020304" pitchFamily="18" charset="0"/>
                    <a:ea typeface="宋体" panose="02010600030101010101" pitchFamily="2" charset="-122"/>
                  </a:rPr>
                  <a:t>个区间</a:t>
                </a:r>
                <a:r>
                  <a:rPr lang="en-US" altLang="zh-CN" sz="1600" kern="100" dirty="0">
                    <a:effectLst/>
                    <a:latin typeface="Times New Roman" panose="02020603050405020304" pitchFamily="18" charset="0"/>
                    <a:ea typeface="宋体" panose="02010600030101010101" pitchFamily="2" charset="-122"/>
                  </a:rPr>
                  <a:t> (0-14)</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(14-28)</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(28-42)</a:t>
                </a:r>
                <a:r>
                  <a:rPr lang="zh-CN" altLang="zh-CN" sz="1600" kern="100" dirty="0">
                    <a:effectLst/>
                    <a:latin typeface="Times New Roman" panose="02020603050405020304" pitchFamily="18" charset="0"/>
                    <a:ea typeface="宋体" panose="02010600030101010101" pitchFamily="2" charset="-122"/>
                  </a:rPr>
                  <a:t>，在三个区间上分别随机选取一个数据。</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mc:Choice>
        <mc:Fallback>
          <p:sp>
            <p:nvSpPr>
              <p:cNvPr id="10" name="文本框 9">
                <a:extLst>
                  <a:ext uri="{FF2B5EF4-FFF2-40B4-BE49-F238E27FC236}">
                    <a16:creationId xmlns:a16="http://schemas.microsoft.com/office/drawing/2014/main" id="{E8FD0F35-7678-9DB2-E802-7D2C8911C128}"/>
                  </a:ext>
                </a:extLst>
              </p:cNvPr>
              <p:cNvSpPr txBox="1">
                <a:spLocks noRot="1" noChangeAspect="1" noMove="1" noResize="1" noEditPoints="1" noAdjustHandles="1" noChangeArrowheads="1" noChangeShapeType="1" noTextEdit="1"/>
              </p:cNvSpPr>
              <p:nvPr/>
            </p:nvSpPr>
            <p:spPr>
              <a:xfrm>
                <a:off x="4323764" y="875948"/>
                <a:ext cx="4288398" cy="6945171"/>
              </a:xfrm>
              <a:prstGeom prst="rect">
                <a:avLst/>
              </a:prstGeom>
              <a:blipFill>
                <a:blip r:embed="rId3"/>
                <a:stretch>
                  <a:fillRect l="-710" t="-4126" r="-554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32E3D8F-7056-4619-3A83-C33D9B784E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482" y="2513397"/>
            <a:ext cx="3558745" cy="1835136"/>
          </a:xfrm>
          <a:prstGeom prst="rect">
            <a:avLst/>
          </a:prstGeom>
        </p:spPr>
      </p:pic>
    </p:spTree>
    <p:extLst>
      <p:ext uri="{BB962C8B-B14F-4D97-AF65-F5344CB8AC3E}">
        <p14:creationId xmlns:p14="http://schemas.microsoft.com/office/powerpoint/2010/main" val="126398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4737145" cy="10577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2800" b="1" dirty="0">
                <a:solidFill>
                  <a:srgbClr val="365FAA"/>
                </a:solidFill>
                <a:latin typeface="隶书" panose="02010509060101010101" pitchFamily="49" charset="-122"/>
                <a:ea typeface="隶书" panose="02010509060101010101" pitchFamily="49" charset="-122"/>
              </a:rPr>
              <a:t>基于优先经验回放（</a:t>
            </a:r>
            <a:r>
              <a:rPr lang="en-US" altLang="zh-CN" sz="2800" b="1" dirty="0">
                <a:solidFill>
                  <a:srgbClr val="365FAA"/>
                </a:solidFill>
                <a:latin typeface="隶书" panose="02010509060101010101" pitchFamily="49" charset="-122"/>
                <a:ea typeface="隶书" panose="02010509060101010101" pitchFamily="49" charset="-122"/>
              </a:rPr>
              <a:t>PER</a:t>
            </a:r>
            <a:r>
              <a:rPr lang="zh-CN" altLang="en-US" sz="2800" b="1" dirty="0">
                <a:solidFill>
                  <a:srgbClr val="365FAA"/>
                </a:solidFill>
                <a:latin typeface="隶书" panose="02010509060101010101" pitchFamily="49" charset="-122"/>
                <a:ea typeface="隶书" panose="02010509060101010101" pitchFamily="49" charset="-122"/>
              </a:rPr>
              <a:t>）的强化学习末制导律设计</a:t>
            </a:r>
            <a:endPar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endParaRPr>
          </a:p>
        </p:txBody>
      </p:sp>
      <p:graphicFrame>
        <p:nvGraphicFramePr>
          <p:cNvPr id="7" name="表格 6">
            <a:extLst>
              <a:ext uri="{FF2B5EF4-FFF2-40B4-BE49-F238E27FC236}">
                <a16:creationId xmlns:a16="http://schemas.microsoft.com/office/drawing/2014/main" id="{D9D9EC68-D712-4927-9D48-429E00C8C762}"/>
              </a:ext>
            </a:extLst>
          </p:cNvPr>
          <p:cNvGraphicFramePr>
            <a:graphicFrameLocks noGrp="1"/>
          </p:cNvGraphicFramePr>
          <p:nvPr>
            <p:extLst>
              <p:ext uri="{D42A27DB-BD31-4B8C-83A1-F6EECF244321}">
                <p14:modId xmlns:p14="http://schemas.microsoft.com/office/powerpoint/2010/main" val="4189344615"/>
              </p:ext>
            </p:extLst>
          </p:nvPr>
        </p:nvGraphicFramePr>
        <p:xfrm>
          <a:off x="1287265" y="1617721"/>
          <a:ext cx="6114432" cy="1811279"/>
        </p:xfrm>
        <a:graphic>
          <a:graphicData uri="http://schemas.openxmlformats.org/drawingml/2006/table">
            <a:tbl>
              <a:tblPr firstRow="1" firstCol="1" bandRow="1"/>
              <a:tblGrid>
                <a:gridCol w="1107283">
                  <a:extLst>
                    <a:ext uri="{9D8B030D-6E8A-4147-A177-3AD203B41FA5}">
                      <a16:colId xmlns:a16="http://schemas.microsoft.com/office/drawing/2014/main" val="1470370608"/>
                    </a:ext>
                  </a:extLst>
                </a:gridCol>
                <a:gridCol w="1107283">
                  <a:extLst>
                    <a:ext uri="{9D8B030D-6E8A-4147-A177-3AD203B41FA5}">
                      <a16:colId xmlns:a16="http://schemas.microsoft.com/office/drawing/2014/main" val="2457897467"/>
                    </a:ext>
                  </a:extLst>
                </a:gridCol>
                <a:gridCol w="986805">
                  <a:extLst>
                    <a:ext uri="{9D8B030D-6E8A-4147-A177-3AD203B41FA5}">
                      <a16:colId xmlns:a16="http://schemas.microsoft.com/office/drawing/2014/main" val="1553935254"/>
                    </a:ext>
                  </a:extLst>
                </a:gridCol>
                <a:gridCol w="986805">
                  <a:extLst>
                    <a:ext uri="{9D8B030D-6E8A-4147-A177-3AD203B41FA5}">
                      <a16:colId xmlns:a16="http://schemas.microsoft.com/office/drawing/2014/main" val="3048844491"/>
                    </a:ext>
                  </a:extLst>
                </a:gridCol>
                <a:gridCol w="963128">
                  <a:extLst>
                    <a:ext uri="{9D8B030D-6E8A-4147-A177-3AD203B41FA5}">
                      <a16:colId xmlns:a16="http://schemas.microsoft.com/office/drawing/2014/main" val="2902016443"/>
                    </a:ext>
                  </a:extLst>
                </a:gridCol>
                <a:gridCol w="963128">
                  <a:extLst>
                    <a:ext uri="{9D8B030D-6E8A-4147-A177-3AD203B41FA5}">
                      <a16:colId xmlns:a16="http://schemas.microsoft.com/office/drawing/2014/main" val="2619754021"/>
                    </a:ext>
                  </a:extLst>
                </a:gridCol>
              </a:tblGrid>
              <a:tr h="0">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制导律方法</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机动方式</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脱靶量</a:t>
                      </a:r>
                      <a:r>
                        <a:rPr lang="en-US" sz="1050" kern="100">
                          <a:effectLst/>
                          <a:latin typeface="Times New Roman" panose="02020603050405020304" pitchFamily="18" charset="0"/>
                          <a:ea typeface="宋体" panose="02010600030101010101" pitchFamily="2" charset="-122"/>
                        </a:rPr>
                        <a:t>(m)</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2618784"/>
                  </a:ext>
                </a:extLst>
              </a:tr>
              <a:tr h="0">
                <a:tc vMerge="1">
                  <a:txBody>
                    <a:bodyPr/>
                    <a:lstStyle/>
                    <a:p>
                      <a:endParaRPr lang="zh-CN" altLang="en-US"/>
                    </a:p>
                  </a:txBody>
                  <a:tcPr/>
                </a:tc>
                <a:tc vMerge="1">
                  <a:txBody>
                    <a:bodyPr/>
                    <a:lstStyle/>
                    <a:p>
                      <a:endParaRPr lang="zh-CN" altLang="en-US"/>
                    </a:p>
                  </a:txBody>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Min</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Max</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Mean</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Stdev</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265512"/>
                  </a:ext>
                </a:extLst>
              </a:tr>
              <a:tr h="0">
                <a:tc rowSpan="4">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DQN</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向上机动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0.08</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6.13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1.54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1.24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35526142"/>
                  </a:ext>
                </a:extLst>
              </a:tr>
              <a:tr h="0">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向下机动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3.13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1.96</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0.68</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998568600"/>
                  </a:ext>
                </a:extLst>
              </a:tr>
              <a:tr h="0">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正弦机动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5.95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1.97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1.45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215634472"/>
                  </a:ext>
                </a:extLst>
              </a:tr>
              <a:tr h="0">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随机机动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5.89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1.89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1.35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626821"/>
                  </a:ext>
                </a:extLst>
              </a:tr>
              <a:tr h="0">
                <a:tc rowSpan="4">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PER</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向上机动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0.06</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1.2</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0.58</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0.27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67579763"/>
                  </a:ext>
                </a:extLst>
              </a:tr>
              <a:tr h="0">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向下机动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0.67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521749349"/>
                  </a:ext>
                </a:extLst>
              </a:tr>
              <a:tr h="0">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正弦机动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0.84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0.19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036707187"/>
                  </a:ext>
                </a:extLst>
              </a:tr>
              <a:tr h="0">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随机机动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0.05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1.24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0.49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0.31</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1924108"/>
                  </a:ext>
                </a:extLst>
              </a:tr>
            </a:tbl>
          </a:graphicData>
        </a:graphic>
      </p:graphicFrame>
      <p:graphicFrame>
        <p:nvGraphicFramePr>
          <p:cNvPr id="9" name="表格 8">
            <a:extLst>
              <a:ext uri="{FF2B5EF4-FFF2-40B4-BE49-F238E27FC236}">
                <a16:creationId xmlns:a16="http://schemas.microsoft.com/office/drawing/2014/main" id="{5C89F3B5-BB20-22F7-CC66-C3E8C17F041B}"/>
              </a:ext>
            </a:extLst>
          </p:cNvPr>
          <p:cNvGraphicFramePr>
            <a:graphicFrameLocks noGrp="1"/>
          </p:cNvGraphicFramePr>
          <p:nvPr>
            <p:extLst>
              <p:ext uri="{D42A27DB-BD31-4B8C-83A1-F6EECF244321}">
                <p14:modId xmlns:p14="http://schemas.microsoft.com/office/powerpoint/2010/main" val="594055068"/>
              </p:ext>
            </p:extLst>
          </p:nvPr>
        </p:nvGraphicFramePr>
        <p:xfrm>
          <a:off x="1287265" y="3877120"/>
          <a:ext cx="6200930" cy="1967626"/>
        </p:xfrm>
        <a:graphic>
          <a:graphicData uri="http://schemas.openxmlformats.org/drawingml/2006/table">
            <a:tbl>
              <a:tblPr firstRow="1" firstCol="1" bandRow="1"/>
              <a:tblGrid>
                <a:gridCol w="1122947">
                  <a:extLst>
                    <a:ext uri="{9D8B030D-6E8A-4147-A177-3AD203B41FA5}">
                      <a16:colId xmlns:a16="http://schemas.microsoft.com/office/drawing/2014/main" val="3717532165"/>
                    </a:ext>
                  </a:extLst>
                </a:gridCol>
                <a:gridCol w="1122947">
                  <a:extLst>
                    <a:ext uri="{9D8B030D-6E8A-4147-A177-3AD203B41FA5}">
                      <a16:colId xmlns:a16="http://schemas.microsoft.com/office/drawing/2014/main" val="1947495134"/>
                    </a:ext>
                  </a:extLst>
                </a:gridCol>
                <a:gridCol w="1000765">
                  <a:extLst>
                    <a:ext uri="{9D8B030D-6E8A-4147-A177-3AD203B41FA5}">
                      <a16:colId xmlns:a16="http://schemas.microsoft.com/office/drawing/2014/main" val="1767181371"/>
                    </a:ext>
                  </a:extLst>
                </a:gridCol>
                <a:gridCol w="1000765">
                  <a:extLst>
                    <a:ext uri="{9D8B030D-6E8A-4147-A177-3AD203B41FA5}">
                      <a16:colId xmlns:a16="http://schemas.microsoft.com/office/drawing/2014/main" val="3118949890"/>
                    </a:ext>
                  </a:extLst>
                </a:gridCol>
                <a:gridCol w="976753">
                  <a:extLst>
                    <a:ext uri="{9D8B030D-6E8A-4147-A177-3AD203B41FA5}">
                      <a16:colId xmlns:a16="http://schemas.microsoft.com/office/drawing/2014/main" val="1532900577"/>
                    </a:ext>
                  </a:extLst>
                </a:gridCol>
                <a:gridCol w="976753">
                  <a:extLst>
                    <a:ext uri="{9D8B030D-6E8A-4147-A177-3AD203B41FA5}">
                      <a16:colId xmlns:a16="http://schemas.microsoft.com/office/drawing/2014/main" val="2460724418"/>
                    </a:ext>
                  </a:extLst>
                </a:gridCol>
              </a:tblGrid>
              <a:tr h="193151">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制导律方法</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机动方式</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脱靶量</a:t>
                      </a:r>
                      <a:r>
                        <a:rPr lang="en-US" sz="1050" kern="100">
                          <a:effectLst/>
                          <a:latin typeface="Times New Roman" panose="02020603050405020304" pitchFamily="18" charset="0"/>
                          <a:ea typeface="宋体" panose="02010600030101010101" pitchFamily="2" charset="-122"/>
                        </a:rPr>
                        <a:t>(m)</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82211127"/>
                  </a:ext>
                </a:extLst>
              </a:tr>
              <a:tr h="215067">
                <a:tc vMerge="1">
                  <a:txBody>
                    <a:bodyPr/>
                    <a:lstStyle/>
                    <a:p>
                      <a:endParaRPr lang="zh-CN" altLang="en-US"/>
                    </a:p>
                  </a:txBody>
                  <a:tcPr/>
                </a:tc>
                <a:tc vMerge="1">
                  <a:txBody>
                    <a:bodyPr/>
                    <a:lstStyle/>
                    <a:p>
                      <a:endParaRPr lang="zh-CN" altLang="en-US"/>
                    </a:p>
                  </a:txBody>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[0.5,3]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[3,5]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 ]</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751982"/>
                  </a:ext>
                </a:extLst>
              </a:tr>
              <a:tr h="194926">
                <a:tc rowSpan="4">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DQN</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向上机动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19.00%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68.00%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11.00%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90857265"/>
                  </a:ext>
                </a:extLst>
              </a:tr>
              <a:tr h="19492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向下机动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92.00%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074475191"/>
                  </a:ext>
                </a:extLst>
              </a:tr>
              <a:tr h="19492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正弦机动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19.00%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58.00%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19.00%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4.00%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98305625"/>
                  </a:ext>
                </a:extLst>
              </a:tr>
              <a:tr h="19492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随机机动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14.00%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67.00%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16.00%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3.00%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8641167"/>
                  </a:ext>
                </a:extLst>
              </a:tr>
              <a:tr h="194926">
                <a:tc rowSpan="3">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PER</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向上机动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42.00%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58.00%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41265815"/>
                  </a:ext>
                </a:extLst>
              </a:tr>
              <a:tr h="389852">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向下机动</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zh-CN" sz="1050" kern="100">
                          <a:effectLst/>
                          <a:latin typeface="Times New Roman" panose="02020603050405020304" pitchFamily="18" charset="0"/>
                          <a:ea typeface="宋体" panose="02010600030101010101" pitchFamily="2" charset="-122"/>
                        </a:rPr>
                        <a:t>正弦机动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90.00%</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78.00%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10.00%</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22.00%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dirty="0">
                          <a:effectLst/>
                          <a:latin typeface="Times New Roman" panose="02020603050405020304" pitchFamily="18" charset="0"/>
                          <a:ea typeface="宋体" panose="02010600030101010101" pitchFamily="2" charset="-122"/>
                        </a:rPr>
                        <a:t>0.00%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0.00%</a:t>
                      </a:r>
                      <a:endParaRPr lang="zh-CN" sz="1200" kern="100" dirty="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extLst>
                  <a:ext uri="{0D108BD9-81ED-4DB2-BD59-A6C34878D82A}">
                    <a16:rowId xmlns:a16="http://schemas.microsoft.com/office/drawing/2014/main" val="658350724"/>
                  </a:ext>
                </a:extLst>
              </a:tr>
              <a:tr h="19492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随机机动</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57.00%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43.00%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0.00%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8286879"/>
                  </a:ext>
                </a:extLst>
              </a:tr>
            </a:tbl>
          </a:graphicData>
        </a:graphic>
      </p:graphicFrame>
    </p:spTree>
    <p:extLst>
      <p:ext uri="{BB962C8B-B14F-4D97-AF65-F5344CB8AC3E}">
        <p14:creationId xmlns:p14="http://schemas.microsoft.com/office/powerpoint/2010/main" val="42873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BA73F137-EDE2-0B6D-ACB3-C021A788EBCA}"/>
              </a:ext>
            </a:extLst>
          </p:cNvPr>
          <p:cNvSpPr txBox="1"/>
          <p:nvPr/>
        </p:nvSpPr>
        <p:spPr>
          <a:xfrm>
            <a:off x="118458" y="375458"/>
            <a:ext cx="1665515" cy="957121"/>
          </a:xfrm>
          <a:prstGeom prst="rect">
            <a:avLst/>
          </a:prstGeom>
          <a:noFill/>
        </p:spPr>
        <p:txBody>
          <a:bodyPr wrap="square" rtlCol="0">
            <a:spAutoFit/>
          </a:bodyPr>
          <a:lstStyle/>
          <a:p>
            <a:pPr>
              <a:lnSpc>
                <a:spcPct val="120000"/>
              </a:lnSpc>
            </a:pPr>
            <a:r>
              <a:rPr lang="zh-CN" altLang="en-US" sz="5400" b="1" dirty="0">
                <a:solidFill>
                  <a:schemeClr val="accent1"/>
                </a:solidFill>
                <a:latin typeface="隶书" panose="02010509060101010101" pitchFamily="49" charset="-122"/>
                <a:ea typeface="隶书" panose="02010509060101010101" pitchFamily="49" charset="-122"/>
              </a:rPr>
              <a:t>目录</a:t>
            </a:r>
          </a:p>
        </p:txBody>
      </p:sp>
      <p:sp>
        <p:nvSpPr>
          <p:cNvPr id="23" name="文本框 22">
            <a:extLst>
              <a:ext uri="{FF2B5EF4-FFF2-40B4-BE49-F238E27FC236}">
                <a16:creationId xmlns:a16="http://schemas.microsoft.com/office/drawing/2014/main" id="{3AE96DA4-29E0-1A7B-7B82-C54C5CCFCBD5}"/>
              </a:ext>
            </a:extLst>
          </p:cNvPr>
          <p:cNvSpPr txBox="1"/>
          <p:nvPr/>
        </p:nvSpPr>
        <p:spPr>
          <a:xfrm>
            <a:off x="399040" y="2441308"/>
            <a:ext cx="8345920" cy="2491836"/>
          </a:xfrm>
          <a:prstGeom prst="rect">
            <a:avLst/>
          </a:prstGeom>
          <a:noFill/>
        </p:spPr>
        <p:txBody>
          <a:bodyPr wrap="square" rtlCol="0">
            <a:spAutoFit/>
          </a:bodyPr>
          <a:lstStyle/>
          <a:p>
            <a:pPr>
              <a:lnSpc>
                <a:spcPct val="125000"/>
              </a:lnSpc>
            </a:pPr>
            <a:r>
              <a:rPr lang="en-US" altLang="zh-CN" sz="3200" dirty="0">
                <a:latin typeface="Times New Roman" panose="02020603050405020304" pitchFamily="18" charset="0"/>
                <a:ea typeface="隶书" panose="02010509060101010101" pitchFamily="49" charset="-122"/>
                <a:cs typeface="Times New Roman" panose="02020603050405020304" pitchFamily="18" charset="0"/>
              </a:rPr>
              <a:t>1.</a:t>
            </a:r>
            <a:r>
              <a:rPr lang="zh-CN" altLang="en-US" sz="3200" dirty="0">
                <a:latin typeface="Times New Roman" panose="02020603050405020304" pitchFamily="18" charset="0"/>
                <a:ea typeface="隶书" panose="02010509060101010101" pitchFamily="49" charset="-122"/>
                <a:cs typeface="Times New Roman" panose="02020603050405020304" pitchFamily="18" charset="0"/>
              </a:rPr>
              <a:t> </a:t>
            </a:r>
            <a:r>
              <a:rPr lang="zh-CN" altLang="en-US" sz="3200" dirty="0">
                <a:latin typeface="隶书" panose="02010509060101010101" pitchFamily="49" charset="-122"/>
                <a:ea typeface="隶书" panose="02010509060101010101" pitchFamily="49" charset="-122"/>
              </a:rPr>
              <a:t>研究背景</a:t>
            </a:r>
            <a:endParaRPr lang="en-US" altLang="zh-CN" sz="3200" dirty="0">
              <a:latin typeface="隶书" panose="02010509060101010101" pitchFamily="49" charset="-122"/>
              <a:ea typeface="隶书" panose="02010509060101010101" pitchFamily="49" charset="-122"/>
            </a:endParaRPr>
          </a:p>
          <a:p>
            <a:pPr>
              <a:lnSpc>
                <a:spcPct val="125000"/>
              </a:lnSpc>
            </a:pPr>
            <a:r>
              <a:rPr lang="en-US" altLang="zh-CN" sz="3200" dirty="0">
                <a:latin typeface="Times New Roman" panose="02020603050405020304" pitchFamily="18" charset="0"/>
                <a:ea typeface="隶书" panose="02010509060101010101" pitchFamily="49" charset="-122"/>
                <a:cs typeface="Times New Roman" panose="02020603050405020304" pitchFamily="18" charset="0"/>
              </a:rPr>
              <a:t>2. </a:t>
            </a:r>
            <a:r>
              <a:rPr lang="zh-CN" altLang="en-US" sz="3200" dirty="0">
                <a:latin typeface="隶书" panose="02010509060101010101" pitchFamily="49" charset="-122"/>
                <a:ea typeface="隶书" panose="02010509060101010101" pitchFamily="49" charset="-122"/>
                <a:cs typeface="Times New Roman" panose="02020603050405020304" pitchFamily="18" charset="0"/>
              </a:rPr>
              <a:t>相关理论与技术</a:t>
            </a:r>
            <a:endParaRPr lang="en-US" altLang="zh-CN" sz="3200" dirty="0">
              <a:latin typeface="隶书" panose="02010509060101010101" pitchFamily="49" charset="-122"/>
              <a:ea typeface="隶书" panose="02010509060101010101" pitchFamily="49" charset="-122"/>
            </a:endParaRPr>
          </a:p>
          <a:p>
            <a:pPr>
              <a:lnSpc>
                <a:spcPct val="125000"/>
              </a:lnSpc>
            </a:pPr>
            <a:r>
              <a:rPr lang="en-US" altLang="zh-CN" sz="3200" dirty="0">
                <a:latin typeface="Times New Roman" panose="02020603050405020304" pitchFamily="18" charset="0"/>
                <a:ea typeface="隶书" panose="02010509060101010101" pitchFamily="49" charset="-122"/>
                <a:cs typeface="Times New Roman" panose="02020603050405020304" pitchFamily="18" charset="0"/>
              </a:rPr>
              <a:t>3. </a:t>
            </a:r>
            <a:r>
              <a:rPr lang="zh-CN" altLang="en-US" sz="3200" dirty="0">
                <a:latin typeface="Times New Roman" panose="02020603050405020304" pitchFamily="18" charset="0"/>
                <a:ea typeface="隶书" panose="02010509060101010101" pitchFamily="49" charset="-122"/>
                <a:cs typeface="Times New Roman" panose="02020603050405020304" pitchFamily="18" charset="0"/>
              </a:rPr>
              <a:t>基于优先经验回放的强化学习末制导律设计</a:t>
            </a:r>
            <a:endParaRPr lang="en-US" altLang="zh-CN" sz="3200" dirty="0">
              <a:latin typeface="隶书" panose="02010509060101010101" pitchFamily="49" charset="-122"/>
              <a:ea typeface="隶书" panose="02010509060101010101" pitchFamily="49" charset="-122"/>
            </a:endParaRPr>
          </a:p>
          <a:p>
            <a:pPr>
              <a:lnSpc>
                <a:spcPct val="125000"/>
              </a:lnSpc>
            </a:pPr>
            <a:r>
              <a:rPr lang="en-US" altLang="zh-CN" sz="3200" dirty="0">
                <a:latin typeface="Times New Roman" panose="02020603050405020304" pitchFamily="18" charset="0"/>
                <a:ea typeface="隶书" panose="02010509060101010101" pitchFamily="49" charset="-122"/>
                <a:cs typeface="Times New Roman" panose="02020603050405020304" pitchFamily="18" charset="0"/>
              </a:rPr>
              <a:t>4. </a:t>
            </a:r>
            <a:r>
              <a:rPr lang="zh-CN" altLang="en-US" sz="3200" dirty="0">
                <a:latin typeface="隶书" panose="02010509060101010101" pitchFamily="49" charset="-122"/>
                <a:ea typeface="隶书" panose="02010509060101010101" pitchFamily="49" charset="-122"/>
                <a:cs typeface="Times New Roman" panose="02020603050405020304" pitchFamily="18" charset="0"/>
              </a:rPr>
              <a:t>基于事后经验回放的强化学习末制导律设计</a:t>
            </a:r>
            <a:endParaRPr lang="zh-CN" altLang="en-US" sz="3200"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18933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5E7BB63-AE0C-CDA5-0801-5B534EC38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774" y="2114665"/>
            <a:ext cx="7872451" cy="3315983"/>
          </a:xfrm>
          <a:prstGeom prst="rect">
            <a:avLst/>
          </a:prstGeom>
        </p:spPr>
      </p:pic>
      <p:sp>
        <p:nvSpPr>
          <p:cNvPr id="10" name="文本框 9">
            <a:extLst>
              <a:ext uri="{FF2B5EF4-FFF2-40B4-BE49-F238E27FC236}">
                <a16:creationId xmlns:a16="http://schemas.microsoft.com/office/drawing/2014/main" id="{0514B209-9F8F-CE11-AB5F-440DEF119B40}"/>
              </a:ext>
            </a:extLst>
          </p:cNvPr>
          <p:cNvSpPr txBox="1"/>
          <p:nvPr/>
        </p:nvSpPr>
        <p:spPr>
          <a:xfrm>
            <a:off x="341482" y="249238"/>
            <a:ext cx="4737145" cy="10577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2800" b="1" dirty="0">
                <a:solidFill>
                  <a:srgbClr val="365FAA"/>
                </a:solidFill>
                <a:latin typeface="隶书" panose="02010509060101010101" pitchFamily="49" charset="-122"/>
                <a:ea typeface="隶书" panose="02010509060101010101" pitchFamily="49" charset="-122"/>
              </a:rPr>
              <a:t>基于优先经验回放（</a:t>
            </a:r>
            <a:r>
              <a:rPr lang="en-US" altLang="zh-CN" sz="2800" b="1" dirty="0">
                <a:solidFill>
                  <a:srgbClr val="365FAA"/>
                </a:solidFill>
                <a:latin typeface="隶书" panose="02010509060101010101" pitchFamily="49" charset="-122"/>
                <a:ea typeface="隶书" panose="02010509060101010101" pitchFamily="49" charset="-122"/>
              </a:rPr>
              <a:t>PER</a:t>
            </a:r>
            <a:r>
              <a:rPr lang="zh-CN" altLang="en-US" sz="2800" b="1" dirty="0">
                <a:solidFill>
                  <a:srgbClr val="365FAA"/>
                </a:solidFill>
                <a:latin typeface="隶书" panose="02010509060101010101" pitchFamily="49" charset="-122"/>
                <a:ea typeface="隶书" panose="02010509060101010101" pitchFamily="49" charset="-122"/>
              </a:rPr>
              <a:t>）的强化学习末制导律设计</a:t>
            </a:r>
            <a:endPar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endParaRPr>
          </a:p>
        </p:txBody>
      </p:sp>
    </p:spTree>
    <p:extLst>
      <p:ext uri="{BB962C8B-B14F-4D97-AF65-F5344CB8AC3E}">
        <p14:creationId xmlns:p14="http://schemas.microsoft.com/office/powerpoint/2010/main" val="3736382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6910" y="2693221"/>
            <a:ext cx="7770179" cy="1471557"/>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365FAA"/>
                </a:solidFill>
                <a:effectLst/>
                <a:uLnTx/>
                <a:uFillTx/>
                <a:latin typeface="Times New Roman" panose="02020603050405020304" pitchFamily="18" charset="0"/>
                <a:ea typeface="隶书" panose="02010509060101010101" pitchFamily="49" charset="-122"/>
                <a:cs typeface="Times New Roman" panose="02020603050405020304" pitchFamily="18" charset="0"/>
              </a:rPr>
              <a:t>4. </a:t>
            </a:r>
            <a:r>
              <a:rPr kumimoji="0" lang="zh-CN" altLang="en-US" sz="40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Times New Roman" panose="02020603050405020304" pitchFamily="18" charset="0"/>
              </a:rPr>
              <a:t>基于</a:t>
            </a:r>
            <a:r>
              <a:rPr lang="zh-CN" altLang="en-US" sz="4000" b="1" dirty="0">
                <a:solidFill>
                  <a:srgbClr val="365FAA"/>
                </a:solidFill>
                <a:latin typeface="隶书" panose="02010509060101010101" pitchFamily="49" charset="-122"/>
                <a:ea typeface="隶书" panose="02010509060101010101" pitchFamily="49" charset="-122"/>
                <a:cs typeface="Times New Roman" panose="02020603050405020304" pitchFamily="18" charset="0"/>
              </a:rPr>
              <a:t>事后</a:t>
            </a:r>
            <a:r>
              <a:rPr kumimoji="0" lang="zh-CN" altLang="en-US" sz="40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Times New Roman" panose="02020603050405020304" pitchFamily="18" charset="0"/>
              </a:rPr>
              <a:t>经验回放（</a:t>
            </a:r>
            <a:r>
              <a:rPr lang="en-US" altLang="zh-CN" sz="4000" b="1" dirty="0">
                <a:solidFill>
                  <a:srgbClr val="365FAA"/>
                </a:solidFill>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4000" b="1" i="0" u="none" strike="noStrike" kern="1200" cap="none" spc="0" normalizeH="0" baseline="0" noProof="0" dirty="0">
                <a:ln>
                  <a:noFill/>
                </a:ln>
                <a:solidFill>
                  <a:srgbClr val="365FAA"/>
                </a:solidFill>
                <a:effectLst/>
                <a:uLnTx/>
                <a:uFillTx/>
                <a:latin typeface="Times New Roman" panose="02020603050405020304" pitchFamily="18" charset="0"/>
                <a:ea typeface="宋体" panose="02010600030101010101" pitchFamily="2" charset="-122"/>
                <a:cs typeface="Times New Roman" panose="02020603050405020304" pitchFamily="18" charset="0"/>
              </a:rPr>
              <a:t>ER</a:t>
            </a:r>
            <a:r>
              <a:rPr kumimoji="0" lang="zh-CN" altLang="en-US" sz="40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Times New Roman" panose="02020603050405020304" pitchFamily="18" charset="0"/>
              </a:rPr>
              <a:t>）的强化学习末制导律设计</a:t>
            </a:r>
            <a:endParaRPr kumimoji="0" lang="zh-CN" altLang="en-US" sz="40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endParaRPr>
          </a:p>
        </p:txBody>
      </p:sp>
    </p:spTree>
    <p:extLst>
      <p:ext uri="{BB962C8B-B14F-4D97-AF65-F5344CB8AC3E}">
        <p14:creationId xmlns:p14="http://schemas.microsoft.com/office/powerpoint/2010/main" val="2414445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4897783" cy="62671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3200" b="1" dirty="0">
                <a:solidFill>
                  <a:srgbClr val="365FAA"/>
                </a:solidFill>
                <a:latin typeface="隶书" panose="02010509060101010101" pitchFamily="49" charset="-122"/>
                <a:ea typeface="隶书" panose="02010509060101010101" pitchFamily="49" charset="-122"/>
              </a:rPr>
              <a:t>事后</a:t>
            </a: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经验回放（</a:t>
            </a:r>
            <a:r>
              <a:rPr lang="en-US" altLang="zh-CN" sz="3200" b="1" dirty="0">
                <a:solidFill>
                  <a:srgbClr val="365FAA"/>
                </a:solidFill>
                <a:latin typeface="Times New Roman" panose="02020603050405020304" pitchFamily="18" charset="0"/>
                <a:ea typeface="隶书" panose="02010509060101010101" pitchFamily="49" charset="-122"/>
                <a:cs typeface="Times New Roman" panose="02020603050405020304" pitchFamily="18" charset="0"/>
              </a:rPr>
              <a:t>H</a:t>
            </a:r>
            <a:r>
              <a:rPr kumimoji="0" lang="en-US" altLang="zh-CN" sz="3200" b="1" i="0" u="none" strike="noStrike" kern="1200" cap="none" spc="0" normalizeH="0" baseline="0" noProof="0" dirty="0">
                <a:ln>
                  <a:noFill/>
                </a:ln>
                <a:solidFill>
                  <a:srgbClr val="365FAA"/>
                </a:solidFill>
                <a:effectLst/>
                <a:uLnTx/>
                <a:uFillTx/>
                <a:latin typeface="Times New Roman" panose="02020603050405020304" pitchFamily="18" charset="0"/>
                <a:ea typeface="隶书" panose="02010509060101010101" pitchFamily="49" charset="-122"/>
                <a:cs typeface="Times New Roman" panose="02020603050405020304" pitchFamily="18" charset="0"/>
              </a:rPr>
              <a:t>ER</a:t>
            </a: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8FD0F35-7678-9DB2-E802-7D2C8911C128}"/>
                  </a:ext>
                </a:extLst>
              </p:cNvPr>
              <p:cNvSpPr txBox="1"/>
              <p:nvPr/>
            </p:nvSpPr>
            <p:spPr>
              <a:xfrm>
                <a:off x="605481" y="2250333"/>
                <a:ext cx="7933038" cy="25593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事后经验回放作为解决稀疏回报问题的一个经典方法，基于 </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goal-conditioned</a:t>
                </a: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强化学习框架，将值函数从状态空间扩展到了目标空间，</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transition</a:t>
                </a: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 </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也扩展成为了五元组</a:t>
                </a:r>
                <a14:m>
                  <m:oMath xmlns:m="http://schemas.openxmlformats.org/officeDocument/2006/math">
                    <m:d>
                      <m:d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𝑠</m:t>
                            </m:r>
                          </m:e>
                          <m: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𝑔</m:t>
                        </m:r>
                      </m:e>
                    </m:d>
                  </m:oMath>
                </a14:m>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，其核心思想为从失败中学习，尽管没有成功，但我们可以从过程中学到一些不一样的东西，它假设目标空间与状态空间存在着一一映射，将某个状态选作目标，目标空间是状态空间的子集。</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mc:Choice>
        <mc:Fallback xmlns="">
          <p:sp>
            <p:nvSpPr>
              <p:cNvPr id="10" name="文本框 9">
                <a:extLst>
                  <a:ext uri="{FF2B5EF4-FFF2-40B4-BE49-F238E27FC236}">
                    <a16:creationId xmlns:a16="http://schemas.microsoft.com/office/drawing/2014/main" id="{E8FD0F35-7678-9DB2-E802-7D2C8911C128}"/>
                  </a:ext>
                </a:extLst>
              </p:cNvPr>
              <p:cNvSpPr txBox="1">
                <a:spLocks noRot="1" noChangeAspect="1" noMove="1" noResize="1" noEditPoints="1" noAdjustHandles="1" noChangeArrowheads="1" noChangeShapeType="1" noTextEdit="1"/>
              </p:cNvSpPr>
              <p:nvPr/>
            </p:nvSpPr>
            <p:spPr>
              <a:xfrm>
                <a:off x="605481" y="2250333"/>
                <a:ext cx="7933038" cy="2559355"/>
              </a:xfrm>
              <a:prstGeom prst="rect">
                <a:avLst/>
              </a:prstGeom>
              <a:blipFill>
                <a:blip r:embed="rId4"/>
                <a:stretch>
                  <a:fillRect l="-614" r="-1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3025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514B209-9F8F-CE11-AB5F-440DEF119B40}"/>
              </a:ext>
            </a:extLst>
          </p:cNvPr>
          <p:cNvSpPr txBox="1"/>
          <p:nvPr/>
        </p:nvSpPr>
        <p:spPr>
          <a:xfrm>
            <a:off x="341482" y="249238"/>
            <a:ext cx="4737145" cy="10577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基于事后经验回放（</a:t>
            </a:r>
            <a:r>
              <a:rPr kumimoji="0" lang="en-US" altLang="zh-CN" sz="2800" b="1" i="0" u="none" strike="noStrike" kern="1200" cap="none" spc="0" normalizeH="0" baseline="0" noProof="0" dirty="0">
                <a:ln>
                  <a:noFill/>
                </a:ln>
                <a:solidFill>
                  <a:srgbClr val="365FAA"/>
                </a:solidFill>
                <a:effectLst/>
                <a:uLnTx/>
                <a:uFillTx/>
                <a:latin typeface="Times New Roman" panose="02020603050405020304" pitchFamily="18" charset="0"/>
                <a:ea typeface="隶书" panose="02010509060101010101" pitchFamily="49" charset="-122"/>
                <a:cs typeface="Times New Roman" panose="02020603050405020304" pitchFamily="18" charset="0"/>
              </a:rPr>
              <a:t>HER</a:t>
            </a:r>
            <a:r>
              <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）的强化学习末制导律设计</a:t>
            </a:r>
          </a:p>
        </p:txBody>
      </p:sp>
      <p:sp>
        <p:nvSpPr>
          <p:cNvPr id="3" name="文本框 2">
            <a:extLst>
              <a:ext uri="{FF2B5EF4-FFF2-40B4-BE49-F238E27FC236}">
                <a16:creationId xmlns:a16="http://schemas.microsoft.com/office/drawing/2014/main" id="{50AC0ED2-435F-CA0C-E35C-46FCC9826D7F}"/>
              </a:ext>
            </a:extLst>
          </p:cNvPr>
          <p:cNvSpPr txBox="1"/>
          <p:nvPr/>
        </p:nvSpPr>
        <p:spPr>
          <a:xfrm>
            <a:off x="716692" y="2286000"/>
            <a:ext cx="7710616" cy="2534733"/>
          </a:xfrm>
          <a:prstGeom prst="rect">
            <a:avLst/>
          </a:prstGeom>
          <a:noFill/>
        </p:spPr>
        <p:txBody>
          <a:bodyPr wrap="square" rtlCol="0">
            <a:spAutoFit/>
          </a:bodyPr>
          <a:lstStyle/>
          <a:p>
            <a:pPr>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我们利用了</a:t>
            </a:r>
            <a:r>
              <a:rPr lang="zh-CN"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dirty="0">
                <a:effectLst/>
                <a:latin typeface="Times New Roman" panose="02020603050405020304" pitchFamily="18" charset="0"/>
                <a:ea typeface="Times New Roman" panose="02020603050405020304" pitchFamily="18" charset="0"/>
                <a:cs typeface="Times New Roman" panose="02020603050405020304" pitchFamily="18" charset="0"/>
              </a:rPr>
              <a:t>Hindsight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的思想去解决末制导问题，但只是将目标选为让导弹击中目标飞行物，我们选取的目标是一个恒定不变的抽象概念，并没有将值函数扩展到目标空间；而前面介绍的</a:t>
            </a:r>
            <a:r>
              <a:rPr lang="en-US" altLang="zh-CN" sz="1800" dirty="0">
                <a:effectLst/>
                <a:latin typeface="Times New Roman" panose="02020603050405020304" pitchFamily="18" charset="0"/>
                <a:ea typeface="宋体" panose="02010600030101010101" pitchFamily="2" charset="-122"/>
              </a:rPr>
              <a:t> HER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算法是默认将目标空间设置为状态空间的一个子集，目标就是某个状态，然而对于我们的末制导问题，状态具备随机性，在打中目标飞行物之前并没有一些必经的状态，因此对于目标的选取是困难的。</a:t>
            </a:r>
            <a:endParaRPr lang="zh-CN" altLang="en-US" dirty="0"/>
          </a:p>
        </p:txBody>
      </p:sp>
    </p:spTree>
    <p:extLst>
      <p:ext uri="{BB962C8B-B14F-4D97-AF65-F5344CB8AC3E}">
        <p14:creationId xmlns:p14="http://schemas.microsoft.com/office/powerpoint/2010/main" val="2476162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514B209-9F8F-CE11-AB5F-440DEF119B40}"/>
              </a:ext>
            </a:extLst>
          </p:cNvPr>
          <p:cNvSpPr txBox="1"/>
          <p:nvPr/>
        </p:nvSpPr>
        <p:spPr>
          <a:xfrm>
            <a:off x="341482" y="249238"/>
            <a:ext cx="4737145" cy="10577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基于事后经验回放（</a:t>
            </a:r>
            <a:r>
              <a:rPr lang="en-US" altLang="zh-CN" sz="2800" b="1" dirty="0">
                <a:solidFill>
                  <a:srgbClr val="365FAA"/>
                </a:solidFill>
                <a:latin typeface="Times New Roman" panose="02020603050405020304" pitchFamily="18" charset="0"/>
                <a:ea typeface="隶书" panose="02010509060101010101" pitchFamily="49" charset="-122"/>
                <a:cs typeface="Times New Roman" panose="02020603050405020304" pitchFamily="18" charset="0"/>
              </a:rPr>
              <a:t>H</a:t>
            </a:r>
            <a:r>
              <a:rPr kumimoji="0" lang="en-US" altLang="zh-CN" sz="2800" b="1" i="0" u="none" strike="noStrike" kern="1200" cap="none" spc="0" normalizeH="0" baseline="0" noProof="0" dirty="0">
                <a:ln>
                  <a:noFill/>
                </a:ln>
                <a:solidFill>
                  <a:srgbClr val="365FAA"/>
                </a:solidFill>
                <a:effectLst/>
                <a:uLnTx/>
                <a:uFillTx/>
                <a:latin typeface="Times New Roman" panose="02020603050405020304" pitchFamily="18" charset="0"/>
                <a:ea typeface="隶书" panose="02010509060101010101" pitchFamily="49" charset="-122"/>
                <a:cs typeface="Times New Roman" panose="02020603050405020304" pitchFamily="18" charset="0"/>
              </a:rPr>
              <a:t>ER</a:t>
            </a:r>
            <a:r>
              <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）的强化学习末制导律设计</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E4A42F4-9021-FB51-52D1-F519ECFDA04A}"/>
                  </a:ext>
                </a:extLst>
              </p:cNvPr>
              <p:cNvSpPr txBox="1"/>
              <p:nvPr/>
            </p:nvSpPr>
            <p:spPr>
              <a:xfrm>
                <a:off x="939113" y="2051221"/>
                <a:ext cx="7117491" cy="3693319"/>
              </a:xfrm>
              <a:prstGeom prst="rect">
                <a:avLst/>
              </a:prstGeom>
              <a:noFill/>
            </p:spPr>
            <p:txBody>
              <a:bodyPr wrap="square" rtlCol="0">
                <a:spAutoFit/>
              </a:bodyPr>
              <a:lstStyle/>
              <a:p>
                <a:pPr>
                  <a:lnSpc>
                    <a:spcPct val="150000"/>
                  </a:lnSpc>
                </a:pPr>
                <a:r>
                  <a:rPr lang="zh-CN" altLang="zh-CN" sz="1800" kern="100" dirty="0">
                    <a:effectLst/>
                    <a:latin typeface="Times New Roman" panose="02020603050405020304" pitchFamily="18" charset="0"/>
                    <a:ea typeface="宋体" panose="02010600030101010101" pitchFamily="2" charset="-122"/>
                  </a:rPr>
                  <a:t>我们对于</a:t>
                </a:r>
                <a:r>
                  <a:rPr lang="en-US" altLang="zh-CN" sz="1800" kern="100" dirty="0">
                    <a:effectLst/>
                    <a:latin typeface="Times New Roman" panose="02020603050405020304" pitchFamily="18" charset="0"/>
                    <a:ea typeface="宋体" panose="02010600030101010101" pitchFamily="2" charset="-122"/>
                  </a:rPr>
                  <a:t> Hindsight </a:t>
                </a:r>
                <a:r>
                  <a:rPr lang="zh-CN" altLang="zh-CN" sz="1800" kern="100" dirty="0">
                    <a:effectLst/>
                    <a:latin typeface="Times New Roman" panose="02020603050405020304" pitchFamily="18" charset="0"/>
                    <a:ea typeface="宋体" panose="02010600030101010101" pitchFamily="2" charset="-122"/>
                  </a:rPr>
                  <a:t>的利用方式为：将所有没有成功击中或被击中的导弹轨迹和目标轨迹进行匹配，假如它们之间的脱靶量小于我们设定的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𝛿</m:t>
                    </m:r>
                  </m:oMath>
                </a14:m>
                <a:r>
                  <a:rPr lang="zh-CN" altLang="zh-CN" sz="1800" kern="100" dirty="0">
                    <a:effectLst/>
                    <a:latin typeface="Times New Roman" panose="02020603050405020304" pitchFamily="18" charset="0"/>
                    <a:ea typeface="宋体" panose="02010600030101010101" pitchFamily="2" charset="-122"/>
                  </a:rPr>
                  <a:t>，那么就利用当前时刻匹配成功的这对弹目的位置坐标、速度大小方向来计算当前时刻的一个“虚假的”状态，并利用导弹轨迹曾经在这个时间步的动作，进行状态转移到下一个状态，最后把当前状态、动作、下一个状态、正奖励形成的四元组存放在经验池里，这样我们就通过 </a:t>
                </a:r>
                <a:r>
                  <a:rPr lang="en-US" altLang="zh-CN" sz="1800" kern="100" dirty="0">
                    <a:effectLst/>
                    <a:latin typeface="Times New Roman" panose="02020603050405020304" pitchFamily="18" charset="0"/>
                    <a:ea typeface="宋体" panose="02010600030101010101" pitchFamily="2" charset="-122"/>
                  </a:rPr>
                  <a:t>Hindsight </a:t>
                </a:r>
                <a:r>
                  <a:rPr lang="zh-CN" altLang="zh-CN" sz="1800" kern="100" dirty="0">
                    <a:effectLst/>
                    <a:latin typeface="Times New Roman" panose="02020603050405020304" pitchFamily="18" charset="0"/>
                    <a:ea typeface="宋体" panose="02010600030101010101" pitchFamily="2" charset="-122"/>
                  </a:rPr>
                  <a:t>思想扩充了经验池里奖励为正的 </a:t>
                </a:r>
                <a:r>
                  <a:rPr lang="en-US" altLang="zh-CN" sz="1800" kern="100" dirty="0">
                    <a:effectLst/>
                    <a:latin typeface="Times New Roman" panose="02020603050405020304" pitchFamily="18" charset="0"/>
                    <a:ea typeface="宋体" panose="02010600030101010101" pitchFamily="2" charset="-122"/>
                  </a:rPr>
                  <a:t>transition </a:t>
                </a:r>
                <a:r>
                  <a:rPr lang="zh-CN" altLang="zh-CN" sz="1800" kern="100" dirty="0">
                    <a:effectLst/>
                    <a:latin typeface="Times New Roman" panose="02020603050405020304" pitchFamily="18" charset="0"/>
                    <a:ea typeface="宋体" panose="02010600030101010101" pitchFamily="2" charset="-122"/>
                  </a:rPr>
                  <a:t>的数量，降低稀疏奖励对于训练的影响。</a:t>
                </a:r>
              </a:p>
              <a:p>
                <a:endParaRPr lang="zh-CN" altLang="en-US" dirty="0"/>
              </a:p>
            </p:txBody>
          </p:sp>
        </mc:Choice>
        <mc:Fallback xmlns="">
          <p:sp>
            <p:nvSpPr>
              <p:cNvPr id="3" name="文本框 2">
                <a:extLst>
                  <a:ext uri="{FF2B5EF4-FFF2-40B4-BE49-F238E27FC236}">
                    <a16:creationId xmlns:a16="http://schemas.microsoft.com/office/drawing/2014/main" id="{0E4A42F4-9021-FB51-52D1-F519ECFDA04A}"/>
                  </a:ext>
                </a:extLst>
              </p:cNvPr>
              <p:cNvSpPr txBox="1">
                <a:spLocks noRot="1" noChangeAspect="1" noMove="1" noResize="1" noEditPoints="1" noAdjustHandles="1" noChangeArrowheads="1" noChangeShapeType="1" noTextEdit="1"/>
              </p:cNvSpPr>
              <p:nvPr/>
            </p:nvSpPr>
            <p:spPr>
              <a:xfrm>
                <a:off x="939113" y="2051221"/>
                <a:ext cx="7117491" cy="3693319"/>
              </a:xfrm>
              <a:prstGeom prst="rect">
                <a:avLst/>
              </a:prstGeom>
              <a:blipFill>
                <a:blip r:embed="rId4"/>
                <a:stretch>
                  <a:fillRect l="-685" r="-2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9068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514B209-9F8F-CE11-AB5F-440DEF119B40}"/>
              </a:ext>
            </a:extLst>
          </p:cNvPr>
          <p:cNvSpPr txBox="1"/>
          <p:nvPr/>
        </p:nvSpPr>
        <p:spPr>
          <a:xfrm>
            <a:off x="341482" y="249238"/>
            <a:ext cx="4737145" cy="10577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基于事后经验回放（</a:t>
            </a:r>
            <a:r>
              <a:rPr kumimoji="0" lang="en-US" altLang="zh-CN" sz="2800" b="1" i="0" u="none" strike="noStrike" kern="1200" cap="none" spc="0" normalizeH="0" baseline="0" noProof="0" dirty="0">
                <a:ln>
                  <a:noFill/>
                </a:ln>
                <a:solidFill>
                  <a:srgbClr val="365FAA"/>
                </a:solidFill>
                <a:effectLst/>
                <a:uLnTx/>
                <a:uFillTx/>
                <a:latin typeface="Times New Roman" panose="02020603050405020304" pitchFamily="18" charset="0"/>
                <a:ea typeface="隶书" panose="02010509060101010101" pitchFamily="49" charset="-122"/>
                <a:cs typeface="Times New Roman" panose="02020603050405020304" pitchFamily="18" charset="0"/>
              </a:rPr>
              <a:t>HER</a:t>
            </a:r>
            <a:r>
              <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）的强化学习末制导律设计</a:t>
            </a:r>
          </a:p>
        </p:txBody>
      </p:sp>
      <p:graphicFrame>
        <p:nvGraphicFramePr>
          <p:cNvPr id="3" name="表格 2">
            <a:extLst>
              <a:ext uri="{FF2B5EF4-FFF2-40B4-BE49-F238E27FC236}">
                <a16:creationId xmlns:a16="http://schemas.microsoft.com/office/drawing/2014/main" id="{A23C001A-588B-9841-3A42-ED9BC2FDB4E5}"/>
              </a:ext>
            </a:extLst>
          </p:cNvPr>
          <p:cNvGraphicFramePr>
            <a:graphicFrameLocks noGrp="1"/>
          </p:cNvGraphicFramePr>
          <p:nvPr>
            <p:extLst>
              <p:ext uri="{D42A27DB-BD31-4B8C-83A1-F6EECF244321}">
                <p14:modId xmlns:p14="http://schemas.microsoft.com/office/powerpoint/2010/main" val="641342136"/>
              </p:ext>
            </p:extLst>
          </p:nvPr>
        </p:nvGraphicFramePr>
        <p:xfrm>
          <a:off x="1224400" y="1307028"/>
          <a:ext cx="6695200" cy="2534800"/>
        </p:xfrm>
        <a:graphic>
          <a:graphicData uri="http://schemas.openxmlformats.org/drawingml/2006/table">
            <a:tbl>
              <a:tblPr firstRow="1" firstCol="1" bandRow="1"/>
              <a:tblGrid>
                <a:gridCol w="1212456">
                  <a:extLst>
                    <a:ext uri="{9D8B030D-6E8A-4147-A177-3AD203B41FA5}">
                      <a16:colId xmlns:a16="http://schemas.microsoft.com/office/drawing/2014/main" val="4208026470"/>
                    </a:ext>
                  </a:extLst>
                </a:gridCol>
                <a:gridCol w="1212456">
                  <a:extLst>
                    <a:ext uri="{9D8B030D-6E8A-4147-A177-3AD203B41FA5}">
                      <a16:colId xmlns:a16="http://schemas.microsoft.com/office/drawing/2014/main" val="2877598175"/>
                    </a:ext>
                  </a:extLst>
                </a:gridCol>
                <a:gridCol w="1080536">
                  <a:extLst>
                    <a:ext uri="{9D8B030D-6E8A-4147-A177-3AD203B41FA5}">
                      <a16:colId xmlns:a16="http://schemas.microsoft.com/office/drawing/2014/main" val="2485055501"/>
                    </a:ext>
                  </a:extLst>
                </a:gridCol>
                <a:gridCol w="1080536">
                  <a:extLst>
                    <a:ext uri="{9D8B030D-6E8A-4147-A177-3AD203B41FA5}">
                      <a16:colId xmlns:a16="http://schemas.microsoft.com/office/drawing/2014/main" val="3297207703"/>
                    </a:ext>
                  </a:extLst>
                </a:gridCol>
                <a:gridCol w="1054608">
                  <a:extLst>
                    <a:ext uri="{9D8B030D-6E8A-4147-A177-3AD203B41FA5}">
                      <a16:colId xmlns:a16="http://schemas.microsoft.com/office/drawing/2014/main" val="1981333190"/>
                    </a:ext>
                  </a:extLst>
                </a:gridCol>
                <a:gridCol w="1054608">
                  <a:extLst>
                    <a:ext uri="{9D8B030D-6E8A-4147-A177-3AD203B41FA5}">
                      <a16:colId xmlns:a16="http://schemas.microsoft.com/office/drawing/2014/main" val="1040980318"/>
                    </a:ext>
                  </a:extLst>
                </a:gridCol>
              </a:tblGrid>
              <a:tr h="177435">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制导律方法</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数据组别</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脱靶量</a:t>
                      </a:r>
                      <a:r>
                        <a:rPr lang="en-US" sz="1050" kern="100">
                          <a:effectLst/>
                          <a:latin typeface="Times New Roman" panose="02020603050405020304" pitchFamily="18" charset="0"/>
                          <a:ea typeface="宋体" panose="02010600030101010101" pitchFamily="2" charset="-122"/>
                        </a:rPr>
                        <a:t>(m)</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61228314"/>
                  </a:ext>
                </a:extLst>
              </a:tr>
              <a:tr h="177435">
                <a:tc vMerge="1">
                  <a:txBody>
                    <a:bodyPr/>
                    <a:lstStyle/>
                    <a:p>
                      <a:endParaRPr lang="zh-CN" altLang="en-US"/>
                    </a:p>
                  </a:txBody>
                  <a:tcPr/>
                </a:tc>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最小值</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最大值</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平均值</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方差</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9085811"/>
                  </a:ext>
                </a:extLst>
              </a:tr>
              <a:tr h="179066">
                <a:tc rowSpan="4">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DQN</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第一组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0.02</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8.2</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1.45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1.44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56456752"/>
                  </a:ext>
                </a:extLst>
              </a:tr>
              <a:tr h="17906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第二组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6.83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1.51</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1.46</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66721021"/>
                  </a:ext>
                </a:extLst>
              </a:tr>
              <a:tr h="17906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第三组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0.08</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5.38</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1.54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1.27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112233108"/>
                  </a:ext>
                </a:extLst>
              </a:tr>
              <a:tr h="17906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第四组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6.72</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1.77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1.58</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0375693"/>
                  </a:ext>
                </a:extLst>
              </a:tr>
              <a:tr h="179066">
                <a:tc rowSpan="4">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PER</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第一组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0.51</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1131000"/>
                  </a:ext>
                </a:extLst>
              </a:tr>
              <a:tr h="17906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第二组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2.09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0.55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0.42</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272655482"/>
                  </a:ext>
                </a:extLst>
              </a:tr>
              <a:tr h="17906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第三组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1.24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0.49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0.31</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809847217"/>
                  </a:ext>
                </a:extLst>
              </a:tr>
              <a:tr h="17906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第四组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0.08</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1.77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0.55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7109377"/>
                  </a:ext>
                </a:extLst>
              </a:tr>
              <a:tr h="179066">
                <a:tc rowSpan="4">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HER</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第一组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1.24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0.23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73508600"/>
                  </a:ext>
                </a:extLst>
              </a:tr>
              <a:tr h="17906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第二组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0.85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0.2</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951149129"/>
                  </a:ext>
                </a:extLst>
              </a:tr>
              <a:tr h="17906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第三组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1.33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0.22</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012702815"/>
                  </a:ext>
                </a:extLst>
              </a:tr>
              <a:tr h="179066">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第四组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0.01</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0.31</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0.19</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2990252"/>
                  </a:ext>
                </a:extLst>
              </a:tr>
            </a:tbl>
          </a:graphicData>
        </a:graphic>
      </p:graphicFrame>
      <p:graphicFrame>
        <p:nvGraphicFramePr>
          <p:cNvPr id="4" name="表格 3">
            <a:extLst>
              <a:ext uri="{FF2B5EF4-FFF2-40B4-BE49-F238E27FC236}">
                <a16:creationId xmlns:a16="http://schemas.microsoft.com/office/drawing/2014/main" id="{CAD745B5-E9D3-637F-966E-5F80DDDDE9CC}"/>
              </a:ext>
            </a:extLst>
          </p:cNvPr>
          <p:cNvGraphicFramePr>
            <a:graphicFrameLocks noGrp="1"/>
          </p:cNvGraphicFramePr>
          <p:nvPr>
            <p:extLst>
              <p:ext uri="{D42A27DB-BD31-4B8C-83A1-F6EECF244321}">
                <p14:modId xmlns:p14="http://schemas.microsoft.com/office/powerpoint/2010/main" val="1032785836"/>
              </p:ext>
            </p:extLst>
          </p:nvPr>
        </p:nvGraphicFramePr>
        <p:xfrm>
          <a:off x="1224400" y="4072311"/>
          <a:ext cx="6695200" cy="2555183"/>
        </p:xfrm>
        <a:graphic>
          <a:graphicData uri="http://schemas.openxmlformats.org/drawingml/2006/table">
            <a:tbl>
              <a:tblPr firstRow="1" firstCol="1" bandRow="1"/>
              <a:tblGrid>
                <a:gridCol w="1212456">
                  <a:extLst>
                    <a:ext uri="{9D8B030D-6E8A-4147-A177-3AD203B41FA5}">
                      <a16:colId xmlns:a16="http://schemas.microsoft.com/office/drawing/2014/main" val="1907458969"/>
                    </a:ext>
                  </a:extLst>
                </a:gridCol>
                <a:gridCol w="1212456">
                  <a:extLst>
                    <a:ext uri="{9D8B030D-6E8A-4147-A177-3AD203B41FA5}">
                      <a16:colId xmlns:a16="http://schemas.microsoft.com/office/drawing/2014/main" val="1833306747"/>
                    </a:ext>
                  </a:extLst>
                </a:gridCol>
                <a:gridCol w="1080535">
                  <a:extLst>
                    <a:ext uri="{9D8B030D-6E8A-4147-A177-3AD203B41FA5}">
                      <a16:colId xmlns:a16="http://schemas.microsoft.com/office/drawing/2014/main" val="1195116689"/>
                    </a:ext>
                  </a:extLst>
                </a:gridCol>
                <a:gridCol w="1080535">
                  <a:extLst>
                    <a:ext uri="{9D8B030D-6E8A-4147-A177-3AD203B41FA5}">
                      <a16:colId xmlns:a16="http://schemas.microsoft.com/office/drawing/2014/main" val="3868555884"/>
                    </a:ext>
                  </a:extLst>
                </a:gridCol>
                <a:gridCol w="1054609">
                  <a:extLst>
                    <a:ext uri="{9D8B030D-6E8A-4147-A177-3AD203B41FA5}">
                      <a16:colId xmlns:a16="http://schemas.microsoft.com/office/drawing/2014/main" val="1831886033"/>
                    </a:ext>
                  </a:extLst>
                </a:gridCol>
                <a:gridCol w="1054609">
                  <a:extLst>
                    <a:ext uri="{9D8B030D-6E8A-4147-A177-3AD203B41FA5}">
                      <a16:colId xmlns:a16="http://schemas.microsoft.com/office/drawing/2014/main" val="89309491"/>
                    </a:ext>
                  </a:extLst>
                </a:gridCol>
              </a:tblGrid>
              <a:tr h="146303">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制导律方法</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数据组别</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脱靶量</a:t>
                      </a:r>
                      <a:r>
                        <a:rPr lang="en-US" sz="1050" kern="100">
                          <a:effectLst/>
                          <a:latin typeface="Times New Roman" panose="02020603050405020304" pitchFamily="18" charset="0"/>
                          <a:ea typeface="宋体" panose="02010600030101010101" pitchFamily="2" charset="-122"/>
                        </a:rPr>
                        <a:t>(m)</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40372291"/>
                  </a:ext>
                </a:extLst>
              </a:tr>
              <a:tr h="162903">
                <a:tc vMerge="1">
                  <a:txBody>
                    <a:bodyPr/>
                    <a:lstStyle/>
                    <a:p>
                      <a:endParaRPr lang="zh-CN" altLang="en-US"/>
                    </a:p>
                  </a:txBody>
                  <a:tcPr/>
                </a:tc>
                <a:tc vMerge="1">
                  <a:txBody>
                    <a:bodyPr/>
                    <a:lstStyle/>
                    <a:p>
                      <a:endParaRPr lang="zh-CN" altLang="en-US"/>
                    </a:p>
                  </a:txBody>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[0.5,3]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[3,5]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[5,20]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3255968"/>
                  </a:ext>
                </a:extLst>
              </a:tr>
              <a:tr h="147647">
                <a:tc rowSpan="4">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DQN</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第一组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27.00%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63.00%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4.00%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40066368"/>
                  </a:ext>
                </a:extLst>
              </a:tr>
              <a:tr h="147647">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第二组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22.00%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4.00%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323723617"/>
                  </a:ext>
                </a:extLst>
              </a:tr>
              <a:tr h="147647">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第三组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13.00%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72.00%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3.00%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767979160"/>
                  </a:ext>
                </a:extLst>
              </a:tr>
              <a:tr h="147647">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第四组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20.00%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63.00%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11.00%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948829"/>
                  </a:ext>
                </a:extLst>
              </a:tr>
              <a:tr h="147647">
                <a:tc rowSpan="4">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PER</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第一组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57.00%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43.00%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66086993"/>
                  </a:ext>
                </a:extLst>
              </a:tr>
              <a:tr h="147647">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第二组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54.00%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46.00%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860567767"/>
                  </a:ext>
                </a:extLst>
              </a:tr>
              <a:tr h="147647">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第三组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57.00%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43.00%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666634183"/>
                  </a:ext>
                </a:extLst>
              </a:tr>
              <a:tr h="147647">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第四组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55.00%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45.00%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2264706"/>
                  </a:ext>
                </a:extLst>
              </a:tr>
              <a:tr h="147647">
                <a:tc rowSpan="3">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HER</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第一组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77.00%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23.00%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160335412"/>
                  </a:ext>
                </a:extLst>
              </a:tr>
              <a:tr h="295294">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第二组</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zh-CN" sz="1050" kern="100">
                          <a:effectLst/>
                          <a:latin typeface="Times New Roman" panose="02020603050405020304" pitchFamily="18" charset="0"/>
                          <a:ea typeface="宋体" panose="02010600030101010101" pitchFamily="2" charset="-122"/>
                        </a:rPr>
                        <a:t>第三组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76.00%</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79.00%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24.00%</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21.00%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noFill/>
                      <a:prstDash val="solid"/>
                      <a:round/>
                      <a:headEnd type="none" w="med" len="med"/>
                      <a:tailEnd type="none" w="med" len="med"/>
                    </a:lnB>
                  </a:tcPr>
                </a:tc>
                <a:extLst>
                  <a:ext uri="{0D108BD9-81ED-4DB2-BD59-A6C34878D82A}">
                    <a16:rowId xmlns:a16="http://schemas.microsoft.com/office/drawing/2014/main" val="3079865442"/>
                  </a:ext>
                </a:extLst>
              </a:tr>
              <a:tr h="147647">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第四组</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82.00%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18.00%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0.00%</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0.00%</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9886622"/>
                  </a:ext>
                </a:extLst>
              </a:tr>
            </a:tbl>
          </a:graphicData>
        </a:graphic>
      </p:graphicFrame>
    </p:spTree>
    <p:extLst>
      <p:ext uri="{BB962C8B-B14F-4D97-AF65-F5344CB8AC3E}">
        <p14:creationId xmlns:p14="http://schemas.microsoft.com/office/powerpoint/2010/main" val="3201267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0514B209-9F8F-CE11-AB5F-440DEF119B40}"/>
              </a:ext>
            </a:extLst>
          </p:cNvPr>
          <p:cNvSpPr txBox="1"/>
          <p:nvPr/>
        </p:nvSpPr>
        <p:spPr>
          <a:xfrm>
            <a:off x="341482" y="249238"/>
            <a:ext cx="4737145" cy="105779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基于事后经验回放（</a:t>
            </a:r>
            <a:r>
              <a:rPr lang="en-US" altLang="zh-CN" sz="2800" b="1" dirty="0">
                <a:solidFill>
                  <a:srgbClr val="365FAA"/>
                </a:solidFill>
                <a:latin typeface="Times New Roman" panose="02020603050405020304" pitchFamily="18" charset="0"/>
                <a:ea typeface="隶书" panose="02010509060101010101" pitchFamily="49" charset="-122"/>
                <a:cs typeface="Times New Roman" panose="02020603050405020304" pitchFamily="18" charset="0"/>
              </a:rPr>
              <a:t>H</a:t>
            </a:r>
            <a:r>
              <a:rPr kumimoji="0" lang="en-US" altLang="zh-CN" sz="2800" b="1" i="0" u="none" strike="noStrike" kern="1200" cap="none" spc="0" normalizeH="0" baseline="0" noProof="0" dirty="0">
                <a:ln>
                  <a:noFill/>
                </a:ln>
                <a:solidFill>
                  <a:srgbClr val="365FAA"/>
                </a:solidFill>
                <a:effectLst/>
                <a:uLnTx/>
                <a:uFillTx/>
                <a:latin typeface="Times New Roman" panose="02020603050405020304" pitchFamily="18" charset="0"/>
                <a:ea typeface="隶书" panose="02010509060101010101" pitchFamily="49" charset="-122"/>
                <a:cs typeface="Times New Roman" panose="02020603050405020304" pitchFamily="18" charset="0"/>
              </a:rPr>
              <a:t>ER</a:t>
            </a:r>
            <a:r>
              <a:rPr kumimoji="0" lang="zh-CN" altLang="en-US" sz="28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）的强化学习末制导律设计</a:t>
            </a:r>
          </a:p>
        </p:txBody>
      </p:sp>
      <p:graphicFrame>
        <p:nvGraphicFramePr>
          <p:cNvPr id="7" name="表格 6">
            <a:extLst>
              <a:ext uri="{FF2B5EF4-FFF2-40B4-BE49-F238E27FC236}">
                <a16:creationId xmlns:a16="http://schemas.microsoft.com/office/drawing/2014/main" id="{C5D1F820-3AC0-330C-9A34-837E8F8B5B69}"/>
              </a:ext>
            </a:extLst>
          </p:cNvPr>
          <p:cNvGraphicFramePr>
            <a:graphicFrameLocks noGrp="1"/>
          </p:cNvGraphicFramePr>
          <p:nvPr>
            <p:extLst>
              <p:ext uri="{D42A27DB-BD31-4B8C-83A1-F6EECF244321}">
                <p14:modId xmlns:p14="http://schemas.microsoft.com/office/powerpoint/2010/main" val="904478457"/>
              </p:ext>
            </p:extLst>
          </p:nvPr>
        </p:nvGraphicFramePr>
        <p:xfrm>
          <a:off x="1045227" y="3809725"/>
          <a:ext cx="7053546" cy="1905275"/>
        </p:xfrm>
        <a:graphic>
          <a:graphicData uri="http://schemas.openxmlformats.org/drawingml/2006/table">
            <a:tbl>
              <a:tblPr firstRow="1" firstCol="1" bandRow="1"/>
              <a:tblGrid>
                <a:gridCol w="1277351">
                  <a:extLst>
                    <a:ext uri="{9D8B030D-6E8A-4147-A177-3AD203B41FA5}">
                      <a16:colId xmlns:a16="http://schemas.microsoft.com/office/drawing/2014/main" val="2153598847"/>
                    </a:ext>
                  </a:extLst>
                </a:gridCol>
                <a:gridCol w="1277351">
                  <a:extLst>
                    <a:ext uri="{9D8B030D-6E8A-4147-A177-3AD203B41FA5}">
                      <a16:colId xmlns:a16="http://schemas.microsoft.com/office/drawing/2014/main" val="4097703323"/>
                    </a:ext>
                  </a:extLst>
                </a:gridCol>
                <a:gridCol w="1138368">
                  <a:extLst>
                    <a:ext uri="{9D8B030D-6E8A-4147-A177-3AD203B41FA5}">
                      <a16:colId xmlns:a16="http://schemas.microsoft.com/office/drawing/2014/main" val="4181209030"/>
                    </a:ext>
                  </a:extLst>
                </a:gridCol>
                <a:gridCol w="1138368">
                  <a:extLst>
                    <a:ext uri="{9D8B030D-6E8A-4147-A177-3AD203B41FA5}">
                      <a16:colId xmlns:a16="http://schemas.microsoft.com/office/drawing/2014/main" val="442695132"/>
                    </a:ext>
                  </a:extLst>
                </a:gridCol>
                <a:gridCol w="1111054">
                  <a:extLst>
                    <a:ext uri="{9D8B030D-6E8A-4147-A177-3AD203B41FA5}">
                      <a16:colId xmlns:a16="http://schemas.microsoft.com/office/drawing/2014/main" val="2672308408"/>
                    </a:ext>
                  </a:extLst>
                </a:gridCol>
                <a:gridCol w="1111054">
                  <a:extLst>
                    <a:ext uri="{9D8B030D-6E8A-4147-A177-3AD203B41FA5}">
                      <a16:colId xmlns:a16="http://schemas.microsoft.com/office/drawing/2014/main" val="2539801935"/>
                    </a:ext>
                  </a:extLst>
                </a:gridCol>
              </a:tblGrid>
              <a:tr h="304625">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制导律方法</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正奖励参数值</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脱靶量</a:t>
                      </a:r>
                      <a:r>
                        <a:rPr lang="en-US" sz="1050" kern="100">
                          <a:effectLst/>
                          <a:latin typeface="Times New Roman" panose="02020603050405020304" pitchFamily="18" charset="0"/>
                          <a:ea typeface="宋体" panose="02010600030101010101" pitchFamily="2" charset="-122"/>
                        </a:rPr>
                        <a:t>(m)</a:t>
                      </a:r>
                      <a:endParaRPr lang="zh-CN" sz="1200" kern="100">
                        <a:effectLst/>
                        <a:latin typeface="Times New Roman" panose="02020603050405020304" pitchFamily="18" charset="0"/>
                        <a:ea typeface="宋体" panose="02010600030101010101" pitchFamily="2" charset="-122"/>
                      </a:endParaRPr>
                    </a:p>
                  </a:txBody>
                  <a:tcPr marL="68580" marR="68580" marT="0" marB="0">
                    <a:lnL>
                      <a:noFill/>
                    </a:lnL>
                    <a:lnR>
                      <a:noFill/>
                    </a:lnR>
                    <a:lnT w="19050" cap="flat" cmpd="sng" algn="ctr">
                      <a:solidFill>
                        <a:srgbClr val="00000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2736226"/>
                  </a:ext>
                </a:extLst>
              </a:tr>
              <a:tr h="339189">
                <a:tc vMerge="1">
                  <a:txBody>
                    <a:bodyPr/>
                    <a:lstStyle/>
                    <a:p>
                      <a:endParaRPr lang="zh-CN" altLang="en-US"/>
                    </a:p>
                  </a:txBody>
                  <a:tcPr/>
                </a:tc>
                <a:tc vMerge="1">
                  <a:txBody>
                    <a:bodyPr/>
                    <a:lstStyle/>
                    <a:p>
                      <a:endParaRPr lang="zh-CN" altLang="en-US"/>
                    </a:p>
                  </a:txBody>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最小值</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最大值</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平均值</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25000"/>
                        </a:lnSpc>
                      </a:pPr>
                      <a:r>
                        <a:rPr lang="zh-CN" sz="1050" kern="100">
                          <a:effectLst/>
                          <a:latin typeface="Times New Roman" panose="02020603050405020304" pitchFamily="18" charset="0"/>
                          <a:ea typeface="宋体" panose="02010600030101010101" pitchFamily="2" charset="-122"/>
                        </a:rPr>
                        <a:t>方差</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8293148"/>
                  </a:ext>
                </a:extLst>
              </a:tr>
              <a:tr h="307424">
                <a:tc rowSpan="3">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HER</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0.01</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1.88</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5.69</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3.84</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0.71</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1550491"/>
                  </a:ext>
                </a:extLst>
              </a:tr>
              <a:tr h="646613">
                <a:tc vMerge="1">
                  <a:txBody>
                    <a:bodyPr/>
                    <a:lstStyle/>
                    <a:p>
                      <a:endParaRPr lang="zh-CN" altLang="en-US"/>
                    </a:p>
                  </a:txBody>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0.1</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0.3</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0.03</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0.19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0.85</a:t>
                      </a:r>
                      <a:endParaRPr lang="zh-CN" sz="1200" kern="100" dirty="0">
                        <a:effectLst/>
                        <a:latin typeface="Times New Roman" panose="02020603050405020304" pitchFamily="18" charset="0"/>
                        <a:ea typeface="宋体" panose="02010600030101010101" pitchFamily="2" charset="-122"/>
                      </a:endParaRPr>
                    </a:p>
                    <a:p>
                      <a:pPr algn="ctr">
                        <a:lnSpc>
                          <a:spcPct val="125000"/>
                        </a:lnSpc>
                      </a:pPr>
                      <a:r>
                        <a:rPr lang="en-US" sz="1050" kern="100" dirty="0">
                          <a:effectLst/>
                          <a:latin typeface="Times New Roman" panose="02020603050405020304" pitchFamily="18" charset="0"/>
                          <a:ea typeface="宋体" panose="02010600030101010101" pitchFamily="2" charset="-122"/>
                        </a:rPr>
                        <a:t>4.55</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0.37</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1.49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0.2</a:t>
                      </a:r>
                      <a:endParaRPr lang="zh-CN" sz="1200" kern="100">
                        <a:effectLst/>
                        <a:latin typeface="Times New Roman" panose="02020603050405020304" pitchFamily="18" charset="0"/>
                        <a:ea typeface="宋体" panose="02010600030101010101" pitchFamily="2" charset="-122"/>
                      </a:endParaRPr>
                    </a:p>
                    <a:p>
                      <a:pPr algn="ctr">
                        <a:lnSpc>
                          <a:spcPct val="125000"/>
                        </a:lnSpc>
                      </a:pPr>
                      <a:r>
                        <a:rPr lang="en-US" sz="1050" kern="100">
                          <a:effectLst/>
                          <a:latin typeface="Times New Roman" panose="02020603050405020304" pitchFamily="18" charset="0"/>
                          <a:ea typeface="宋体" panose="02010600030101010101" pitchFamily="2" charset="-122"/>
                        </a:rPr>
                        <a:t>0.66</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238041345"/>
                  </a:ext>
                </a:extLst>
              </a:tr>
              <a:tr h="307424">
                <a:tc vMerge="1">
                  <a:txBody>
                    <a:bodyPr/>
                    <a:lstStyle/>
                    <a:p>
                      <a:endParaRPr lang="zh-CN" altLang="en-US"/>
                    </a:p>
                  </a:txBody>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0.5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1.49</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3.45</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a:effectLst/>
                          <a:latin typeface="Times New Roman" panose="02020603050405020304" pitchFamily="18" charset="0"/>
                          <a:ea typeface="宋体" panose="02010600030101010101" pitchFamily="2" charset="-122"/>
                        </a:rPr>
                        <a:t>2.37</a:t>
                      </a:r>
                      <a:endParaRPr lang="zh-CN" sz="12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lnSpc>
                          <a:spcPct val="125000"/>
                        </a:lnSpc>
                      </a:pPr>
                      <a:r>
                        <a:rPr lang="en-US" sz="1050" kern="100" dirty="0">
                          <a:effectLst/>
                          <a:latin typeface="Times New Roman" panose="02020603050405020304" pitchFamily="18" charset="0"/>
                          <a:ea typeface="宋体" panose="02010600030101010101" pitchFamily="2" charset="-122"/>
                        </a:rPr>
                        <a:t>0.38</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1226997"/>
                  </a:ext>
                </a:extLst>
              </a:tr>
            </a:tbl>
          </a:graphicData>
        </a:graphic>
      </p:graphicFrame>
      <p:sp>
        <p:nvSpPr>
          <p:cNvPr id="8" name="文本框 7">
            <a:extLst>
              <a:ext uri="{FF2B5EF4-FFF2-40B4-BE49-F238E27FC236}">
                <a16:creationId xmlns:a16="http://schemas.microsoft.com/office/drawing/2014/main" id="{76166A01-96D5-15C9-9814-A867739041D3}"/>
              </a:ext>
            </a:extLst>
          </p:cNvPr>
          <p:cNvSpPr txBox="1"/>
          <p:nvPr/>
        </p:nvSpPr>
        <p:spPr>
          <a:xfrm>
            <a:off x="953631" y="1687753"/>
            <a:ext cx="6855838" cy="1288238"/>
          </a:xfrm>
          <a:prstGeom prst="rect">
            <a:avLst/>
          </a:prstGeom>
          <a:noFill/>
        </p:spPr>
        <p:txBody>
          <a:bodyPr wrap="square" rtlCol="0">
            <a:spAutoFit/>
          </a:bodyPr>
          <a:lstStyle/>
          <a:p>
            <a:pPr>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正奖励值参数值的设置是重要的，它代表着我们对于</a:t>
            </a:r>
            <a:r>
              <a:rPr lang="en-US" altLang="zh-CN" sz="1800" dirty="0">
                <a:effectLst/>
                <a:latin typeface="Times New Roman" panose="02020603050405020304" pitchFamily="18" charset="0"/>
                <a:ea typeface="宋体" panose="02010600030101010101" pitchFamily="2" charset="-122"/>
              </a:rPr>
              <a:t> Hindsight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思想的利用程度，因此我们也测试了在不同正奖励值设置下</a:t>
            </a:r>
            <a:r>
              <a:rPr lang="en-US" altLang="zh-CN" sz="1800" dirty="0">
                <a:effectLst/>
                <a:latin typeface="Times New Roman" panose="02020603050405020304" pitchFamily="18" charset="0"/>
                <a:ea typeface="宋体" panose="02010600030101010101" pitchFamily="2" charset="-122"/>
              </a:rPr>
              <a:t>Hindsight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制导方案的效果</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396640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3872925" cy="62671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CN" altLang="en-US" sz="3200" b="1" dirty="0">
                <a:solidFill>
                  <a:srgbClr val="365FAA"/>
                </a:solidFill>
                <a:latin typeface="隶书" panose="02010509060101010101" pitchFamily="49" charset="-122"/>
                <a:ea typeface="隶书" panose="02010509060101010101" pitchFamily="49" charset="-122"/>
              </a:rPr>
              <a:t>不足之处</a:t>
            </a:r>
            <a:endPar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endParaRPr>
          </a:p>
        </p:txBody>
      </p:sp>
      <p:sp>
        <p:nvSpPr>
          <p:cNvPr id="4" name="文本框 3">
            <a:extLst>
              <a:ext uri="{FF2B5EF4-FFF2-40B4-BE49-F238E27FC236}">
                <a16:creationId xmlns:a16="http://schemas.microsoft.com/office/drawing/2014/main" id="{78D52BD7-930F-C475-2F96-A91EC9A5B918}"/>
              </a:ext>
            </a:extLst>
          </p:cNvPr>
          <p:cNvSpPr txBox="1"/>
          <p:nvPr/>
        </p:nvSpPr>
        <p:spPr>
          <a:xfrm>
            <a:off x="1000439" y="2578126"/>
            <a:ext cx="7143122" cy="1701748"/>
          </a:xfrm>
          <a:prstGeom prst="rect">
            <a:avLst/>
          </a:prstGeom>
          <a:noFill/>
        </p:spPr>
        <p:txBody>
          <a:bodyPr wrap="square" rtlCol="0">
            <a:spAutoFit/>
          </a:bodyPr>
          <a:lstStyle/>
          <a:p>
            <a:pPr indent="306070" algn="l">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rPr>
              <a:t>对于事后经验回放直接采取了固定的目标而不是使用目标空间，由于目标选取困难，也无法使用 </a:t>
            </a:r>
            <a:r>
              <a:rPr lang="en-US" altLang="zh-CN" sz="1800" kern="100" dirty="0">
                <a:solidFill>
                  <a:srgbClr val="000000"/>
                </a:solidFill>
                <a:effectLst/>
                <a:latin typeface="Times New Roman" panose="02020603050405020304" pitchFamily="18" charset="0"/>
                <a:ea typeface="宋体" panose="02010600030101010101" pitchFamily="2" charset="-122"/>
              </a:rPr>
              <a:t>goal-conditioned </a:t>
            </a:r>
            <a:r>
              <a:rPr lang="zh-CN" altLang="zh-CN" sz="1800" kern="100" dirty="0">
                <a:solidFill>
                  <a:srgbClr val="000000"/>
                </a:solidFill>
                <a:effectLst/>
                <a:latin typeface="Times New Roman" panose="02020603050405020304" pitchFamily="18" charset="0"/>
                <a:ea typeface="宋体" panose="02010600030101010101" pitchFamily="2" charset="-122"/>
              </a:rPr>
              <a:t>分层强化学习的方法，因此仍然需要继续探索对于稀疏奖励下末制导问题中目标如何选取的问题。</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18393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6465" y="2998497"/>
            <a:ext cx="5811069" cy="861005"/>
          </a:xfrm>
          <a:prstGeom prst="rect">
            <a:avLst/>
          </a:prstGeom>
        </p:spPr>
        <p:txBody>
          <a:bodyPr wrap="square">
            <a:spAutoFit/>
          </a:bodyPr>
          <a:lstStyle/>
          <a:p>
            <a:pPr algn="ctr">
              <a:lnSpc>
                <a:spcPct val="120000"/>
              </a:lnSpc>
            </a:pPr>
            <a:r>
              <a:rPr lang="zh-CN" altLang="en-US" sz="4800" b="1" dirty="0">
                <a:latin typeface="Times New Roman" panose="02020603050405020304" pitchFamily="18" charset="0"/>
                <a:ea typeface="隶书" panose="02010509060101010101" pitchFamily="49" charset="-122"/>
                <a:cs typeface="Times New Roman" panose="02020603050405020304" pitchFamily="18" charset="0"/>
              </a:rPr>
              <a:t>请各位老师批评指正</a:t>
            </a:r>
            <a:endParaRPr lang="zh-CN" altLang="en-US" sz="4800" b="1" dirty="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01395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4648" y="2931941"/>
            <a:ext cx="3994703" cy="994118"/>
          </a:xfrm>
          <a:prstGeom prst="rect">
            <a:avLst/>
          </a:prstGeom>
        </p:spPr>
        <p:txBody>
          <a:bodyPr wrap="square">
            <a:spAutoFit/>
          </a:bodyPr>
          <a:lstStyle/>
          <a:p>
            <a:pPr algn="ctr">
              <a:lnSpc>
                <a:spcPct val="120000"/>
              </a:lnSpc>
            </a:pPr>
            <a:r>
              <a:rPr lang="en-US" altLang="zh-CN" sz="5400" b="1" dirty="0">
                <a:solidFill>
                  <a:schemeClr val="accent1"/>
                </a:solidFill>
                <a:latin typeface="Times New Roman" panose="02020603050405020304" pitchFamily="18" charset="0"/>
                <a:ea typeface="隶书" panose="02010509060101010101" pitchFamily="49" charset="-122"/>
                <a:cs typeface="Times New Roman" panose="02020603050405020304" pitchFamily="18" charset="0"/>
              </a:rPr>
              <a:t>1. </a:t>
            </a:r>
            <a:r>
              <a:rPr lang="zh-CN" altLang="en-US" sz="5400" b="1" dirty="0">
                <a:solidFill>
                  <a:schemeClr val="accent1"/>
                </a:solidFill>
                <a:latin typeface="隶书" panose="02010509060101010101" pitchFamily="49" charset="-122"/>
                <a:ea typeface="隶书" panose="02010509060101010101" pitchFamily="49" charset="-122"/>
              </a:rPr>
              <a:t>研究</a:t>
            </a:r>
            <a:r>
              <a:rPr lang="zh-CN" altLang="en-US" sz="5400" b="1" dirty="0">
                <a:solidFill>
                  <a:srgbClr val="365FAA"/>
                </a:solidFill>
                <a:latin typeface="隶书" panose="02010509060101010101" pitchFamily="49" charset="-122"/>
                <a:ea typeface="隶书" panose="02010509060101010101" pitchFamily="49" charset="-122"/>
              </a:rPr>
              <a:t>背</a:t>
            </a:r>
            <a:r>
              <a:rPr lang="zh-CN" altLang="en-US" sz="5400" b="1" dirty="0">
                <a:solidFill>
                  <a:schemeClr val="accent1"/>
                </a:solidFill>
                <a:latin typeface="隶书" panose="02010509060101010101" pitchFamily="49" charset="-122"/>
                <a:ea typeface="隶书" panose="02010509060101010101" pitchFamily="49" charset="-122"/>
              </a:rPr>
              <a:t>景</a:t>
            </a:r>
          </a:p>
        </p:txBody>
      </p:sp>
    </p:spTree>
    <p:extLst>
      <p:ext uri="{BB962C8B-B14F-4D97-AF65-F5344CB8AC3E}">
        <p14:creationId xmlns:p14="http://schemas.microsoft.com/office/powerpoint/2010/main" val="52077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817DDEC-0A16-04BA-782F-547E89F1C11C}"/>
              </a:ext>
            </a:extLst>
          </p:cNvPr>
          <p:cNvSpPr txBox="1"/>
          <p:nvPr/>
        </p:nvSpPr>
        <p:spPr>
          <a:xfrm>
            <a:off x="341482" y="249238"/>
            <a:ext cx="5278733" cy="62671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末制导</a:t>
            </a:r>
          </a:p>
        </p:txBody>
      </p:sp>
      <p:sp>
        <p:nvSpPr>
          <p:cNvPr id="4" name="文本框 3">
            <a:extLst>
              <a:ext uri="{FF2B5EF4-FFF2-40B4-BE49-F238E27FC236}">
                <a16:creationId xmlns:a16="http://schemas.microsoft.com/office/drawing/2014/main" id="{7C67A8F2-7713-8D6F-570E-DA1D1A3AB2A7}"/>
              </a:ext>
            </a:extLst>
          </p:cNvPr>
          <p:cNvSpPr txBox="1"/>
          <p:nvPr/>
        </p:nvSpPr>
        <p:spPr>
          <a:xfrm>
            <a:off x="1040380" y="2222486"/>
            <a:ext cx="7063240" cy="2119234"/>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zh-CN" sz="1800" dirty="0">
                <a:solidFill>
                  <a:srgbClr val="000000"/>
                </a:solidFill>
                <a:effectLst/>
                <a:ea typeface="宋体" panose="02010600030101010101" pitchFamily="2" charset="-122"/>
                <a:cs typeface="Times New Roman" panose="02020603050405020304" pitchFamily="18" charset="0"/>
              </a:rPr>
              <a:t>制导系统是导弹结构中最重要的部分，而导弹制导律是制导系统的关键部分，是整个制导系统最重要的组成部分。末制导阶段被认为是导弹拦截技术中最为重要的阶段之一。在智能导航系统大规模使用之前，主流的制导方法是基于比例制导律</a:t>
            </a:r>
            <a:r>
              <a:rPr lang="zh-CN" altLang="en-US" sz="1800" dirty="0">
                <a:solidFill>
                  <a:srgbClr val="000000"/>
                </a:solidFill>
                <a:effectLst/>
                <a:ea typeface="宋体" panose="02010600030101010101" pitchFamily="2" charset="-122"/>
                <a:cs typeface="Times New Roman" panose="02020603050405020304" pitchFamily="18" charset="0"/>
              </a:rPr>
              <a:t>，但其</a:t>
            </a:r>
            <a:r>
              <a:rPr lang="zh-CN" altLang="zh-CN" sz="1800" dirty="0">
                <a:solidFill>
                  <a:srgbClr val="000000"/>
                </a:solidFill>
                <a:effectLst/>
                <a:ea typeface="宋体" panose="02010600030101010101" pitchFamily="2" charset="-122"/>
                <a:cs typeface="Times New Roman" panose="02020603050405020304" pitchFamily="18" charset="0"/>
              </a:rPr>
              <a:t>导航比无法根据不同状态而调整，灵活性不足</a:t>
            </a:r>
            <a:r>
              <a:rPr lang="zh-CN" altLang="en-US" sz="1800" dirty="0">
                <a:solidFill>
                  <a:srgbClr val="000000"/>
                </a:solidFill>
                <a:effectLst/>
                <a:ea typeface="宋体" panose="02010600030101010101" pitchFamily="2" charset="-122"/>
                <a:cs typeface="Times New Roman" panose="02020603050405020304" pitchFamily="18" charset="0"/>
              </a:rPr>
              <a:t>，因此</a:t>
            </a:r>
            <a:r>
              <a:rPr lang="zh-CN" altLang="zh-CN" sz="1800" dirty="0">
                <a:solidFill>
                  <a:srgbClr val="000000"/>
                </a:solidFill>
                <a:effectLst/>
                <a:ea typeface="宋体" panose="02010600030101010101" pitchFamily="2" charset="-122"/>
                <a:cs typeface="Times New Roman" panose="02020603050405020304" pitchFamily="18" charset="0"/>
              </a:rPr>
              <a:t>我们在这里采用广义比例制导律。</a:t>
            </a:r>
            <a:endParaRPr lang="en-US" altLang="zh-CN" sz="1800" dirty="0">
              <a:solidFill>
                <a:srgbClr val="000000"/>
              </a:solidFill>
              <a:effectLst/>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5336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817DDEC-0A16-04BA-782F-547E89F1C11C}"/>
              </a:ext>
            </a:extLst>
          </p:cNvPr>
          <p:cNvSpPr txBox="1"/>
          <p:nvPr/>
        </p:nvSpPr>
        <p:spPr>
          <a:xfrm>
            <a:off x="341482" y="249238"/>
            <a:ext cx="5278733" cy="626710"/>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稀疏奖励（</a:t>
            </a:r>
            <a:r>
              <a:rPr kumimoji="0" lang="en-US" altLang="zh-CN" sz="3200" b="1" i="0" u="none" strike="noStrike" kern="1200" cap="none" spc="0" normalizeH="0" baseline="0" noProof="0" dirty="0">
                <a:ln>
                  <a:noFill/>
                </a:ln>
                <a:solidFill>
                  <a:srgbClr val="365FAA"/>
                </a:solidFill>
                <a:effectLst/>
                <a:uLnTx/>
                <a:uFillTx/>
                <a:latin typeface="Times New Roman" panose="02020603050405020304" pitchFamily="18" charset="0"/>
                <a:ea typeface="隶书" panose="02010509060101010101" pitchFamily="49" charset="-122"/>
                <a:cs typeface="Times New Roman" panose="02020603050405020304" pitchFamily="18" charset="0"/>
              </a:rPr>
              <a:t>Sparse Reward</a:t>
            </a: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a:t>
            </a:r>
          </a:p>
        </p:txBody>
      </p:sp>
      <p:sp>
        <p:nvSpPr>
          <p:cNvPr id="4" name="文本框 3">
            <a:extLst>
              <a:ext uri="{FF2B5EF4-FFF2-40B4-BE49-F238E27FC236}">
                <a16:creationId xmlns:a16="http://schemas.microsoft.com/office/drawing/2014/main" id="{7C67A8F2-7713-8D6F-570E-DA1D1A3AB2A7}"/>
              </a:ext>
            </a:extLst>
          </p:cNvPr>
          <p:cNvSpPr txBox="1"/>
          <p:nvPr/>
        </p:nvSpPr>
        <p:spPr>
          <a:xfrm>
            <a:off x="1040380" y="1708754"/>
            <a:ext cx="7063240" cy="376686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很多时候我们只能得知导弹是否成功击中目标飞行物，无法获得其他信息，人工设计的奖励函数又常常陷入局部最优，这种只能得到很少的奖励的情形被称为稀疏奖励问题。</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indent="306070" algn="just">
              <a:lnSpc>
                <a:spcPct val="150000"/>
              </a:lnSpc>
            </a:pPr>
            <a:r>
              <a:rPr lang="zh-CN" altLang="zh-CN" kern="100" dirty="0">
                <a:effectLst/>
                <a:latin typeface="Times New Roman" panose="02020603050405020304" pitchFamily="18" charset="0"/>
                <a:ea typeface="宋体" panose="02010600030101010101" pitchFamily="2" charset="-122"/>
              </a:rPr>
              <a:t>在稀疏奖励场景下，智能体的学习速度慢，且很难发现有效的动作或策略，还容易陷入局部最优或者过拟合。稀疏奖励会导致探索困难，因为智能体很难发现有效的动作或策略。</a:t>
            </a: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末制导是一种经典的稀疏奖励问题，我们常常难以从环境中得到任何是否击中目标以外的信息，为了提升末制导性能，本</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课题</a:t>
            </a:r>
            <a:r>
              <a:rPr lang="zh-CN" altLang="zh-CN" dirty="0">
                <a:effectLst/>
                <a:latin typeface="Times New Roman" panose="02020603050405020304" pitchFamily="18" charset="0"/>
                <a:ea typeface="宋体" panose="02010600030101010101" pitchFamily="2" charset="-122"/>
                <a:cs typeface="Times New Roman" panose="02020603050405020304" pitchFamily="18" charset="0"/>
              </a:rPr>
              <a:t>将探索在上述稀疏奖励场景下末制导律设计的方案。</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2476958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5097" y="2931941"/>
            <a:ext cx="5753806" cy="994118"/>
          </a:xfrm>
          <a:prstGeom prst="rect">
            <a:avLst/>
          </a:prstGeom>
        </p:spPr>
        <p:txBody>
          <a:bodyPr wrap="square">
            <a:spAutoFit/>
          </a:bodyPr>
          <a:lstStyle/>
          <a:p>
            <a:pPr>
              <a:lnSpc>
                <a:spcPct val="120000"/>
              </a:lnSpc>
            </a:pPr>
            <a:r>
              <a:rPr lang="en-US" altLang="zh-CN" sz="5400" b="1" dirty="0">
                <a:solidFill>
                  <a:schemeClr val="accent1"/>
                </a:solidFill>
                <a:latin typeface="Times New Roman" panose="02020603050405020304" pitchFamily="18" charset="0"/>
                <a:ea typeface="隶书" panose="02010509060101010101" pitchFamily="49" charset="-122"/>
                <a:cs typeface="Times New Roman" panose="02020603050405020304" pitchFamily="18" charset="0"/>
              </a:rPr>
              <a:t>2. </a:t>
            </a:r>
            <a:r>
              <a:rPr lang="zh-CN" altLang="en-US" sz="5400" b="1" dirty="0">
                <a:solidFill>
                  <a:schemeClr val="accent1"/>
                </a:solidFill>
                <a:latin typeface="隶书" panose="02010509060101010101" pitchFamily="49" charset="-122"/>
                <a:ea typeface="隶书" panose="02010509060101010101" pitchFamily="49" charset="-122"/>
                <a:cs typeface="Times New Roman" panose="02020603050405020304" pitchFamily="18" charset="0"/>
              </a:rPr>
              <a:t>相关理论与技术</a:t>
            </a:r>
            <a:endParaRPr lang="zh-CN" altLang="en-US" sz="5400" b="1" dirty="0">
              <a:solidFill>
                <a:schemeClr val="accent1"/>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12751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3872925" cy="604781"/>
          </a:xfrm>
          <a:prstGeom prst="rect">
            <a:avLst/>
          </a:prstGeom>
          <a:noFill/>
        </p:spPr>
        <p:txBody>
          <a:bodyPr wrap="square" rtlCol="0">
            <a:spAutoFit/>
          </a:bodyPr>
          <a:lstStyle/>
          <a:p>
            <a:pPr>
              <a:lnSpc>
                <a:spcPct val="120000"/>
              </a:lnSpc>
            </a:pPr>
            <a:r>
              <a:rPr lang="zh-CN" altLang="en-US" sz="3200" b="1" dirty="0">
                <a:solidFill>
                  <a:schemeClr val="accent1"/>
                </a:solidFill>
                <a:latin typeface="隶书" panose="02010509060101010101" pitchFamily="49" charset="-122"/>
                <a:ea typeface="隶书" panose="02010509060101010101" pitchFamily="49" charset="-122"/>
              </a:rPr>
              <a:t>末制导问题描述</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8D52BD7-930F-C475-2F96-A91EC9A5B918}"/>
                  </a:ext>
                </a:extLst>
              </p:cNvPr>
              <p:cNvSpPr txBox="1"/>
              <p:nvPr/>
            </p:nvSpPr>
            <p:spPr>
              <a:xfrm>
                <a:off x="4315024" y="1631573"/>
                <a:ext cx="4260565" cy="3853427"/>
              </a:xfrm>
              <a:prstGeom prst="rect">
                <a:avLst/>
              </a:prstGeom>
              <a:noFill/>
            </p:spPr>
            <p:txBody>
              <a:bodyPr wrap="square" rtlCol="0">
                <a:spAutoFit/>
              </a:bodyPr>
              <a:lstStyle/>
              <a:p>
                <a:pPr marL="285750" indent="-285750" algn="just">
                  <a:lnSpc>
                    <a:spcPct val="125000"/>
                  </a:lnSpc>
                  <a:buFont typeface="Arial" panose="020B0604020202020204" pitchFamily="34" charset="0"/>
                  <a:buChar char="•"/>
                </a:pPr>
                <a14:m>
                  <m:oMath xmlns:m="http://schemas.openxmlformats.org/officeDocument/2006/math">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sub>
                        </m:sSub>
                      </m:e>
                    </m:d>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800" dirty="0">
                    <a:effectLst/>
                    <a:ea typeface="Times New Roman" panose="02020603050405020304" pitchFamily="18" charset="0"/>
                  </a:rPr>
                  <a:t> </a:t>
                </a:r>
                <a14:m>
                  <m:oMath xmlns:m="http://schemas.openxmlformats.org/officeDocument/2006/math">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b>
                        </m:sSub>
                      </m:e>
                    </m:d>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分别代表导弹和目标飞行物的坐标</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buFont typeface="Arial" panose="020B0604020202020204" pitchFamily="34" charset="0"/>
                  <a:buChar char="•"/>
                </a:pP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θ</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sub>
                    </m:sSub>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800" dirty="0">
                    <a:effectLst/>
                    <a:ea typeface="Times New Roman" panose="02020603050405020304" pitchFamily="18" charset="0"/>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θ</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b>
                    </m:sSub>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分别代表导弹和目标飞行物速度的倾斜角</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buFont typeface="Arial" panose="020B0604020202020204" pitchFamily="34" charset="0"/>
                  <a:buChar char="•"/>
                </a:pP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代表弹目间连线与</a:t>
                </a:r>
                <a:r>
                  <a:rPr lang="zh-CN" altLang="zh-CN" sz="1800" dirty="0">
                    <a:effectLst/>
                    <a:ea typeface="Times New Roman" panose="02020603050405020304" pitchFamily="18" charset="0"/>
                  </a:rPr>
                  <a:t>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轴形成的夹角</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代表导弹和目标飞行物之间的相对距离</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buFont typeface="Arial" panose="020B0604020202020204" pitchFamily="34" charset="0"/>
                  <a:buChar char="•"/>
                </a:pP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sub>
                    </m:sSub>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800" dirty="0">
                    <a:effectLst/>
                    <a:ea typeface="Times New Roman" panose="02020603050405020304" pitchFamily="18" charset="0"/>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b>
                    </m:sSub>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分别代表导弹和目标飞行物的法向加速度</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lnSpc>
                    <a:spcPct val="125000"/>
                  </a:lnSpc>
                  <a:buFont typeface="Arial" panose="020B0604020202020204" pitchFamily="34" charset="0"/>
                  <a:buChar char="•"/>
                </a:pP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sub>
                    </m:sSub>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1800" dirty="0">
                    <a:effectLst/>
                    <a:ea typeface="Times New Roman" panose="02020603050405020304" pitchFamily="18" charset="0"/>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b>
                    </m:sSub>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分别代表导弹和目标飞行物的速度矢量</a:t>
                </a:r>
                <a:endParaRPr lang="en-US" altLang="zh-CN" dirty="0">
                  <a:latin typeface="宋体" panose="02010600030101010101" pitchFamily="2" charset="-122"/>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78D52BD7-930F-C475-2F96-A91EC9A5B918}"/>
                  </a:ext>
                </a:extLst>
              </p:cNvPr>
              <p:cNvSpPr txBox="1">
                <a:spLocks noRot="1" noChangeAspect="1" noMove="1" noResize="1" noEditPoints="1" noAdjustHandles="1" noChangeArrowheads="1" noChangeShapeType="1" noTextEdit="1"/>
              </p:cNvSpPr>
              <p:nvPr/>
            </p:nvSpPr>
            <p:spPr>
              <a:xfrm>
                <a:off x="4315024" y="1631573"/>
                <a:ext cx="4260565" cy="3853427"/>
              </a:xfrm>
              <a:prstGeom prst="rect">
                <a:avLst/>
              </a:prstGeom>
              <a:blipFill>
                <a:blip r:embed="rId3"/>
                <a:stretch>
                  <a:fillRect l="-1001" t="-475" r="-1144" b="-158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C32EC7E-8DA0-0A12-3F48-C105C5AB9D85}"/>
              </a:ext>
            </a:extLst>
          </p:cNvPr>
          <p:cNvPicPr>
            <a:picLocks noChangeAspect="1"/>
          </p:cNvPicPr>
          <p:nvPr/>
        </p:nvPicPr>
        <p:blipFill>
          <a:blip r:embed="rId4"/>
          <a:stretch>
            <a:fillRect/>
          </a:stretch>
        </p:blipFill>
        <p:spPr bwMode="auto">
          <a:xfrm>
            <a:off x="568411" y="2028994"/>
            <a:ext cx="3405171" cy="3209572"/>
          </a:xfrm>
          <a:prstGeom prst="rect">
            <a:avLst/>
          </a:prstGeom>
          <a:noFill/>
          <a:ln>
            <a:noFill/>
          </a:ln>
        </p:spPr>
      </p:pic>
    </p:spTree>
    <p:extLst>
      <p:ext uri="{BB962C8B-B14F-4D97-AF65-F5344CB8AC3E}">
        <p14:creationId xmlns:p14="http://schemas.microsoft.com/office/powerpoint/2010/main" val="141808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3872925" cy="60478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末制导问题描述</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656A0E21-EC7E-6A2B-C953-97EB800C4659}"/>
                  </a:ext>
                </a:extLst>
              </p:cNvPr>
              <p:cNvSpPr txBox="1"/>
              <p:nvPr/>
            </p:nvSpPr>
            <p:spPr>
              <a:xfrm>
                <a:off x="946569" y="1526985"/>
                <a:ext cx="7250862" cy="4288546"/>
              </a:xfrm>
              <a:prstGeom prst="rect">
                <a:avLst/>
              </a:prstGeom>
              <a:noFill/>
            </p:spPr>
            <p:txBody>
              <a:bodyPr wrap="square" rtlCol="0">
                <a:spAutoFit/>
              </a:bodyPr>
              <a:lstStyle/>
              <a:p>
                <a:pPr>
                  <a:lnSpc>
                    <a:spcPct val="150000"/>
                  </a:lnSpc>
                </a:pPr>
                <a:r>
                  <a:rPr lang="zh-CN" altLang="zh-CN" sz="1800" kern="100" dirty="0">
                    <a:effectLst/>
                    <a:latin typeface="Times New Roman" panose="02020603050405020304" pitchFamily="18" charset="0"/>
                    <a:ea typeface="宋体" panose="02010600030101010101" pitchFamily="2" charset="-122"/>
                  </a:rPr>
                  <a:t>结合空气动力学原理，我们能够得到如下的物理公式：</a:t>
                </a:r>
                <a:endParaRPr lang="en-US" altLang="zh-CN" i="1" dirty="0">
                  <a:effectLst/>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
                    </m:oMathParaPr>
                    <m:oMath xmlns:m="http://schemas.openxmlformats.org/officeDocument/2006/math">
                      <m:eqArr>
                        <m:eqArrPr>
                          <m:ctrlPr>
                            <a:rPr lang="zh-CN" altLang="zh-CN" i="1" smtClean="0">
                              <a:effectLst/>
                              <a:latin typeface="Cambria Math" panose="02040503050406030204" pitchFamily="18" charset="0"/>
                              <a:ea typeface="Cambria Math" panose="02040503050406030204" pitchFamily="18" charset="0"/>
                            </a:rPr>
                          </m:ctrlPr>
                        </m:eqArrPr>
                        <m:e>
                          <m:d>
                            <m:dPr>
                              <m:begChr m:val="{"/>
                              <m:endChr m:val=""/>
                              <m:ctrlPr>
                                <a:rPr lang="zh-CN" altLang="zh-CN" i="1">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b>
                                  </m:sSub>
                                  <m:sSub>
                                    <m:sSubPr>
                                      <m:ctrlPr>
                                        <a:rPr lang="zh-CN" altLang="zh-CN" i="1">
                                          <a:effectLst/>
                                          <a:latin typeface="Cambria Math" panose="02040503050406030204" pitchFamily="18" charset="0"/>
                                          <a:ea typeface="Cambria Math" panose="02040503050406030204" pitchFamily="18" charset="0"/>
                                        </a:rPr>
                                      </m:ctrlPr>
                                    </m:sSubPr>
                                    <m:e>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Na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func>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sub>
                                  </m:sSub>
                                  <m:sSub>
                                    <m:sSubPr>
                                      <m:ctrlPr>
                                        <a:rPr lang="zh-CN" altLang="zh-CN" i="1">
                                          <a:effectLst/>
                                          <a:latin typeface="Cambria Math" panose="02040503050406030204" pitchFamily="18" charset="0"/>
                                          <a:ea typeface="Cambria Math" panose="02040503050406030204" pitchFamily="18" charset="0"/>
                                        </a:rPr>
                                      </m:ctrlPr>
                                    </m:sSubPr>
                                    <m:e>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cos</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Na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func>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b>
                                  </m:sSub>
                                  <m:sSub>
                                    <m:sSubPr>
                                      <m:ctrlPr>
                                        <a:rPr lang="zh-CN" altLang="zh-CN" i="1">
                                          <a:effectLst/>
                                          <a:latin typeface="Cambria Math" panose="02040503050406030204" pitchFamily="18" charset="0"/>
                                          <a:ea typeface="Cambria Math" panose="02040503050406030204" pitchFamily="18" charset="0"/>
                                        </a:rPr>
                                      </m:ctrlPr>
                                    </m:sSubPr>
                                    <m:e>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Na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func>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sub>
                                  </m:sSub>
                                  <m:sSub>
                                    <m:sSubPr>
                                      <m:ctrlPr>
                                        <a:rPr lang="zh-CN" altLang="zh-CN" i="1">
                                          <a:effectLst/>
                                          <a:latin typeface="Cambria Math" panose="02040503050406030204" pitchFamily="18" charset="0"/>
                                          <a:ea typeface="Cambria Math" panose="02040503050406030204" pitchFamily="18" charset="0"/>
                                        </a:rPr>
                                      </m:ctrlPr>
                                    </m:sSubPr>
                                    <m:e>
                                      <m:func>
                                        <m:funcPr>
                                          <m:ctrlPr>
                                            <a:rPr lang="zh-CN" altLang="zh-CN"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sin</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Name>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func>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eqArr>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eqArr>
                    </m:oMath>
                  </m:oMathPara>
                </a14:m>
                <a:endParaRPr lang="en-US" altLang="zh-CN" dirty="0"/>
              </a:p>
              <a:p>
                <a:pPr>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zh-CN" altLang="zh-CN" sz="1800" dirty="0">
                    <a:effectLst/>
                    <a:ea typeface="Times New Roman" panose="02020603050405020304" pitchFamily="18" charset="0"/>
                  </a:rPr>
                  <a:t> </a:t>
                </a:r>
                <a14:m>
                  <m:oMath xmlns:m="http://schemas.openxmlformats.org/officeDocument/2006/math">
                    <m:limUpp>
                      <m:limUppPr>
                        <m:ctrlPr>
                          <a:rPr lang="zh-CN" altLang="zh-CN" i="1">
                            <a:effectLst/>
                            <a:latin typeface="Cambria Math" panose="02040503050406030204" pitchFamily="18" charset="0"/>
                            <a:ea typeface="Cambria Math" panose="020405030504060302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e>
                      <m:lim>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lim>
                    </m:limUpp>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是导弹与目标飞行物的相对速度，</a:t>
                </a:r>
                <a14:m>
                  <m:oMath xmlns:m="http://schemas.openxmlformats.org/officeDocument/2006/math">
                    <m:limUpp>
                      <m:limUppPr>
                        <m:ctrlPr>
                          <a:rPr lang="zh-CN" altLang="zh-CN" i="1">
                            <a:effectLst/>
                            <a:latin typeface="Cambria Math" panose="02040503050406030204" pitchFamily="18" charset="0"/>
                            <a:ea typeface="Cambria Math" panose="02040503050406030204" pitchFamily="18" charset="0"/>
                          </a:rPr>
                        </m:ctrlPr>
                      </m:limUp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𝑞</m:t>
                        </m:r>
                      </m:e>
                      <m:lim>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lim>
                    </m:limUpp>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为视线转率。</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pPr>
                <a:r>
                  <a:rPr lang="zh-CN" altLang="zh-CN" sz="1800" kern="100" dirty="0">
                    <a:solidFill>
                      <a:srgbClr val="000000"/>
                    </a:solidFill>
                    <a:effectLst/>
                    <a:latin typeface="Times New Roman" panose="02020603050405020304" pitchFamily="18" charset="0"/>
                    <a:ea typeface="宋体" panose="02010600030101010101" pitchFamily="2" charset="-122"/>
                  </a:rPr>
                  <a:t>由于传统比例制导律灵活性不足，我们在这里采用广义比例制导律：</a:t>
                </a:r>
                <a:endParaRPr lang="zh-CN" altLang="zh-CN" sz="1800" kern="100" dirty="0">
                  <a:effectLst/>
                  <a:latin typeface="Times New Roman" panose="02020603050405020304" pitchFamily="18" charset="0"/>
                  <a:ea typeface="宋体" panose="02010600030101010101" pitchFamily="2" charset="-122"/>
                </a:endParaRPr>
              </a:p>
              <a:p>
                <a:pPr algn="just">
                  <a:lnSpc>
                    <a:spcPct val="150000"/>
                  </a:lnSpc>
                </a:pPr>
                <a14:m>
                  <m:oMathPara xmlns:m="http://schemas.openxmlformats.org/officeDocument/2006/math">
                    <m:oMathParaPr>
                      <m:jc m:val="centerGroup"/>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𝑀</m:t>
                              </m:r>
                            </m:sub>
                          </m:sSub>
                          <m:r>
                            <a:rPr lang="en-US" altLang="zh-CN" sz="1800"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kern="100">
                                      <a:effectLst/>
                                      <a:latin typeface="Cambria Math" panose="02040503050406030204" pitchFamily="18" charset="0"/>
                                      <a:ea typeface="宋体" panose="02010600030101010101" pitchFamily="2" charset="-122"/>
                                    </a:rPr>
                                    <m:t>1</m:t>
                                  </m:r>
                                </m:sub>
                              </m:sSub>
                              <m:r>
                                <a:rPr lang="en-US" altLang="zh-CN" sz="1800" i="1" kern="100">
                                  <a:effectLst/>
                                  <a:latin typeface="Cambria Math" panose="02040503050406030204" pitchFamily="18" charset="0"/>
                                  <a:ea typeface="宋体" panose="02010600030101010101" pitchFamily="2" charset="-122"/>
                                </a:rPr>
                                <m:t>|</m:t>
                              </m:r>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𝑟</m:t>
                                  </m:r>
                                </m:e>
                              </m:acc>
                              <m:r>
                                <a:rPr lang="en-US" altLang="zh-CN" sz="1800" i="1" kern="100">
                                  <a:effectLst/>
                                  <a:latin typeface="Cambria Math" panose="02040503050406030204" pitchFamily="18" charset="0"/>
                                  <a:ea typeface="宋体" panose="02010600030101010101" pitchFamily="2" charset="-122"/>
                                </a:rPr>
                                <m:t>|</m:t>
                              </m:r>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𝑞</m:t>
                                  </m:r>
                                </m:e>
                              </m:acc>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kern="100">
                                      <a:effectLst/>
                                      <a:latin typeface="Cambria Math" panose="02040503050406030204" pitchFamily="18" charset="0"/>
                                      <a:ea typeface="宋体" panose="02010600030101010101" pitchFamily="2" charset="-122"/>
                                    </a:rPr>
                                    <m:t>2</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𝑇</m:t>
                                  </m:r>
                                </m:sub>
                              </m:sSub>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i="1" kern="100">
                                      <a:effectLst/>
                                      <a:latin typeface="Cambria Math" panose="02040503050406030204" pitchFamily="18" charset="0"/>
                                      <a:ea typeface="宋体" panose="02010600030101010101" pitchFamily="2" charset="-122"/>
                                    </a:rPr>
                                    <m:t>𝑐𝑜𝑠</m:t>
                                  </m:r>
                                </m:fName>
                                <m:e>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𝑇</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𝑞</m:t>
                                  </m:r>
                                </m:e>
                              </m:func>
                              <m:r>
                                <a:rPr lang="en-US" altLang="zh-CN" sz="1800" kern="100">
                                  <a:effectLst/>
                                  <a:latin typeface="Cambria Math" panose="02040503050406030204" pitchFamily="18" charset="0"/>
                                  <a:ea typeface="宋体" panose="02010600030101010101" pitchFamily="2" charset="-122"/>
                                </a:rPr>
                                <m:t>)</m:t>
                              </m:r>
                            </m:num>
                            <m:den>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i="1" kern="100">
                                      <a:effectLst/>
                                      <a:latin typeface="Cambria Math" panose="02040503050406030204" pitchFamily="18" charset="0"/>
                                      <a:ea typeface="宋体" panose="02010600030101010101" pitchFamily="2" charset="-122"/>
                                    </a:rPr>
                                    <m:t>𝑐𝑜𝑠</m:t>
                                  </m:r>
                                </m:fName>
                                <m:e>
                                  <m:r>
                                    <a:rPr lang="en-US" altLang="zh-CN" sz="1800" kern="100">
                                      <a:effectLst/>
                                      <a:latin typeface="Cambria Math" panose="02040503050406030204" pitchFamily="18" charset="0"/>
                                      <a:ea typeface="宋体" panose="02010600030101010101" pitchFamily="2" charset="-122"/>
                                    </a:rPr>
                                    <m:t>(</m:t>
                                  </m:r>
                                </m:e>
                              </m:func>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𝑀</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𝑞</m:t>
                              </m:r>
                              <m:r>
                                <a:rPr lang="en-US" altLang="zh-CN" sz="1800" kern="100">
                                  <a:effectLst/>
                                  <a:latin typeface="Cambria Math" panose="02040503050406030204" pitchFamily="18" charset="0"/>
                                  <a:ea typeface="宋体" panose="02010600030101010101" pitchFamily="2" charset="-122"/>
                                </a:rPr>
                                <m:t>)</m:t>
                              </m:r>
                            </m:den>
                          </m:f>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𝑔</m:t>
                          </m:r>
                          <m:r>
                            <a:rPr lang="en-US" altLang="zh-CN" sz="1800" kern="100">
                              <a:effectLst/>
                              <a:latin typeface="Cambria Math" panose="02040503050406030204" pitchFamily="18" charset="0"/>
                              <a:ea typeface="宋体" panose="02010600030101010101" pitchFamily="2" charset="-122"/>
                            </a:rPr>
                            <m:t>·</m:t>
                          </m:r>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i="1" kern="100">
                                  <a:effectLst/>
                                  <a:latin typeface="Cambria Math" panose="02040503050406030204" pitchFamily="18" charset="0"/>
                                  <a:ea typeface="宋体" panose="02010600030101010101" pitchFamily="2" charset="-122"/>
                                </a:rPr>
                                <m:t>𝑐𝑜𝑠</m:t>
                              </m:r>
                            </m:fName>
                            <m:e>
                              <m:r>
                                <a:rPr lang="en-US" altLang="zh-CN" sz="1800" kern="100">
                                  <a:effectLst/>
                                  <a:latin typeface="Cambria Math" panose="02040503050406030204" pitchFamily="18" charset="0"/>
                                  <a:ea typeface="宋体" panose="02010600030101010101" pitchFamily="2" charset="-122"/>
                                </a:rPr>
                                <m:t>(</m:t>
                              </m:r>
                            </m:e>
                          </m:func>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𝑀</m:t>
                              </m:r>
                            </m:sub>
                          </m:sSub>
                          <m:r>
                            <a:rPr lang="en-US" altLang="zh-CN" sz="1800" kern="100">
                              <a:effectLst/>
                              <a:latin typeface="Cambria Math" panose="02040503050406030204" pitchFamily="18" charset="0"/>
                              <a:ea typeface="宋体" panose="02010600030101010101" pitchFamily="2" charset="-122"/>
                            </a:rPr>
                            <m:t>)#</m:t>
                          </m:r>
                        </m:e>
                      </m:eqArr>
                    </m:oMath>
                  </m:oMathPara>
                </a14:m>
                <a:endParaRPr lang="en-US" altLang="zh-CN" sz="1800" kern="100" dirty="0">
                  <a:effectLst/>
                  <a:latin typeface="Times New Roman" panose="02020603050405020304" pitchFamily="18" charset="0"/>
                  <a:ea typeface="宋体" panose="02010600030101010101" pitchFamily="2" charset="-122"/>
                </a:endParaRPr>
              </a:p>
              <a:p>
                <a:pPr algn="just">
                  <a:lnSpc>
                    <a:spcPct val="150000"/>
                  </a:lnSpc>
                </a:pPr>
                <a:r>
                  <a:rPr lang="zh-CN" altLang="zh-CN" sz="1800" kern="100" dirty="0">
                    <a:effectLst/>
                    <a:latin typeface="Times New Roman" panose="02020603050405020304" pitchFamily="18" charset="0"/>
                    <a:ea typeface="宋体" panose="02010600030101010101" pitchFamily="2" charset="-122"/>
                  </a:rPr>
                  <a:t>其中</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1</m:t>
                        </m:r>
                      </m:sub>
                    </m:sSub>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2</m:t>
                        </m:r>
                      </m:sub>
                    </m:sSub>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为导航比。</a:t>
                </a:r>
              </a:p>
              <a:p>
                <a:endParaRPr lang="en-US" altLang="zh-CN" dirty="0"/>
              </a:p>
            </p:txBody>
          </p:sp>
        </mc:Choice>
        <mc:Fallback>
          <p:sp>
            <p:nvSpPr>
              <p:cNvPr id="8" name="文本框 7">
                <a:extLst>
                  <a:ext uri="{FF2B5EF4-FFF2-40B4-BE49-F238E27FC236}">
                    <a16:creationId xmlns:a16="http://schemas.microsoft.com/office/drawing/2014/main" id="{656A0E21-EC7E-6A2B-C953-97EB800C4659}"/>
                  </a:ext>
                </a:extLst>
              </p:cNvPr>
              <p:cNvSpPr txBox="1">
                <a:spLocks noRot="1" noChangeAspect="1" noMove="1" noResize="1" noEditPoints="1" noAdjustHandles="1" noChangeArrowheads="1" noChangeShapeType="1" noTextEdit="1"/>
              </p:cNvSpPr>
              <p:nvPr/>
            </p:nvSpPr>
            <p:spPr>
              <a:xfrm>
                <a:off x="946569" y="1526985"/>
                <a:ext cx="7250862" cy="4288546"/>
              </a:xfrm>
              <a:prstGeom prst="rect">
                <a:avLst/>
              </a:prstGeom>
              <a:blipFill>
                <a:blip r:embed="rId3"/>
                <a:stretch>
                  <a:fillRect l="-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555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1F8157-51CA-AAF8-117F-E0A7DF466DAE}"/>
              </a:ext>
            </a:extLst>
          </p:cNvPr>
          <p:cNvSpPr txBox="1"/>
          <p:nvPr/>
        </p:nvSpPr>
        <p:spPr>
          <a:xfrm>
            <a:off x="341482" y="249238"/>
            <a:ext cx="3872925" cy="60478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365FAA"/>
                </a:solidFill>
                <a:effectLst/>
                <a:uLnTx/>
                <a:uFillTx/>
                <a:latin typeface="隶书" panose="02010509060101010101" pitchFamily="49" charset="-122"/>
                <a:ea typeface="隶书" panose="02010509060101010101" pitchFamily="49" charset="-122"/>
                <a:cs typeface="+mn-cs"/>
              </a:rPr>
              <a:t>末制导问题描述</a:t>
            </a:r>
          </a:p>
        </p:txBody>
      </p:sp>
      <p:sp>
        <p:nvSpPr>
          <p:cNvPr id="8" name="文本框 7">
            <a:extLst>
              <a:ext uri="{FF2B5EF4-FFF2-40B4-BE49-F238E27FC236}">
                <a16:creationId xmlns:a16="http://schemas.microsoft.com/office/drawing/2014/main" id="{656A0E21-EC7E-6A2B-C953-97EB800C4659}"/>
              </a:ext>
            </a:extLst>
          </p:cNvPr>
          <p:cNvSpPr txBox="1"/>
          <p:nvPr/>
        </p:nvSpPr>
        <p:spPr>
          <a:xfrm>
            <a:off x="946569" y="2370377"/>
            <a:ext cx="7250862" cy="211724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对于制导效果的衡量，常规情况下都使用零控脱靶量（</a:t>
            </a:r>
            <a:r>
              <a:rPr lang="en-US" altLang="zh-CN" sz="1800" dirty="0">
                <a:effectLst/>
                <a:latin typeface="Times New Roman" panose="02020603050405020304" pitchFamily="18" charset="0"/>
                <a:ea typeface="宋体" panose="02010600030101010101" pitchFamily="2" charset="-122"/>
              </a:rPr>
              <a:t>Zero Effort Miss, ZEM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），即导弹和目标飞行物在不施加任何控制的情况下、保持当前运动状态时弹目之间的最小距离。但本次我们涉及到的运动是动态的，这种适用于静态的方式就不再合适，因此本</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课题</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采取脱靶量（</a:t>
            </a:r>
            <a:r>
              <a:rPr lang="en-US" altLang="zh-CN" sz="1800" dirty="0">
                <a:effectLst/>
                <a:latin typeface="Times New Roman" panose="02020603050405020304" pitchFamily="18" charset="0"/>
                <a:ea typeface="宋体" panose="02010600030101010101" pitchFamily="2" charset="-122"/>
              </a:rPr>
              <a:t>Miss Distance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），即导弹轨迹到目标飞行物的最短距离来衡量制导效果。</a:t>
            </a:r>
            <a:endPar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endParaRPr>
          </a:p>
        </p:txBody>
      </p:sp>
    </p:spTree>
    <p:extLst>
      <p:ext uri="{BB962C8B-B14F-4D97-AF65-F5344CB8AC3E}">
        <p14:creationId xmlns:p14="http://schemas.microsoft.com/office/powerpoint/2010/main" val="2690857634"/>
      </p:ext>
    </p:extLst>
  </p:cSld>
  <p:clrMapOvr>
    <a:masterClrMapping/>
  </p:clrMapOvr>
</p:sld>
</file>

<file path=ppt/theme/theme1.xml><?xml version="1.0" encoding="utf-8"?>
<a:theme xmlns:a="http://schemas.openxmlformats.org/drawingml/2006/main" name="主题1">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论文">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B4FF741-2E82-48CD-9931-DF89750C29FE}" vid="{41BFF024-F73E-43EE-B7D5-F2D953D6E644}"/>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1843</TotalTime>
  <Words>2485</Words>
  <Application>Microsoft Office PowerPoint</Application>
  <PresentationFormat>全屏显示(4:3)</PresentationFormat>
  <Paragraphs>373</Paragraphs>
  <Slides>28</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28</vt:i4>
      </vt:variant>
    </vt:vector>
  </HeadingPairs>
  <TitlesOfParts>
    <vt:vector size="39" baseType="lpstr">
      <vt:lpstr>隶书</vt:lpstr>
      <vt:lpstr>宋体</vt:lpstr>
      <vt:lpstr>微软雅黑</vt:lpstr>
      <vt:lpstr>微软雅黑 Light</vt:lpstr>
      <vt:lpstr>Arial</vt:lpstr>
      <vt:lpstr>Calibri</vt:lpstr>
      <vt:lpstr>Calibri Light</vt:lpstr>
      <vt:lpstr>Cambria Math</vt:lpstr>
      <vt:lpstr>Times New Roman</vt:lpstr>
      <vt:lpstr>主题1</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Y Ec</cp:lastModifiedBy>
  <cp:revision>483</cp:revision>
  <dcterms:created xsi:type="dcterms:W3CDTF">2015-11-20T05:54:28Z</dcterms:created>
  <dcterms:modified xsi:type="dcterms:W3CDTF">2025-03-20T10:27:54Z</dcterms:modified>
</cp:coreProperties>
</file>