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0deb4eb03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0deb4eb0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0deb4eb03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0deb4eb03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e0f827bfe7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e0f827bfe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e197381f2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e197381f2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197381f2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e197381f2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197381f2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197381f2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e197381f2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e197381f2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e197381f2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e197381f2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197381f2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e197381f2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e197381f2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e197381f2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0f827bfe7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0f827bfe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e197381f2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e197381f2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197381f2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e197381f2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e197381f2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e197381f2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e1ef7d92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e1ef7d92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e1ef7d922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e1ef7d922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0deb4eb03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0deb4eb03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0deb4eb03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0deb4eb03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0f827bfe7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0f827bfe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0f827bfe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0f827bfe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0f827bfe7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0f827bfe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0f827bfe7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0f827bfe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e0f827bfe7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e0f827bfe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e0f827bfe7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e0f827bfe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e0f827bfe7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e0f827bfe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lnSpc>
                <a:spcPct val="115000"/>
              </a:lnSpc>
              <a:spcBef>
                <a:spcPts val="1200"/>
              </a:spcBef>
              <a:spcAft>
                <a:spcPts val="0"/>
              </a:spcAft>
              <a:buClr>
                <a:schemeClr val="dk1"/>
              </a:buClr>
              <a:buSzPts val="1100"/>
              <a:buFont typeface="Arial"/>
              <a:buNone/>
            </a:pPr>
            <a:r>
              <a:rPr lang="en" sz="2200" b="1">
                <a:latin typeface="Times New Roman"/>
                <a:ea typeface="Times New Roman"/>
                <a:cs typeface="Times New Roman"/>
                <a:sym typeface="Times New Roman"/>
              </a:rPr>
              <a:t>INWK-6112 COURSE PROJECT</a:t>
            </a:r>
            <a:endParaRPr sz="2200" b="1">
              <a:latin typeface="Times New Roman"/>
              <a:ea typeface="Times New Roman"/>
              <a:cs typeface="Times New Roman"/>
              <a:sym typeface="Times New Roman"/>
            </a:endParaRPr>
          </a:p>
          <a:p>
            <a:pPr marL="0" lvl="0" indent="0" algn="ctr" rtl="0">
              <a:spcBef>
                <a:spcPts val="1200"/>
              </a:spcBef>
              <a:spcAft>
                <a:spcPts val="0"/>
              </a:spcAft>
              <a:buNone/>
            </a:pPr>
            <a:r>
              <a:rPr lang="en" sz="2300">
                <a:latin typeface="Times New Roman"/>
                <a:ea typeface="Times New Roman"/>
                <a:cs typeface="Times New Roman"/>
                <a:sym typeface="Times New Roman"/>
              </a:rPr>
              <a:t>ATLANTIC CONNECTIFY SOLUTIONS</a:t>
            </a:r>
            <a:endParaRPr sz="3900">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729625" y="3172900"/>
            <a:ext cx="8300100" cy="16647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b="1">
                <a:latin typeface="Times New Roman"/>
                <a:ea typeface="Times New Roman"/>
                <a:cs typeface="Times New Roman"/>
                <a:sym typeface="Times New Roman"/>
              </a:rPr>
              <a:t>HARIJI MURARI PADMALATHA</a:t>
            </a:r>
            <a:endParaRPr b="1">
              <a:latin typeface="Times New Roman"/>
              <a:ea typeface="Times New Roman"/>
              <a:cs typeface="Times New Roman"/>
              <a:sym typeface="Times New Roman"/>
            </a:endParaRPr>
          </a:p>
          <a:p>
            <a:pPr marL="0" lvl="0" indent="0" algn="r" rtl="0">
              <a:spcBef>
                <a:spcPts val="0"/>
              </a:spcBef>
              <a:spcAft>
                <a:spcPts val="0"/>
              </a:spcAft>
              <a:buNone/>
            </a:pPr>
            <a:r>
              <a:rPr lang="en" b="1">
                <a:latin typeface="Times New Roman"/>
                <a:ea typeface="Times New Roman"/>
                <a:cs typeface="Times New Roman"/>
                <a:sym typeface="Times New Roman"/>
              </a:rPr>
              <a:t>SAI BHARATH REDDY CHODAVARAM</a:t>
            </a:r>
            <a:endParaRPr b="1">
              <a:latin typeface="Times New Roman"/>
              <a:ea typeface="Times New Roman"/>
              <a:cs typeface="Times New Roman"/>
              <a:sym typeface="Times New Roman"/>
            </a:endParaRPr>
          </a:p>
          <a:p>
            <a:pPr marL="0" lvl="0" indent="0" algn="r" rtl="0">
              <a:spcBef>
                <a:spcPts val="0"/>
              </a:spcBef>
              <a:spcAft>
                <a:spcPts val="0"/>
              </a:spcAft>
              <a:buNone/>
            </a:pPr>
            <a:r>
              <a:rPr lang="en" b="1">
                <a:latin typeface="Times New Roman"/>
                <a:ea typeface="Times New Roman"/>
                <a:cs typeface="Times New Roman"/>
                <a:sym typeface="Times New Roman"/>
              </a:rPr>
              <a:t>KATHIRESAN SONAIMUTHU</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BPDU:</a:t>
            </a:r>
            <a:endParaRPr/>
          </a:p>
        </p:txBody>
      </p:sp>
      <p:sp>
        <p:nvSpPr>
          <p:cNvPr id="143" name="Google Shape;143;p22"/>
          <p:cNvSpPr txBox="1">
            <a:spLocks noGrp="1"/>
          </p:cNvSpPr>
          <p:nvPr>
            <p:ph type="body" idx="1"/>
          </p:nvPr>
        </p:nvSpPr>
        <p:spPr>
          <a:xfrm>
            <a:off x="729450" y="2078875"/>
            <a:ext cx="3954900" cy="1719900"/>
          </a:xfrm>
          <a:prstGeom prst="rect">
            <a:avLst/>
          </a:prstGeom>
        </p:spPr>
        <p:txBody>
          <a:bodyPr spcFirstLastPara="1" wrap="square" lIns="91425" tIns="91425" rIns="91425" bIns="91425" anchor="t" anchorCtr="0">
            <a:normAutofit fontScale="92500" lnSpcReduction="20000"/>
          </a:bodyPr>
          <a:lstStyle/>
          <a:p>
            <a:pPr marL="457200" lvl="0" indent="-310832" algn="just" rtl="0">
              <a:spcBef>
                <a:spcPts val="0"/>
              </a:spcBef>
              <a:spcAft>
                <a:spcPts val="0"/>
              </a:spcAft>
              <a:buSzPct val="100000"/>
              <a:buFont typeface="Times New Roman"/>
              <a:buChar char="●"/>
            </a:pPr>
            <a:r>
              <a:rPr lang="en" sz="1400">
                <a:latin typeface="Times New Roman"/>
                <a:ea typeface="Times New Roman"/>
                <a:cs typeface="Times New Roman"/>
                <a:sym typeface="Times New Roman"/>
              </a:rPr>
              <a:t>Bridge Protocol Data Unit is the packet frame which helps the switches to enable STP (Spanning Tree Protocol) by collecting the information about the each bridges in our topology. </a:t>
            </a:r>
            <a:endParaRPr sz="1400">
              <a:latin typeface="Times New Roman"/>
              <a:ea typeface="Times New Roman"/>
              <a:cs typeface="Times New Roman"/>
              <a:sym typeface="Times New Roman"/>
            </a:endParaRPr>
          </a:p>
          <a:p>
            <a:pPr marL="457200" lvl="0" indent="-310832" algn="just" rtl="0">
              <a:spcBef>
                <a:spcPts val="1000"/>
              </a:spcBef>
              <a:spcAft>
                <a:spcPts val="0"/>
              </a:spcAft>
              <a:buSzPct val="100000"/>
              <a:buFont typeface="Times New Roman"/>
              <a:buChar char="●"/>
            </a:pPr>
            <a:r>
              <a:rPr lang="en" sz="1400">
                <a:latin typeface="Times New Roman"/>
                <a:ea typeface="Times New Roman"/>
                <a:cs typeface="Times New Roman"/>
                <a:sym typeface="Times New Roman"/>
              </a:rPr>
              <a:t>It prevents the looping of data frames transmitted through multiple paths.</a:t>
            </a:r>
            <a:endParaRPr sz="1400">
              <a:latin typeface="Times New Roman"/>
              <a:ea typeface="Times New Roman"/>
              <a:cs typeface="Times New Roman"/>
              <a:sym typeface="Times New Roman"/>
            </a:endParaRPr>
          </a:p>
        </p:txBody>
      </p:sp>
      <p:pic>
        <p:nvPicPr>
          <p:cNvPr id="144" name="Google Shape;144;p22"/>
          <p:cNvPicPr preferRelativeResize="0"/>
          <p:nvPr/>
        </p:nvPicPr>
        <p:blipFill>
          <a:blip r:embed="rId3">
            <a:alphaModFix/>
          </a:blip>
          <a:stretch>
            <a:fillRect/>
          </a:stretch>
        </p:blipFill>
        <p:spPr>
          <a:xfrm>
            <a:off x="5092488" y="1487004"/>
            <a:ext cx="3398775" cy="25717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STP (Spanning Tree Protocol):</a:t>
            </a:r>
            <a:endParaRPr/>
          </a:p>
        </p:txBody>
      </p:sp>
      <p:sp>
        <p:nvSpPr>
          <p:cNvPr id="150" name="Google Shape;150;p23"/>
          <p:cNvSpPr txBox="1">
            <a:spLocks noGrp="1"/>
          </p:cNvSpPr>
          <p:nvPr>
            <p:ph type="body" idx="1"/>
          </p:nvPr>
        </p:nvSpPr>
        <p:spPr>
          <a:xfrm>
            <a:off x="729450" y="2078875"/>
            <a:ext cx="4052400" cy="22611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In our topology STP is used to keep enable only the root port and designated and  blocking the redundant ports in order to prevent the looping of the data packets in the network.</a:t>
            </a:r>
            <a:endParaRPr sz="1400">
              <a:latin typeface="Times New Roman"/>
              <a:ea typeface="Times New Roman"/>
              <a:cs typeface="Times New Roman"/>
              <a:sym typeface="Times New Roman"/>
            </a:endParaRPr>
          </a:p>
          <a:p>
            <a:pPr marL="457200" lvl="0" indent="-317500" algn="just" rtl="0">
              <a:spcBef>
                <a:spcPts val="1000"/>
              </a:spcBef>
              <a:spcAft>
                <a:spcPts val="0"/>
              </a:spcAft>
              <a:buSzPts val="1400"/>
              <a:buFont typeface="Times New Roman"/>
              <a:buChar char="●"/>
            </a:pPr>
            <a:r>
              <a:rPr lang="en" sz="1400">
                <a:latin typeface="Times New Roman"/>
                <a:ea typeface="Times New Roman"/>
                <a:cs typeface="Times New Roman"/>
                <a:sym typeface="Times New Roman"/>
              </a:rPr>
              <a:t>For implementing STP, BPDU is the initial frame from which the switch gathers the information about the bridges available in the network.</a:t>
            </a:r>
            <a:endParaRPr sz="1400">
              <a:latin typeface="Times New Roman"/>
              <a:ea typeface="Times New Roman"/>
              <a:cs typeface="Times New Roman"/>
              <a:sym typeface="Times New Roman"/>
            </a:endParaRPr>
          </a:p>
        </p:txBody>
      </p:sp>
      <p:pic>
        <p:nvPicPr>
          <p:cNvPr id="151" name="Google Shape;151;p23"/>
          <p:cNvPicPr preferRelativeResize="0"/>
          <p:nvPr/>
        </p:nvPicPr>
        <p:blipFill>
          <a:blip r:embed="rId3">
            <a:alphaModFix/>
          </a:blip>
          <a:stretch>
            <a:fillRect/>
          </a:stretch>
        </p:blipFill>
        <p:spPr>
          <a:xfrm>
            <a:off x="4934250" y="2006250"/>
            <a:ext cx="4052400" cy="219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 topology:</a:t>
            </a:r>
            <a:endParaRPr/>
          </a:p>
        </p:txBody>
      </p:sp>
      <p:sp>
        <p:nvSpPr>
          <p:cNvPr id="157" name="Google Shape;157;p24"/>
          <p:cNvSpPr txBox="1">
            <a:spLocks noGrp="1"/>
          </p:cNvSpPr>
          <p:nvPr>
            <p:ph type="title"/>
          </p:nvPr>
        </p:nvSpPr>
        <p:spPr>
          <a:xfrm>
            <a:off x="729450" y="70112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CONFIGURATION OF VLAN, INTER VLAN ROUTING, VTP</a:t>
            </a:r>
            <a:endParaRPr sz="2100"/>
          </a:p>
        </p:txBody>
      </p:sp>
      <p:pic>
        <p:nvPicPr>
          <p:cNvPr id="158" name="Google Shape;158;p24"/>
          <p:cNvPicPr preferRelativeResize="0"/>
          <p:nvPr/>
        </p:nvPicPr>
        <p:blipFill>
          <a:blip r:embed="rId3">
            <a:alphaModFix/>
          </a:blip>
          <a:stretch>
            <a:fillRect/>
          </a:stretch>
        </p:blipFill>
        <p:spPr>
          <a:xfrm>
            <a:off x="1143313" y="1853850"/>
            <a:ext cx="6860982" cy="3204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658875" y="601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and Test cases:</a:t>
            </a:r>
            <a:endParaRPr/>
          </a:p>
        </p:txBody>
      </p:sp>
      <p:sp>
        <p:nvSpPr>
          <p:cNvPr id="164" name="Google Shape;164;p25"/>
          <p:cNvSpPr txBox="1">
            <a:spLocks noGrp="1"/>
          </p:cNvSpPr>
          <p:nvPr>
            <p:ph type="body" idx="1"/>
          </p:nvPr>
        </p:nvSpPr>
        <p:spPr>
          <a:xfrm>
            <a:off x="727650" y="1038800"/>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400" dirty="0">
                <a:solidFill>
                  <a:srgbClr val="0D0D0D"/>
                </a:solidFill>
                <a:latin typeface="Times New Roman"/>
                <a:ea typeface="Times New Roman"/>
                <a:cs typeface="Times New Roman"/>
                <a:sym typeface="Times New Roman"/>
              </a:rPr>
              <a:t>Test case 1: Ping form PC001(vlan 50) to PC008(vlan 20):</a:t>
            </a:r>
            <a:endParaRPr sz="1400" dirty="0">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pic>
        <p:nvPicPr>
          <p:cNvPr id="165" name="Google Shape;165;p25"/>
          <p:cNvPicPr preferRelativeResize="0"/>
          <p:nvPr/>
        </p:nvPicPr>
        <p:blipFill>
          <a:blip r:embed="rId3">
            <a:alphaModFix/>
          </a:blip>
          <a:stretch>
            <a:fillRect/>
          </a:stretch>
        </p:blipFill>
        <p:spPr>
          <a:xfrm>
            <a:off x="1638450" y="1620250"/>
            <a:ext cx="5538626" cy="335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body" idx="1"/>
          </p:nvPr>
        </p:nvSpPr>
        <p:spPr>
          <a:xfrm>
            <a:off x="727650" y="1016891"/>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400" dirty="0">
                <a:solidFill>
                  <a:srgbClr val="0D0D0D"/>
                </a:solidFill>
                <a:latin typeface="Times New Roman"/>
                <a:ea typeface="Times New Roman"/>
                <a:cs typeface="Times New Roman"/>
                <a:sym typeface="Times New Roman"/>
              </a:rPr>
              <a:t>Testcase 002: Ping from PC001(Vlan 50) to PC0013(Vlan 30):</a:t>
            </a:r>
            <a:endParaRPr sz="1400" dirty="0">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pic>
        <p:nvPicPr>
          <p:cNvPr id="171" name="Google Shape;171;p26"/>
          <p:cNvPicPr preferRelativeResize="0"/>
          <p:nvPr/>
        </p:nvPicPr>
        <p:blipFill>
          <a:blip r:embed="rId3">
            <a:alphaModFix/>
          </a:blip>
          <a:stretch>
            <a:fillRect/>
          </a:stretch>
        </p:blipFill>
        <p:spPr>
          <a:xfrm>
            <a:off x="1789725" y="1736950"/>
            <a:ext cx="4898950" cy="320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body" idx="1"/>
          </p:nvPr>
        </p:nvSpPr>
        <p:spPr>
          <a:xfrm>
            <a:off x="727650" y="1035542"/>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solidFill>
                  <a:srgbClr val="0D0D0D"/>
                </a:solidFill>
                <a:latin typeface="Times New Roman"/>
                <a:ea typeface="Times New Roman"/>
                <a:cs typeface="Times New Roman"/>
                <a:sym typeface="Times New Roman"/>
              </a:rPr>
              <a:t>Testcase 003: Ping from PC001(Vlan 50) to PC0018(Vlan 40):</a:t>
            </a:r>
            <a:endParaRPr dirty="0">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pic>
        <p:nvPicPr>
          <p:cNvPr id="177" name="Google Shape;177;p27"/>
          <p:cNvPicPr preferRelativeResize="0"/>
          <p:nvPr/>
        </p:nvPicPr>
        <p:blipFill>
          <a:blip r:embed="rId3">
            <a:alphaModFix/>
          </a:blip>
          <a:stretch>
            <a:fillRect/>
          </a:stretch>
        </p:blipFill>
        <p:spPr>
          <a:xfrm>
            <a:off x="1678225" y="1704875"/>
            <a:ext cx="4957925" cy="3356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body" idx="1"/>
          </p:nvPr>
        </p:nvSpPr>
        <p:spPr>
          <a:xfrm>
            <a:off x="727650" y="1079918"/>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solidFill>
                  <a:srgbClr val="0D0D0D"/>
                </a:solidFill>
                <a:latin typeface="Times New Roman"/>
                <a:ea typeface="Times New Roman"/>
                <a:cs typeface="Times New Roman"/>
                <a:sym typeface="Times New Roman"/>
              </a:rPr>
              <a:t>Testcase 004: Ping from PC004(Vlan 20) to PC001(Vlan 50):</a:t>
            </a:r>
            <a:endParaRPr dirty="0">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pic>
        <p:nvPicPr>
          <p:cNvPr id="183" name="Google Shape;183;p28"/>
          <p:cNvPicPr preferRelativeResize="0"/>
          <p:nvPr/>
        </p:nvPicPr>
        <p:blipFill>
          <a:blip r:embed="rId3">
            <a:alphaModFix/>
          </a:blip>
          <a:stretch>
            <a:fillRect/>
          </a:stretch>
        </p:blipFill>
        <p:spPr>
          <a:xfrm>
            <a:off x="1805188" y="1720746"/>
            <a:ext cx="5533624" cy="302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body" idx="1"/>
          </p:nvPr>
        </p:nvSpPr>
        <p:spPr>
          <a:xfrm>
            <a:off x="727638" y="1072994"/>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solidFill>
                  <a:srgbClr val="0D0D0D"/>
                </a:solidFill>
                <a:latin typeface="Times New Roman"/>
                <a:ea typeface="Times New Roman"/>
                <a:cs typeface="Times New Roman"/>
                <a:sym typeface="Times New Roman"/>
              </a:rPr>
              <a:t>Testcase 005: Ping from PC004(Vlan 20) to PC009(Vlan 30):</a:t>
            </a:r>
            <a:endParaRPr dirty="0">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pic>
        <p:nvPicPr>
          <p:cNvPr id="189" name="Google Shape;189;p29"/>
          <p:cNvPicPr preferRelativeResize="0"/>
          <p:nvPr/>
        </p:nvPicPr>
        <p:blipFill>
          <a:blip r:embed="rId3">
            <a:alphaModFix/>
          </a:blip>
          <a:stretch>
            <a:fillRect/>
          </a:stretch>
        </p:blipFill>
        <p:spPr>
          <a:xfrm>
            <a:off x="1712850" y="1633575"/>
            <a:ext cx="5492347" cy="31515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body" idx="1"/>
          </p:nvPr>
        </p:nvSpPr>
        <p:spPr>
          <a:xfrm>
            <a:off x="727650" y="1103370"/>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solidFill>
                  <a:srgbClr val="0D0D0D"/>
                </a:solidFill>
                <a:latin typeface="Times New Roman"/>
                <a:ea typeface="Times New Roman"/>
                <a:cs typeface="Times New Roman"/>
                <a:sym typeface="Times New Roman"/>
              </a:rPr>
              <a:t>Testcase 006: Ping from PC004(Vlan 20) to PC014(Vlan 40):</a:t>
            </a:r>
            <a:endParaRPr>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195" name="Google Shape;195;p30"/>
          <p:cNvPicPr preferRelativeResize="0"/>
          <p:nvPr/>
        </p:nvPicPr>
        <p:blipFill>
          <a:blip r:embed="rId3">
            <a:alphaModFix/>
          </a:blip>
          <a:stretch>
            <a:fillRect/>
          </a:stretch>
        </p:blipFill>
        <p:spPr>
          <a:xfrm>
            <a:off x="1094025" y="1683925"/>
            <a:ext cx="5765551" cy="3121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body" idx="1"/>
          </p:nvPr>
        </p:nvSpPr>
        <p:spPr>
          <a:xfrm>
            <a:off x="727648" y="1034617"/>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solidFill>
                  <a:srgbClr val="0D0D0D"/>
                </a:solidFill>
                <a:latin typeface="Times New Roman"/>
                <a:ea typeface="Times New Roman"/>
                <a:cs typeface="Times New Roman"/>
                <a:sym typeface="Times New Roman"/>
              </a:rPr>
              <a:t>Testcase 007: Ping from PC009(Vlan 30) to PC003(Vlan 50):</a:t>
            </a:r>
            <a:endParaRPr>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01" name="Google Shape;201;p31"/>
          <p:cNvPicPr preferRelativeResize="0"/>
          <p:nvPr/>
        </p:nvPicPr>
        <p:blipFill>
          <a:blip r:embed="rId3">
            <a:alphaModFix/>
          </a:blip>
          <a:stretch>
            <a:fillRect/>
          </a:stretch>
        </p:blipFill>
        <p:spPr>
          <a:xfrm>
            <a:off x="1909599" y="1712925"/>
            <a:ext cx="5324799" cy="3336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82175" y="154367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t>Company overview:</a:t>
            </a:r>
            <a:endParaRPr sz="2040"/>
          </a:p>
        </p:txBody>
      </p:sp>
      <p:sp>
        <p:nvSpPr>
          <p:cNvPr id="93" name="Google Shape;93;p14"/>
          <p:cNvSpPr txBox="1">
            <a:spLocks noGrp="1"/>
          </p:cNvSpPr>
          <p:nvPr>
            <p:ph type="body" idx="1"/>
          </p:nvPr>
        </p:nvSpPr>
        <p:spPr>
          <a:xfrm>
            <a:off x="729450" y="2078875"/>
            <a:ext cx="7688700" cy="2818200"/>
          </a:xfrm>
          <a:prstGeom prst="rect">
            <a:avLst/>
          </a:prstGeom>
        </p:spPr>
        <p:txBody>
          <a:bodyPr spcFirstLastPara="1" wrap="square" lIns="91425" tIns="91425" rIns="91425" bIns="91425" anchor="t" anchorCtr="0">
            <a:normAutofit fontScale="55000"/>
          </a:bodyPr>
          <a:lstStyle/>
          <a:p>
            <a:pPr marL="457200" lvl="0" indent="-318865" algn="just" rtl="0">
              <a:lnSpc>
                <a:spcPct val="150000"/>
              </a:lnSpc>
              <a:spcBef>
                <a:spcPts val="1200"/>
              </a:spcBef>
              <a:spcAft>
                <a:spcPts val="0"/>
              </a:spcAft>
              <a:buClr>
                <a:srgbClr val="000000"/>
              </a:buClr>
              <a:buSzPct val="100000"/>
              <a:buFont typeface="Times New Roman"/>
              <a:buChar char="●"/>
            </a:pPr>
            <a:r>
              <a:rPr lang="en" sz="2584">
                <a:solidFill>
                  <a:srgbClr val="000000"/>
                </a:solidFill>
                <a:latin typeface="Times New Roman"/>
                <a:ea typeface="Times New Roman"/>
                <a:cs typeface="Times New Roman"/>
                <a:sym typeface="Times New Roman"/>
              </a:rPr>
              <a:t>Atlantic Connectify Solutions is service based company consists around 50 to 60 employees who delivers technology related solutions to their clients. </a:t>
            </a:r>
            <a:endParaRPr sz="2584">
              <a:solidFill>
                <a:srgbClr val="000000"/>
              </a:solidFill>
              <a:latin typeface="Times New Roman"/>
              <a:ea typeface="Times New Roman"/>
              <a:cs typeface="Times New Roman"/>
              <a:sym typeface="Times New Roman"/>
            </a:endParaRPr>
          </a:p>
          <a:p>
            <a:pPr marL="457200" lvl="0" indent="-318865" algn="just" rtl="0">
              <a:lnSpc>
                <a:spcPct val="150000"/>
              </a:lnSpc>
              <a:spcBef>
                <a:spcPts val="0"/>
              </a:spcBef>
              <a:spcAft>
                <a:spcPts val="0"/>
              </a:spcAft>
              <a:buSzPct val="100000"/>
              <a:buFont typeface="Times New Roman"/>
              <a:buChar char="●"/>
            </a:pPr>
            <a:r>
              <a:rPr lang="en" sz="2584">
                <a:solidFill>
                  <a:srgbClr val="000000"/>
                </a:solidFill>
                <a:latin typeface="Times New Roman"/>
                <a:ea typeface="Times New Roman"/>
                <a:cs typeface="Times New Roman"/>
                <a:sym typeface="Times New Roman"/>
              </a:rPr>
              <a:t>They take projects from the client and understand their need and then provide the proper solutions to them which includes </a:t>
            </a:r>
            <a:r>
              <a:rPr lang="en" sz="2584">
                <a:solidFill>
                  <a:srgbClr val="0D0D0D"/>
                </a:solidFill>
                <a:highlight>
                  <a:srgbClr val="FFFFFF"/>
                </a:highlight>
                <a:latin typeface="Times New Roman"/>
                <a:ea typeface="Times New Roman"/>
                <a:cs typeface="Times New Roman"/>
                <a:sym typeface="Times New Roman"/>
              </a:rPr>
              <a:t>managing the IT infrastructure, development of custom software based on their needs, migration of data centers from on premise to cloud platforms, implement and maintain security of the data etc.…. </a:t>
            </a:r>
            <a:endParaRPr sz="2584">
              <a:solidFill>
                <a:srgbClr val="0D0D0D"/>
              </a:solidFill>
              <a:highlight>
                <a:srgbClr val="FFFFFF"/>
              </a:highlight>
              <a:latin typeface="Times New Roman"/>
              <a:ea typeface="Times New Roman"/>
              <a:cs typeface="Times New Roman"/>
              <a:sym typeface="Times New Roman"/>
            </a:endParaRPr>
          </a:p>
          <a:p>
            <a:pPr marL="457200" lvl="0" indent="-318865" algn="just" rtl="0">
              <a:lnSpc>
                <a:spcPct val="150000"/>
              </a:lnSpc>
              <a:spcBef>
                <a:spcPts val="0"/>
              </a:spcBef>
              <a:spcAft>
                <a:spcPts val="0"/>
              </a:spcAft>
              <a:buClr>
                <a:srgbClr val="0D0D0D"/>
              </a:buClr>
              <a:buSzPct val="100000"/>
              <a:buFont typeface="Times New Roman"/>
              <a:buChar char="●"/>
            </a:pPr>
            <a:r>
              <a:rPr lang="en" sz="2584">
                <a:solidFill>
                  <a:srgbClr val="0D0D0D"/>
                </a:solidFill>
                <a:highlight>
                  <a:srgbClr val="FFFFFF"/>
                </a:highlight>
                <a:latin typeface="Times New Roman"/>
                <a:ea typeface="Times New Roman"/>
                <a:cs typeface="Times New Roman"/>
                <a:sym typeface="Times New Roman"/>
              </a:rPr>
              <a:t>The company consists of many departments like development, management, delivery and so on.</a:t>
            </a:r>
            <a:endParaRPr sz="2584">
              <a:solidFill>
                <a:srgbClr val="0D0D0D"/>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94" name="Google Shape;94;p14"/>
          <p:cNvSpPr txBox="1"/>
          <p:nvPr/>
        </p:nvSpPr>
        <p:spPr>
          <a:xfrm>
            <a:off x="515400" y="626725"/>
            <a:ext cx="8113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dk2"/>
                </a:solidFill>
                <a:latin typeface="Raleway"/>
                <a:ea typeface="Raleway"/>
                <a:cs typeface="Raleway"/>
                <a:sym typeface="Raleway"/>
              </a:rPr>
              <a:t>ATLANTIC CONNECTIFY SOLUTIONS:</a:t>
            </a:r>
            <a:endParaRPr sz="2600" b="1">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body" idx="1"/>
          </p:nvPr>
        </p:nvSpPr>
        <p:spPr>
          <a:xfrm>
            <a:off x="727650" y="1018892"/>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solidFill>
                  <a:srgbClr val="0D0D0D"/>
                </a:solidFill>
                <a:latin typeface="Times New Roman"/>
                <a:ea typeface="Times New Roman"/>
                <a:cs typeface="Times New Roman"/>
                <a:sym typeface="Times New Roman"/>
              </a:rPr>
              <a:t>Testcase 008: Ping from PC009(Vlan 30) to PC006(Vlan 20):</a:t>
            </a:r>
            <a:endParaRPr>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07" name="Google Shape;207;p32"/>
          <p:cNvPicPr preferRelativeResize="0"/>
          <p:nvPr/>
        </p:nvPicPr>
        <p:blipFill>
          <a:blip r:embed="rId3">
            <a:alphaModFix/>
          </a:blip>
          <a:stretch>
            <a:fillRect/>
          </a:stretch>
        </p:blipFill>
        <p:spPr>
          <a:xfrm>
            <a:off x="1193075" y="1642775"/>
            <a:ext cx="5730239" cy="2922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body" idx="1"/>
          </p:nvPr>
        </p:nvSpPr>
        <p:spPr>
          <a:xfrm>
            <a:off x="727650" y="1009117"/>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solidFill>
                  <a:srgbClr val="0D0D0D"/>
                </a:solidFill>
                <a:latin typeface="Times New Roman"/>
                <a:ea typeface="Times New Roman"/>
                <a:cs typeface="Times New Roman"/>
                <a:sym typeface="Times New Roman"/>
              </a:rPr>
              <a:t>Testcase 009: Ping from PC009(Vlan 30) to PC016(Vlan 40):</a:t>
            </a:r>
            <a:endParaRPr>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13" name="Google Shape;213;p33"/>
          <p:cNvPicPr preferRelativeResize="0"/>
          <p:nvPr/>
        </p:nvPicPr>
        <p:blipFill>
          <a:blip r:embed="rId3">
            <a:alphaModFix/>
          </a:blip>
          <a:stretch>
            <a:fillRect/>
          </a:stretch>
        </p:blipFill>
        <p:spPr>
          <a:xfrm>
            <a:off x="1758350" y="1619251"/>
            <a:ext cx="5412471" cy="32552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body" idx="1"/>
          </p:nvPr>
        </p:nvSpPr>
        <p:spPr>
          <a:xfrm>
            <a:off x="727650" y="1007250"/>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solidFill>
                  <a:srgbClr val="0D0D0D"/>
                </a:solidFill>
                <a:latin typeface="Times New Roman"/>
                <a:ea typeface="Times New Roman"/>
                <a:cs typeface="Times New Roman"/>
                <a:sym typeface="Times New Roman"/>
              </a:rPr>
              <a:t>Testcase 010: Ping from PC017(Vlan 40) to PC002(Vlan 50):</a:t>
            </a:r>
            <a:endParaRPr>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19" name="Google Shape;219;p34"/>
          <p:cNvPicPr preferRelativeResize="0"/>
          <p:nvPr/>
        </p:nvPicPr>
        <p:blipFill>
          <a:blip r:embed="rId3">
            <a:alphaModFix/>
          </a:blip>
          <a:stretch>
            <a:fillRect/>
          </a:stretch>
        </p:blipFill>
        <p:spPr>
          <a:xfrm>
            <a:off x="1262150" y="1608375"/>
            <a:ext cx="4969324" cy="3319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body" idx="1"/>
          </p:nvPr>
        </p:nvSpPr>
        <p:spPr>
          <a:xfrm>
            <a:off x="727650" y="1004025"/>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400">
                <a:solidFill>
                  <a:srgbClr val="0D0D0D"/>
                </a:solidFill>
                <a:latin typeface="Times New Roman"/>
                <a:ea typeface="Times New Roman"/>
                <a:cs typeface="Times New Roman"/>
                <a:sym typeface="Times New Roman"/>
              </a:rPr>
              <a:t>Testcase 011: Ping from PC0015 to Server1:</a:t>
            </a:r>
            <a:endParaRPr sz="1400">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25" name="Google Shape;225;p35"/>
          <p:cNvPicPr preferRelativeResize="0"/>
          <p:nvPr/>
        </p:nvPicPr>
        <p:blipFill>
          <a:blip r:embed="rId3">
            <a:alphaModFix/>
          </a:blip>
          <a:stretch>
            <a:fillRect/>
          </a:stretch>
        </p:blipFill>
        <p:spPr>
          <a:xfrm>
            <a:off x="1676800" y="1665475"/>
            <a:ext cx="5790400" cy="3258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body" idx="1"/>
          </p:nvPr>
        </p:nvSpPr>
        <p:spPr>
          <a:xfrm>
            <a:off x="727650" y="1022825"/>
            <a:ext cx="7688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solidFill>
                  <a:srgbClr val="0D0D0D"/>
                </a:solidFill>
                <a:latin typeface="Times New Roman"/>
                <a:ea typeface="Times New Roman"/>
                <a:cs typeface="Times New Roman"/>
                <a:sym typeface="Times New Roman"/>
              </a:rPr>
              <a:t>Testcase 019: Ping from PC009 to Server2:</a:t>
            </a:r>
            <a:endParaRPr>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rgbClr val="0D0D0D"/>
              </a:solidFill>
              <a:latin typeface="Times New Roman"/>
              <a:ea typeface="Times New Roman"/>
              <a:cs typeface="Times New Roman"/>
              <a:sym typeface="Times New Roman"/>
            </a:endParaRPr>
          </a:p>
        </p:txBody>
      </p:sp>
      <p:pic>
        <p:nvPicPr>
          <p:cNvPr id="231" name="Google Shape;231;p36"/>
          <p:cNvPicPr preferRelativeResize="0"/>
          <p:nvPr/>
        </p:nvPicPr>
        <p:blipFill>
          <a:blip r:embed="rId3">
            <a:alphaModFix/>
          </a:blip>
          <a:stretch>
            <a:fillRect/>
          </a:stretch>
        </p:blipFill>
        <p:spPr>
          <a:xfrm>
            <a:off x="1917654" y="1692475"/>
            <a:ext cx="4937150" cy="318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37" name="Google Shape;237;p37"/>
          <p:cNvSpPr txBox="1">
            <a:spLocks noGrp="1"/>
          </p:cNvSpPr>
          <p:nvPr>
            <p:ph type="body" idx="1"/>
          </p:nvPr>
        </p:nvSpPr>
        <p:spPr>
          <a:xfrm>
            <a:off x="729450" y="2078875"/>
            <a:ext cx="7688700" cy="2402400"/>
          </a:xfrm>
          <a:prstGeom prst="rect">
            <a:avLst/>
          </a:prstGeom>
        </p:spPr>
        <p:txBody>
          <a:bodyPr spcFirstLastPara="1" wrap="square" lIns="91425" tIns="91425" rIns="91425" bIns="91425" anchor="t" anchorCtr="0">
            <a:normAutofit fontScale="55000" lnSpcReduction="20000"/>
          </a:bodyPr>
          <a:lstStyle/>
          <a:p>
            <a:pPr marL="457200" lvl="0" indent="-315912" algn="just" rtl="0">
              <a:spcBef>
                <a:spcPts val="0"/>
              </a:spcBef>
              <a:spcAft>
                <a:spcPts val="0"/>
              </a:spcAft>
              <a:buSzPct val="100000"/>
              <a:buChar char="●"/>
            </a:pPr>
            <a:r>
              <a:rPr lang="en" sz="2500">
                <a:latin typeface="Times New Roman"/>
                <a:ea typeface="Times New Roman"/>
                <a:cs typeface="Times New Roman"/>
                <a:sym typeface="Times New Roman"/>
              </a:rPr>
              <a:t>As per the requirement given by the company named </a:t>
            </a:r>
            <a:r>
              <a:rPr lang="en" sz="2500" b="1">
                <a:latin typeface="Times New Roman"/>
                <a:ea typeface="Times New Roman"/>
                <a:cs typeface="Times New Roman"/>
                <a:sym typeface="Times New Roman"/>
              </a:rPr>
              <a:t>Atlantic Connectify Solutions </a:t>
            </a:r>
            <a:r>
              <a:rPr lang="en" sz="2500">
                <a:latin typeface="Times New Roman"/>
                <a:ea typeface="Times New Roman"/>
                <a:cs typeface="Times New Roman"/>
                <a:sym typeface="Times New Roman"/>
              </a:rPr>
              <a:t>the network topology is created with four VLAN’S each assigned to various department and the inter VLAN routing is enabled.</a:t>
            </a:r>
            <a:endParaRPr sz="2500">
              <a:latin typeface="Times New Roman"/>
              <a:ea typeface="Times New Roman"/>
              <a:cs typeface="Times New Roman"/>
              <a:sym typeface="Times New Roman"/>
            </a:endParaRPr>
          </a:p>
          <a:p>
            <a:pPr marL="457200" lvl="0" indent="-315912" algn="just" rtl="0">
              <a:spcBef>
                <a:spcPts val="1000"/>
              </a:spcBef>
              <a:spcAft>
                <a:spcPts val="0"/>
              </a:spcAft>
              <a:buSzPct val="100000"/>
              <a:buFont typeface="Times New Roman"/>
              <a:buChar char="●"/>
            </a:pPr>
            <a:r>
              <a:rPr lang="en" sz="2500">
                <a:latin typeface="Times New Roman"/>
                <a:ea typeface="Times New Roman"/>
                <a:cs typeface="Times New Roman"/>
                <a:sym typeface="Times New Roman"/>
              </a:rPr>
              <a:t>The final output is verified by checking the connectivity of PC and servers from one VLAN to another VLAN using the Cisco Packet Tracer simulation tool and the output is verified by receiving successful ping response from the destination devices.</a:t>
            </a:r>
            <a:endParaRPr sz="2500">
              <a:latin typeface="Times New Roman"/>
              <a:ea typeface="Times New Roman"/>
              <a:cs typeface="Times New Roman"/>
              <a:sym typeface="Times New Roman"/>
            </a:endParaRPr>
          </a:p>
          <a:p>
            <a:pPr marL="0" lvl="0" indent="0" algn="just"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02F8-754A-F685-F5A0-ED118EC521DD}"/>
              </a:ext>
            </a:extLst>
          </p:cNvPr>
          <p:cNvSpPr>
            <a:spLocks noGrp="1"/>
          </p:cNvSpPr>
          <p:nvPr>
            <p:ph type="title"/>
          </p:nvPr>
        </p:nvSpPr>
        <p:spPr>
          <a:xfrm>
            <a:off x="646947" y="2398055"/>
            <a:ext cx="7688700" cy="535200"/>
          </a:xfrm>
        </p:spPr>
        <p:txBody>
          <a:bodyPr>
            <a:normAutofit fontScale="90000"/>
          </a:bodyPr>
          <a:lstStyle/>
          <a:p>
            <a:pPr algn="ctr"/>
            <a:r>
              <a:rPr lang="en-US" i="1" dirty="0">
                <a:latin typeface="Times New Roman" panose="02020603050405020304" pitchFamily="18" charset="0"/>
                <a:cs typeface="Times New Roman" panose="02020603050405020304" pitchFamily="18" charset="0"/>
              </a:rPr>
              <a:t>ANY QUESTIONS ??</a:t>
            </a:r>
            <a:endParaRPr lang="en-CA"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534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8"/>
          <p:cNvPicPr preferRelativeResize="0"/>
          <p:nvPr/>
        </p:nvPicPr>
        <p:blipFill>
          <a:blip r:embed="rId3">
            <a:alphaModFix/>
          </a:blip>
          <a:stretch>
            <a:fillRect/>
          </a:stretch>
        </p:blipFill>
        <p:spPr>
          <a:xfrm>
            <a:off x="1940351" y="1853850"/>
            <a:ext cx="5263291" cy="186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 Requirements:</a:t>
            </a:r>
            <a:endParaRPr/>
          </a:p>
        </p:txBody>
      </p:sp>
      <p:sp>
        <p:nvSpPr>
          <p:cNvPr id="100" name="Google Shape;100;p15"/>
          <p:cNvSpPr txBox="1">
            <a:spLocks noGrp="1"/>
          </p:cNvSpPr>
          <p:nvPr>
            <p:ph type="body" idx="1"/>
          </p:nvPr>
        </p:nvSpPr>
        <p:spPr>
          <a:xfrm>
            <a:off x="729450" y="2078875"/>
            <a:ext cx="7688700" cy="26469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The company consists of 50 employees which has nearly 45 workstations and 3 servers.</a:t>
            </a:r>
            <a:endParaRPr sz="1400">
              <a:solidFill>
                <a:srgbClr val="0D0D0D"/>
              </a:solidFill>
              <a:latin typeface="Times New Roman"/>
              <a:ea typeface="Times New Roman"/>
              <a:cs typeface="Times New Roman"/>
              <a:sym typeface="Times New Roman"/>
            </a:endParaRPr>
          </a:p>
          <a:p>
            <a:pPr marL="457200" lvl="0" indent="-317500" algn="just" rtl="0">
              <a:spcBef>
                <a:spcPts val="0"/>
              </a:spcBef>
              <a:spcAft>
                <a:spcPts val="0"/>
              </a:spcAft>
              <a:buClr>
                <a:srgbClr val="0D0D0D"/>
              </a:buClr>
              <a:buSzPts val="1400"/>
              <a:buFont typeface="Times New Roman"/>
              <a:buChar char="●"/>
            </a:pPr>
            <a:r>
              <a:rPr lang="en" sz="1400">
                <a:solidFill>
                  <a:srgbClr val="0D0D0D"/>
                </a:solidFill>
                <a:highlight>
                  <a:srgbClr val="FFFFFF"/>
                </a:highlight>
                <a:latin typeface="Times New Roman"/>
                <a:ea typeface="Times New Roman"/>
                <a:cs typeface="Times New Roman"/>
                <a:sym typeface="Times New Roman"/>
              </a:rPr>
              <a:t>It consists of four departments Management, Development, Delivery and Client.</a:t>
            </a:r>
            <a:endParaRPr sz="1400">
              <a:solidFill>
                <a:srgbClr val="0D0D0D"/>
              </a:solidFill>
              <a:latin typeface="Times New Roman"/>
              <a:ea typeface="Times New Roman"/>
              <a:cs typeface="Times New Roman"/>
              <a:sym typeface="Times New Roman"/>
            </a:endParaRPr>
          </a:p>
          <a:p>
            <a:pPr marL="457200" lvl="0" indent="-317500" algn="just" rtl="0">
              <a:spcBef>
                <a:spcPts val="0"/>
              </a:spcBef>
              <a:spcAft>
                <a:spcPts val="0"/>
              </a:spcAft>
              <a:buClr>
                <a:srgbClr val="0D0D0D"/>
              </a:buClr>
              <a:buSzPts val="1400"/>
              <a:buFont typeface="Times New Roman"/>
              <a:buChar char="●"/>
            </a:pPr>
            <a:r>
              <a:rPr lang="en" sz="1400" b="1">
                <a:solidFill>
                  <a:srgbClr val="0D0D0D"/>
                </a:solidFill>
                <a:latin typeface="Times New Roman"/>
                <a:ea typeface="Times New Roman"/>
                <a:cs typeface="Times New Roman"/>
                <a:sym typeface="Times New Roman"/>
              </a:rPr>
              <a:t>Layer 1 Requirement:</a:t>
            </a:r>
            <a:endParaRPr sz="1400" b="1">
              <a:solidFill>
                <a:srgbClr val="0D0D0D"/>
              </a:solidFill>
              <a:latin typeface="Times New Roman"/>
              <a:ea typeface="Times New Roman"/>
              <a:cs typeface="Times New Roman"/>
              <a:sym typeface="Times New Roman"/>
            </a:endParaRPr>
          </a:p>
          <a:p>
            <a:pPr marL="914400" lvl="1" indent="-317500" algn="just" rtl="0">
              <a:spcBef>
                <a:spcPts val="0"/>
              </a:spcBef>
              <a:spcAft>
                <a:spcPts val="0"/>
              </a:spcAft>
              <a:buClr>
                <a:srgbClr val="0D0D0D"/>
              </a:buClr>
              <a:buSzPts val="1400"/>
              <a:buFont typeface="Times New Roman"/>
              <a:buChar char="○"/>
            </a:pPr>
            <a:r>
              <a:rPr lang="en" sz="1400">
                <a:solidFill>
                  <a:srgbClr val="0D0D0D"/>
                </a:solidFill>
                <a:highlight>
                  <a:srgbClr val="FFFFFF"/>
                </a:highlight>
                <a:latin typeface="Times New Roman"/>
                <a:ea typeface="Times New Roman"/>
                <a:cs typeface="Times New Roman"/>
                <a:sym typeface="Times New Roman"/>
              </a:rPr>
              <a:t>All the PC’s and servers need to be connected with wired connections with ethernet cables and the network needs high performance and efficiency. </a:t>
            </a:r>
            <a:endParaRPr sz="1400">
              <a:solidFill>
                <a:srgbClr val="0D0D0D"/>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0D0D0D"/>
              </a:buClr>
              <a:buSzPts val="1400"/>
              <a:buFont typeface="Times New Roman"/>
              <a:buChar char="●"/>
            </a:pPr>
            <a:r>
              <a:rPr lang="en" sz="1400" b="1">
                <a:solidFill>
                  <a:srgbClr val="0D0D0D"/>
                </a:solidFill>
                <a:highlight>
                  <a:srgbClr val="FFFFFF"/>
                </a:highlight>
                <a:latin typeface="Times New Roman"/>
                <a:ea typeface="Times New Roman"/>
                <a:cs typeface="Times New Roman"/>
                <a:sym typeface="Times New Roman"/>
              </a:rPr>
              <a:t>Layer 2 Requirements:</a:t>
            </a:r>
            <a:endParaRPr sz="1400" b="1">
              <a:solidFill>
                <a:srgbClr val="0D0D0D"/>
              </a:solidFill>
              <a:highlight>
                <a:srgbClr val="FFFFFF"/>
              </a:highlight>
              <a:latin typeface="Times New Roman"/>
              <a:ea typeface="Times New Roman"/>
              <a:cs typeface="Times New Roman"/>
              <a:sym typeface="Times New Roman"/>
            </a:endParaRPr>
          </a:p>
          <a:p>
            <a:pPr marL="914400" lvl="1" indent="-317500" algn="just" rtl="0">
              <a:spcBef>
                <a:spcPts val="0"/>
              </a:spcBef>
              <a:spcAft>
                <a:spcPts val="0"/>
              </a:spcAft>
              <a:buClr>
                <a:srgbClr val="0D0D0D"/>
              </a:buClr>
              <a:buSzPts val="1400"/>
              <a:buFont typeface="Times New Roman"/>
              <a:buChar char="○"/>
            </a:pPr>
            <a:r>
              <a:rPr lang="en" sz="1400">
                <a:solidFill>
                  <a:srgbClr val="0D0D0D"/>
                </a:solidFill>
                <a:highlight>
                  <a:srgbClr val="FFFFFF"/>
                </a:highlight>
                <a:latin typeface="Times New Roman"/>
                <a:ea typeface="Times New Roman"/>
                <a:cs typeface="Times New Roman"/>
                <a:sym typeface="Times New Roman"/>
              </a:rPr>
              <a:t>The management team consists of 15 workstations and 3 servers, Development team consists of 20 workstations and the delivery team has around 15 PC’s and these four departments need to be separated by using the VLAN’s as a layer 2 requirement.</a:t>
            </a:r>
            <a:endParaRPr sz="1400">
              <a:solidFill>
                <a:srgbClr val="0D0D0D"/>
              </a:solidFill>
              <a:highlight>
                <a:srgbClr val="FFFFFF"/>
              </a:highlight>
              <a:latin typeface="Times New Roman"/>
              <a:ea typeface="Times New Roman"/>
              <a:cs typeface="Times New Roman"/>
              <a:sym typeface="Times New Roman"/>
            </a:endParaRPr>
          </a:p>
          <a:p>
            <a:pPr marL="914400" lvl="1" indent="-330200" algn="just" rtl="0">
              <a:spcBef>
                <a:spcPts val="0"/>
              </a:spcBef>
              <a:spcAft>
                <a:spcPts val="0"/>
              </a:spcAft>
              <a:buClr>
                <a:srgbClr val="0D0D0D"/>
              </a:buClr>
              <a:buSzPts val="1600"/>
              <a:buFont typeface="Times New Roman"/>
              <a:buChar char="○"/>
            </a:pPr>
            <a:r>
              <a:rPr lang="en" sz="1400">
                <a:solidFill>
                  <a:srgbClr val="0D0D0D"/>
                </a:solidFill>
                <a:highlight>
                  <a:srgbClr val="FFFFFF"/>
                </a:highlight>
                <a:latin typeface="Times New Roman"/>
                <a:ea typeface="Times New Roman"/>
                <a:cs typeface="Times New Roman"/>
                <a:sym typeface="Times New Roman"/>
              </a:rPr>
              <a:t>Then there should be a communication between every VLAN.</a:t>
            </a:r>
            <a:endParaRPr sz="1600">
              <a:solidFill>
                <a:srgbClr val="0D0D0D"/>
              </a:solidFill>
              <a:highlight>
                <a:srgbClr val="FFFFFF"/>
              </a:highlight>
              <a:latin typeface="Times New Roman"/>
              <a:ea typeface="Times New Roman"/>
              <a:cs typeface="Times New Roman"/>
              <a:sym typeface="Times New Roman"/>
            </a:endParaRPr>
          </a:p>
          <a:p>
            <a:pPr marL="457200" lvl="0" indent="0" algn="just" rtl="0">
              <a:spcBef>
                <a:spcPts val="1200"/>
              </a:spcBef>
              <a:spcAft>
                <a:spcPts val="1200"/>
              </a:spcAft>
              <a:buNone/>
            </a:pPr>
            <a:endParaRPr sz="14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Logical Topology:</a:t>
            </a:r>
            <a:endParaRPr/>
          </a:p>
        </p:txBody>
      </p:sp>
      <p:pic>
        <p:nvPicPr>
          <p:cNvPr id="106" name="Google Shape;106;p16"/>
          <p:cNvPicPr preferRelativeResize="0"/>
          <p:nvPr/>
        </p:nvPicPr>
        <p:blipFill>
          <a:blip r:embed="rId3">
            <a:alphaModFix/>
          </a:blip>
          <a:stretch>
            <a:fillRect/>
          </a:stretch>
        </p:blipFill>
        <p:spPr>
          <a:xfrm>
            <a:off x="1631175" y="1853850"/>
            <a:ext cx="5275162" cy="328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70225" y="1099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Physical Topology:</a:t>
            </a:r>
            <a:endParaRPr/>
          </a:p>
        </p:txBody>
      </p:sp>
      <p:pic>
        <p:nvPicPr>
          <p:cNvPr id="112" name="Google Shape;112;p17"/>
          <p:cNvPicPr preferRelativeResize="0"/>
          <p:nvPr/>
        </p:nvPicPr>
        <p:blipFill>
          <a:blip r:embed="rId3">
            <a:alphaModFix/>
          </a:blip>
          <a:stretch>
            <a:fillRect/>
          </a:stretch>
        </p:blipFill>
        <p:spPr>
          <a:xfrm>
            <a:off x="849575" y="1634475"/>
            <a:ext cx="6860982" cy="320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152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Fourier Transform and uses in this topology:</a:t>
            </a:r>
            <a:endParaRPr/>
          </a:p>
        </p:txBody>
      </p:sp>
      <p:sp>
        <p:nvSpPr>
          <p:cNvPr id="118" name="Google Shape;118;p18"/>
          <p:cNvSpPr txBox="1">
            <a:spLocks noGrp="1"/>
          </p:cNvSpPr>
          <p:nvPr>
            <p:ph type="body" idx="1"/>
          </p:nvPr>
        </p:nvSpPr>
        <p:spPr>
          <a:xfrm>
            <a:off x="848850" y="1946225"/>
            <a:ext cx="7449900" cy="3118200"/>
          </a:xfrm>
          <a:prstGeom prst="rect">
            <a:avLst/>
          </a:prstGeom>
        </p:spPr>
        <p:txBody>
          <a:bodyPr spcFirstLastPara="1" wrap="square" lIns="91425" tIns="91425" rIns="91425" bIns="91425" anchor="t" anchorCtr="0">
            <a:noAutofit/>
          </a:bodyPr>
          <a:lstStyle/>
          <a:p>
            <a:pPr marL="457200" lvl="0" indent="-319405" algn="just" rtl="0">
              <a:lnSpc>
                <a:spcPct val="150000"/>
              </a:lnSpc>
              <a:spcBef>
                <a:spcPts val="0"/>
              </a:spcBef>
              <a:spcAft>
                <a:spcPts val="0"/>
              </a:spcAft>
              <a:buClr>
                <a:srgbClr val="000000"/>
              </a:buClr>
              <a:buSzPts val="1430"/>
              <a:buFont typeface="Times New Roman"/>
              <a:buChar char="●"/>
            </a:pPr>
            <a:r>
              <a:rPr lang="en" sz="1430">
                <a:solidFill>
                  <a:srgbClr val="000000"/>
                </a:solidFill>
                <a:latin typeface="Times New Roman"/>
                <a:ea typeface="Times New Roman"/>
                <a:cs typeface="Times New Roman"/>
                <a:sym typeface="Times New Roman"/>
              </a:rPr>
              <a:t>Usually the communication between the PC, Switch and server is in the form of signals in modern communication most of data transmission in digital signals.</a:t>
            </a:r>
            <a:endParaRPr sz="1430">
              <a:solidFill>
                <a:srgbClr val="000000"/>
              </a:solidFill>
              <a:latin typeface="Times New Roman"/>
              <a:ea typeface="Times New Roman"/>
              <a:cs typeface="Times New Roman"/>
              <a:sym typeface="Times New Roman"/>
            </a:endParaRPr>
          </a:p>
          <a:p>
            <a:pPr marL="457200" lvl="0" indent="-319405" algn="just" rtl="0">
              <a:lnSpc>
                <a:spcPct val="150000"/>
              </a:lnSpc>
              <a:spcBef>
                <a:spcPts val="0"/>
              </a:spcBef>
              <a:spcAft>
                <a:spcPts val="0"/>
              </a:spcAft>
              <a:buClr>
                <a:srgbClr val="000000"/>
              </a:buClr>
              <a:buSzPts val="1430"/>
              <a:buFont typeface="Times New Roman"/>
              <a:buChar char="●"/>
            </a:pPr>
            <a:r>
              <a:rPr lang="en" sz="1430">
                <a:solidFill>
                  <a:srgbClr val="000000"/>
                </a:solidFill>
                <a:latin typeface="Times New Roman"/>
                <a:ea typeface="Times New Roman"/>
                <a:cs typeface="Times New Roman"/>
                <a:sym typeface="Times New Roman"/>
              </a:rPr>
              <a:t>By using the Fourier Transform we can analyze and represent these digital signals in the frequency domain. Subsequently, the digital signal is converted to analog form for transmission. </a:t>
            </a:r>
            <a:endParaRPr sz="1430">
              <a:solidFill>
                <a:srgbClr val="000000"/>
              </a:solidFill>
              <a:latin typeface="Times New Roman"/>
              <a:ea typeface="Times New Roman"/>
              <a:cs typeface="Times New Roman"/>
              <a:sym typeface="Times New Roman"/>
            </a:endParaRPr>
          </a:p>
          <a:p>
            <a:pPr marL="457200" lvl="0" indent="-338455" algn="just" rtl="0">
              <a:lnSpc>
                <a:spcPct val="150000"/>
              </a:lnSpc>
              <a:spcBef>
                <a:spcPts val="0"/>
              </a:spcBef>
              <a:spcAft>
                <a:spcPts val="0"/>
              </a:spcAft>
              <a:buClr>
                <a:srgbClr val="000000"/>
              </a:buClr>
              <a:buSzPts val="1730"/>
              <a:buFont typeface="Times New Roman"/>
              <a:buChar char="●"/>
            </a:pPr>
            <a:r>
              <a:rPr lang="en" sz="1400">
                <a:solidFill>
                  <a:srgbClr val="000000"/>
                </a:solidFill>
                <a:latin typeface="Times New Roman"/>
                <a:ea typeface="Times New Roman"/>
                <a:cs typeface="Times New Roman"/>
                <a:sym typeface="Times New Roman"/>
              </a:rPr>
              <a:t>For the transmission there are several fundamental processes happens (Fourier Transform, Modulation, Demodulation, Quantization…).</a:t>
            </a:r>
            <a:endParaRPr sz="143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body" idx="1"/>
          </p:nvPr>
        </p:nvSpPr>
        <p:spPr>
          <a:xfrm>
            <a:off x="727650" y="1441200"/>
            <a:ext cx="7688700" cy="2261100"/>
          </a:xfrm>
          <a:prstGeom prst="rect">
            <a:avLst/>
          </a:prstGeom>
        </p:spPr>
        <p:txBody>
          <a:bodyPr spcFirstLastPara="1" wrap="square" lIns="91425" tIns="91425" rIns="91425" bIns="91425" anchor="t" anchorCtr="0">
            <a:normAutofit/>
          </a:bodyPr>
          <a:lstStyle/>
          <a:p>
            <a:pPr marL="457200" lvl="0" indent="-319405" algn="just" rtl="0">
              <a:lnSpc>
                <a:spcPct val="150000"/>
              </a:lnSpc>
              <a:spcBef>
                <a:spcPts val="0"/>
              </a:spcBef>
              <a:spcAft>
                <a:spcPts val="0"/>
              </a:spcAft>
              <a:buClr>
                <a:srgbClr val="000000"/>
              </a:buClr>
              <a:buSzPts val="1430"/>
              <a:buFont typeface="Times New Roman"/>
              <a:buChar char="●"/>
            </a:pPr>
            <a:r>
              <a:rPr lang="en" sz="1430">
                <a:solidFill>
                  <a:srgbClr val="000000"/>
                </a:solidFill>
                <a:latin typeface="Times New Roman"/>
                <a:ea typeface="Times New Roman"/>
                <a:cs typeface="Times New Roman"/>
                <a:sym typeface="Times New Roman"/>
              </a:rPr>
              <a:t>At the receiving end, sampling occurs the process to convert the analog signal to digital signal, this involves taking samples of the analog signal to retrieve the original data sent by the sender. </a:t>
            </a:r>
            <a:endParaRPr sz="1430">
              <a:solidFill>
                <a:srgbClr val="000000"/>
              </a:solidFill>
              <a:latin typeface="Times New Roman"/>
              <a:ea typeface="Times New Roman"/>
              <a:cs typeface="Times New Roman"/>
              <a:sym typeface="Times New Roman"/>
            </a:endParaRPr>
          </a:p>
          <a:p>
            <a:pPr marL="457200" lvl="0" indent="-319405" algn="just" rtl="0">
              <a:lnSpc>
                <a:spcPct val="150000"/>
              </a:lnSpc>
              <a:spcBef>
                <a:spcPts val="0"/>
              </a:spcBef>
              <a:spcAft>
                <a:spcPts val="0"/>
              </a:spcAft>
              <a:buClr>
                <a:srgbClr val="000000"/>
              </a:buClr>
              <a:buSzPts val="1430"/>
              <a:buFont typeface="Times New Roman"/>
              <a:buChar char="●"/>
            </a:pPr>
            <a:r>
              <a:rPr lang="en" sz="1430">
                <a:solidFill>
                  <a:srgbClr val="000000"/>
                </a:solidFill>
                <a:latin typeface="Times New Roman"/>
                <a:ea typeface="Times New Roman"/>
                <a:cs typeface="Times New Roman"/>
                <a:sym typeface="Times New Roman"/>
              </a:rPr>
              <a:t>Then the quantization occurs which matches the height of the samples to certain levels.</a:t>
            </a:r>
            <a:endParaRPr sz="1430">
              <a:solidFill>
                <a:srgbClr val="000000"/>
              </a:solidFill>
              <a:latin typeface="Times New Roman"/>
              <a:ea typeface="Times New Roman"/>
              <a:cs typeface="Times New Roman"/>
              <a:sym typeface="Times New Roman"/>
            </a:endParaRPr>
          </a:p>
          <a:p>
            <a:pPr marL="457200" lvl="0" indent="0" algn="just" rtl="0">
              <a:lnSpc>
                <a:spcPct val="150000"/>
              </a:lnSpc>
              <a:spcBef>
                <a:spcPts val="1200"/>
              </a:spcBef>
              <a:spcAft>
                <a:spcPts val="1200"/>
              </a:spcAft>
              <a:buNone/>
            </a:pPr>
            <a:endParaRPr sz="1430">
              <a:solidFill>
                <a:srgbClr val="000000"/>
              </a:solidFill>
              <a:latin typeface="Times New Roman"/>
              <a:ea typeface="Times New Roman"/>
              <a:cs typeface="Times New Roman"/>
              <a:sym typeface="Times New Roman"/>
            </a:endParaRPr>
          </a:p>
        </p:txBody>
      </p:sp>
      <p:pic>
        <p:nvPicPr>
          <p:cNvPr id="124" name="Google Shape;124;p19"/>
          <p:cNvPicPr preferRelativeResize="0"/>
          <p:nvPr/>
        </p:nvPicPr>
        <p:blipFill>
          <a:blip r:embed="rId3">
            <a:alphaModFix/>
          </a:blip>
          <a:stretch>
            <a:fillRect/>
          </a:stretch>
        </p:blipFill>
        <p:spPr>
          <a:xfrm>
            <a:off x="2301250" y="2477674"/>
            <a:ext cx="4400379" cy="261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IMPAIRMENTS:</a:t>
            </a:r>
            <a:endParaRPr/>
          </a:p>
        </p:txBody>
      </p:sp>
      <p:sp>
        <p:nvSpPr>
          <p:cNvPr id="130" name="Google Shape;130;p20"/>
          <p:cNvSpPr txBox="1">
            <a:spLocks noGrp="1"/>
          </p:cNvSpPr>
          <p:nvPr>
            <p:ph type="body" idx="1"/>
          </p:nvPr>
        </p:nvSpPr>
        <p:spPr>
          <a:xfrm>
            <a:off x="729450" y="1784900"/>
            <a:ext cx="7688700" cy="32205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 sz="1400">
                <a:solidFill>
                  <a:srgbClr val="0D0D0D"/>
                </a:solidFill>
                <a:latin typeface="Times New Roman"/>
                <a:ea typeface="Times New Roman"/>
                <a:cs typeface="Times New Roman"/>
                <a:sym typeface="Times New Roman"/>
              </a:rPr>
              <a:t>When the data is transmitted through the transmission medium the it may encounter some impairments like,</a:t>
            </a:r>
            <a:endParaRPr sz="1400">
              <a:solidFill>
                <a:srgbClr val="0D0D0D"/>
              </a:solidFill>
              <a:latin typeface="Times New Roman"/>
              <a:ea typeface="Times New Roman"/>
              <a:cs typeface="Times New Roman"/>
              <a:sym typeface="Times New Roman"/>
            </a:endParaRPr>
          </a:p>
          <a:p>
            <a:pPr marL="457200" lvl="0" indent="-317500" algn="just" rtl="0">
              <a:lnSpc>
                <a:spcPct val="95000"/>
              </a:lnSpc>
              <a:spcBef>
                <a:spcPts val="1200"/>
              </a:spcBef>
              <a:spcAft>
                <a:spcPts val="0"/>
              </a:spcAft>
              <a:buClr>
                <a:srgbClr val="0D0D0D"/>
              </a:buClr>
              <a:buSzPts val="1400"/>
              <a:buFont typeface="Times New Roman"/>
              <a:buChar char="●"/>
            </a:pPr>
            <a:r>
              <a:rPr lang="en" sz="1400" b="1">
                <a:solidFill>
                  <a:srgbClr val="0D0D0D"/>
                </a:solidFill>
                <a:latin typeface="Times New Roman"/>
                <a:ea typeface="Times New Roman"/>
                <a:cs typeface="Times New Roman"/>
                <a:sym typeface="Times New Roman"/>
              </a:rPr>
              <a:t>Noise</a:t>
            </a:r>
            <a:endParaRPr sz="1400" b="1">
              <a:solidFill>
                <a:srgbClr val="0D0D0D"/>
              </a:solidFill>
              <a:latin typeface="Times New Roman"/>
              <a:ea typeface="Times New Roman"/>
              <a:cs typeface="Times New Roman"/>
              <a:sym typeface="Times New Roman"/>
            </a:endParaRPr>
          </a:p>
          <a:p>
            <a:pPr marL="914400" lvl="1" indent="-317500" algn="just" rtl="0">
              <a:lnSpc>
                <a:spcPct val="95000"/>
              </a:lnSpc>
              <a:spcBef>
                <a:spcPts val="0"/>
              </a:spcBef>
              <a:spcAft>
                <a:spcPts val="0"/>
              </a:spcAft>
              <a:buClr>
                <a:srgbClr val="0D0D0D"/>
              </a:buClr>
              <a:buSzPts val="1400"/>
              <a:buChar char="○"/>
            </a:pPr>
            <a:r>
              <a:rPr lang="en" sz="1400">
                <a:solidFill>
                  <a:srgbClr val="0D0D0D"/>
                </a:solidFill>
                <a:latin typeface="Times New Roman"/>
                <a:ea typeface="Times New Roman"/>
                <a:cs typeface="Times New Roman"/>
                <a:sym typeface="Times New Roman"/>
              </a:rPr>
              <a:t>Some interruption or disturbance which reduces quality of the data being conveyed is known as noise.</a:t>
            </a:r>
            <a:endParaRPr sz="1400">
              <a:solidFill>
                <a:srgbClr val="0D0D0D"/>
              </a:solidFill>
              <a:latin typeface="Times New Roman"/>
              <a:ea typeface="Times New Roman"/>
              <a:cs typeface="Times New Roman"/>
              <a:sym typeface="Times New Roman"/>
            </a:endParaRPr>
          </a:p>
          <a:p>
            <a:pPr marL="914400" lvl="0" indent="0" algn="just" rtl="0">
              <a:lnSpc>
                <a:spcPct val="95000"/>
              </a:lnSpc>
              <a:spcBef>
                <a:spcPts val="1000"/>
              </a:spcBef>
              <a:spcAft>
                <a:spcPts val="0"/>
              </a:spcAft>
              <a:buNone/>
            </a:pPr>
            <a:endParaRPr sz="1400">
              <a:solidFill>
                <a:srgbClr val="0D0D0D"/>
              </a:solidFill>
              <a:latin typeface="Times New Roman"/>
              <a:ea typeface="Times New Roman"/>
              <a:cs typeface="Times New Roman"/>
              <a:sym typeface="Times New Roman"/>
            </a:endParaRPr>
          </a:p>
          <a:p>
            <a:pPr marL="914400" lvl="0" indent="0" algn="just" rtl="0">
              <a:lnSpc>
                <a:spcPct val="95000"/>
              </a:lnSpc>
              <a:spcBef>
                <a:spcPts val="1000"/>
              </a:spcBef>
              <a:spcAft>
                <a:spcPts val="0"/>
              </a:spcAft>
              <a:buNone/>
            </a:pPr>
            <a:endParaRPr sz="1400">
              <a:solidFill>
                <a:srgbClr val="0D0D0D"/>
              </a:solidFill>
              <a:latin typeface="Times New Roman"/>
              <a:ea typeface="Times New Roman"/>
              <a:cs typeface="Times New Roman"/>
              <a:sym typeface="Times New Roman"/>
            </a:endParaRPr>
          </a:p>
          <a:p>
            <a:pPr marL="457200" lvl="0" indent="-317500" algn="just" rtl="0">
              <a:lnSpc>
                <a:spcPct val="95000"/>
              </a:lnSpc>
              <a:spcBef>
                <a:spcPts val="1000"/>
              </a:spcBef>
              <a:spcAft>
                <a:spcPts val="0"/>
              </a:spcAft>
              <a:buClr>
                <a:srgbClr val="0D0D0D"/>
              </a:buClr>
              <a:buSzPts val="1400"/>
              <a:buFont typeface="Times New Roman"/>
              <a:buChar char="●"/>
            </a:pPr>
            <a:r>
              <a:rPr lang="en" sz="1400" b="1">
                <a:solidFill>
                  <a:srgbClr val="0D0D0D"/>
                </a:solidFill>
                <a:latin typeface="Times New Roman"/>
                <a:ea typeface="Times New Roman"/>
                <a:cs typeface="Times New Roman"/>
                <a:sym typeface="Times New Roman"/>
              </a:rPr>
              <a:t>Attenuation</a:t>
            </a:r>
            <a:endParaRPr sz="1400" b="1">
              <a:solidFill>
                <a:srgbClr val="0D0D0D"/>
              </a:solidFill>
              <a:latin typeface="Times New Roman"/>
              <a:ea typeface="Times New Roman"/>
              <a:cs typeface="Times New Roman"/>
              <a:sym typeface="Times New Roman"/>
            </a:endParaRPr>
          </a:p>
          <a:p>
            <a:pPr marL="914400" lvl="1" indent="-317500" algn="just" rtl="0">
              <a:lnSpc>
                <a:spcPct val="95000"/>
              </a:lnSpc>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In the physical topology at the time of data transmitted from PC to router or switch through the transmission medium there is some gradual decrease in signal strength which makes the signal weaker.</a:t>
            </a:r>
            <a:endParaRPr sz="1400">
              <a:solidFill>
                <a:srgbClr val="0D0D0D"/>
              </a:solidFill>
              <a:latin typeface="Times New Roman"/>
              <a:ea typeface="Times New Roman"/>
              <a:cs typeface="Times New Roman"/>
              <a:sym typeface="Times New Roman"/>
            </a:endParaRPr>
          </a:p>
        </p:txBody>
      </p:sp>
      <p:pic>
        <p:nvPicPr>
          <p:cNvPr id="131" name="Google Shape;131;p20"/>
          <p:cNvPicPr preferRelativeResize="0"/>
          <p:nvPr/>
        </p:nvPicPr>
        <p:blipFill>
          <a:blip r:embed="rId3">
            <a:alphaModFix/>
          </a:blip>
          <a:stretch>
            <a:fillRect/>
          </a:stretch>
        </p:blipFill>
        <p:spPr>
          <a:xfrm>
            <a:off x="3331775" y="2875350"/>
            <a:ext cx="2822200" cy="100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body" idx="1"/>
          </p:nvPr>
        </p:nvSpPr>
        <p:spPr>
          <a:xfrm>
            <a:off x="727650" y="1170600"/>
            <a:ext cx="7688700" cy="3855300"/>
          </a:xfrm>
          <a:prstGeom prst="rect">
            <a:avLst/>
          </a:prstGeom>
        </p:spPr>
        <p:txBody>
          <a:bodyPr spcFirstLastPara="1" wrap="square" lIns="91425" tIns="91425" rIns="91425" bIns="91425" anchor="t" anchorCtr="0">
            <a:noAutofit/>
          </a:bodyPr>
          <a:lstStyle/>
          <a:p>
            <a:pPr marL="457200" lvl="0" indent="-314325" algn="just" rtl="0">
              <a:lnSpc>
                <a:spcPct val="115000"/>
              </a:lnSpc>
              <a:spcBef>
                <a:spcPts val="0"/>
              </a:spcBef>
              <a:spcAft>
                <a:spcPts val="0"/>
              </a:spcAft>
              <a:buClr>
                <a:srgbClr val="0D0D0D"/>
              </a:buClr>
              <a:buSzPts val="1350"/>
              <a:buFont typeface="Times New Roman"/>
              <a:buChar char="●"/>
            </a:pPr>
            <a:r>
              <a:rPr lang="en" sz="1350" b="1">
                <a:solidFill>
                  <a:srgbClr val="0D0D0D"/>
                </a:solidFill>
                <a:latin typeface="Times New Roman"/>
                <a:ea typeface="Times New Roman"/>
                <a:cs typeface="Times New Roman"/>
                <a:sym typeface="Times New Roman"/>
              </a:rPr>
              <a:t>Delay</a:t>
            </a:r>
            <a:endParaRPr sz="1350" b="1">
              <a:solidFill>
                <a:srgbClr val="0D0D0D"/>
              </a:solidFill>
              <a:latin typeface="Times New Roman"/>
              <a:ea typeface="Times New Roman"/>
              <a:cs typeface="Times New Roman"/>
              <a:sym typeface="Times New Roman"/>
            </a:endParaRPr>
          </a:p>
          <a:p>
            <a:pPr marL="914400" lvl="1" indent="-314325" algn="just" rtl="0">
              <a:lnSpc>
                <a:spcPct val="115000"/>
              </a:lnSpc>
              <a:spcBef>
                <a:spcPts val="0"/>
              </a:spcBef>
              <a:spcAft>
                <a:spcPts val="0"/>
              </a:spcAft>
              <a:buClr>
                <a:srgbClr val="0D0D0D"/>
              </a:buClr>
              <a:buSzPts val="1350"/>
              <a:buFont typeface="Times New Roman"/>
              <a:buChar char="○"/>
            </a:pPr>
            <a:r>
              <a:rPr lang="en" sz="1350">
                <a:solidFill>
                  <a:srgbClr val="0D0D0D"/>
                </a:solidFill>
                <a:latin typeface="Times New Roman"/>
                <a:ea typeface="Times New Roman"/>
                <a:cs typeface="Times New Roman"/>
                <a:sym typeface="Times New Roman"/>
              </a:rPr>
              <a:t>The time of data transmitted from the source to the destination. </a:t>
            </a:r>
            <a:endParaRPr sz="1350">
              <a:solidFill>
                <a:srgbClr val="0D0D0D"/>
              </a:solidFill>
              <a:latin typeface="Times New Roman"/>
              <a:ea typeface="Times New Roman"/>
              <a:cs typeface="Times New Roman"/>
              <a:sym typeface="Times New Roman"/>
            </a:endParaRPr>
          </a:p>
          <a:p>
            <a:pPr marL="457200" lvl="0" indent="-314325" algn="just" rtl="0">
              <a:lnSpc>
                <a:spcPct val="115000"/>
              </a:lnSpc>
              <a:spcBef>
                <a:spcPts val="1000"/>
              </a:spcBef>
              <a:spcAft>
                <a:spcPts val="0"/>
              </a:spcAft>
              <a:buClr>
                <a:srgbClr val="0D0D0D"/>
              </a:buClr>
              <a:buSzPts val="1350"/>
              <a:buFont typeface="Times New Roman"/>
              <a:buChar char="●"/>
            </a:pPr>
            <a:r>
              <a:rPr lang="en" sz="1350" b="1">
                <a:solidFill>
                  <a:srgbClr val="0D0D0D"/>
                </a:solidFill>
                <a:latin typeface="Times New Roman"/>
                <a:ea typeface="Times New Roman"/>
                <a:cs typeface="Times New Roman"/>
                <a:sym typeface="Times New Roman"/>
              </a:rPr>
              <a:t>Jitter</a:t>
            </a:r>
            <a:endParaRPr sz="1350" b="1">
              <a:solidFill>
                <a:srgbClr val="0D0D0D"/>
              </a:solidFill>
              <a:latin typeface="Times New Roman"/>
              <a:ea typeface="Times New Roman"/>
              <a:cs typeface="Times New Roman"/>
              <a:sym typeface="Times New Roman"/>
            </a:endParaRPr>
          </a:p>
          <a:p>
            <a:pPr marL="914400" lvl="1" indent="-314325" algn="just" rtl="0">
              <a:lnSpc>
                <a:spcPct val="115000"/>
              </a:lnSpc>
              <a:spcBef>
                <a:spcPts val="0"/>
              </a:spcBef>
              <a:spcAft>
                <a:spcPts val="0"/>
              </a:spcAft>
              <a:buClr>
                <a:srgbClr val="0D0D0D"/>
              </a:buClr>
              <a:buSzPts val="1350"/>
              <a:buFont typeface="Times New Roman"/>
              <a:buChar char="○"/>
            </a:pPr>
            <a:r>
              <a:rPr lang="en" sz="1350">
                <a:solidFill>
                  <a:srgbClr val="0D0D0D"/>
                </a:solidFill>
                <a:latin typeface="Times New Roman"/>
                <a:ea typeface="Times New Roman"/>
                <a:cs typeface="Times New Roman"/>
                <a:sym typeface="Times New Roman"/>
              </a:rPr>
              <a:t>At the time of signal transmitted through the medium there should be a jitter which is the difference in the time it takes for data packets to get from their source to their destination. </a:t>
            </a:r>
            <a:endParaRPr sz="1350">
              <a:solidFill>
                <a:srgbClr val="0D0D0D"/>
              </a:solidFill>
              <a:latin typeface="Times New Roman"/>
              <a:ea typeface="Times New Roman"/>
              <a:cs typeface="Times New Roman"/>
              <a:sym typeface="Times New Roman"/>
            </a:endParaRPr>
          </a:p>
          <a:p>
            <a:pPr marL="457200" lvl="0" indent="-314325" algn="just" rtl="0">
              <a:lnSpc>
                <a:spcPct val="115000"/>
              </a:lnSpc>
              <a:spcBef>
                <a:spcPts val="1000"/>
              </a:spcBef>
              <a:spcAft>
                <a:spcPts val="0"/>
              </a:spcAft>
              <a:buClr>
                <a:srgbClr val="0D0D0D"/>
              </a:buClr>
              <a:buSzPts val="1350"/>
              <a:buFont typeface="Times New Roman"/>
              <a:buChar char="●"/>
            </a:pPr>
            <a:r>
              <a:rPr lang="en" sz="1350" b="1">
                <a:solidFill>
                  <a:srgbClr val="0D0D0D"/>
                </a:solidFill>
                <a:latin typeface="Times New Roman"/>
                <a:ea typeface="Times New Roman"/>
                <a:cs typeface="Times New Roman"/>
                <a:sym typeface="Times New Roman"/>
              </a:rPr>
              <a:t>Interference</a:t>
            </a:r>
            <a:endParaRPr sz="1350" b="1">
              <a:solidFill>
                <a:srgbClr val="0D0D0D"/>
              </a:solidFill>
              <a:latin typeface="Times New Roman"/>
              <a:ea typeface="Times New Roman"/>
              <a:cs typeface="Times New Roman"/>
              <a:sym typeface="Times New Roman"/>
            </a:endParaRPr>
          </a:p>
          <a:p>
            <a:pPr marL="914400" lvl="1" indent="-314325" algn="just" rtl="0">
              <a:lnSpc>
                <a:spcPct val="115000"/>
              </a:lnSpc>
              <a:spcBef>
                <a:spcPts val="0"/>
              </a:spcBef>
              <a:spcAft>
                <a:spcPts val="0"/>
              </a:spcAft>
              <a:buClr>
                <a:srgbClr val="0D0D0D"/>
              </a:buClr>
              <a:buSzPts val="1350"/>
              <a:buFont typeface="Times New Roman"/>
              <a:buChar char="○"/>
            </a:pPr>
            <a:r>
              <a:rPr lang="en" sz="1350">
                <a:solidFill>
                  <a:srgbClr val="0D0D0D"/>
                </a:solidFill>
                <a:latin typeface="Times New Roman"/>
                <a:ea typeface="Times New Roman"/>
                <a:cs typeface="Times New Roman"/>
                <a:sym typeface="Times New Roman"/>
              </a:rPr>
              <a:t>When the signal is transmitted from one PC to another PC through the wired medium in this network topology there will be some other signal will overlap with the original signal which results that the receiver will get the output signal will some changes leads an error in the output.</a:t>
            </a:r>
            <a:endParaRPr sz="1350">
              <a:solidFill>
                <a:srgbClr val="0D0D0D"/>
              </a:solidFill>
              <a:latin typeface="Times New Roman"/>
              <a:ea typeface="Times New Roman"/>
              <a:cs typeface="Times New Roman"/>
              <a:sym typeface="Times New Roman"/>
            </a:endParaRPr>
          </a:p>
          <a:p>
            <a:pPr marL="914400" lvl="0" indent="0" algn="just" rtl="0">
              <a:lnSpc>
                <a:spcPct val="115000"/>
              </a:lnSpc>
              <a:spcBef>
                <a:spcPts val="1200"/>
              </a:spcBef>
              <a:spcAft>
                <a:spcPts val="1200"/>
              </a:spcAft>
              <a:buNone/>
            </a:pPr>
            <a:r>
              <a:rPr lang="en" sz="1350">
                <a:solidFill>
                  <a:srgbClr val="0D0D0D"/>
                </a:solidFill>
                <a:latin typeface="Times New Roman"/>
                <a:ea typeface="Times New Roman"/>
                <a:cs typeface="Times New Roman"/>
                <a:sym typeface="Times New Roman"/>
              </a:rPr>
              <a:t> </a:t>
            </a:r>
            <a:endParaRPr sz="1350">
              <a:solidFill>
                <a:srgbClr val="0D0D0D"/>
              </a:solidFill>
              <a:latin typeface="Times New Roman"/>
              <a:ea typeface="Times New Roman"/>
              <a:cs typeface="Times New Roman"/>
              <a:sym typeface="Times New Roman"/>
            </a:endParaRPr>
          </a:p>
        </p:txBody>
      </p:sp>
      <p:pic>
        <p:nvPicPr>
          <p:cNvPr id="137" name="Google Shape;137;p21"/>
          <p:cNvPicPr preferRelativeResize="0"/>
          <p:nvPr/>
        </p:nvPicPr>
        <p:blipFill>
          <a:blip r:embed="rId3">
            <a:alphaModFix/>
          </a:blip>
          <a:stretch>
            <a:fillRect/>
          </a:stretch>
        </p:blipFill>
        <p:spPr>
          <a:xfrm>
            <a:off x="3279175" y="3645600"/>
            <a:ext cx="2769000" cy="13803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932</Words>
  <Application>Microsoft Office PowerPoint</Application>
  <PresentationFormat>On-screen Show (16:9)</PresentationFormat>
  <Paragraphs>69</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Times New Roman</vt:lpstr>
      <vt:lpstr>Raleway</vt:lpstr>
      <vt:lpstr>Lato</vt:lpstr>
      <vt:lpstr>Streamline</vt:lpstr>
      <vt:lpstr>INWK-6112 COURSE PROJECT ATLANTIC CONNECTIFY SOLUTIONS</vt:lpstr>
      <vt:lpstr>Company overview:</vt:lpstr>
      <vt:lpstr>Network Requirements:</vt:lpstr>
      <vt:lpstr>Logical Topology:</vt:lpstr>
      <vt:lpstr>Physical Topology:</vt:lpstr>
      <vt:lpstr>Fourier Transform and uses in this topology:</vt:lpstr>
      <vt:lpstr>PowerPoint Presentation</vt:lpstr>
      <vt:lpstr>IMPAIRMENTS:</vt:lpstr>
      <vt:lpstr>PowerPoint Presentation</vt:lpstr>
      <vt:lpstr>BPDU:</vt:lpstr>
      <vt:lpstr>STP (Spanning Tree Protocol):</vt:lpstr>
      <vt:lpstr>Network topology:</vt:lpstr>
      <vt:lpstr>Result and Test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ANY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Hariji M P</dc:creator>
  <cp:lastModifiedBy>Hariji M P</cp:lastModifiedBy>
  <cp:revision>2</cp:revision>
  <dcterms:modified xsi:type="dcterms:W3CDTF">2024-06-02T14:15:50Z</dcterms:modified>
</cp:coreProperties>
</file>