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4" r:id="rId1"/>
  </p:sldMasterIdLst>
  <p:notesMasterIdLst>
    <p:notesMasterId r:id="rId20"/>
  </p:notesMasterIdLst>
  <p:sldIdLst>
    <p:sldId id="348" r:id="rId2"/>
    <p:sldId id="349" r:id="rId3"/>
    <p:sldId id="377" r:id="rId4"/>
    <p:sldId id="350" r:id="rId5"/>
    <p:sldId id="351" r:id="rId6"/>
    <p:sldId id="355" r:id="rId7"/>
    <p:sldId id="359" r:id="rId8"/>
    <p:sldId id="360" r:id="rId9"/>
    <p:sldId id="357" r:id="rId10"/>
    <p:sldId id="362" r:id="rId11"/>
    <p:sldId id="370" r:id="rId12"/>
    <p:sldId id="376" r:id="rId13"/>
    <p:sldId id="363" r:id="rId14"/>
    <p:sldId id="364" r:id="rId15"/>
    <p:sldId id="365" r:id="rId16"/>
    <p:sldId id="373" r:id="rId17"/>
    <p:sldId id="374" r:id="rId18"/>
    <p:sldId id="366" r:id="rId19"/>
  </p:sldIdLst>
  <p:sldSz cx="46816963" cy="26335038"/>
  <p:notesSz cx="6858000" cy="9144000"/>
  <p:defaultTextStyle>
    <a:defPPr>
      <a:defRPr lang="en-US"/>
    </a:defPPr>
    <a:lvl1pPr marL="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B0EE"/>
    <a:srgbClr val="D5E3CF"/>
    <a:srgbClr val="FFFFFF"/>
    <a:srgbClr val="037EA9"/>
    <a:srgbClr val="D2D2D2"/>
    <a:srgbClr val="05B0D7"/>
    <a:srgbClr val="4B4D4D"/>
    <a:srgbClr val="313232"/>
    <a:srgbClr val="1C1E21"/>
    <a:srgbClr val="FFD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4660"/>
  </p:normalViewPr>
  <p:slideViewPr>
    <p:cSldViewPr snapToGrid="0">
      <p:cViewPr varScale="1">
        <p:scale>
          <a:sx n="30" d="100"/>
          <a:sy n="30" d="100"/>
        </p:scale>
        <p:origin x="8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B3846-BCFA-4800-BA06-61723393EE8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2D548-2418-41E4-B1C8-959181E69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6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4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20530160" y="10008297"/>
            <a:ext cx="6726476" cy="12075089"/>
          </a:xfrm>
          <a:prstGeom prst="roundRect">
            <a:avLst>
              <a:gd name="adj" fmla="val 1546"/>
            </a:avLst>
          </a:prstGeom>
        </p:spPr>
        <p:txBody>
          <a:bodyPr>
            <a:normAutofit/>
          </a:bodyPr>
          <a:lstStyle>
            <a:lvl1pPr marL="0" indent="0" algn="ctr">
              <a:buNone/>
              <a:defRPr sz="7200" baseline="0"/>
            </a:lvl1pPr>
          </a:lstStyle>
          <a:p>
            <a:r>
              <a:rPr lang="en-US"/>
              <a:t>Drag &amp; Drop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28555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8887123" y="14637784"/>
            <a:ext cx="11622062" cy="7397886"/>
          </a:xfrm>
          <a:prstGeom prst="roundRect">
            <a:avLst>
              <a:gd name="adj" fmla="val 1546"/>
            </a:avLst>
          </a:prstGeom>
        </p:spPr>
        <p:txBody>
          <a:bodyPr>
            <a:normAutofit/>
          </a:bodyPr>
          <a:lstStyle>
            <a:lvl1pPr marL="0" indent="0" algn="ctr">
              <a:buNone/>
              <a:defRPr sz="7200" baseline="0"/>
            </a:lvl1pPr>
          </a:lstStyle>
          <a:p>
            <a:r>
              <a:rPr lang="en-US"/>
              <a:t>Drag &amp; Drop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185647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8894617"/>
            <a:ext cx="46816964" cy="12954729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 algn="ctr">
              <a:buNone/>
              <a:defRPr sz="7200" baseline="0"/>
            </a:lvl1pPr>
          </a:lstStyle>
          <a:p>
            <a:r>
              <a:rPr lang="en-US"/>
              <a:t>Drag &amp; Drop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729251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0504416" y="6252726"/>
            <a:ext cx="8469383" cy="15333645"/>
          </a:xfrm>
          <a:prstGeom prst="roundRect">
            <a:avLst>
              <a:gd name="adj" fmla="val 1546"/>
            </a:avLst>
          </a:prstGeom>
        </p:spPr>
        <p:txBody>
          <a:bodyPr>
            <a:normAutofit/>
          </a:bodyPr>
          <a:lstStyle>
            <a:lvl1pPr marL="0" indent="0" algn="ctr">
              <a:buNone/>
              <a:defRPr sz="7200" baseline="0"/>
            </a:lvl1pPr>
          </a:lstStyle>
          <a:p>
            <a:r>
              <a:rPr lang="en-US"/>
              <a:t>Drag &amp; Drop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85285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5386594" y="6101351"/>
            <a:ext cx="8469383" cy="15333645"/>
          </a:xfrm>
        </p:spPr>
      </p:sp>
    </p:spTree>
    <p:extLst>
      <p:ext uri="{BB962C8B-B14F-4D97-AF65-F5344CB8AC3E}">
        <p14:creationId xmlns:p14="http://schemas.microsoft.com/office/powerpoint/2010/main" val="528141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393774" y="6030100"/>
            <a:ext cx="8469383" cy="15333645"/>
          </a:xfrm>
        </p:spPr>
      </p:sp>
    </p:spTree>
    <p:extLst>
      <p:ext uri="{BB962C8B-B14F-4D97-AF65-F5344CB8AC3E}">
        <p14:creationId xmlns:p14="http://schemas.microsoft.com/office/powerpoint/2010/main" val="2103153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5333785" y="8352692"/>
            <a:ext cx="6435970" cy="11614638"/>
          </a:xfrm>
        </p:spPr>
      </p:sp>
      <p:sp>
        <p:nvSpPr>
          <p:cNvPr id="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3639328" y="8352692"/>
            <a:ext cx="6435970" cy="11614638"/>
          </a:xfrm>
        </p:spPr>
      </p:sp>
    </p:spTree>
    <p:extLst>
      <p:ext uri="{BB962C8B-B14F-4D97-AF65-F5344CB8AC3E}">
        <p14:creationId xmlns:p14="http://schemas.microsoft.com/office/powerpoint/2010/main" val="300033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018774" y="15936685"/>
            <a:ext cx="7027177" cy="10342375"/>
          </a:xfrm>
        </p:spPr>
      </p:sp>
    </p:spTree>
    <p:extLst>
      <p:ext uri="{BB962C8B-B14F-4D97-AF65-F5344CB8AC3E}">
        <p14:creationId xmlns:p14="http://schemas.microsoft.com/office/powerpoint/2010/main" val="1524398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67274" y="5159421"/>
            <a:ext cx="16962059" cy="10401103"/>
          </a:xfrm>
        </p:spPr>
      </p:sp>
    </p:spTree>
    <p:extLst>
      <p:ext uri="{BB962C8B-B14F-4D97-AF65-F5344CB8AC3E}">
        <p14:creationId xmlns:p14="http://schemas.microsoft.com/office/powerpoint/2010/main" val="1247277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2336026" y="5136561"/>
            <a:ext cx="16962059" cy="10401103"/>
          </a:xfrm>
        </p:spPr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6580958" y="11586811"/>
            <a:ext cx="2830568" cy="5113549"/>
          </a:xfrm>
        </p:spPr>
      </p:sp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28855416" y="8223698"/>
            <a:ext cx="6283670" cy="8335124"/>
          </a:xfrm>
        </p:spPr>
      </p:sp>
    </p:spTree>
    <p:extLst>
      <p:ext uri="{BB962C8B-B14F-4D97-AF65-F5344CB8AC3E}">
        <p14:creationId xmlns:p14="http://schemas.microsoft.com/office/powerpoint/2010/main" val="152301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"/>
            <a:ext cx="46816963" cy="26335037"/>
          </a:xfrm>
          <a:prstGeom prst="roundRect">
            <a:avLst>
              <a:gd name="adj" fmla="val 615"/>
            </a:avLst>
          </a:prstGeo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&amp; Drop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580562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4532864" y="14800651"/>
            <a:ext cx="13103889" cy="8035280"/>
          </a:xfrm>
        </p:spPr>
      </p:sp>
    </p:spTree>
    <p:extLst>
      <p:ext uri="{BB962C8B-B14F-4D97-AF65-F5344CB8AC3E}">
        <p14:creationId xmlns:p14="http://schemas.microsoft.com/office/powerpoint/2010/main" val="1071697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799523" y="5951617"/>
            <a:ext cx="6958440" cy="15256563"/>
          </a:xfrm>
        </p:spPr>
      </p:sp>
    </p:spTree>
    <p:extLst>
      <p:ext uri="{BB962C8B-B14F-4D97-AF65-F5344CB8AC3E}">
        <p14:creationId xmlns:p14="http://schemas.microsoft.com/office/powerpoint/2010/main" val="987640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-1316" y="17556695"/>
            <a:ext cx="15604190" cy="8778343"/>
          </a:xfrm>
        </p:spPr>
      </p:sp>
      <p:sp>
        <p:nvSpPr>
          <p:cNvPr id="1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15606386" y="8778345"/>
            <a:ext cx="15604190" cy="8778343"/>
          </a:xfrm>
        </p:spPr>
      </p:sp>
      <p:sp>
        <p:nvSpPr>
          <p:cNvPr id="10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" y="2"/>
            <a:ext cx="15604190" cy="8778343"/>
          </a:xfrm>
        </p:spPr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31211893" y="1"/>
            <a:ext cx="15604190" cy="26335036"/>
          </a:xfrm>
        </p:spPr>
      </p:sp>
    </p:spTree>
    <p:extLst>
      <p:ext uri="{BB962C8B-B14F-4D97-AF65-F5344CB8AC3E}">
        <p14:creationId xmlns:p14="http://schemas.microsoft.com/office/powerpoint/2010/main" val="8366996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816963" cy="13523660"/>
          </a:xfrm>
        </p:spPr>
      </p:sp>
    </p:spTree>
    <p:extLst>
      <p:ext uri="{BB962C8B-B14F-4D97-AF65-F5344CB8AC3E}">
        <p14:creationId xmlns:p14="http://schemas.microsoft.com/office/powerpoint/2010/main" val="92585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7800300" y="4167864"/>
            <a:ext cx="13366750" cy="17765036"/>
          </a:xfrm>
        </p:spPr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2644100" y="10978242"/>
            <a:ext cx="6210300" cy="10954658"/>
          </a:xfrm>
        </p:spPr>
      </p:sp>
    </p:spTree>
    <p:extLst>
      <p:ext uri="{BB962C8B-B14F-4D97-AF65-F5344CB8AC3E}">
        <p14:creationId xmlns:p14="http://schemas.microsoft.com/office/powerpoint/2010/main" val="1589479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8515139" y="16589829"/>
            <a:ext cx="9536963" cy="5992894"/>
          </a:xfrm>
        </p:spPr>
      </p:sp>
    </p:spTree>
    <p:extLst>
      <p:ext uri="{BB962C8B-B14F-4D97-AF65-F5344CB8AC3E}">
        <p14:creationId xmlns:p14="http://schemas.microsoft.com/office/powerpoint/2010/main" val="2242107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1208746" y="0"/>
            <a:ext cx="15608217" cy="15525862"/>
          </a:xfrm>
        </p:spPr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484" y="-1"/>
            <a:ext cx="15603131" cy="15525863"/>
          </a:xfrm>
        </p:spPr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5605616" y="-2"/>
            <a:ext cx="15603130" cy="15525864"/>
          </a:xfrm>
        </p:spPr>
      </p:sp>
    </p:spTree>
    <p:extLst>
      <p:ext uri="{BB962C8B-B14F-4D97-AF65-F5344CB8AC3E}">
        <p14:creationId xmlns:p14="http://schemas.microsoft.com/office/powerpoint/2010/main" val="10239105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0425998" y="0"/>
            <a:ext cx="16390966" cy="10865224"/>
          </a:xfrm>
        </p:spPr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484" y="0"/>
            <a:ext cx="16543700" cy="10865224"/>
          </a:xfrm>
        </p:spPr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6546184" y="0"/>
            <a:ext cx="13879813" cy="10865224"/>
          </a:xfrm>
        </p:spPr>
      </p:sp>
    </p:spTree>
    <p:extLst>
      <p:ext uri="{BB962C8B-B14F-4D97-AF65-F5344CB8AC3E}">
        <p14:creationId xmlns:p14="http://schemas.microsoft.com/office/powerpoint/2010/main" val="7391635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23433604" y="8997988"/>
            <a:ext cx="11681864" cy="11749586"/>
          </a:xfrm>
        </p:spPr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484" y="8997988"/>
            <a:ext cx="11729626" cy="11749586"/>
          </a:xfrm>
        </p:spPr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1732110" y="8997988"/>
            <a:ext cx="11701493" cy="11749586"/>
          </a:xfrm>
        </p:spPr>
      </p:sp>
      <p:sp>
        <p:nvSpPr>
          <p:cNvPr id="12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35115468" y="8997988"/>
            <a:ext cx="11681864" cy="11749586"/>
          </a:xfrm>
        </p:spPr>
      </p:sp>
    </p:spTree>
    <p:extLst>
      <p:ext uri="{BB962C8B-B14F-4D97-AF65-F5344CB8AC3E}">
        <p14:creationId xmlns:p14="http://schemas.microsoft.com/office/powerpoint/2010/main" val="2084703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13230192" y="8787287"/>
            <a:ext cx="13200835" cy="8787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484" y="8787287"/>
            <a:ext cx="13230193" cy="8789233"/>
          </a:xfrm>
        </p:spPr>
        <p:txBody>
          <a:bodyPr/>
          <a:lstStyle/>
          <a:p>
            <a:pPr marL="877824" marR="0" lvl="0" indent="-877824" algn="l" defTabSz="3511296" rtl="0" eaLnBrk="1" fontAlgn="auto" latinLnBrk="0" hangingPunct="1">
              <a:lnSpc>
                <a:spcPct val="90000"/>
              </a:lnSpc>
              <a:spcBef>
                <a:spcPts val="384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3230192" y="0"/>
            <a:ext cx="13200835" cy="8787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484" y="0"/>
            <a:ext cx="13230193" cy="8789233"/>
          </a:xfrm>
        </p:spPr>
        <p:txBody>
          <a:bodyPr/>
          <a:lstStyle/>
          <a:p>
            <a:pPr marL="877824" marR="0" lvl="0" indent="-877824" algn="l" defTabSz="3511296" rtl="0" eaLnBrk="1" fontAlgn="auto" latinLnBrk="0" hangingPunct="1">
              <a:lnSpc>
                <a:spcPct val="90000"/>
              </a:lnSpc>
              <a:spcBef>
                <a:spcPts val="384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13230192" y="17574568"/>
            <a:ext cx="13200835" cy="87604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2484" y="17574574"/>
            <a:ext cx="13230193" cy="8762410"/>
          </a:xfrm>
        </p:spPr>
        <p:txBody>
          <a:bodyPr/>
          <a:lstStyle/>
          <a:p>
            <a:pPr marL="877824" marR="0" lvl="0" indent="-877824" algn="l" defTabSz="3511296" rtl="0" eaLnBrk="1" fontAlgn="auto" latinLnBrk="0" hangingPunct="1">
              <a:lnSpc>
                <a:spcPct val="90000"/>
              </a:lnSpc>
              <a:spcBef>
                <a:spcPts val="384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2"/>
            <a:ext cx="46816963" cy="14605722"/>
          </a:xfrm>
          <a:prstGeom prst="roundRect">
            <a:avLst>
              <a:gd name="adj" fmla="val 615"/>
            </a:avLst>
          </a:prstGeo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&amp; Drop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79184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2"/>
            <a:ext cx="17133577" cy="26335036"/>
          </a:xfrm>
          <a:prstGeom prst="roundRect">
            <a:avLst>
              <a:gd name="adj" fmla="val 615"/>
            </a:avLst>
          </a:prstGeo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&amp; Drop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71925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2"/>
            <a:ext cx="23171611" cy="26335036"/>
          </a:xfrm>
          <a:prstGeom prst="roundRect">
            <a:avLst>
              <a:gd name="adj" fmla="val 615"/>
            </a:avLst>
          </a:prstGeo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&amp; Drop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06050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2"/>
            <a:ext cx="46816963" cy="15975104"/>
          </a:xfrm>
          <a:prstGeom prst="roundRect">
            <a:avLst>
              <a:gd name="adj" fmla="val 615"/>
            </a:avLst>
          </a:prstGeo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&amp; Drop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95340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"/>
            <a:ext cx="46816963" cy="19508197"/>
          </a:xfrm>
          <a:prstGeom prst="roundRect">
            <a:avLst>
              <a:gd name="adj" fmla="val 615"/>
            </a:avLst>
          </a:prstGeo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&amp; Drop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5715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23892596" y="1"/>
            <a:ext cx="22924366" cy="26335037"/>
          </a:xfrm>
          <a:prstGeom prst="roundRect">
            <a:avLst>
              <a:gd name="adj" fmla="val 615"/>
            </a:avLst>
          </a:prstGeo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&amp; Drop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9283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509118" y="7062157"/>
            <a:ext cx="12668537" cy="19272881"/>
          </a:xfrm>
          <a:prstGeom prst="roundRect">
            <a:avLst>
              <a:gd name="adj" fmla="val 615"/>
            </a:avLst>
          </a:prstGeo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&amp; Drop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34983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6"/>
          <p:cNvSpPr/>
          <p:nvPr userDrawn="1"/>
        </p:nvSpPr>
        <p:spPr>
          <a:xfrm flipV="1">
            <a:off x="2920588" y="25057946"/>
            <a:ext cx="1" cy="612141"/>
          </a:xfrm>
          <a:prstGeom prst="line">
            <a:avLst/>
          </a:prstGeom>
          <a:ln w="12700">
            <a:solidFill>
              <a:srgbClr val="848484"/>
            </a:solidFill>
            <a:miter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sz="1400" b="0" i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8666" y="1402099"/>
            <a:ext cx="40379631" cy="5090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8666" y="7010484"/>
            <a:ext cx="40379631" cy="1670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0389" y="25094709"/>
            <a:ext cx="955215" cy="55399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algn="r">
              <a:defRPr lang="en-US" sz="360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B5C01996-2D0B-4E1B-998A-4107E0F8DE9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68273" y="25094709"/>
            <a:ext cx="11880416" cy="538609"/>
          </a:xfrm>
          <a:prstGeom prst="rect">
            <a:avLst/>
          </a:prstGeom>
        </p:spPr>
        <p:txBody>
          <a:bodyPr/>
          <a:lstStyle>
            <a:lvl1pPr marL="0" algn="ctr" defTabSz="3511296" rtl="0" eaLnBrk="1" latinLnBrk="0" hangingPunct="1">
              <a:defRPr lang="en-US" sz="3600" b="0" i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© Vizualus. All Rights Reserved.</a:t>
            </a: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3583211" y="25094708"/>
            <a:ext cx="11880416" cy="55399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3511296" rtl="0" eaLnBrk="1" latinLnBrk="0" hangingPunct="1">
              <a:defRPr lang="en-US" sz="35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t"/>
                <a:ea typeface="Roboto Lt"/>
                <a:cs typeface="Roboto Lt"/>
              </a:defRPr>
            </a:lvl1pPr>
            <a:lvl2pPr marL="1755648" algn="l" defTabSz="3511296" rtl="0" eaLnBrk="1" latinLnBrk="0" hangingPunct="1">
              <a:defRPr sz="69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11296" algn="l" defTabSz="3511296" rtl="0" eaLnBrk="1" latinLnBrk="0" hangingPunct="1">
              <a:defRPr sz="69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6944" algn="l" defTabSz="3511296" rtl="0" eaLnBrk="1" latinLnBrk="0" hangingPunct="1">
              <a:defRPr sz="69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22592" algn="l" defTabSz="3511296" rtl="0" eaLnBrk="1" latinLnBrk="0" hangingPunct="1">
              <a:defRPr sz="69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78240" algn="l" defTabSz="3511296" rtl="0" eaLnBrk="1" latinLnBrk="0" hangingPunct="1">
              <a:defRPr sz="69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33888" algn="l" defTabSz="3511296" rtl="0" eaLnBrk="1" latinLnBrk="0" hangingPunct="1">
              <a:defRPr sz="69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89536" algn="l" defTabSz="3511296" rtl="0" eaLnBrk="1" latinLnBrk="0" hangingPunct="1">
              <a:defRPr sz="69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45184" algn="l" defTabSz="3511296" rtl="0" eaLnBrk="1" latinLnBrk="0" hangingPunct="1">
              <a:defRPr sz="69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0" i="0" dirty="0">
                <a:latin typeface="Calibri Light" charset="0"/>
                <a:ea typeface="Calibri Light" charset="0"/>
                <a:cs typeface="Calibri Light" charset="0"/>
              </a:rPr>
              <a:t>Inspirational Design</a:t>
            </a:r>
          </a:p>
        </p:txBody>
      </p:sp>
    </p:spTree>
    <p:extLst>
      <p:ext uri="{BB962C8B-B14F-4D97-AF65-F5344CB8AC3E}">
        <p14:creationId xmlns:p14="http://schemas.microsoft.com/office/powerpoint/2010/main" val="145286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  <p:sldLayoutId id="2147484006" r:id="rId12"/>
    <p:sldLayoutId id="2147484007" r:id="rId13"/>
    <p:sldLayoutId id="2147484008" r:id="rId14"/>
    <p:sldLayoutId id="2147484009" r:id="rId15"/>
    <p:sldLayoutId id="2147484010" r:id="rId16"/>
    <p:sldLayoutId id="2147484011" r:id="rId17"/>
    <p:sldLayoutId id="2147484012" r:id="rId18"/>
    <p:sldLayoutId id="2147484013" r:id="rId19"/>
    <p:sldLayoutId id="2147484014" r:id="rId20"/>
    <p:sldLayoutId id="2147484015" r:id="rId21"/>
    <p:sldLayoutId id="2147484016" r:id="rId22"/>
    <p:sldLayoutId id="2147484017" r:id="rId23"/>
    <p:sldLayoutId id="2147484018" r:id="rId24"/>
    <p:sldLayoutId id="2147484019" r:id="rId25"/>
    <p:sldLayoutId id="2147484020" r:id="rId26"/>
    <p:sldLayoutId id="2147484021" r:id="rId27"/>
    <p:sldLayoutId id="2147484022" r:id="rId28"/>
    <p:sldLayoutId id="2147484023" r:id="rId29"/>
  </p:sldLayoutIdLst>
  <p:hf hdr="0" dt="0"/>
  <p:txStyles>
    <p:titleStyle>
      <a:lvl1pPr algn="l" defTabSz="3511296" rtl="0" eaLnBrk="1" latinLnBrk="0" hangingPunct="1">
        <a:lnSpc>
          <a:spcPct val="90000"/>
        </a:lnSpc>
        <a:spcBef>
          <a:spcPct val="0"/>
        </a:spcBef>
        <a:buNone/>
        <a:defRPr sz="16896" kern="1200">
          <a:solidFill>
            <a:srgbClr val="313232"/>
          </a:solidFill>
          <a:latin typeface="Impact" charset="0"/>
          <a:ea typeface="Impact" charset="0"/>
          <a:cs typeface="Impact" charset="0"/>
        </a:defRPr>
      </a:lvl1pPr>
    </p:titleStyle>
    <p:bodyStyle>
      <a:lvl1pPr marL="877824" indent="-877824" algn="l" defTabSz="3511296" rtl="0" eaLnBrk="1" latinLnBrk="0" hangingPunct="1">
        <a:lnSpc>
          <a:spcPct val="90000"/>
        </a:lnSpc>
        <a:spcBef>
          <a:spcPts val="3840"/>
        </a:spcBef>
        <a:buFont typeface="Arial" panose="020B0604020202020204" pitchFamily="34" charset="0"/>
        <a:buChar char="•"/>
        <a:defRPr sz="10752" b="0" i="0" kern="1200">
          <a:solidFill>
            <a:srgbClr val="4B4D4D"/>
          </a:solidFill>
          <a:latin typeface="Calibri Light" charset="0"/>
          <a:ea typeface="Calibri Light" charset="0"/>
          <a:cs typeface="Calibri Light" charset="0"/>
        </a:defRPr>
      </a:lvl1pPr>
      <a:lvl2pPr marL="2633472" indent="-877824" algn="l" defTabSz="3511296" rtl="0" eaLnBrk="1" latinLnBrk="0" hangingPunct="1">
        <a:lnSpc>
          <a:spcPct val="90000"/>
        </a:lnSpc>
        <a:spcBef>
          <a:spcPts val="1920"/>
        </a:spcBef>
        <a:buFont typeface="Arial" panose="020B0604020202020204" pitchFamily="34" charset="0"/>
        <a:buChar char="•"/>
        <a:defRPr sz="9216" b="0" i="0" kern="1200">
          <a:solidFill>
            <a:srgbClr val="4B4D4D"/>
          </a:solidFill>
          <a:latin typeface="Calibri Light" charset="0"/>
          <a:ea typeface="Calibri Light" charset="0"/>
          <a:cs typeface="Calibri Light" charset="0"/>
        </a:defRPr>
      </a:lvl2pPr>
      <a:lvl3pPr marL="4389120" indent="-877824" algn="l" defTabSz="3511296" rtl="0" eaLnBrk="1" latinLnBrk="0" hangingPunct="1">
        <a:lnSpc>
          <a:spcPct val="90000"/>
        </a:lnSpc>
        <a:spcBef>
          <a:spcPts val="1920"/>
        </a:spcBef>
        <a:buFont typeface="Arial" panose="020B0604020202020204" pitchFamily="34" charset="0"/>
        <a:buChar char="•"/>
        <a:defRPr sz="7680" b="0" i="0" kern="1200">
          <a:solidFill>
            <a:srgbClr val="4B4D4D"/>
          </a:solidFill>
          <a:latin typeface="Calibri Light" charset="0"/>
          <a:ea typeface="Calibri Light" charset="0"/>
          <a:cs typeface="Calibri Light" charset="0"/>
        </a:defRPr>
      </a:lvl3pPr>
      <a:lvl4pPr marL="6144768" indent="-877824" algn="l" defTabSz="3511296" rtl="0" eaLnBrk="1" latinLnBrk="0" hangingPunct="1">
        <a:lnSpc>
          <a:spcPct val="90000"/>
        </a:lnSpc>
        <a:spcBef>
          <a:spcPts val="1920"/>
        </a:spcBef>
        <a:buFont typeface="Arial" panose="020B0604020202020204" pitchFamily="34" charset="0"/>
        <a:buChar char="•"/>
        <a:defRPr sz="6912" b="0" i="0" kern="1200">
          <a:solidFill>
            <a:srgbClr val="4B4D4D"/>
          </a:solidFill>
          <a:latin typeface="Calibri Light" charset="0"/>
          <a:ea typeface="Calibri Light" charset="0"/>
          <a:cs typeface="Calibri Light" charset="0"/>
        </a:defRPr>
      </a:lvl4pPr>
      <a:lvl5pPr marL="7900416" indent="-877824" algn="l" defTabSz="3511296" rtl="0" eaLnBrk="1" latinLnBrk="0" hangingPunct="1">
        <a:lnSpc>
          <a:spcPct val="90000"/>
        </a:lnSpc>
        <a:spcBef>
          <a:spcPts val="1920"/>
        </a:spcBef>
        <a:buFont typeface="Arial" panose="020B0604020202020204" pitchFamily="34" charset="0"/>
        <a:buChar char="•"/>
        <a:defRPr sz="6912" b="0" i="0" kern="1200">
          <a:solidFill>
            <a:srgbClr val="4B4D4D"/>
          </a:solidFill>
          <a:latin typeface="Calibri Light" charset="0"/>
          <a:ea typeface="Calibri Light" charset="0"/>
          <a:cs typeface="Calibri Light" charset="0"/>
        </a:defRPr>
      </a:lvl5pPr>
      <a:lvl6pPr marL="9656064" indent="-877824" algn="l" defTabSz="3511296" rtl="0" eaLnBrk="1" latinLnBrk="0" hangingPunct="1">
        <a:lnSpc>
          <a:spcPct val="90000"/>
        </a:lnSpc>
        <a:spcBef>
          <a:spcPts val="1920"/>
        </a:spcBef>
        <a:buFont typeface="Arial" panose="020B0604020202020204" pitchFamily="34" charset="0"/>
        <a:buChar char="•"/>
        <a:defRPr sz="6912" kern="1200">
          <a:solidFill>
            <a:schemeClr val="tx1"/>
          </a:solidFill>
          <a:latin typeface="+mn-lt"/>
          <a:ea typeface="+mn-ea"/>
          <a:cs typeface="+mn-cs"/>
        </a:defRPr>
      </a:lvl6pPr>
      <a:lvl7pPr marL="11411712" indent="-877824" algn="l" defTabSz="3511296" rtl="0" eaLnBrk="1" latinLnBrk="0" hangingPunct="1">
        <a:lnSpc>
          <a:spcPct val="90000"/>
        </a:lnSpc>
        <a:spcBef>
          <a:spcPts val="1920"/>
        </a:spcBef>
        <a:buFont typeface="Arial" panose="020B0604020202020204" pitchFamily="34" charset="0"/>
        <a:buChar char="•"/>
        <a:defRPr sz="6912" kern="1200">
          <a:solidFill>
            <a:schemeClr val="tx1"/>
          </a:solidFill>
          <a:latin typeface="+mn-lt"/>
          <a:ea typeface="+mn-ea"/>
          <a:cs typeface="+mn-cs"/>
        </a:defRPr>
      </a:lvl7pPr>
      <a:lvl8pPr marL="13167360" indent="-877824" algn="l" defTabSz="3511296" rtl="0" eaLnBrk="1" latinLnBrk="0" hangingPunct="1">
        <a:lnSpc>
          <a:spcPct val="90000"/>
        </a:lnSpc>
        <a:spcBef>
          <a:spcPts val="1920"/>
        </a:spcBef>
        <a:buFont typeface="Arial" panose="020B0604020202020204" pitchFamily="34" charset="0"/>
        <a:buChar char="•"/>
        <a:defRPr sz="6912" kern="1200">
          <a:solidFill>
            <a:schemeClr val="tx1"/>
          </a:solidFill>
          <a:latin typeface="+mn-lt"/>
          <a:ea typeface="+mn-ea"/>
          <a:cs typeface="+mn-cs"/>
        </a:defRPr>
      </a:lvl8pPr>
      <a:lvl9pPr marL="14923008" indent="-877824" algn="l" defTabSz="3511296" rtl="0" eaLnBrk="1" latinLnBrk="0" hangingPunct="1">
        <a:lnSpc>
          <a:spcPct val="90000"/>
        </a:lnSpc>
        <a:spcBef>
          <a:spcPts val="1920"/>
        </a:spcBef>
        <a:buFont typeface="Arial" panose="020B0604020202020204" pitchFamily="34" charset="0"/>
        <a:buChar char="•"/>
        <a:defRPr sz="6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11296" rtl="0" eaLnBrk="1" latinLnBrk="0" hangingPunct="1">
        <a:defRPr sz="6912" kern="1200">
          <a:solidFill>
            <a:schemeClr val="tx1"/>
          </a:solidFill>
          <a:latin typeface="+mn-lt"/>
          <a:ea typeface="+mn-ea"/>
          <a:cs typeface="+mn-cs"/>
        </a:defRPr>
      </a:lvl1pPr>
      <a:lvl2pPr marL="1755648" algn="l" defTabSz="3511296" rtl="0" eaLnBrk="1" latinLnBrk="0" hangingPunct="1">
        <a:defRPr sz="6912" kern="1200">
          <a:solidFill>
            <a:schemeClr val="tx1"/>
          </a:solidFill>
          <a:latin typeface="+mn-lt"/>
          <a:ea typeface="+mn-ea"/>
          <a:cs typeface="+mn-cs"/>
        </a:defRPr>
      </a:lvl2pPr>
      <a:lvl3pPr marL="3511296" algn="l" defTabSz="3511296" rtl="0" eaLnBrk="1" latinLnBrk="0" hangingPunct="1">
        <a:defRPr sz="6912" kern="1200">
          <a:solidFill>
            <a:schemeClr val="tx1"/>
          </a:solidFill>
          <a:latin typeface="+mn-lt"/>
          <a:ea typeface="+mn-ea"/>
          <a:cs typeface="+mn-cs"/>
        </a:defRPr>
      </a:lvl3pPr>
      <a:lvl4pPr marL="5266944" algn="l" defTabSz="3511296" rtl="0" eaLnBrk="1" latinLnBrk="0" hangingPunct="1">
        <a:defRPr sz="6912" kern="1200">
          <a:solidFill>
            <a:schemeClr val="tx1"/>
          </a:solidFill>
          <a:latin typeface="+mn-lt"/>
          <a:ea typeface="+mn-ea"/>
          <a:cs typeface="+mn-cs"/>
        </a:defRPr>
      </a:lvl4pPr>
      <a:lvl5pPr marL="7022592" algn="l" defTabSz="3511296" rtl="0" eaLnBrk="1" latinLnBrk="0" hangingPunct="1">
        <a:defRPr sz="6912" kern="1200">
          <a:solidFill>
            <a:schemeClr val="tx1"/>
          </a:solidFill>
          <a:latin typeface="+mn-lt"/>
          <a:ea typeface="+mn-ea"/>
          <a:cs typeface="+mn-cs"/>
        </a:defRPr>
      </a:lvl5pPr>
      <a:lvl6pPr marL="8778240" algn="l" defTabSz="3511296" rtl="0" eaLnBrk="1" latinLnBrk="0" hangingPunct="1">
        <a:defRPr sz="6912" kern="1200">
          <a:solidFill>
            <a:schemeClr val="tx1"/>
          </a:solidFill>
          <a:latin typeface="+mn-lt"/>
          <a:ea typeface="+mn-ea"/>
          <a:cs typeface="+mn-cs"/>
        </a:defRPr>
      </a:lvl6pPr>
      <a:lvl7pPr marL="10533888" algn="l" defTabSz="3511296" rtl="0" eaLnBrk="1" latinLnBrk="0" hangingPunct="1">
        <a:defRPr sz="6912" kern="1200">
          <a:solidFill>
            <a:schemeClr val="tx1"/>
          </a:solidFill>
          <a:latin typeface="+mn-lt"/>
          <a:ea typeface="+mn-ea"/>
          <a:cs typeface="+mn-cs"/>
        </a:defRPr>
      </a:lvl7pPr>
      <a:lvl8pPr marL="12289536" algn="l" defTabSz="3511296" rtl="0" eaLnBrk="1" latinLnBrk="0" hangingPunct="1">
        <a:defRPr sz="6912" kern="1200">
          <a:solidFill>
            <a:schemeClr val="tx1"/>
          </a:solidFill>
          <a:latin typeface="+mn-lt"/>
          <a:ea typeface="+mn-ea"/>
          <a:cs typeface="+mn-cs"/>
        </a:defRPr>
      </a:lvl8pPr>
      <a:lvl9pPr marL="14045184" algn="l" defTabSz="3511296" rtl="0" eaLnBrk="1" latinLnBrk="0" hangingPunct="1">
        <a:defRPr sz="69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minepuls.tistory.com%2F1348&amp;psig=AOvVaw2MCLgharZ2zb_7juotT41J&amp;ust=1605662623459000&amp;source=images&amp;cd=vfe&amp;ved=0CAIQjRxqFwoTCNi05cu1iO0CFQAAAAAdAAAAABAD" TargetMode="External"/><Relationship Id="rId2" Type="http://schemas.openxmlformats.org/officeDocument/2006/relationships/hyperlink" Target="https://www.google.com/url?sa=i&amp;url=https%3A%2F%2Fwww.istockphoto.com%2Fillustrations%2Fwizard-room&amp;psig=AOvVaw0Bf9kPrrRV9sxYeRINpQGC&amp;ust=1603119871304000&amp;source=images&amp;cd=vfe&amp;ved=0CAIQjRxqFwoTCKDY1q21vuwCFQAAAAAdAAAAABA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390492" y="4250320"/>
            <a:ext cx="31391078" cy="6860500"/>
            <a:chOff x="2077902" y="3123807"/>
            <a:chExt cx="11318883" cy="2473735"/>
          </a:xfrm>
        </p:grpSpPr>
        <p:sp>
          <p:nvSpPr>
            <p:cNvPr id="4" name="TextBox 3"/>
            <p:cNvSpPr txBox="1"/>
            <p:nvPr/>
          </p:nvSpPr>
          <p:spPr>
            <a:xfrm>
              <a:off x="2619090" y="3123807"/>
              <a:ext cx="10777695" cy="2155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80000"/>
                </a:lnSpc>
              </a:pPr>
              <a:r>
                <a:rPr lang="ko-KR" altLang="en-US" sz="23900" dirty="0">
                  <a:solidFill>
                    <a:srgbClr val="313232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Impact" charset="0"/>
                </a:rPr>
                <a:t>종합 설계 기획안</a:t>
              </a:r>
              <a:br>
                <a:rPr lang="en-US" sz="23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Impact" charset="0"/>
                  <a:ea typeface="Impact" charset="0"/>
                  <a:cs typeface="Impact" charset="0"/>
                </a:rPr>
              </a:br>
              <a:r>
                <a:rPr lang="en-US" sz="23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Impact" charset="0"/>
                  <a:ea typeface="Impact" charset="0"/>
                  <a:cs typeface="Impact" charset="0"/>
                </a:rPr>
                <a:t> </a:t>
              </a:r>
              <a:r>
                <a:rPr lang="en-US" sz="23900" dirty="0">
                  <a:solidFill>
                    <a:srgbClr val="05B0D7"/>
                  </a:solidFill>
                  <a:latin typeface="Impact" charset="0"/>
                  <a:ea typeface="Impact" charset="0"/>
                  <a:cs typeface="Impact" charset="0"/>
                </a:rPr>
                <a:t>Magician</a:t>
              </a:r>
              <a:r>
                <a:rPr lang="en-US" sz="23900" dirty="0">
                  <a:solidFill>
                    <a:srgbClr val="313232"/>
                  </a:solidFill>
                  <a:latin typeface="Impact" charset="0"/>
                  <a:ea typeface="Impact" charset="0"/>
                  <a:cs typeface="Impact" charset="0"/>
                </a:rPr>
                <a:t> War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77902" y="5292794"/>
              <a:ext cx="6979218" cy="30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400">
                <a:lnSpc>
                  <a:spcPct val="120000"/>
                </a:lnSpc>
              </a:pPr>
              <a:r>
                <a:rPr 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Calibri" charset="0"/>
                </a:rPr>
                <a:t>2015180002 </a:t>
              </a:r>
              <a:r>
                <a:rPr lang="ko-KR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Calibri" charset="0"/>
                </a:rPr>
                <a:t>김덕규</a:t>
              </a:r>
              <a:r>
                <a:rPr lang="en-US" altLang="ko-KR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Calibri" charset="0"/>
                </a:rPr>
                <a:t>	2015184034 </a:t>
              </a:r>
              <a:r>
                <a:rPr lang="ko-KR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Calibri" charset="0"/>
                </a:rPr>
                <a:t>홍범도</a:t>
              </a:r>
              <a:r>
                <a:rPr lang="en-US" altLang="ko-KR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Calibri" charset="0"/>
                </a:rPr>
                <a:t>	2015182042 </a:t>
              </a:r>
              <a:r>
                <a:rPr lang="ko-KR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  <a:cs typeface="Calibri" charset="0"/>
                </a:rPr>
                <a:t>최현욱</a:t>
              </a:r>
              <a:endPara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8862000" y="22265640"/>
            <a:ext cx="7954963" cy="2234709"/>
          </a:xfrm>
          <a:prstGeom prst="rect">
            <a:avLst/>
          </a:prstGeom>
          <a:solidFill>
            <a:srgbClr val="05B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     Let’s Start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9275384" y="22698149"/>
            <a:ext cx="1369695" cy="1369689"/>
            <a:chOff x="5305425" y="1528762"/>
            <a:chExt cx="242888" cy="242887"/>
          </a:xfrm>
        </p:grpSpPr>
        <p:sp>
          <p:nvSpPr>
            <p:cNvPr id="9" name="Rectangle 158"/>
            <p:cNvSpPr>
              <a:spLocks noChangeArrowheads="1"/>
            </p:cNvSpPr>
            <p:nvPr/>
          </p:nvSpPr>
          <p:spPr bwMode="auto">
            <a:xfrm>
              <a:off x="5305425" y="1528762"/>
              <a:ext cx="242888" cy="242887"/>
            </a:xfrm>
            <a:prstGeom prst="rect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59"/>
            <p:cNvSpPr>
              <a:spLocks noChangeShapeType="1"/>
            </p:cNvSpPr>
            <p:nvPr/>
          </p:nvSpPr>
          <p:spPr bwMode="auto">
            <a:xfrm>
              <a:off x="5353050" y="1649412"/>
              <a:ext cx="142875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0"/>
            <p:cNvSpPr>
              <a:spLocks/>
            </p:cNvSpPr>
            <p:nvPr/>
          </p:nvSpPr>
          <p:spPr bwMode="auto">
            <a:xfrm>
              <a:off x="5441950" y="1604962"/>
              <a:ext cx="53975" cy="88900"/>
            </a:xfrm>
            <a:custGeom>
              <a:avLst/>
              <a:gdLst>
                <a:gd name="T0" fmla="*/ 0 w 34"/>
                <a:gd name="T1" fmla="*/ 0 h 56"/>
                <a:gd name="T2" fmla="*/ 34 w 34"/>
                <a:gd name="T3" fmla="*/ 28 h 56"/>
                <a:gd name="T4" fmla="*/ 1 w 34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56">
                  <a:moveTo>
                    <a:pt x="0" y="0"/>
                  </a:moveTo>
                  <a:lnTo>
                    <a:pt x="34" y="28"/>
                  </a:lnTo>
                  <a:lnTo>
                    <a:pt x="1" y="56"/>
                  </a:ln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214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90">
        <p:fade/>
      </p:transition>
    </mc:Choice>
    <mc:Fallback xmlns="">
      <p:transition spd="med" advTm="990">
        <p:fade/>
      </p:transition>
    </mc:Fallback>
  </mc:AlternateContent>
  <p:extLst>
    <p:ext uri="{E180D4A7-C9FB-4DFB-919C-405C955672EB}">
      <p14:showEvtLst xmlns:p14="http://schemas.microsoft.com/office/powerpoint/2010/main">
        <p14:playEvt time="8" objId="4"/>
        <p14:stopEvt time="990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5D240-600D-4992-A5F3-4FEF232C3633}"/>
              </a:ext>
            </a:extLst>
          </p:cNvPr>
          <p:cNvSpPr txBox="1"/>
          <p:nvPr/>
        </p:nvSpPr>
        <p:spPr>
          <a:xfrm>
            <a:off x="1415082" y="1744277"/>
            <a:ext cx="19493941" cy="306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39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게임 소개</a:t>
            </a:r>
            <a:endParaRPr lang="en-US" sz="239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321289-6291-410B-AA98-20AE163F57F6}"/>
              </a:ext>
            </a:extLst>
          </p:cNvPr>
          <p:cNvSpPr/>
          <p:nvPr/>
        </p:nvSpPr>
        <p:spPr>
          <a:xfrm>
            <a:off x="1710580" y="4661226"/>
            <a:ext cx="43691301" cy="296498"/>
          </a:xfrm>
          <a:prstGeom prst="rect">
            <a:avLst/>
          </a:prstGeom>
          <a:solidFill>
            <a:srgbClr val="05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0EAC8239-3825-4368-B5DE-A47D243CBA54}"/>
              </a:ext>
            </a:extLst>
          </p:cNvPr>
          <p:cNvSpPr/>
          <p:nvPr/>
        </p:nvSpPr>
        <p:spPr>
          <a:xfrm>
            <a:off x="16989253" y="2720430"/>
            <a:ext cx="97242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 algn="just">
              <a:buFontTx/>
              <a:buChar char="-"/>
            </a:pPr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타 게임과의 비교</a:t>
            </a:r>
            <a:endParaRPr lang="en-US" altLang="ko-KR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sp>
        <p:nvSpPr>
          <p:cNvPr id="10" name="Rectangle 21">
            <a:extLst>
              <a:ext uri="{FF2B5EF4-FFF2-40B4-BE49-F238E27FC236}">
                <a16:creationId xmlns:a16="http://schemas.microsoft.com/office/drawing/2014/main" id="{09ED0C2F-E3C5-42C5-8175-E84D7FE10D72}"/>
              </a:ext>
            </a:extLst>
          </p:cNvPr>
          <p:cNvSpPr/>
          <p:nvPr/>
        </p:nvSpPr>
        <p:spPr>
          <a:xfrm>
            <a:off x="4484432" y="6305013"/>
            <a:ext cx="97242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 algn="just">
              <a:buFont typeface="Wingdings" panose="05000000000000000000" pitchFamily="2" charset="2"/>
              <a:buChar char="§"/>
            </a:pPr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스펠브레이크</a:t>
            </a:r>
            <a:endParaRPr lang="en-US" altLang="ko-KR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B6567A-445D-4784-8784-1B184FADDEF2}"/>
              </a:ext>
            </a:extLst>
          </p:cNvPr>
          <p:cNvSpPr txBox="1"/>
          <p:nvPr/>
        </p:nvSpPr>
        <p:spPr>
          <a:xfrm>
            <a:off x="25445806" y="9393527"/>
            <a:ext cx="15521884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마법사를 컨트롤 하는 게임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스킬을 통한 전투 시스템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인칭 배틀 </a:t>
            </a:r>
            <a:r>
              <a:rPr lang="ko-KR" altLang="en-US" sz="8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로얄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동적인 스킬 셋 변화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스킬 간의 상호작용이 가능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028" name="Picture 4" descr="스펠브레이크 다운 하는법 Spellbreak">
            <a:extLst>
              <a:ext uri="{FF2B5EF4-FFF2-40B4-BE49-F238E27FC236}">
                <a16:creationId xmlns:a16="http://schemas.microsoft.com/office/drawing/2014/main" id="{842AE99D-FA03-47C5-897D-70E56A579B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" t="4613" r="3311" b="22189"/>
          <a:stretch/>
        </p:blipFill>
        <p:spPr bwMode="auto">
          <a:xfrm>
            <a:off x="7024150" y="9221962"/>
            <a:ext cx="17076822" cy="1342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77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42">
        <p:fade/>
      </p:transition>
    </mc:Choice>
    <mc:Fallback xmlns="">
      <p:transition spd="med" advTm="5242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10"/>
        <p14:stopEvt time="5242" objId="10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5D240-600D-4992-A5F3-4FEF232C3633}"/>
              </a:ext>
            </a:extLst>
          </p:cNvPr>
          <p:cNvSpPr txBox="1"/>
          <p:nvPr/>
        </p:nvSpPr>
        <p:spPr>
          <a:xfrm>
            <a:off x="1415082" y="1744277"/>
            <a:ext cx="19493941" cy="306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39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게임 소개</a:t>
            </a:r>
            <a:endParaRPr lang="en-US" sz="239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321289-6291-410B-AA98-20AE163F57F6}"/>
              </a:ext>
            </a:extLst>
          </p:cNvPr>
          <p:cNvSpPr/>
          <p:nvPr/>
        </p:nvSpPr>
        <p:spPr>
          <a:xfrm>
            <a:off x="1710580" y="4661226"/>
            <a:ext cx="43691301" cy="296498"/>
          </a:xfrm>
          <a:prstGeom prst="rect">
            <a:avLst/>
          </a:prstGeom>
          <a:solidFill>
            <a:srgbClr val="05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0EAC8239-3825-4368-B5DE-A47D243CBA54}"/>
              </a:ext>
            </a:extLst>
          </p:cNvPr>
          <p:cNvSpPr/>
          <p:nvPr/>
        </p:nvSpPr>
        <p:spPr>
          <a:xfrm>
            <a:off x="16989253" y="2720430"/>
            <a:ext cx="97242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 algn="just">
              <a:buFontTx/>
              <a:buChar char="-"/>
            </a:pPr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타 게임과의 비교</a:t>
            </a:r>
            <a:endParaRPr lang="en-US" altLang="ko-KR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sp>
        <p:nvSpPr>
          <p:cNvPr id="10" name="Rectangle 21">
            <a:extLst>
              <a:ext uri="{FF2B5EF4-FFF2-40B4-BE49-F238E27FC236}">
                <a16:creationId xmlns:a16="http://schemas.microsoft.com/office/drawing/2014/main" id="{09ED0C2F-E3C5-42C5-8175-E84D7FE10D72}"/>
              </a:ext>
            </a:extLst>
          </p:cNvPr>
          <p:cNvSpPr/>
          <p:nvPr/>
        </p:nvSpPr>
        <p:spPr>
          <a:xfrm>
            <a:off x="4484432" y="6305013"/>
            <a:ext cx="1892404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 algn="just">
              <a:buFont typeface="Wingdings" panose="05000000000000000000" pitchFamily="2" charset="2"/>
              <a:buChar char="§"/>
            </a:pPr>
            <a:r>
              <a:rPr lang="ko-KR" altLang="en-US" sz="13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스펠브레이크와의 </a:t>
            </a:r>
            <a:r>
              <a:rPr lang="ko-KR" altLang="en-US" sz="13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차별점</a:t>
            </a:r>
            <a:endParaRPr lang="en-US" altLang="ko-KR" sz="13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B6567A-445D-4784-8784-1B184FADDEF2}"/>
              </a:ext>
            </a:extLst>
          </p:cNvPr>
          <p:cNvSpPr txBox="1"/>
          <p:nvPr/>
        </p:nvSpPr>
        <p:spPr>
          <a:xfrm>
            <a:off x="10401175" y="12356719"/>
            <a:ext cx="2759111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캐릭터가 스킬을 가지고 있는 방식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스킬 간의 상호작용 제거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lvl="1"/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r>
              <a:rPr lang="ko-KR" altLang="en-US" sz="8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데스매치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26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42">
        <p:fade/>
      </p:transition>
    </mc:Choice>
    <mc:Fallback xmlns="">
      <p:transition spd="med" advTm="5242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10"/>
        <p14:stopEvt time="5242" objId="10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5D240-600D-4992-A5F3-4FEF232C3633}"/>
              </a:ext>
            </a:extLst>
          </p:cNvPr>
          <p:cNvSpPr txBox="1"/>
          <p:nvPr/>
        </p:nvSpPr>
        <p:spPr>
          <a:xfrm>
            <a:off x="925224" y="2437275"/>
            <a:ext cx="22947147" cy="213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66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개인 별 역할 </a:t>
            </a:r>
            <a:r>
              <a:rPr lang="en-US" altLang="ko-KR" sz="166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/ </a:t>
            </a:r>
            <a:r>
              <a:rPr lang="ko-KR" altLang="en-US" sz="166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준비현황</a:t>
            </a:r>
            <a:endParaRPr lang="en-US" sz="166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321289-6291-410B-AA98-20AE163F57F6}"/>
              </a:ext>
            </a:extLst>
          </p:cNvPr>
          <p:cNvSpPr/>
          <p:nvPr/>
        </p:nvSpPr>
        <p:spPr>
          <a:xfrm>
            <a:off x="1710580" y="4661226"/>
            <a:ext cx="43691301" cy="296498"/>
          </a:xfrm>
          <a:prstGeom prst="rect">
            <a:avLst/>
          </a:prstGeom>
          <a:solidFill>
            <a:srgbClr val="05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0EAC8239-3825-4368-B5DE-A47D243CBA54}"/>
              </a:ext>
            </a:extLst>
          </p:cNvPr>
          <p:cNvSpPr/>
          <p:nvPr/>
        </p:nvSpPr>
        <p:spPr>
          <a:xfrm>
            <a:off x="22736910" y="2720430"/>
            <a:ext cx="97242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 algn="just">
              <a:buFontTx/>
              <a:buChar char="-"/>
            </a:pPr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준비현황</a:t>
            </a:r>
            <a:endParaRPr lang="en-US" altLang="ko-KR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ACCEEB-4914-4CEE-9336-626D38C200D9}"/>
              </a:ext>
            </a:extLst>
          </p:cNvPr>
          <p:cNvSpPr txBox="1"/>
          <p:nvPr/>
        </p:nvSpPr>
        <p:spPr>
          <a:xfrm>
            <a:off x="8038874" y="7607703"/>
            <a:ext cx="9405257" cy="14626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김덕규</a:t>
            </a:r>
            <a:endParaRPr lang="en-US" altLang="ko-KR" sz="1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C/C++</a:t>
            </a: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WIN API</a:t>
            </a:r>
          </a:p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자료구조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데이터베이스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STL</a:t>
            </a: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DirectX 9,12</a:t>
            </a:r>
          </a:p>
          <a:p>
            <a:pPr algn="ctr"/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DirectX 2D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제작 경험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DirectX 9 3D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제작 경험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TCP/IP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 경험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C0935E-5243-4433-AA2E-BAD0D2E7ED22}"/>
              </a:ext>
            </a:extLst>
          </p:cNvPr>
          <p:cNvSpPr txBox="1"/>
          <p:nvPr/>
        </p:nvSpPr>
        <p:spPr>
          <a:xfrm>
            <a:off x="19403558" y="7607703"/>
            <a:ext cx="9405257" cy="15690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홍범도</a:t>
            </a:r>
            <a:endParaRPr lang="en-US" altLang="ko-KR" sz="1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C/C++</a:t>
            </a: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WIN API</a:t>
            </a:r>
          </a:p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자료구조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알고리즘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데이터베이스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STL</a:t>
            </a: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DirectX 9,12</a:t>
            </a:r>
          </a:p>
          <a:p>
            <a:pPr algn="ctr"/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DirectX 2D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제작 경험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DirectX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12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프레임워크 제작 경험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TCP/IP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 경험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3EAA2C-1783-46EB-8780-066E791DA3CD}"/>
              </a:ext>
            </a:extLst>
          </p:cNvPr>
          <p:cNvSpPr txBox="1"/>
          <p:nvPr/>
        </p:nvSpPr>
        <p:spPr>
          <a:xfrm>
            <a:off x="30768242" y="7607703"/>
            <a:ext cx="9405257" cy="1356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최현욱</a:t>
            </a:r>
            <a:endParaRPr lang="en-US" altLang="ko-KR" sz="7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C/C++</a:t>
            </a: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WIN API</a:t>
            </a:r>
          </a:p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자료구조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알고리즘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데이터베이스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STL</a:t>
            </a: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IOCP</a:t>
            </a:r>
          </a:p>
          <a:p>
            <a:pPr algn="ctr"/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TCP/IP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 경험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IOCP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Server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제작 경험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79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42">
        <p:fade/>
      </p:transition>
    </mc:Choice>
    <mc:Fallback xmlns="">
      <p:transition spd="med" advTm="5242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10"/>
        <p14:stopEvt time="5242" objId="10"/>
      </p14:showEvt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5D240-600D-4992-A5F3-4FEF232C3633}"/>
              </a:ext>
            </a:extLst>
          </p:cNvPr>
          <p:cNvSpPr txBox="1"/>
          <p:nvPr/>
        </p:nvSpPr>
        <p:spPr>
          <a:xfrm>
            <a:off x="925224" y="2437275"/>
            <a:ext cx="22947147" cy="213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66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개인 별 역할 </a:t>
            </a:r>
            <a:r>
              <a:rPr lang="en-US" altLang="ko-KR" sz="166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/ </a:t>
            </a:r>
            <a:r>
              <a:rPr lang="ko-KR" altLang="en-US" sz="166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준비현황</a:t>
            </a:r>
            <a:endParaRPr lang="en-US" sz="166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321289-6291-410B-AA98-20AE163F57F6}"/>
              </a:ext>
            </a:extLst>
          </p:cNvPr>
          <p:cNvSpPr/>
          <p:nvPr/>
        </p:nvSpPr>
        <p:spPr>
          <a:xfrm>
            <a:off x="1710580" y="4661226"/>
            <a:ext cx="43691301" cy="296498"/>
          </a:xfrm>
          <a:prstGeom prst="rect">
            <a:avLst/>
          </a:prstGeom>
          <a:solidFill>
            <a:srgbClr val="05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0EAC8239-3825-4368-B5DE-A47D243CBA54}"/>
              </a:ext>
            </a:extLst>
          </p:cNvPr>
          <p:cNvSpPr/>
          <p:nvPr/>
        </p:nvSpPr>
        <p:spPr>
          <a:xfrm>
            <a:off x="22736910" y="2720430"/>
            <a:ext cx="97242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 algn="just">
              <a:buFontTx/>
              <a:buChar char="-"/>
            </a:pPr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기술 요소</a:t>
            </a:r>
            <a:endParaRPr lang="en-US" altLang="ko-KR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0ADCB-CC87-420E-9C4D-597828279687}"/>
              </a:ext>
            </a:extLst>
          </p:cNvPr>
          <p:cNvSpPr txBox="1"/>
          <p:nvPr/>
        </p:nvSpPr>
        <p:spPr>
          <a:xfrm>
            <a:off x="2373890" y="10391880"/>
            <a:ext cx="2697479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98648" lvl="1" indent="-1143000">
              <a:buFont typeface="Wingdings" panose="05000000000000000000" pitchFamily="2" charset="2"/>
              <a:buChar char="§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클라이언트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654296" lvl="2" indent="-1143000">
              <a:buFont typeface="Arial" panose="020B0604020202020204" pitchFamily="34" charset="0"/>
              <a:buChar char="•"/>
            </a:pPr>
            <a:r>
              <a:rPr lang="ko-KR" altLang="en-US" sz="8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스키닝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애니메이션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654296" lvl="2" indent="-1143000">
              <a:buFont typeface="Arial" panose="020B0604020202020204" pitchFamily="34" charset="0"/>
              <a:buChar char="•"/>
            </a:pPr>
            <a:r>
              <a:rPr lang="ko-KR" altLang="en-US" sz="8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카툰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렌더링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654296" lvl="2" indent="-1143000">
              <a:buFont typeface="Arial" panose="020B0604020202020204" pitchFamily="34" charset="0"/>
              <a:buChar char="•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그림자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654296" lvl="2" indent="-1143000">
              <a:buFont typeface="Arial" panose="020B0604020202020204" pitchFamily="34" charset="0"/>
              <a:buChar char="•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디자인 패턴을 기반으로 한 프레임워크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0C6865-967C-4D8E-BB68-7E9BC78A9D32}"/>
              </a:ext>
            </a:extLst>
          </p:cNvPr>
          <p:cNvSpPr txBox="1"/>
          <p:nvPr/>
        </p:nvSpPr>
        <p:spPr>
          <a:xfrm>
            <a:off x="22736910" y="10391880"/>
            <a:ext cx="269747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98648" lvl="1" indent="-1143000">
              <a:buFont typeface="Wingdings" panose="05000000000000000000" pitchFamily="2" charset="2"/>
              <a:buChar char="§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서버</a:t>
            </a:r>
          </a:p>
          <a:p>
            <a:pPr marL="4654296" lvl="2" indent="-1143000">
              <a:buFont typeface="Arial" panose="020B0604020202020204" pitchFamily="34" charset="0"/>
              <a:buChar char="•"/>
            </a:pP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IOCP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사용한 서버 구현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654296" lvl="2" indent="-1143000">
              <a:buFont typeface="Arial" panose="020B0604020202020204" pitchFamily="34" charset="0"/>
              <a:buChar char="•"/>
            </a:pP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DB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연동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654296" lvl="2" indent="-1143000">
              <a:buFont typeface="Arial" panose="020B0604020202020204" pitchFamily="34" charset="0"/>
              <a:buChar char="•"/>
            </a:pPr>
            <a:r>
              <a:rPr lang="ko-KR" altLang="en-US" sz="8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오브젝트간의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충돌처리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647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42">
        <p:fade/>
      </p:transition>
    </mc:Choice>
    <mc:Fallback xmlns="">
      <p:transition spd="med" advTm="5242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10"/>
        <p14:stopEvt time="5242" objId="10"/>
      </p14:showEvt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5D240-600D-4992-A5F3-4FEF232C3633}"/>
              </a:ext>
            </a:extLst>
          </p:cNvPr>
          <p:cNvSpPr txBox="1"/>
          <p:nvPr/>
        </p:nvSpPr>
        <p:spPr>
          <a:xfrm>
            <a:off x="925224" y="2437275"/>
            <a:ext cx="22947147" cy="213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66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개인 별 역할 </a:t>
            </a:r>
            <a:r>
              <a:rPr lang="en-US" altLang="ko-KR" sz="166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/ </a:t>
            </a:r>
            <a:r>
              <a:rPr lang="ko-KR" altLang="en-US" sz="166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준비현황</a:t>
            </a:r>
            <a:endParaRPr lang="en-US" sz="166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321289-6291-410B-AA98-20AE163F57F6}"/>
              </a:ext>
            </a:extLst>
          </p:cNvPr>
          <p:cNvSpPr/>
          <p:nvPr/>
        </p:nvSpPr>
        <p:spPr>
          <a:xfrm>
            <a:off x="1710580" y="4661226"/>
            <a:ext cx="43691301" cy="296498"/>
          </a:xfrm>
          <a:prstGeom prst="rect">
            <a:avLst/>
          </a:prstGeom>
          <a:solidFill>
            <a:srgbClr val="05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0EAC8239-3825-4368-B5DE-A47D243CBA54}"/>
              </a:ext>
            </a:extLst>
          </p:cNvPr>
          <p:cNvSpPr/>
          <p:nvPr/>
        </p:nvSpPr>
        <p:spPr>
          <a:xfrm>
            <a:off x="22736910" y="2720430"/>
            <a:ext cx="97242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 algn="just">
              <a:buFontTx/>
              <a:buChar char="-"/>
            </a:pPr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개인 별 역할</a:t>
            </a:r>
            <a:endParaRPr lang="en-US" altLang="ko-KR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B1C6E-A700-4F09-974B-B73D46578EED}"/>
              </a:ext>
            </a:extLst>
          </p:cNvPr>
          <p:cNvSpPr txBox="1"/>
          <p:nvPr/>
        </p:nvSpPr>
        <p:spPr>
          <a:xfrm>
            <a:off x="5425688" y="7878106"/>
            <a:ext cx="16760543" cy="1429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98648" lvl="1" indent="-1143000">
              <a:buFont typeface="Wingdings" panose="05000000000000000000" pitchFamily="2" charset="2"/>
              <a:buChar char="§"/>
            </a:pPr>
            <a:r>
              <a:rPr lang="ko-KR" altLang="en-US" sz="1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클라이언트</a:t>
            </a:r>
            <a:endParaRPr lang="en-US" altLang="ko-KR" sz="1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654296" lvl="2" indent="-1143000">
              <a:buFont typeface="Wingdings" panose="05000000000000000000" pitchFamily="2" charset="2"/>
              <a:buChar char="§"/>
            </a:pPr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김덕규</a:t>
            </a:r>
            <a:endParaRPr lang="en-US" altLang="ko-KR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6409944" lvl="3" indent="-1143000">
              <a:buFont typeface="Arial" panose="020B0604020202020204" pitchFamily="34" charset="0"/>
              <a:buChar char="•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프레임워크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6409944" lvl="3" indent="-1143000">
              <a:buFont typeface="Arial" panose="020B0604020202020204" pitchFamily="34" charset="0"/>
              <a:buChar char="•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물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6409944" lvl="3" indent="-1143000">
              <a:buFont typeface="Arial" panose="020B0604020202020204" pitchFamily="34" charset="0"/>
              <a:buChar char="•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그림자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6409944" lvl="3" indent="-1143000">
              <a:buFont typeface="Arial" panose="020B0604020202020204" pitchFamily="34" charset="0"/>
              <a:buChar char="•"/>
            </a:pP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654296" lvl="2" indent="-1143000">
              <a:buFont typeface="Wingdings" panose="05000000000000000000" pitchFamily="2" charset="2"/>
              <a:buChar char="§"/>
            </a:pPr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홍범도</a:t>
            </a:r>
            <a:endParaRPr lang="en-US" altLang="ko-KR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6409944" lvl="3" indent="-1143000">
              <a:buFont typeface="Arial" panose="020B0604020202020204" pitchFamily="34" charset="0"/>
              <a:buChar char="•"/>
            </a:pPr>
            <a:r>
              <a:rPr lang="ko-KR" altLang="en-US" sz="8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스키닝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애니메이션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6409944" lvl="3" indent="-1143000">
              <a:buFont typeface="Arial" panose="020B0604020202020204" pitchFamily="34" charset="0"/>
              <a:buChar char="•"/>
            </a:pPr>
            <a:r>
              <a:rPr lang="ko-KR" altLang="en-US" sz="8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노말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매핑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6409944" lvl="3" indent="-1143000">
              <a:buFont typeface="Arial" panose="020B0604020202020204" pitchFamily="34" charset="0"/>
              <a:buChar char="•"/>
            </a:pPr>
            <a:r>
              <a:rPr lang="ko-KR" altLang="en-US" sz="8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파티클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BBBB1-BA44-471E-9E60-72EDCED51C62}"/>
              </a:ext>
            </a:extLst>
          </p:cNvPr>
          <p:cNvSpPr txBox="1"/>
          <p:nvPr/>
        </p:nvSpPr>
        <p:spPr>
          <a:xfrm>
            <a:off x="23408481" y="7885841"/>
            <a:ext cx="18430661" cy="740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98648" lvl="1" indent="-1143000">
              <a:buFont typeface="Wingdings" panose="05000000000000000000" pitchFamily="2" charset="2"/>
              <a:buChar char="§"/>
            </a:pPr>
            <a:r>
              <a:rPr lang="ko-KR" altLang="en-US" sz="1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서버</a:t>
            </a:r>
            <a:endParaRPr lang="en-US" altLang="ko-KR" sz="1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654296" lvl="2" indent="-1143000">
              <a:buFont typeface="Wingdings" panose="05000000000000000000" pitchFamily="2" charset="2"/>
              <a:buChar char="§"/>
            </a:pPr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최현욱</a:t>
            </a:r>
            <a:endParaRPr lang="en-US" altLang="ko-KR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6409944" lvl="3" indent="-1143000">
              <a:buFont typeface="Arial" panose="020B0604020202020204" pitchFamily="34" charset="0"/>
              <a:buChar char="•"/>
            </a:pP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IOCP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다중 접속 서버 구현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6409944" lvl="3" indent="-1143000">
              <a:buFont typeface="Arial" panose="020B0604020202020204" pitchFamily="34" charset="0"/>
              <a:buChar char="•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서버 프레임워크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6409944" lvl="3" indent="-1143000">
              <a:buFont typeface="Arial" panose="020B0604020202020204" pitchFamily="34" charset="0"/>
              <a:buChar char="•"/>
            </a:pP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DB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구현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6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42">
        <p:fade/>
      </p:transition>
    </mc:Choice>
    <mc:Fallback xmlns="">
      <p:transition spd="med" advTm="5242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10"/>
        <p14:stopEvt time="5242" objId="10"/>
      </p14:showEvt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5D240-600D-4992-A5F3-4FEF232C3633}"/>
              </a:ext>
            </a:extLst>
          </p:cNvPr>
          <p:cNvSpPr txBox="1"/>
          <p:nvPr/>
        </p:nvSpPr>
        <p:spPr>
          <a:xfrm>
            <a:off x="925224" y="2437275"/>
            <a:ext cx="22947147" cy="213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66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개인 별 역할 </a:t>
            </a:r>
            <a:r>
              <a:rPr lang="en-US" altLang="ko-KR" sz="166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/ </a:t>
            </a:r>
            <a:r>
              <a:rPr lang="ko-KR" altLang="en-US" sz="166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준비현황</a:t>
            </a:r>
            <a:endParaRPr lang="en-US" sz="166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321289-6291-410B-AA98-20AE163F57F6}"/>
              </a:ext>
            </a:extLst>
          </p:cNvPr>
          <p:cNvSpPr/>
          <p:nvPr/>
        </p:nvSpPr>
        <p:spPr>
          <a:xfrm>
            <a:off x="1710580" y="4661226"/>
            <a:ext cx="43691301" cy="296498"/>
          </a:xfrm>
          <a:prstGeom prst="rect">
            <a:avLst/>
          </a:prstGeom>
          <a:solidFill>
            <a:srgbClr val="05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0EAC8239-3825-4368-B5DE-A47D243CBA54}"/>
              </a:ext>
            </a:extLst>
          </p:cNvPr>
          <p:cNvSpPr/>
          <p:nvPr/>
        </p:nvSpPr>
        <p:spPr>
          <a:xfrm>
            <a:off x="22736910" y="2720430"/>
            <a:ext cx="97242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 algn="just">
              <a:buFontTx/>
              <a:buChar char="-"/>
            </a:pPr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개발 일정</a:t>
            </a:r>
            <a:endParaRPr lang="en-US" altLang="ko-KR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1A9FA84C-4C23-4BB4-867A-233A02020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617321"/>
              </p:ext>
            </p:extLst>
          </p:nvPr>
        </p:nvGraphicFramePr>
        <p:xfrm>
          <a:off x="2345604" y="6480861"/>
          <a:ext cx="37354588" cy="167062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7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</a:tblGrid>
              <a:tr h="21473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항목</a:t>
                      </a:r>
                    </a:p>
                  </a:txBody>
                  <a:tcPr marL="0" marR="0" marT="0" marB="0" anchor="ctr">
                    <a:solidFill>
                      <a:srgbClr val="037EA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 anchor="ctr">
                    <a:solidFill>
                      <a:srgbClr val="037EA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 anchor="ctr">
                    <a:solidFill>
                      <a:srgbClr val="037EA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 anchor="ctr">
                    <a:solidFill>
                      <a:srgbClr val="037EA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 anchor="ctr">
                    <a:solidFill>
                      <a:srgbClr val="037EA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 anchor="ctr">
                    <a:solidFill>
                      <a:srgbClr val="037EA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 anchor="ctr">
                    <a:solidFill>
                      <a:srgbClr val="037EA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 anchor="ctr">
                    <a:solidFill>
                      <a:srgbClr val="037EA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 anchor="ctr">
                    <a:solidFill>
                      <a:srgbClr val="037EA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 anchor="ctr">
                    <a:solidFill>
                      <a:srgbClr val="037EA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95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 수집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9575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 프레임워크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95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움직임 구현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5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95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환경요소 배치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495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4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디퍼드</a:t>
                      </a:r>
                      <a:r>
                        <a:rPr lang="ko-KR" altLang="en-US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렌더링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D2D2D2"/>
                        </a:highlight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495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4400" strike="noStrike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파티클</a:t>
                      </a:r>
                      <a:r>
                        <a:rPr lang="ko-KR" altLang="en-US" sz="4400" strike="noStrik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시스템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6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495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4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노멀</a:t>
                      </a:r>
                      <a:r>
                        <a:rPr lang="ko-KR" altLang="en-US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매핑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495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 구현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495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 구현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495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조명 구현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524787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</a:t>
                      </a:r>
                      <a:r>
                        <a:rPr lang="ko-KR" altLang="en-US" sz="4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스킬구현</a:t>
                      </a:r>
                      <a:endParaRPr lang="ko-KR" altLang="en-US" sz="4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02916"/>
                  </a:ext>
                </a:extLst>
              </a:tr>
              <a:tr h="524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412412"/>
                  </a:ext>
                </a:extLst>
              </a:tr>
              <a:tr h="524787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4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인게임</a:t>
                      </a:r>
                      <a:r>
                        <a:rPr lang="ko-KR" altLang="en-US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4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524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80737"/>
                  </a:ext>
                </a:extLst>
              </a:tr>
              <a:tr h="379493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</a:t>
                      </a:r>
                      <a:r>
                        <a:rPr lang="en-US" altLang="ko-KR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r>
                        <a:rPr lang="en-US" altLang="ko-KR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4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53495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96B1D220-F539-4A88-B850-85C46D032570}"/>
              </a:ext>
            </a:extLst>
          </p:cNvPr>
          <p:cNvSpPr/>
          <p:nvPr/>
        </p:nvSpPr>
        <p:spPr>
          <a:xfrm>
            <a:off x="40500300" y="12464600"/>
            <a:ext cx="1447800" cy="14058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C061B4-86A9-4655-88C2-98DBF7397012}"/>
              </a:ext>
            </a:extLst>
          </p:cNvPr>
          <p:cNvSpPr/>
          <p:nvPr/>
        </p:nvSpPr>
        <p:spPr>
          <a:xfrm>
            <a:off x="40500300" y="15198635"/>
            <a:ext cx="1447800" cy="14058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987D2-9D3D-4674-A12A-6A86947F04DB}"/>
              </a:ext>
            </a:extLst>
          </p:cNvPr>
          <p:cNvSpPr txBox="1"/>
          <p:nvPr/>
        </p:nvSpPr>
        <p:spPr>
          <a:xfrm>
            <a:off x="42661033" y="12589508"/>
            <a:ext cx="2451312" cy="11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홍범도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238E1-A22B-4908-ABCA-8810C89E937E}"/>
              </a:ext>
            </a:extLst>
          </p:cNvPr>
          <p:cNvSpPr txBox="1"/>
          <p:nvPr/>
        </p:nvSpPr>
        <p:spPr>
          <a:xfrm>
            <a:off x="42661033" y="15323543"/>
            <a:ext cx="2343911" cy="11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김덕규</a:t>
            </a:r>
          </a:p>
        </p:txBody>
      </p:sp>
    </p:spTree>
    <p:extLst>
      <p:ext uri="{BB962C8B-B14F-4D97-AF65-F5344CB8AC3E}">
        <p14:creationId xmlns:p14="http://schemas.microsoft.com/office/powerpoint/2010/main" val="46574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42">
        <p:fade/>
      </p:transition>
    </mc:Choice>
    <mc:Fallback xmlns="">
      <p:transition spd="med" advTm="5242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10"/>
        <p14:stopEvt time="5242" objId="10"/>
      </p14:showEvt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5D240-600D-4992-A5F3-4FEF232C3633}"/>
              </a:ext>
            </a:extLst>
          </p:cNvPr>
          <p:cNvSpPr txBox="1"/>
          <p:nvPr/>
        </p:nvSpPr>
        <p:spPr>
          <a:xfrm>
            <a:off x="925224" y="2437275"/>
            <a:ext cx="22947147" cy="213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166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개인 별 역할 </a:t>
            </a:r>
            <a:r>
              <a:rPr lang="en-US" altLang="ko-KR" sz="166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/ </a:t>
            </a:r>
            <a:r>
              <a:rPr lang="ko-KR" altLang="en-US" sz="166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준비현황</a:t>
            </a:r>
            <a:endParaRPr lang="en-US" sz="166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321289-6291-410B-AA98-20AE163F57F6}"/>
              </a:ext>
            </a:extLst>
          </p:cNvPr>
          <p:cNvSpPr/>
          <p:nvPr/>
        </p:nvSpPr>
        <p:spPr>
          <a:xfrm>
            <a:off x="1710580" y="4661226"/>
            <a:ext cx="43691301" cy="296498"/>
          </a:xfrm>
          <a:prstGeom prst="rect">
            <a:avLst/>
          </a:prstGeom>
          <a:solidFill>
            <a:srgbClr val="05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0EAC8239-3825-4368-B5DE-A47D243CBA54}"/>
              </a:ext>
            </a:extLst>
          </p:cNvPr>
          <p:cNvSpPr/>
          <p:nvPr/>
        </p:nvSpPr>
        <p:spPr>
          <a:xfrm>
            <a:off x="22736910" y="2720430"/>
            <a:ext cx="97242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 algn="just">
              <a:buFontTx/>
              <a:buChar char="-"/>
            </a:pPr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개발 일정</a:t>
            </a:r>
            <a:endParaRPr lang="en-US" altLang="ko-KR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BF3933-404B-46C1-A826-464EC16E3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754255"/>
              </p:ext>
            </p:extLst>
          </p:nvPr>
        </p:nvGraphicFramePr>
        <p:xfrm>
          <a:off x="2345604" y="8989920"/>
          <a:ext cx="37441767" cy="103923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21131">
                  <a:extLst>
                    <a:ext uri="{9D8B030D-6E8A-4147-A177-3AD203B41FA5}">
                      <a16:colId xmlns:a16="http://schemas.microsoft.com/office/drawing/2014/main" val="3114045159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3534235373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371647227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1078281637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986777095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4171943026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2158350265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4125178506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1799877799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3657270840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61169834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4214740776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276269028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3457027703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3453726972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3831174491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2783127812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4071358983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2024151087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902426695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3828862366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1106630553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2434786127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2643552492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1957839811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2584170404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1093794551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3628024264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465543775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1986929720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3473062462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1149234390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3359108465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2008254060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3325157221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3854500968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3225614066"/>
                    </a:ext>
                  </a:extLst>
                </a:gridCol>
              </a:tblGrid>
              <a:tr h="1510958">
                <a:tc>
                  <a:txBody>
                    <a:bodyPr/>
                    <a:lstStyle/>
                    <a:p>
                      <a:pPr marL="0" marR="0" lvl="0" indent="0" algn="ctr" defTabSz="3511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400" dirty="0"/>
                        <a:t>항목</a:t>
                      </a: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590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sz="59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59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59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59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59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59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59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59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59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59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59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59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59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59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59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59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59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03442"/>
                  </a:ext>
                </a:extLst>
              </a:tr>
              <a:tr h="1448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프레임워크</a:t>
                      </a: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678770"/>
                  </a:ext>
                </a:extLst>
              </a:tr>
              <a:tr h="1448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컨텐츠</a:t>
                      </a: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501545"/>
                  </a:ext>
                </a:extLst>
              </a:tr>
              <a:tr h="1448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4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</a:t>
                      </a: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051810"/>
                  </a:ext>
                </a:extLst>
              </a:tr>
              <a:tr h="1448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4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897022"/>
                  </a:ext>
                </a:extLst>
              </a:tr>
              <a:tr h="1448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충돌처리</a:t>
                      </a: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810891"/>
                  </a:ext>
                </a:extLst>
              </a:tr>
              <a:tr h="1448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</a:t>
                      </a:r>
                      <a:r>
                        <a:rPr lang="en-US" altLang="ko-KR" sz="4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4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</a:t>
                      </a:r>
                      <a:endParaRPr lang="en-US" altLang="ko-KR" sz="4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4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동기화</a:t>
                      </a: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900" dirty="0">
                        <a:solidFill>
                          <a:schemeClr val="tx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299444" marR="299444" marT="149722" marB="149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EE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71275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D05BBE3-32B9-410D-8315-EAB59DD72F25}"/>
              </a:ext>
            </a:extLst>
          </p:cNvPr>
          <p:cNvSpPr/>
          <p:nvPr/>
        </p:nvSpPr>
        <p:spPr>
          <a:xfrm>
            <a:off x="40601740" y="13979435"/>
            <a:ext cx="1447800" cy="1405839"/>
          </a:xfrm>
          <a:prstGeom prst="rect">
            <a:avLst/>
          </a:prstGeom>
          <a:solidFill>
            <a:srgbClr val="05B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2E8E25-BF33-462F-A29B-E7A7D14B331D}"/>
              </a:ext>
            </a:extLst>
          </p:cNvPr>
          <p:cNvSpPr txBox="1"/>
          <p:nvPr/>
        </p:nvSpPr>
        <p:spPr>
          <a:xfrm>
            <a:off x="42762473" y="14104343"/>
            <a:ext cx="2457724" cy="11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최현욱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16EAA8-18B3-491A-9393-10C019590F67}"/>
              </a:ext>
            </a:extLst>
          </p:cNvPr>
          <p:cNvSpPr/>
          <p:nvPr/>
        </p:nvSpPr>
        <p:spPr>
          <a:xfrm>
            <a:off x="40601740" y="16156578"/>
            <a:ext cx="1447800" cy="1405839"/>
          </a:xfrm>
          <a:prstGeom prst="rect">
            <a:avLst/>
          </a:prstGeom>
          <a:solidFill>
            <a:srgbClr val="05B0EE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6DAB1-194F-4C4E-AAB4-24E41E336E5A}"/>
              </a:ext>
            </a:extLst>
          </p:cNvPr>
          <p:cNvSpPr txBox="1"/>
          <p:nvPr/>
        </p:nvSpPr>
        <p:spPr>
          <a:xfrm>
            <a:off x="42762473" y="16281486"/>
            <a:ext cx="4395335" cy="115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수정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보완</a:t>
            </a:r>
          </a:p>
        </p:txBody>
      </p:sp>
    </p:spTree>
    <p:extLst>
      <p:ext uri="{BB962C8B-B14F-4D97-AF65-F5344CB8AC3E}">
        <p14:creationId xmlns:p14="http://schemas.microsoft.com/office/powerpoint/2010/main" val="38389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42">
        <p:fade/>
      </p:transition>
    </mc:Choice>
    <mc:Fallback xmlns="">
      <p:transition spd="med" advTm="5242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10"/>
        <p14:stopEvt time="5242" objId="10"/>
      </p14:showEvt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5D240-600D-4992-A5F3-4FEF232C3633}"/>
              </a:ext>
            </a:extLst>
          </p:cNvPr>
          <p:cNvSpPr txBox="1"/>
          <p:nvPr/>
        </p:nvSpPr>
        <p:spPr>
          <a:xfrm>
            <a:off x="1415082" y="1744277"/>
            <a:ext cx="19493941" cy="306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39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동기 및 각오</a:t>
            </a:r>
            <a:endParaRPr lang="en-US" sz="239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321289-6291-410B-AA98-20AE163F57F6}"/>
              </a:ext>
            </a:extLst>
          </p:cNvPr>
          <p:cNvSpPr/>
          <p:nvPr/>
        </p:nvSpPr>
        <p:spPr>
          <a:xfrm>
            <a:off x="1710580" y="4661226"/>
            <a:ext cx="43691301" cy="296498"/>
          </a:xfrm>
          <a:prstGeom prst="rect">
            <a:avLst/>
          </a:prstGeom>
          <a:solidFill>
            <a:srgbClr val="05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1A8DB0-2E44-4F93-8FDD-4A0B55833335}"/>
              </a:ext>
            </a:extLst>
          </p:cNvPr>
          <p:cNvSpPr txBox="1"/>
          <p:nvPr/>
        </p:nvSpPr>
        <p:spPr>
          <a:xfrm>
            <a:off x="5226483" y="6238493"/>
            <a:ext cx="36363996" cy="1835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김덕규</a:t>
            </a:r>
            <a:endParaRPr lang="en-US" altLang="ko-KR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	</a:t>
            </a: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	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졸업 작품은 졸업을 하고 사회에 나가 일을 할 수 있는 지 판단하는 역량 진단이라고 생각합니다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	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사회에 나가서도 부끄럼 없이 게임을 개발할 수 있는 자격이라고 생각하며 제 스스로 채찍질하며 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	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부족함 없이 졸업작품을 완성하도록 하겠습니다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홍범도</a:t>
            </a:r>
            <a:endParaRPr lang="en-US" altLang="ko-KR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	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액션 게임의 구현 과 큰 프로젝트의 구현이 처음이라 많은 기대가 됩니다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나중에 다른 사람이 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	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너 </a:t>
            </a:r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하는일이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뭐야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라고 물어볼 때 당당하게 게임 클라이언트 프로그래머라고 대답할 수 있는 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	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자료가 될 수 있는 작품을 이번 졸업 작품을 통해 만드는게 목표입니다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</a:t>
            </a: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	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나중에 흑역사가 될 게임이 아닌 게임다운 게임을 만들어보고 싶습니다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최현욱</a:t>
            </a:r>
            <a:endParaRPr lang="en-US" altLang="ko-KR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	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졸업작품을 만드는 것은 포트폴리오의 첫 페이지를 작성하는 것과 같은 것이라 생각합니다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</a:t>
            </a: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	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실제 취업준비를 한다는 마음가짐으로 커다란 잡음없이 마무리 할 수 있도록 노력하겠습니다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06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42">
        <p:fade/>
      </p:transition>
    </mc:Choice>
    <mc:Fallback xmlns="">
      <p:transition spd="med" advTm="5242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10"/>
        <p14:stopEvt time="5242" objId="10"/>
      </p14:showEvt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5D240-600D-4992-A5F3-4FEF232C3633}"/>
              </a:ext>
            </a:extLst>
          </p:cNvPr>
          <p:cNvSpPr txBox="1"/>
          <p:nvPr/>
        </p:nvSpPr>
        <p:spPr>
          <a:xfrm>
            <a:off x="1415082" y="1744277"/>
            <a:ext cx="19493941" cy="306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39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출처</a:t>
            </a:r>
            <a:endParaRPr lang="en-US" sz="239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321289-6291-410B-AA98-20AE163F57F6}"/>
              </a:ext>
            </a:extLst>
          </p:cNvPr>
          <p:cNvSpPr/>
          <p:nvPr/>
        </p:nvSpPr>
        <p:spPr>
          <a:xfrm>
            <a:off x="1710580" y="4661226"/>
            <a:ext cx="43691301" cy="296498"/>
          </a:xfrm>
          <a:prstGeom prst="rect">
            <a:avLst/>
          </a:prstGeom>
          <a:solidFill>
            <a:srgbClr val="05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96FCD-5363-498F-A0D1-366710BBAB8A}"/>
              </a:ext>
            </a:extLst>
          </p:cNvPr>
          <p:cNvSpPr txBox="1"/>
          <p:nvPr/>
        </p:nvSpPr>
        <p:spPr>
          <a:xfrm>
            <a:off x="6365148" y="6854136"/>
            <a:ext cx="34086666" cy="6976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키보드 </a:t>
            </a:r>
            <a:r>
              <a:rPr lang="en-US" altLang="ko-KR" sz="4800" dirty="0">
                <a:hlinkClick r:id="rId2"/>
              </a:rPr>
              <a:t>https://www.google.com/url?sa=i&amp;url=https%3A%2F%2Fwww.istockphoto.com%2Fillustrations%2Fwizard-room&amp;psig=AOvVaw0Bf9kPrrRV9sxYeRINpQGC&amp;ust=1603119871304000&amp;source=images&amp;cd=vfe&amp;ved=0CAIQjRxqFwoTCKDY1q21vuwCFQAAAAAdAAAAABAD</a:t>
            </a:r>
            <a:endParaRPr lang="en-US" altLang="ko-KR" sz="4800" dirty="0"/>
          </a:p>
          <a:p>
            <a:endParaRPr lang="en-US" altLang="ko-KR" dirty="0"/>
          </a:p>
          <a:p>
            <a:r>
              <a:rPr lang="ko-KR" altLang="en-US" dirty="0"/>
              <a:t>스펠브레이크</a:t>
            </a:r>
          </a:p>
          <a:p>
            <a:r>
              <a:rPr lang="en-US" altLang="ko-KR" sz="4800" dirty="0">
                <a:hlinkClick r:id="rId3"/>
              </a:rPr>
              <a:t>https://www.google.com/url?sa=i&amp;url=https%3A%2F%2Fminepuls.tistory.com%2F1348&amp;psig=AOvVaw2MCLgharZ2zb_7juotT41J&amp;ust=1605662623459000&amp;source=images&amp;cd=vfe&amp;ved=0CAIQjRxqFwoTCNi05cu1iO0CFQAAAAAdAAAAABAD</a:t>
            </a:r>
            <a:endParaRPr lang="en-US" altLang="ko-KR" sz="4800" dirty="0"/>
          </a:p>
          <a:p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265201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42">
        <p:fade/>
      </p:transition>
    </mc:Choice>
    <mc:Fallback xmlns="">
      <p:transition spd="med" advTm="5242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10"/>
        <p14:stopEvt time="5242" objId="10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>
                <a:solidFill>
                  <a:schemeClr val="bg1"/>
                </a:solidFill>
              </a:rPr>
              <a:t>2</a:t>
            </a:fld>
            <a:r>
              <a:rPr lang="en-US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86049" y="9952141"/>
            <a:ext cx="9724289" cy="156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600" dirty="0">
                <a:solidFill>
                  <a:srgbClr val="05B0D7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개발 환경</a:t>
            </a:r>
            <a:endParaRPr lang="en-US" sz="9600" dirty="0">
              <a:solidFill>
                <a:srgbClr val="05B0D7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86044" y="15082601"/>
            <a:ext cx="132196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600" dirty="0">
                <a:solidFill>
                  <a:srgbClr val="05B0D7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개인 별 역할 </a:t>
            </a:r>
            <a:r>
              <a:rPr lang="en-US" altLang="ko-KR" sz="9600" dirty="0">
                <a:solidFill>
                  <a:srgbClr val="05B0D7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/ </a:t>
            </a:r>
            <a:r>
              <a:rPr lang="ko-KR" altLang="en-US" sz="9600" dirty="0">
                <a:solidFill>
                  <a:srgbClr val="05B0D7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준비 현황</a:t>
            </a:r>
            <a:endParaRPr lang="en-US" sz="9600" dirty="0">
              <a:solidFill>
                <a:srgbClr val="05B0D7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31291" y="12517371"/>
            <a:ext cx="9724289" cy="156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600" dirty="0">
                <a:solidFill>
                  <a:srgbClr val="05B0D7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게임 소개</a:t>
            </a:r>
            <a:endParaRPr lang="en-US" sz="9600" dirty="0">
              <a:solidFill>
                <a:srgbClr val="05B0D7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86049" y="17647829"/>
            <a:ext cx="9724289" cy="156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600" dirty="0">
                <a:solidFill>
                  <a:srgbClr val="05B0D7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동기 및 각오</a:t>
            </a:r>
            <a:endParaRPr lang="en-US" sz="9600" dirty="0">
              <a:solidFill>
                <a:srgbClr val="05B0D7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04301" y="4097919"/>
            <a:ext cx="18524746" cy="254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80000"/>
              </a:lnSpc>
            </a:pPr>
            <a:r>
              <a:rPr lang="ko-KR" altLang="en-US" sz="199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목차</a:t>
            </a:r>
            <a:endParaRPr lang="en-US" sz="199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3" name="Rectangle 21">
            <a:extLst>
              <a:ext uri="{FF2B5EF4-FFF2-40B4-BE49-F238E27FC236}">
                <a16:creationId xmlns:a16="http://schemas.microsoft.com/office/drawing/2014/main" id="{4BBA1941-9CD2-429E-BC2F-C4C6FBA93A8D}"/>
              </a:ext>
            </a:extLst>
          </p:cNvPr>
          <p:cNvSpPr/>
          <p:nvPr/>
        </p:nvSpPr>
        <p:spPr>
          <a:xfrm>
            <a:off x="5431291" y="20213059"/>
            <a:ext cx="9724289" cy="156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600" dirty="0">
                <a:solidFill>
                  <a:srgbClr val="05B0D7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출처</a:t>
            </a:r>
            <a:endParaRPr lang="en-US" sz="9600" dirty="0">
              <a:solidFill>
                <a:srgbClr val="05B0D7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sp>
        <p:nvSpPr>
          <p:cNvPr id="2" name="Rectangle 17">
            <a:extLst>
              <a:ext uri="{FF2B5EF4-FFF2-40B4-BE49-F238E27FC236}">
                <a16:creationId xmlns:a16="http://schemas.microsoft.com/office/drawing/2014/main" id="{C285E6F4-96C9-43A3-9D8F-B5A7F41CD0F1}"/>
              </a:ext>
            </a:extLst>
          </p:cNvPr>
          <p:cNvSpPr/>
          <p:nvPr/>
        </p:nvSpPr>
        <p:spPr>
          <a:xfrm>
            <a:off x="5286049" y="7511316"/>
            <a:ext cx="9724289" cy="156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600" dirty="0">
                <a:solidFill>
                  <a:srgbClr val="05B0D7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연구 목적</a:t>
            </a:r>
            <a:endParaRPr lang="en-US" sz="9600" dirty="0">
              <a:solidFill>
                <a:srgbClr val="05B0D7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42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994">
        <p:fade/>
      </p:transition>
    </mc:Choice>
    <mc:Fallback xmlns="">
      <p:transition spd="med" advTm="6994">
        <p:fade/>
      </p:transition>
    </mc:Fallback>
  </mc:AlternateContent>
  <p:extLst>
    <p:ext uri="{E180D4A7-C9FB-4DFB-919C-405C955672EB}">
      <p14:showEvtLst xmlns:p14="http://schemas.microsoft.com/office/powerpoint/2010/main">
        <p14:playEvt time="0" objId="10"/>
        <p14:stopEvt time="6994" objId="10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3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C3132-768F-4B7B-BF16-385F7E7E9641}"/>
              </a:ext>
            </a:extLst>
          </p:cNvPr>
          <p:cNvSpPr txBox="1"/>
          <p:nvPr/>
        </p:nvSpPr>
        <p:spPr>
          <a:xfrm>
            <a:off x="1415082" y="1744277"/>
            <a:ext cx="19493941" cy="306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39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연구 목적</a:t>
            </a:r>
            <a:endParaRPr lang="en-US" sz="239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6C5F96-B65E-44FE-B051-DA4DEA4697D5}"/>
              </a:ext>
            </a:extLst>
          </p:cNvPr>
          <p:cNvSpPr/>
          <p:nvPr/>
        </p:nvSpPr>
        <p:spPr>
          <a:xfrm>
            <a:off x="1710580" y="4661226"/>
            <a:ext cx="43691301" cy="296498"/>
          </a:xfrm>
          <a:prstGeom prst="rect">
            <a:avLst/>
          </a:prstGeom>
          <a:solidFill>
            <a:srgbClr val="05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6A1A8-880D-4F74-A558-A6B85B61E316}"/>
              </a:ext>
            </a:extLst>
          </p:cNvPr>
          <p:cNvSpPr txBox="1"/>
          <p:nvPr/>
        </p:nvSpPr>
        <p:spPr>
          <a:xfrm>
            <a:off x="17141652" y="8417835"/>
            <a:ext cx="12829153" cy="9664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910" dirty="0">
                <a:solidFill>
                  <a:srgbClr val="05B0EE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함초롬돋움" panose="020B0604000101010101" pitchFamily="50" charset="-127"/>
              </a:rPr>
              <a:t>DirectX 12</a:t>
            </a:r>
            <a:r>
              <a:rPr lang="ko-KR" altLang="en-US" sz="691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함초롬돋움" panose="020B0604000101010101" pitchFamily="50" charset="-127"/>
              </a:rPr>
              <a:t>를 이용한 게임 제작</a:t>
            </a:r>
            <a:endParaRPr lang="en-US" altLang="ko-KR" sz="691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691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6910" dirty="0" err="1">
                <a:solidFill>
                  <a:srgbClr val="05B0EE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함초롬돋움" panose="020B0604000101010101" pitchFamily="50" charset="-127"/>
              </a:rPr>
              <a:t>쉐이더</a:t>
            </a:r>
            <a:r>
              <a:rPr lang="en-US" altLang="ko-KR" sz="6910" dirty="0">
                <a:solidFill>
                  <a:srgbClr val="05B0EE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6910" dirty="0" err="1">
                <a:solidFill>
                  <a:srgbClr val="05B0EE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함초롬돋움" panose="020B0604000101010101" pitchFamily="50" charset="-127"/>
              </a:rPr>
              <a:t>파티클</a:t>
            </a:r>
            <a:r>
              <a:rPr lang="ko-KR" altLang="en-US" sz="691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함초롬돋움" panose="020B0604000101010101" pitchFamily="50" charset="-127"/>
              </a:rPr>
              <a:t>을</a:t>
            </a:r>
            <a:r>
              <a:rPr lang="ko-KR" altLang="en-US" sz="691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함초롬돋움" panose="020B0604000101010101" pitchFamily="50" charset="-127"/>
              </a:rPr>
              <a:t> 통한 이펙트</a:t>
            </a:r>
            <a:r>
              <a:rPr lang="ko-KR" altLang="en-US" sz="6910" dirty="0">
                <a:solidFill>
                  <a:srgbClr val="05B0EE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691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함초롬돋움" panose="020B0604000101010101" pitchFamily="50" charset="-127"/>
              </a:rPr>
              <a:t>구현</a:t>
            </a:r>
            <a:endParaRPr lang="en-US" altLang="ko-KR" sz="691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691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dirty="0">
                <a:solidFill>
                  <a:srgbClr val="05B0EE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Git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통한 협업 능력 향상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dirty="0">
                <a:solidFill>
                  <a:srgbClr val="05B0EE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IOCP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활용한 다중 접속 서버 구현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05B0EE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서버와 </a:t>
            </a:r>
            <a:r>
              <a:rPr lang="en-US" altLang="ko-KR" dirty="0">
                <a:solidFill>
                  <a:srgbClr val="05B0EE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DB</a:t>
            </a:r>
            <a:r>
              <a:rPr lang="ko-KR" altLang="en-US" dirty="0">
                <a:solidFill>
                  <a:srgbClr val="05B0EE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연동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144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6">
        <p:fade/>
      </p:transition>
    </mc:Choice>
    <mc:Fallback xmlns="">
      <p:transition spd="med" advTm="686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4</a:t>
            </a:fld>
            <a:endParaRPr lang="en-US"/>
          </a:p>
        </p:txBody>
      </p:sp>
      <p:sp>
        <p:nvSpPr>
          <p:cNvPr id="12" name="Rectangle 21">
            <a:extLst>
              <a:ext uri="{FF2B5EF4-FFF2-40B4-BE49-F238E27FC236}">
                <a16:creationId xmlns:a16="http://schemas.microsoft.com/office/drawing/2014/main" id="{5D5D1C4F-D1E3-4B5F-AC15-973F9F481981}"/>
              </a:ext>
            </a:extLst>
          </p:cNvPr>
          <p:cNvSpPr/>
          <p:nvPr/>
        </p:nvSpPr>
        <p:spPr>
          <a:xfrm>
            <a:off x="8131688" y="8738841"/>
            <a:ext cx="9724289" cy="156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600" dirty="0">
                <a:solidFill>
                  <a:srgbClr val="05B0D7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플랫폼</a:t>
            </a:r>
            <a:endParaRPr lang="en-US" sz="9600" dirty="0">
              <a:solidFill>
                <a:srgbClr val="05B0D7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sp>
        <p:nvSpPr>
          <p:cNvPr id="13" name="Rectangle 21">
            <a:extLst>
              <a:ext uri="{FF2B5EF4-FFF2-40B4-BE49-F238E27FC236}">
                <a16:creationId xmlns:a16="http://schemas.microsoft.com/office/drawing/2014/main" id="{12AE0EBC-5DBE-4E34-96C7-A39498356AD9}"/>
              </a:ext>
            </a:extLst>
          </p:cNvPr>
          <p:cNvSpPr/>
          <p:nvPr/>
        </p:nvSpPr>
        <p:spPr>
          <a:xfrm>
            <a:off x="26838271" y="9010596"/>
            <a:ext cx="9724289" cy="156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600" dirty="0">
                <a:solidFill>
                  <a:srgbClr val="05B0D7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개발 환경</a:t>
            </a:r>
            <a:endParaRPr lang="en-US" sz="9600" dirty="0">
              <a:solidFill>
                <a:srgbClr val="05B0D7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pic>
        <p:nvPicPr>
          <p:cNvPr id="1030" name="Picture 6" descr="OS]윈도우 운영체제 추가 - 컴맹닷컴 - 컴맹도 감동할 수 있는 PC쇼핑몰">
            <a:extLst>
              <a:ext uri="{FF2B5EF4-FFF2-40B4-BE49-F238E27FC236}">
                <a16:creationId xmlns:a16="http://schemas.microsoft.com/office/drawing/2014/main" id="{2FBB65CC-4353-4C59-BB19-06CEC4E17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574" y="13868963"/>
            <a:ext cx="3289753" cy="32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83E214-2E12-4186-B293-E46F9AE771CD}"/>
              </a:ext>
            </a:extLst>
          </p:cNvPr>
          <p:cNvSpPr txBox="1"/>
          <p:nvPr/>
        </p:nvSpPr>
        <p:spPr>
          <a:xfrm>
            <a:off x="12254764" y="14870514"/>
            <a:ext cx="5601213" cy="11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WINDOW OS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613003-07F5-42E9-81E7-168FD1A67C93}"/>
              </a:ext>
            </a:extLst>
          </p:cNvPr>
          <p:cNvSpPr txBox="1"/>
          <p:nvPr/>
        </p:nvSpPr>
        <p:spPr>
          <a:xfrm>
            <a:off x="31936922" y="11837291"/>
            <a:ext cx="4572085" cy="11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Direct X 12</a:t>
            </a:r>
            <a:endParaRPr lang="ko-KR" altLang="en-US" dirty="0"/>
          </a:p>
        </p:txBody>
      </p:sp>
      <p:pic>
        <p:nvPicPr>
          <p:cNvPr id="1034" name="Picture 10" descr="Visual Studio 2019 Online Learning Path | Pluralsight">
            <a:extLst>
              <a:ext uri="{FF2B5EF4-FFF2-40B4-BE49-F238E27FC236}">
                <a16:creationId xmlns:a16="http://schemas.microsoft.com/office/drawing/2014/main" id="{5C39FF9F-3C79-4340-9F64-9AC24B978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1777" y="13966934"/>
            <a:ext cx="2758419" cy="27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EFD1A4-68B1-4DD1-9BE3-F2C568E36949}"/>
              </a:ext>
            </a:extLst>
          </p:cNvPr>
          <p:cNvSpPr txBox="1"/>
          <p:nvPr/>
        </p:nvSpPr>
        <p:spPr>
          <a:xfrm>
            <a:off x="31936922" y="14757344"/>
            <a:ext cx="9123780" cy="11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VISUAL STUDIO 2019</a:t>
            </a:r>
            <a:endParaRPr lang="ko-KR" altLang="en-US" dirty="0"/>
          </a:p>
        </p:txBody>
      </p:sp>
      <p:pic>
        <p:nvPicPr>
          <p:cNvPr id="1036" name="Picture 12" descr="GitLab] GitLab 설치하기 - devlog.gitlab.io">
            <a:extLst>
              <a:ext uri="{FF2B5EF4-FFF2-40B4-BE49-F238E27FC236}">
                <a16:creationId xmlns:a16="http://schemas.microsoft.com/office/drawing/2014/main" id="{B5437F42-22D1-44FF-BA5B-C5ED2CEAB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1776" y="17135550"/>
            <a:ext cx="2758419" cy="27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7E3887A-7748-45A7-B672-89C0ABA3AA36}"/>
              </a:ext>
            </a:extLst>
          </p:cNvPr>
          <p:cNvSpPr txBox="1"/>
          <p:nvPr/>
        </p:nvSpPr>
        <p:spPr>
          <a:xfrm>
            <a:off x="31936922" y="17960077"/>
            <a:ext cx="9123780" cy="115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Lab</a:t>
            </a:r>
            <a:endParaRPr lang="ko-KR" altLang="en-US" dirty="0"/>
          </a:p>
        </p:txBody>
      </p:sp>
      <p:pic>
        <p:nvPicPr>
          <p:cNvPr id="1038" name="Picture 14" descr="New Direct3D 12 Feature Level 12_2 (D3D_FEATURE_LEVEL_12_2) | Geeks3D">
            <a:extLst>
              <a:ext uri="{FF2B5EF4-FFF2-40B4-BE49-F238E27FC236}">
                <a16:creationId xmlns:a16="http://schemas.microsoft.com/office/drawing/2014/main" id="{95364DA7-7FC2-44B2-82FF-15F1AB8AE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8187" y="11479027"/>
            <a:ext cx="2005595" cy="205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5C3132-768F-4B7B-BF16-385F7E7E9641}"/>
              </a:ext>
            </a:extLst>
          </p:cNvPr>
          <p:cNvSpPr txBox="1"/>
          <p:nvPr/>
        </p:nvSpPr>
        <p:spPr>
          <a:xfrm>
            <a:off x="1415082" y="1744277"/>
            <a:ext cx="19493941" cy="306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39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개발 환경</a:t>
            </a:r>
            <a:endParaRPr lang="en-US" sz="239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6C5F96-B65E-44FE-B051-DA4DEA4697D5}"/>
              </a:ext>
            </a:extLst>
          </p:cNvPr>
          <p:cNvSpPr/>
          <p:nvPr/>
        </p:nvSpPr>
        <p:spPr>
          <a:xfrm>
            <a:off x="1710580" y="4661226"/>
            <a:ext cx="43691301" cy="296498"/>
          </a:xfrm>
          <a:prstGeom prst="rect">
            <a:avLst/>
          </a:prstGeom>
          <a:solidFill>
            <a:srgbClr val="05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6">
        <p:fade/>
      </p:transition>
    </mc:Choice>
    <mc:Fallback xmlns="">
      <p:transition spd="med" advTm="686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5D240-600D-4992-A5F3-4FEF232C3633}"/>
              </a:ext>
            </a:extLst>
          </p:cNvPr>
          <p:cNvSpPr txBox="1"/>
          <p:nvPr/>
        </p:nvSpPr>
        <p:spPr>
          <a:xfrm>
            <a:off x="1415082" y="1744277"/>
            <a:ext cx="19493941" cy="306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39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게임 소개</a:t>
            </a:r>
            <a:endParaRPr lang="en-US" sz="239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CF265-4C43-4AC8-BD59-AFC92D612209}"/>
              </a:ext>
            </a:extLst>
          </p:cNvPr>
          <p:cNvSpPr txBox="1"/>
          <p:nvPr/>
        </p:nvSpPr>
        <p:spPr>
          <a:xfrm>
            <a:off x="10642282" y="21673812"/>
            <a:ext cx="2582790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함초롬돋움" panose="020B0604000101010101" pitchFamily="50" charset="-127"/>
              </a:rPr>
              <a:t>8</a:t>
            </a:r>
            <a:r>
              <a:rPr lang="ko-KR" altLang="en-US" sz="8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함초롬돋움" panose="020B0604000101010101" pitchFamily="50" charset="-127"/>
              </a:rPr>
              <a:t>명의 플레이어가 </a:t>
            </a:r>
            <a:r>
              <a:rPr lang="ko-KR" altLang="en-US" sz="8000" dirty="0" err="1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함초롬돋움" panose="020B0604000101010101" pitchFamily="50" charset="-127"/>
              </a:rPr>
              <a:t>데스</a:t>
            </a:r>
            <a:r>
              <a:rPr lang="ko-KR" altLang="en-US" sz="80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함초롬돋움" panose="020B0604000101010101" pitchFamily="50" charset="-127"/>
              </a:rPr>
              <a:t> 매치를 하는 액션 슈팅 게임</a:t>
            </a:r>
            <a:endParaRPr lang="en-US" altLang="ko-KR" sz="8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8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두 캐릭터 중 한 캐릭터를 골라 다른 플레이어들을 제압하는 게임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75C5AC-30BA-48BD-A17C-90A87BEE27ED}"/>
              </a:ext>
            </a:extLst>
          </p:cNvPr>
          <p:cNvSpPr/>
          <p:nvPr/>
        </p:nvSpPr>
        <p:spPr>
          <a:xfrm>
            <a:off x="1710580" y="4661226"/>
            <a:ext cx="43691301" cy="296498"/>
          </a:xfrm>
          <a:prstGeom prst="rect">
            <a:avLst/>
          </a:prstGeom>
          <a:solidFill>
            <a:srgbClr val="05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테이블, 앉아있는, 녹색, 우산이(가) 표시된 사진&#10;&#10;자동 생성된 설명">
            <a:extLst>
              <a:ext uri="{FF2B5EF4-FFF2-40B4-BE49-F238E27FC236}">
                <a16:creationId xmlns:a16="http://schemas.microsoft.com/office/drawing/2014/main" id="{CB190DC2-9E3A-4FF0-89E6-1164555B6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0895" y="5931280"/>
            <a:ext cx="24185548" cy="1487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1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42">
        <p:fade/>
      </p:transition>
    </mc:Choice>
    <mc:Fallback xmlns="">
      <p:transition spd="med" advTm="5242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10"/>
        <p14:stopEvt time="5242" objId="10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5D240-600D-4992-A5F3-4FEF232C3633}"/>
              </a:ext>
            </a:extLst>
          </p:cNvPr>
          <p:cNvSpPr txBox="1"/>
          <p:nvPr/>
        </p:nvSpPr>
        <p:spPr>
          <a:xfrm>
            <a:off x="1415082" y="1744277"/>
            <a:ext cx="19493941" cy="306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39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게임 소개</a:t>
            </a:r>
            <a:endParaRPr lang="en-US" sz="239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35B536-9DB2-4674-B47A-989A2F316376}"/>
              </a:ext>
            </a:extLst>
          </p:cNvPr>
          <p:cNvSpPr/>
          <p:nvPr/>
        </p:nvSpPr>
        <p:spPr>
          <a:xfrm>
            <a:off x="1710580" y="4661226"/>
            <a:ext cx="43691301" cy="296498"/>
          </a:xfrm>
          <a:prstGeom prst="rect">
            <a:avLst/>
          </a:prstGeom>
          <a:solidFill>
            <a:srgbClr val="05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B1580E-3D03-4A56-A0FA-6141ABEC6B45}"/>
              </a:ext>
            </a:extLst>
          </p:cNvPr>
          <p:cNvSpPr/>
          <p:nvPr/>
        </p:nvSpPr>
        <p:spPr>
          <a:xfrm>
            <a:off x="2345604" y="6652418"/>
            <a:ext cx="24237310" cy="16501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 써서 플레이어 </a:t>
            </a:r>
            <a:r>
              <a:rPr lang="ko-KR" altLang="en-US" dirty="0" err="1"/>
              <a:t>죽이는거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7F68EA-C4E4-44BC-B6A9-B24E085F29E2}"/>
              </a:ext>
            </a:extLst>
          </p:cNvPr>
          <p:cNvSpPr txBox="1"/>
          <p:nvPr/>
        </p:nvSpPr>
        <p:spPr>
          <a:xfrm>
            <a:off x="29879997" y="6652418"/>
            <a:ext cx="15521884" cy="1769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인 게임</a:t>
            </a: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스킬과 기본 공격으로 다른 플레이어를 처치한다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marL="2898648" lvl="1" indent="-1143000">
              <a:buFontTx/>
              <a:buChar char="-"/>
            </a:pP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다른 플레이어를 처치하면 </a:t>
            </a:r>
            <a:r>
              <a:rPr lang="ko-KR" altLang="en-US" sz="8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킬포인트를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획득한다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marL="2898648" lvl="1" indent="-1143000">
              <a:buFontTx/>
              <a:buChar char="-"/>
            </a:pP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죽은 플레이어는 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초 뒤에 </a:t>
            </a:r>
            <a:r>
              <a:rPr lang="ko-KR" altLang="en-US" sz="8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리스폰한다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marL="2898648" lvl="1" indent="-1143000">
              <a:buFontTx/>
              <a:buChar char="-"/>
            </a:pP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제한시간 내에 가장 많은 </a:t>
            </a:r>
            <a:r>
              <a:rPr lang="ko-KR" altLang="en-US" sz="8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킬포인트를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획득한 유저가 승리한다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D5AD3596-6DC1-4F0E-A9B0-9A12D910246F}"/>
              </a:ext>
            </a:extLst>
          </p:cNvPr>
          <p:cNvSpPr/>
          <p:nvPr/>
        </p:nvSpPr>
        <p:spPr>
          <a:xfrm>
            <a:off x="16989253" y="2720430"/>
            <a:ext cx="9724289" cy="156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- </a:t>
            </a:r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게임 플레이</a:t>
            </a:r>
            <a:endParaRPr lang="en-US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pic>
        <p:nvPicPr>
          <p:cNvPr id="5" name="그림 4" descr="우산, 테이블, 앉아있는, 비행이(가) 표시된 사진&#10;&#10;자동 생성된 설명">
            <a:extLst>
              <a:ext uri="{FF2B5EF4-FFF2-40B4-BE49-F238E27FC236}">
                <a16:creationId xmlns:a16="http://schemas.microsoft.com/office/drawing/2014/main" id="{A6C79E30-DB04-45E7-A649-45AE3ABB3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03" y="6652418"/>
            <a:ext cx="27003086" cy="1665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3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42">
        <p:fade/>
      </p:transition>
    </mc:Choice>
    <mc:Fallback xmlns="">
      <p:transition spd="med" advTm="5242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10"/>
        <p14:stopEvt time="5242" objId="10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5D240-600D-4992-A5F3-4FEF232C3633}"/>
              </a:ext>
            </a:extLst>
          </p:cNvPr>
          <p:cNvSpPr txBox="1"/>
          <p:nvPr/>
        </p:nvSpPr>
        <p:spPr>
          <a:xfrm>
            <a:off x="1415082" y="1744277"/>
            <a:ext cx="19493941" cy="306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39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게임 소개</a:t>
            </a:r>
            <a:endParaRPr lang="en-US" sz="239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321289-6291-410B-AA98-20AE163F57F6}"/>
              </a:ext>
            </a:extLst>
          </p:cNvPr>
          <p:cNvSpPr/>
          <p:nvPr/>
        </p:nvSpPr>
        <p:spPr>
          <a:xfrm>
            <a:off x="1710580" y="4661226"/>
            <a:ext cx="43691301" cy="296498"/>
          </a:xfrm>
          <a:prstGeom prst="rect">
            <a:avLst/>
          </a:prstGeom>
          <a:solidFill>
            <a:srgbClr val="05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0EAC8239-3825-4368-B5DE-A47D243CBA54}"/>
              </a:ext>
            </a:extLst>
          </p:cNvPr>
          <p:cNvSpPr/>
          <p:nvPr/>
        </p:nvSpPr>
        <p:spPr>
          <a:xfrm>
            <a:off x="16989253" y="2720430"/>
            <a:ext cx="9724289" cy="156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- </a:t>
            </a:r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맵</a:t>
            </a:r>
            <a:endParaRPr lang="en-US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372535-B677-45C2-AAA5-EEB98D7E4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786" y="5667747"/>
            <a:ext cx="19516695" cy="1942696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9116576-B8B3-4E8F-A53F-5CC3F91DF17C}"/>
              </a:ext>
            </a:extLst>
          </p:cNvPr>
          <p:cNvCxnSpPr/>
          <p:nvPr/>
        </p:nvCxnSpPr>
        <p:spPr>
          <a:xfrm>
            <a:off x="4716379" y="6930189"/>
            <a:ext cx="17902989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EBB8F88-F7CC-4CCB-A568-19D2491C1EFE}"/>
              </a:ext>
            </a:extLst>
          </p:cNvPr>
          <p:cNvCxnSpPr/>
          <p:nvPr/>
        </p:nvCxnSpPr>
        <p:spPr>
          <a:xfrm>
            <a:off x="4716379" y="6930189"/>
            <a:ext cx="0" cy="1698859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BBF9D2-5964-439B-A80A-8994D6CBDE87}"/>
              </a:ext>
            </a:extLst>
          </p:cNvPr>
          <p:cNvSpPr txBox="1"/>
          <p:nvPr/>
        </p:nvSpPr>
        <p:spPr>
          <a:xfrm>
            <a:off x="12396589" y="5774167"/>
            <a:ext cx="1665841" cy="11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9C7D6B-5E6D-4F29-86F5-4305F9CBB6EC}"/>
              </a:ext>
            </a:extLst>
          </p:cNvPr>
          <p:cNvSpPr txBox="1"/>
          <p:nvPr/>
        </p:nvSpPr>
        <p:spPr>
          <a:xfrm>
            <a:off x="2906158" y="14846473"/>
            <a:ext cx="1665841" cy="11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30D0F1-253C-4BA0-A124-F8CCE9160687}"/>
              </a:ext>
            </a:extLst>
          </p:cNvPr>
          <p:cNvSpPr txBox="1"/>
          <p:nvPr/>
        </p:nvSpPr>
        <p:spPr>
          <a:xfrm>
            <a:off x="28620423" y="9900151"/>
            <a:ext cx="15521884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중앙에 언덕으로 이루어진 형태이다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marL="2898648" lvl="1" indent="-1143000">
              <a:buFontTx/>
              <a:buChar char="-"/>
            </a:pP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r>
              <a:rPr lang="ko-KR" altLang="en-US" sz="8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맵의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크기는 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100 x 100 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유닛이다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marL="2898648" lvl="1" indent="-1143000">
              <a:buFontTx/>
              <a:buChar char="-"/>
            </a:pP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외부지형에 맞는 오브젝트 들로 구성한다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  <p:pic>
        <p:nvPicPr>
          <p:cNvPr id="20" name="그림 19" descr="식물, 나무이(가) 표시된 사진&#10;&#10;자동 생성된 설명">
            <a:extLst>
              <a:ext uri="{FF2B5EF4-FFF2-40B4-BE49-F238E27FC236}">
                <a16:creationId xmlns:a16="http://schemas.microsoft.com/office/drawing/2014/main" id="{781CE2AA-B5FF-4936-9713-443F0AB4B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8723" y="20287044"/>
            <a:ext cx="3674538" cy="3430010"/>
          </a:xfrm>
          <a:prstGeom prst="rect">
            <a:avLst/>
          </a:prstGeom>
        </p:spPr>
      </p:pic>
      <p:pic>
        <p:nvPicPr>
          <p:cNvPr id="22" name="그림 21" descr="앉아있는, 어두운이(가) 표시된 사진&#10;&#10;자동 생성된 설명">
            <a:extLst>
              <a:ext uri="{FF2B5EF4-FFF2-40B4-BE49-F238E27FC236}">
                <a16:creationId xmlns:a16="http://schemas.microsoft.com/office/drawing/2014/main" id="{F1585724-EA10-4D24-BB2B-862F07E9F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746" y="16175909"/>
            <a:ext cx="4152492" cy="3709559"/>
          </a:xfrm>
          <a:prstGeom prst="rect">
            <a:avLst/>
          </a:prstGeom>
        </p:spPr>
      </p:pic>
      <p:pic>
        <p:nvPicPr>
          <p:cNvPr id="24" name="그림 23" descr="비행기이(가) 표시된 사진&#10;&#10;자동 생성된 설명">
            <a:extLst>
              <a:ext uri="{FF2B5EF4-FFF2-40B4-BE49-F238E27FC236}">
                <a16:creationId xmlns:a16="http://schemas.microsoft.com/office/drawing/2014/main" id="{BDE78EDD-622F-4FC5-83BE-70AD64257B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666" y="10480537"/>
            <a:ext cx="3673789" cy="570350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70F33AA-9817-4A45-94FF-F037420C8D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0912" y="6078325"/>
            <a:ext cx="5130159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9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42">
        <p:fade/>
      </p:transition>
    </mc:Choice>
    <mc:Fallback xmlns="">
      <p:transition spd="med" advTm="5242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10"/>
        <p14:stopEvt time="5242" objId="10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5D240-600D-4992-A5F3-4FEF232C3633}"/>
              </a:ext>
            </a:extLst>
          </p:cNvPr>
          <p:cNvSpPr txBox="1"/>
          <p:nvPr/>
        </p:nvSpPr>
        <p:spPr>
          <a:xfrm>
            <a:off x="1415082" y="1744277"/>
            <a:ext cx="19493941" cy="306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39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게임 소개</a:t>
            </a:r>
            <a:endParaRPr lang="en-US" sz="239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321289-6291-410B-AA98-20AE163F57F6}"/>
              </a:ext>
            </a:extLst>
          </p:cNvPr>
          <p:cNvSpPr/>
          <p:nvPr/>
        </p:nvSpPr>
        <p:spPr>
          <a:xfrm>
            <a:off x="1710580" y="4661226"/>
            <a:ext cx="43691301" cy="296498"/>
          </a:xfrm>
          <a:prstGeom prst="rect">
            <a:avLst/>
          </a:prstGeom>
          <a:solidFill>
            <a:srgbClr val="05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0EAC8239-3825-4368-B5DE-A47D243CBA54}"/>
              </a:ext>
            </a:extLst>
          </p:cNvPr>
          <p:cNvSpPr/>
          <p:nvPr/>
        </p:nvSpPr>
        <p:spPr>
          <a:xfrm>
            <a:off x="16989253" y="2720430"/>
            <a:ext cx="9724289" cy="156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- </a:t>
            </a:r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캐릭터</a:t>
            </a:r>
            <a:endParaRPr lang="en-US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pic>
        <p:nvPicPr>
          <p:cNvPr id="7" name="그림 6" descr="장난감, 방이(가) 표시된 사진&#10;&#10;자동 생성된 설명">
            <a:extLst>
              <a:ext uri="{FF2B5EF4-FFF2-40B4-BE49-F238E27FC236}">
                <a16:creationId xmlns:a16="http://schemas.microsoft.com/office/drawing/2014/main" id="{C30A9942-0DF0-4B72-A591-75A54E159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38" y="4487142"/>
            <a:ext cx="24239420" cy="20459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BF4D31-F052-4999-BC73-742ADB24C473}"/>
              </a:ext>
            </a:extLst>
          </p:cNvPr>
          <p:cNvSpPr txBox="1"/>
          <p:nvPr/>
        </p:nvSpPr>
        <p:spPr>
          <a:xfrm>
            <a:off x="27813741" y="7450866"/>
            <a:ext cx="15521884" cy="1498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마법사 캐릭터 리소스를 사용한다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marL="2898648" lvl="1" indent="-1143000">
              <a:buFontTx/>
              <a:buChar char="-"/>
            </a:pP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캐릭터의 키는 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1M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이다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marL="2898648" lvl="1" indent="-1143000">
              <a:buFontTx/>
              <a:buChar char="-"/>
            </a:pP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최대 체력은 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100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이다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marL="2898648" lvl="1" indent="-1143000">
              <a:buFontTx/>
              <a:buChar char="-"/>
            </a:pP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이동속도는 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3m/s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이다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marL="2898648" lvl="1" indent="-1143000">
              <a:buFontTx/>
              <a:buChar char="-"/>
            </a:pPr>
            <a:endParaRPr lang="en-US" altLang="ko-KR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98648" lvl="1" indent="-1143000">
              <a:buFontTx/>
              <a:buChar char="-"/>
            </a:pP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각 캐릭터는 고유의 스킬 셋을 가지고 있다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034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42">
        <p:fade/>
      </p:transition>
    </mc:Choice>
    <mc:Fallback xmlns="">
      <p:transition spd="med" advTm="5242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10"/>
        <p14:stopEvt time="5242" objId="10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Vizualus.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1996-2D0B-4E1B-998A-4107E0F8DE91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5D240-600D-4992-A5F3-4FEF232C3633}"/>
              </a:ext>
            </a:extLst>
          </p:cNvPr>
          <p:cNvSpPr txBox="1"/>
          <p:nvPr/>
        </p:nvSpPr>
        <p:spPr>
          <a:xfrm>
            <a:off x="1415082" y="1744277"/>
            <a:ext cx="19493941" cy="306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3900" dirty="0">
                <a:solidFill>
                  <a:srgbClr val="31323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Impact" charset="0"/>
              </a:rPr>
              <a:t>게임 소개</a:t>
            </a:r>
            <a:endParaRPr lang="en-US" sz="23900" dirty="0">
              <a:solidFill>
                <a:srgbClr val="31323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Impact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321289-6291-410B-AA98-20AE163F57F6}"/>
              </a:ext>
            </a:extLst>
          </p:cNvPr>
          <p:cNvSpPr/>
          <p:nvPr/>
        </p:nvSpPr>
        <p:spPr>
          <a:xfrm>
            <a:off x="1710580" y="4661226"/>
            <a:ext cx="43691301" cy="296498"/>
          </a:xfrm>
          <a:prstGeom prst="rect">
            <a:avLst/>
          </a:prstGeom>
          <a:solidFill>
            <a:srgbClr val="05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0EAC8239-3825-4368-B5DE-A47D243CBA54}"/>
              </a:ext>
            </a:extLst>
          </p:cNvPr>
          <p:cNvSpPr/>
          <p:nvPr/>
        </p:nvSpPr>
        <p:spPr>
          <a:xfrm>
            <a:off x="16989253" y="2720430"/>
            <a:ext cx="9724289" cy="156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- </a:t>
            </a:r>
            <a:r>
              <a:rPr lang="ko-KR" altLang="en-US" sz="9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alibri Light" charset="0"/>
              </a:rPr>
              <a:t>조작법</a:t>
            </a:r>
            <a:endParaRPr lang="en-US" sz="9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alibri Light" charset="0"/>
            </a:endParaRPr>
          </a:p>
        </p:txBody>
      </p:sp>
      <p:pic>
        <p:nvPicPr>
          <p:cNvPr id="7" name="그림 6" descr="키보드, 전자기기, 컴퓨터, 하얀색이(가) 표시된 사진&#10;&#10;자동 생성된 설명">
            <a:extLst>
              <a:ext uri="{FF2B5EF4-FFF2-40B4-BE49-F238E27FC236}">
                <a16:creationId xmlns:a16="http://schemas.microsoft.com/office/drawing/2014/main" id="{639C50B6-AD3E-4023-AB25-B54F76CFA0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459" r="297" b="16190"/>
          <a:stretch/>
        </p:blipFill>
        <p:spPr>
          <a:xfrm>
            <a:off x="6814559" y="9853048"/>
            <a:ext cx="24518976" cy="8605623"/>
          </a:xfrm>
          <a:prstGeom prst="rect">
            <a:avLst/>
          </a:prstGeom>
        </p:spPr>
      </p:pic>
      <p:pic>
        <p:nvPicPr>
          <p:cNvPr id="8" name="그림 7" descr="옅은이(가) 표시된 사진&#10;&#10;자동 생성된 설명">
            <a:extLst>
              <a:ext uri="{FF2B5EF4-FFF2-40B4-BE49-F238E27FC236}">
                <a16:creationId xmlns:a16="http://schemas.microsoft.com/office/drawing/2014/main" id="{760F7186-47CA-40DF-AC1F-53DD280C0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535" y="9939370"/>
            <a:ext cx="10173693" cy="1017369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623556D-DC97-4880-B029-69FE747D9ADE}"/>
              </a:ext>
            </a:extLst>
          </p:cNvPr>
          <p:cNvSpPr/>
          <p:nvPr/>
        </p:nvSpPr>
        <p:spPr>
          <a:xfrm>
            <a:off x="11098820" y="11807545"/>
            <a:ext cx="1338943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4E2BAB-201B-4E66-8F7F-D0A1A6FF1683}"/>
              </a:ext>
            </a:extLst>
          </p:cNvPr>
          <p:cNvSpPr/>
          <p:nvPr/>
        </p:nvSpPr>
        <p:spPr>
          <a:xfrm>
            <a:off x="10036102" y="13459854"/>
            <a:ext cx="1338943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CE5FF4-AD3E-4110-A683-5E89A135D291}"/>
              </a:ext>
            </a:extLst>
          </p:cNvPr>
          <p:cNvSpPr/>
          <p:nvPr/>
        </p:nvSpPr>
        <p:spPr>
          <a:xfrm>
            <a:off x="11670320" y="13459854"/>
            <a:ext cx="1338943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793A76-37DD-431E-BB37-30CB0D3A510C}"/>
              </a:ext>
            </a:extLst>
          </p:cNvPr>
          <p:cNvSpPr/>
          <p:nvPr/>
        </p:nvSpPr>
        <p:spPr>
          <a:xfrm>
            <a:off x="13275041" y="13459853"/>
            <a:ext cx="1338943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475C6C-8C28-412C-BC89-8A40DEF43270}"/>
              </a:ext>
            </a:extLst>
          </p:cNvPr>
          <p:cNvSpPr/>
          <p:nvPr/>
        </p:nvSpPr>
        <p:spPr>
          <a:xfrm>
            <a:off x="12339791" y="16750132"/>
            <a:ext cx="11174186" cy="1306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SPACE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47176C-80A3-44A4-9259-098A5F24FBA3}"/>
              </a:ext>
            </a:extLst>
          </p:cNvPr>
          <p:cNvSpPr/>
          <p:nvPr/>
        </p:nvSpPr>
        <p:spPr>
          <a:xfrm>
            <a:off x="9470483" y="11807544"/>
            <a:ext cx="1338943" cy="13062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A70D84-9357-44B7-970F-7F92DB7C7D26}"/>
              </a:ext>
            </a:extLst>
          </p:cNvPr>
          <p:cNvSpPr/>
          <p:nvPr/>
        </p:nvSpPr>
        <p:spPr>
          <a:xfrm>
            <a:off x="12743470" y="11811171"/>
            <a:ext cx="1338943" cy="13062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64F6A4-5F56-4C96-8642-47669FEEEA0F}"/>
              </a:ext>
            </a:extLst>
          </p:cNvPr>
          <p:cNvSpPr/>
          <p:nvPr/>
        </p:nvSpPr>
        <p:spPr>
          <a:xfrm>
            <a:off x="14388120" y="11814426"/>
            <a:ext cx="1338943" cy="13062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65C4C9-C228-48AD-ABD4-2AF5DCA0650E}"/>
              </a:ext>
            </a:extLst>
          </p:cNvPr>
          <p:cNvSpPr/>
          <p:nvPr/>
        </p:nvSpPr>
        <p:spPr>
          <a:xfrm>
            <a:off x="34992947" y="13316897"/>
            <a:ext cx="1338943" cy="13062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Click</a:t>
            </a:r>
            <a:endParaRPr lang="ko-KR" altLang="en-US" sz="40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04AAD6C-BB66-4B56-A562-7BCE641BFD23}"/>
              </a:ext>
            </a:extLst>
          </p:cNvPr>
          <p:cNvSpPr/>
          <p:nvPr/>
        </p:nvSpPr>
        <p:spPr>
          <a:xfrm>
            <a:off x="7666913" y="19496787"/>
            <a:ext cx="1059908" cy="1059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0182E9-232F-41E4-8A77-D5EBD0FE3941}"/>
              </a:ext>
            </a:extLst>
          </p:cNvPr>
          <p:cNvSpPr txBox="1"/>
          <p:nvPr/>
        </p:nvSpPr>
        <p:spPr>
          <a:xfrm>
            <a:off x="9057308" y="19408296"/>
            <a:ext cx="1651414" cy="11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이동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7E9F7F9-1C99-42DC-96CA-4E4D0467A6A2}"/>
              </a:ext>
            </a:extLst>
          </p:cNvPr>
          <p:cNvSpPr/>
          <p:nvPr/>
        </p:nvSpPr>
        <p:spPr>
          <a:xfrm>
            <a:off x="11830873" y="19501702"/>
            <a:ext cx="1059908" cy="105990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E50AA5-C6B9-4331-9A17-4A502C3FCC56}"/>
              </a:ext>
            </a:extLst>
          </p:cNvPr>
          <p:cNvSpPr txBox="1"/>
          <p:nvPr/>
        </p:nvSpPr>
        <p:spPr>
          <a:xfrm>
            <a:off x="13221268" y="19413211"/>
            <a:ext cx="1651414" cy="11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6094C2F-47F1-480D-98D1-3A212036CDFD}"/>
              </a:ext>
            </a:extLst>
          </p:cNvPr>
          <p:cNvSpPr/>
          <p:nvPr/>
        </p:nvSpPr>
        <p:spPr>
          <a:xfrm>
            <a:off x="15994834" y="19496787"/>
            <a:ext cx="1059908" cy="105990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231426-FAD2-41A0-8D27-45BD62EC10A0}"/>
              </a:ext>
            </a:extLst>
          </p:cNvPr>
          <p:cNvSpPr txBox="1"/>
          <p:nvPr/>
        </p:nvSpPr>
        <p:spPr>
          <a:xfrm>
            <a:off x="17385228" y="19408296"/>
            <a:ext cx="3156633" cy="11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기본공격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46EE913-16D7-4651-A019-E24F08301043}"/>
              </a:ext>
            </a:extLst>
          </p:cNvPr>
          <p:cNvSpPr/>
          <p:nvPr/>
        </p:nvSpPr>
        <p:spPr>
          <a:xfrm>
            <a:off x="21664012" y="19496787"/>
            <a:ext cx="1059908" cy="10599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329DC0-F5D2-4C03-AFA5-9FA40FF058F0}"/>
              </a:ext>
            </a:extLst>
          </p:cNvPr>
          <p:cNvSpPr txBox="1"/>
          <p:nvPr/>
        </p:nvSpPr>
        <p:spPr>
          <a:xfrm>
            <a:off x="23054407" y="19408296"/>
            <a:ext cx="2404826" cy="11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이동기</a:t>
            </a:r>
          </a:p>
        </p:txBody>
      </p:sp>
    </p:spTree>
    <p:extLst>
      <p:ext uri="{BB962C8B-B14F-4D97-AF65-F5344CB8AC3E}">
        <p14:creationId xmlns:p14="http://schemas.microsoft.com/office/powerpoint/2010/main" val="249297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42">
        <p:fade/>
      </p:transition>
    </mc:Choice>
    <mc:Fallback xmlns="">
      <p:transition spd="med" advTm="5242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10"/>
        <p14:stopEvt time="5242" objId="10"/>
      </p14:showEvtLst>
    </p:ext>
  </p:extLst>
</p:sld>
</file>

<file path=ppt/theme/theme1.xml><?xml version="1.0" encoding="utf-8"?>
<a:theme xmlns:a="http://schemas.openxmlformats.org/drawingml/2006/main" name="1_Dark Backgroun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ltimate Vizualus Template">
      <a:majorFont>
        <a:latin typeface="Roboto Th"/>
        <a:ea typeface=""/>
        <a:cs typeface=""/>
      </a:majorFont>
      <a:minorFont>
        <a:latin typeface="Roboto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9357</TotalTime>
  <Words>869</Words>
  <Application>Microsoft Office PowerPoint</Application>
  <PresentationFormat>사용자 지정</PresentationFormat>
  <Paragraphs>267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Roboto Lt</vt:lpstr>
      <vt:lpstr>맑은 고딕</vt:lpstr>
      <vt:lpstr>배달의민족 한나체 Pro</vt:lpstr>
      <vt:lpstr>Arial</vt:lpstr>
      <vt:lpstr>Calibri</vt:lpstr>
      <vt:lpstr>Calibri Light</vt:lpstr>
      <vt:lpstr>Impact</vt:lpstr>
      <vt:lpstr>Wingdings</vt:lpstr>
      <vt:lpstr>1_Dark Background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Andrius Rudys</dc:creator>
  <cp:lastModifiedBy>HYEONUK</cp:lastModifiedBy>
  <cp:revision>287</cp:revision>
  <dcterms:created xsi:type="dcterms:W3CDTF">2015-11-02T19:59:48Z</dcterms:created>
  <dcterms:modified xsi:type="dcterms:W3CDTF">2020-12-08T13:40:00Z</dcterms:modified>
</cp:coreProperties>
</file>