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1366" r:id="rId2"/>
    <p:sldId id="1146" r:id="rId3"/>
    <p:sldId id="1248" r:id="rId4"/>
    <p:sldId id="1300" r:id="rId5"/>
    <p:sldId id="1308" r:id="rId6"/>
    <p:sldId id="1305" r:id="rId7"/>
    <p:sldId id="1313" r:id="rId8"/>
    <p:sldId id="1322" r:id="rId9"/>
    <p:sldId id="1327" r:id="rId10"/>
    <p:sldId id="1361" r:id="rId11"/>
    <p:sldId id="1326" r:id="rId12"/>
    <p:sldId id="1332" r:id="rId13"/>
    <p:sldId id="1331" r:id="rId14"/>
    <p:sldId id="1333" r:id="rId15"/>
    <p:sldId id="1334" r:id="rId16"/>
    <p:sldId id="1335" r:id="rId17"/>
    <p:sldId id="1337" r:id="rId18"/>
    <p:sldId id="1363" r:id="rId19"/>
    <p:sldId id="1339" r:id="rId20"/>
    <p:sldId id="1341" r:id="rId21"/>
    <p:sldId id="1340" r:id="rId22"/>
    <p:sldId id="1323" r:id="rId23"/>
    <p:sldId id="1314" r:id="rId24"/>
    <p:sldId id="1342" r:id="rId25"/>
    <p:sldId id="1343" r:id="rId26"/>
    <p:sldId id="1324" r:id="rId27"/>
    <p:sldId id="1347" r:id="rId28"/>
    <p:sldId id="1309" r:id="rId29"/>
    <p:sldId id="1344" r:id="rId30"/>
    <p:sldId id="1345" r:id="rId31"/>
    <p:sldId id="1348" r:id="rId32"/>
    <p:sldId id="1349" r:id="rId33"/>
    <p:sldId id="1353" r:id="rId34"/>
    <p:sldId id="1354" r:id="rId35"/>
    <p:sldId id="1350" r:id="rId36"/>
    <p:sldId id="1351" r:id="rId37"/>
    <p:sldId id="1352" r:id="rId38"/>
    <p:sldId id="1355" r:id="rId39"/>
    <p:sldId id="1356" r:id="rId40"/>
    <p:sldId id="1358" r:id="rId41"/>
    <p:sldId id="1357" r:id="rId42"/>
    <p:sldId id="1325" r:id="rId43"/>
    <p:sldId id="1359" r:id="rId44"/>
  </p:sldIdLst>
  <p:sldSz cx="12192000" cy="6858000"/>
  <p:notesSz cx="6889750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93" userDrawn="1">
          <p15:clr>
            <a:srgbClr val="A4A3A4"/>
          </p15:clr>
        </p15:guide>
        <p15:guide id="3" pos="728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272D"/>
    <a:srgbClr val="66AAD7"/>
    <a:srgbClr val="FFFFFF"/>
    <a:srgbClr val="00FF00"/>
    <a:srgbClr val="009DE4"/>
    <a:srgbClr val="007033"/>
    <a:srgbClr val="8238BA"/>
    <a:srgbClr val="F8F8F8"/>
    <a:srgbClr val="FF9999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C1D17-2790-E44D-A8A4-95A3D81A5B0A}" v="928" dt="2021-08-11T03:23:17.6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09"/>
    <p:restoredTop sz="96529" autoAdjust="0"/>
  </p:normalViewPr>
  <p:slideViewPr>
    <p:cSldViewPr snapToGrid="0">
      <p:cViewPr varScale="1">
        <p:scale>
          <a:sx n="112" d="100"/>
          <a:sy n="112" d="100"/>
        </p:scale>
        <p:origin x="876" y="96"/>
      </p:cViewPr>
      <p:guideLst>
        <p:guide pos="393"/>
        <p:guide pos="728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1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6088" cy="501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9E32F-E502-4895-96EE-59AAF6395999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20080"/>
            <a:ext cx="2986088" cy="501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2075" y="9520080"/>
            <a:ext cx="2986088" cy="501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6F480-3EF6-40CA-B444-C7A3C02B5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9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85559" cy="502835"/>
          </a:xfrm>
          <a:prstGeom prst="rect">
            <a:avLst/>
          </a:prstGeom>
        </p:spPr>
        <p:txBody>
          <a:bodyPr vert="horz" lIns="92328" tIns="46165" rIns="92328" bIns="4616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600" y="1"/>
            <a:ext cx="2985559" cy="502835"/>
          </a:xfrm>
          <a:prstGeom prst="rect">
            <a:avLst/>
          </a:prstGeom>
        </p:spPr>
        <p:txBody>
          <a:bodyPr vert="horz" lIns="92328" tIns="46165" rIns="92328" bIns="46165" rtlCol="0"/>
          <a:lstStyle>
            <a:lvl1pPr algn="r">
              <a:defRPr sz="1200"/>
            </a:lvl1pPr>
          </a:lstStyle>
          <a:p>
            <a:fld id="{FEC9AAAE-5D8F-4F9A-AEF0-C42750A2F133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1325" y="1255713"/>
            <a:ext cx="6007100" cy="3379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28" tIns="46165" rIns="92328" bIns="4616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6" y="4823034"/>
            <a:ext cx="5511800" cy="3946118"/>
          </a:xfrm>
          <a:prstGeom prst="rect">
            <a:avLst/>
          </a:prstGeom>
        </p:spPr>
        <p:txBody>
          <a:bodyPr vert="horz" lIns="92328" tIns="46165" rIns="92328" bIns="4616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519056"/>
            <a:ext cx="2985559" cy="502834"/>
          </a:xfrm>
          <a:prstGeom prst="rect">
            <a:avLst/>
          </a:prstGeom>
        </p:spPr>
        <p:txBody>
          <a:bodyPr vert="horz" lIns="92328" tIns="46165" rIns="92328" bIns="4616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600" y="9519056"/>
            <a:ext cx="2985559" cy="502834"/>
          </a:xfrm>
          <a:prstGeom prst="rect">
            <a:avLst/>
          </a:prstGeom>
        </p:spPr>
        <p:txBody>
          <a:bodyPr vert="horz" lIns="92328" tIns="46165" rIns="92328" bIns="46165" rtlCol="0" anchor="b"/>
          <a:lstStyle>
            <a:lvl1pPr algn="r">
              <a:defRPr sz="1200"/>
            </a:lvl1pPr>
          </a:lstStyle>
          <a:p>
            <a:fld id="{9F2276B2-87E9-42DD-9801-146C832A0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75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276B2-87E9-42DD-9801-146C832A0937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838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276B2-87E9-42DD-9801-146C832A093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014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276B2-87E9-42DD-9801-146C832A093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242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276B2-87E9-42DD-9801-146C832A093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22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276B2-87E9-42DD-9801-146C832A093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014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276B2-87E9-42DD-9801-146C832A093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110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276B2-87E9-42DD-9801-146C832A093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12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276B2-87E9-42DD-9801-146C832A093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321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276B2-87E9-42DD-9801-146C832A093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474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276B2-87E9-42DD-9801-146C832A093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76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276B2-87E9-42DD-9801-146C832A093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69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276B2-87E9-42DD-9801-146C832A093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354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276B2-87E9-42DD-9801-146C832A093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200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276B2-87E9-42DD-9801-146C832A093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59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276B2-87E9-42DD-9801-146C832A093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5804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276B2-87E9-42DD-9801-146C832A093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9180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276B2-87E9-42DD-9801-146C832A093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14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276B2-87E9-42DD-9801-146C832A093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944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276B2-87E9-42DD-9801-146C832A093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4607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276B2-87E9-42DD-9801-146C832A093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4967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276B2-87E9-42DD-9801-146C832A093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8046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276B2-87E9-42DD-9801-146C832A093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036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276B2-87E9-42DD-9801-146C832A093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1230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276B2-87E9-42DD-9801-146C832A093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305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276B2-87E9-42DD-9801-146C832A093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2637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276B2-87E9-42DD-9801-146C832A093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789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276B2-87E9-42DD-9801-146C832A093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965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276B2-87E9-42DD-9801-146C832A093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5287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276B2-87E9-42DD-9801-146C832A093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6850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276B2-87E9-42DD-9801-146C832A093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0694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276B2-87E9-42DD-9801-146C832A093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1463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276B2-87E9-42DD-9801-146C832A093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256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276B2-87E9-42DD-9801-146C832A093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589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276B2-87E9-42DD-9801-146C832A093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228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276B2-87E9-42DD-9801-146C832A093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48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276B2-87E9-42DD-9801-146C832A093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986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276B2-87E9-42DD-9801-146C832A093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500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276B2-87E9-42DD-9801-146C832A093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01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9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27391"/>
            <a:ext cx="10515600" cy="351155"/>
          </a:xfrm>
        </p:spPr>
        <p:txBody>
          <a:bodyPr>
            <a:normAutofit/>
          </a:bodyPr>
          <a:lstStyle>
            <a:lvl1pPr latinLnBrk="0">
              <a:defRPr sz="18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838200" y="407353"/>
            <a:ext cx="10515600" cy="293687"/>
          </a:xfrm>
        </p:spPr>
        <p:txBody>
          <a:bodyPr>
            <a:noAutofit/>
          </a:bodyPr>
          <a:lstStyle>
            <a:lvl1pPr marL="0" indent="0" latinLnBrk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070656"/>
            <a:ext cx="10515600" cy="251611"/>
          </a:xfrm>
        </p:spPr>
        <p:txBody>
          <a:bodyPr>
            <a:noAutofit/>
          </a:bodyPr>
          <a:lstStyle>
            <a:lvl1pPr marL="0" indent="0" latinLnBrk="0">
              <a:buNone/>
              <a:defRPr sz="1400" baseline="0">
                <a:solidFill>
                  <a:srgbClr val="2278E7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pPr lvl="0"/>
            <a:r>
              <a:rPr lang="ko-KR" altLang="en-US"/>
              <a:t>서브문구를 입력하세요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838200" y="676326"/>
            <a:ext cx="105156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81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인공지능의 한계 3 - AI 응용 상용화 85% 실패, 그리고 Data-Centric AI로의 이동 | 인사이트리포트 | 삼성SDS">
            <a:extLst>
              <a:ext uri="{FF2B5EF4-FFF2-40B4-BE49-F238E27FC236}">
                <a16:creationId xmlns:a16="http://schemas.microsoft.com/office/drawing/2014/main" id="{13837493-1625-49BE-922B-6FD53C19CD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8918"/>
            <a:ext cx="7625752" cy="521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 userDrawn="1"/>
        </p:nvSpPr>
        <p:spPr>
          <a:xfrm>
            <a:off x="0" y="-9023"/>
            <a:ext cx="7454837" cy="576567"/>
          </a:xfrm>
          <a:prstGeom prst="rect">
            <a:avLst/>
          </a:prstGeom>
          <a:solidFill>
            <a:schemeClr val="tx1">
              <a:alpha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/>
            <a:endParaRPr lang="ko-KR" alt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5764411"/>
            <a:ext cx="7454837" cy="576567"/>
          </a:xfrm>
          <a:prstGeom prst="rect">
            <a:avLst/>
          </a:prstGeom>
          <a:solidFill>
            <a:schemeClr val="tx1">
              <a:alpha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/>
            <a:endParaRPr lang="ko-KR" alt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BC49D8-DD38-4171-9A68-85B0099B69E1}"/>
              </a:ext>
            </a:extLst>
          </p:cNvPr>
          <p:cNvSpPr/>
          <p:nvPr userDrawn="1"/>
        </p:nvSpPr>
        <p:spPr>
          <a:xfrm rot="5400000" flipV="1">
            <a:off x="6368968" y="517946"/>
            <a:ext cx="6350001" cy="5296063"/>
          </a:xfrm>
          <a:prstGeom prst="rect">
            <a:avLst/>
          </a:prstGeom>
          <a:solidFill>
            <a:srgbClr val="227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26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간지">
    <p:bg>
      <p:bgPr>
        <a:solidFill>
          <a:srgbClr val="227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180" y="6557630"/>
            <a:ext cx="1195200" cy="174455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black">
          <a:xfrm>
            <a:off x="426783" y="6533102"/>
            <a:ext cx="3140200" cy="22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777" tIns="37388" rIns="74777" bIns="37388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defRPr/>
            </a:pPr>
            <a:r>
              <a:rPr kumimoji="0" lang="en-US" altLang="ko-KR" sz="800" b="0" dirty="0">
                <a:solidFill>
                  <a:schemeClr val="bg1"/>
                </a:solidFill>
                <a:latin typeface="Calibri" panose="020F0502020204030204" pitchFamily="34" charset="0"/>
                <a:ea typeface="Open Sans Light" panose="020B0306030504020204" pitchFamily="34" charset="0"/>
                <a:cs typeface="Calibri" panose="020F0502020204030204" pitchFamily="34" charset="0"/>
              </a:rPr>
              <a:t>Copyright @ Bankware Global Co, Ltd.  All rights reserved</a:t>
            </a:r>
            <a:endParaRPr kumimoji="0" lang="en-US" altLang="ko-KR" sz="1600" b="0" dirty="0">
              <a:solidFill>
                <a:schemeClr val="bg1"/>
              </a:solidFill>
              <a:latin typeface="Calibri" panose="020F0502020204030204" pitchFamily="34" charset="0"/>
              <a:ea typeface="Open Sans Light" panose="020B030603050402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" y="0"/>
            <a:ext cx="12194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3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044" y="6244591"/>
            <a:ext cx="1195200" cy="17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3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6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84532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 txBox="1">
            <a:spLocks/>
          </p:cNvSpPr>
          <p:nvPr userDrawn="1"/>
        </p:nvSpPr>
        <p:spPr>
          <a:xfrm>
            <a:off x="5916000" y="6461814"/>
            <a:ext cx="360000" cy="365125"/>
          </a:xfrm>
          <a:prstGeom prst="rect">
            <a:avLst/>
          </a:prstGeom>
        </p:spPr>
        <p:txBody>
          <a:bodyPr vert="horz" lIns="0" tIns="45720" rIns="0" bIns="72000" rtlCol="0" anchor="ctr"/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800" kern="120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1219DC7-E0A4-4AEC-9003-D23495100970}" type="slidenum">
              <a:rPr lang="en-US" altLang="ko-KR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1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7" r:id="rId2"/>
    <p:sldLayoutId id="2147483676" r:id="rId3"/>
    <p:sldLayoutId id="2147483662" r:id="rId4"/>
    <p:sldLayoutId id="2147483671" r:id="rId5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0A9CB68-41B6-4ADB-A564-20B45BE2F01C}"/>
              </a:ext>
            </a:extLst>
          </p:cNvPr>
          <p:cNvSpPr/>
          <p:nvPr/>
        </p:nvSpPr>
        <p:spPr>
          <a:xfrm>
            <a:off x="2478613" y="2729141"/>
            <a:ext cx="8296549" cy="164352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2D3976D-46C0-4ED8-830C-9AD9BAE861CF}"/>
              </a:ext>
            </a:extLst>
          </p:cNvPr>
          <p:cNvSpPr/>
          <p:nvPr/>
        </p:nvSpPr>
        <p:spPr>
          <a:xfrm>
            <a:off x="2478612" y="4473258"/>
            <a:ext cx="8296549" cy="164352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3C8609-BD07-43FC-A4AA-63FFF1AD0193}"/>
              </a:ext>
            </a:extLst>
          </p:cNvPr>
          <p:cNvSpPr/>
          <p:nvPr/>
        </p:nvSpPr>
        <p:spPr>
          <a:xfrm>
            <a:off x="2478612" y="1009884"/>
            <a:ext cx="8296549" cy="164352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81B113-B0EA-4B9D-A0B2-671AE892129B}"/>
              </a:ext>
            </a:extLst>
          </p:cNvPr>
          <p:cNvSpPr/>
          <p:nvPr/>
        </p:nvSpPr>
        <p:spPr>
          <a:xfrm>
            <a:off x="1172751" y="985024"/>
            <a:ext cx="1225613" cy="16435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데이터</a:t>
            </a:r>
            <a:endParaRPr lang="en-US" altLang="ko-KR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라벨링</a:t>
            </a:r>
            <a:endParaRPr lang="ko-KR" alt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8A5539-94DE-465F-9206-2C5A666B6EAD}"/>
              </a:ext>
            </a:extLst>
          </p:cNvPr>
          <p:cNvSpPr/>
          <p:nvPr/>
        </p:nvSpPr>
        <p:spPr>
          <a:xfrm>
            <a:off x="1172751" y="2729141"/>
            <a:ext cx="1225613" cy="16435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모델 학습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8C1289-02EA-4735-96FB-00D6EE8C6BA9}"/>
              </a:ext>
            </a:extLst>
          </p:cNvPr>
          <p:cNvSpPr/>
          <p:nvPr/>
        </p:nvSpPr>
        <p:spPr>
          <a:xfrm>
            <a:off x="1172751" y="4473258"/>
            <a:ext cx="1225613" cy="16435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어플리케이션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D4538EC-5556-455A-A2A0-86DB62C974A1}"/>
              </a:ext>
            </a:extLst>
          </p:cNvPr>
          <p:cNvSpPr/>
          <p:nvPr/>
        </p:nvSpPr>
        <p:spPr>
          <a:xfrm>
            <a:off x="6943139" y="4553205"/>
            <a:ext cx="1940638" cy="1487212"/>
          </a:xfrm>
          <a:prstGeom prst="roundRect">
            <a:avLst>
              <a:gd name="adj" fmla="val 6484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시스템 구성 요소</a:t>
            </a:r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8B89FC0B-C70D-4E2C-9FAE-3B7826FA7298}"/>
              </a:ext>
            </a:extLst>
          </p:cNvPr>
          <p:cNvSpPr/>
          <p:nvPr/>
        </p:nvSpPr>
        <p:spPr>
          <a:xfrm>
            <a:off x="3950432" y="1315001"/>
            <a:ext cx="952698" cy="803822"/>
          </a:xfrm>
          <a:prstGeom prst="can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 </a:t>
            </a:r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이미지</a:t>
            </a: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26BF85C-F33B-4FDB-B131-D8B56B3FF3D9}"/>
              </a:ext>
            </a:extLst>
          </p:cNvPr>
          <p:cNvSpPr/>
          <p:nvPr/>
        </p:nvSpPr>
        <p:spPr>
          <a:xfrm>
            <a:off x="5832721" y="1232792"/>
            <a:ext cx="1016823" cy="96824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라벨링</a:t>
            </a:r>
            <a:endParaRPr lang="ko-KR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순서도: 카드 9">
            <a:extLst>
              <a:ext uri="{FF2B5EF4-FFF2-40B4-BE49-F238E27FC236}">
                <a16:creationId xmlns:a16="http://schemas.microsoft.com/office/drawing/2014/main" id="{8162C5C6-A7AC-4616-A846-395AF0359816}"/>
              </a:ext>
            </a:extLst>
          </p:cNvPr>
          <p:cNvSpPr/>
          <p:nvPr/>
        </p:nvSpPr>
        <p:spPr>
          <a:xfrm>
            <a:off x="7070914" y="4622137"/>
            <a:ext cx="815289" cy="639052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중간언어</a:t>
            </a:r>
            <a:endParaRPr lang="en-US" altLang="ko-K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C3DD6514-AF18-4E9C-8CA1-132CF8BA9BEB}"/>
              </a:ext>
            </a:extLst>
          </p:cNvPr>
          <p:cNvSpPr/>
          <p:nvPr/>
        </p:nvSpPr>
        <p:spPr>
          <a:xfrm>
            <a:off x="5809715" y="3025066"/>
            <a:ext cx="1016823" cy="96824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모델</a:t>
            </a:r>
            <a:endParaRPr lang="en-US" altLang="ko-K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학습</a:t>
            </a: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FA71910B-0B08-4397-AABC-85FE4E55524D}"/>
              </a:ext>
            </a:extLst>
          </p:cNvPr>
          <p:cNvSpPr/>
          <p:nvPr/>
        </p:nvSpPr>
        <p:spPr>
          <a:xfrm>
            <a:off x="3919242" y="4810902"/>
            <a:ext cx="1016823" cy="96824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AI-UI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어플리케이션</a:t>
            </a:r>
          </a:p>
        </p:txBody>
      </p:sp>
      <p:sp>
        <p:nvSpPr>
          <p:cNvPr id="17" name="순서도: 카드 16">
            <a:extLst>
              <a:ext uri="{FF2B5EF4-FFF2-40B4-BE49-F238E27FC236}">
                <a16:creationId xmlns:a16="http://schemas.microsoft.com/office/drawing/2014/main" id="{9CCFB266-84D1-4327-8D16-37A7FC344D21}"/>
              </a:ext>
            </a:extLst>
          </p:cNvPr>
          <p:cNvSpPr/>
          <p:nvPr/>
        </p:nvSpPr>
        <p:spPr>
          <a:xfrm>
            <a:off x="4019136" y="3128999"/>
            <a:ext cx="815289" cy="762717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YOLOv8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모델</a:t>
            </a:r>
            <a:endParaRPr lang="en-US" altLang="ko-K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순서도: 논리합 30">
            <a:extLst>
              <a:ext uri="{FF2B5EF4-FFF2-40B4-BE49-F238E27FC236}">
                <a16:creationId xmlns:a16="http://schemas.microsoft.com/office/drawing/2014/main" id="{00715EBB-4925-4760-8BCE-8BF33E821D83}"/>
              </a:ext>
            </a:extLst>
          </p:cNvPr>
          <p:cNvSpPr/>
          <p:nvPr/>
        </p:nvSpPr>
        <p:spPr>
          <a:xfrm>
            <a:off x="5909388" y="5202406"/>
            <a:ext cx="186612" cy="186612"/>
          </a:xfrm>
          <a:prstGeom prst="flowChartOr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6671892-BD64-407E-AEAE-13503B37BFB7}"/>
              </a:ext>
            </a:extLst>
          </p:cNvPr>
          <p:cNvCxnSpPr>
            <a:stCxn id="4" idx="4"/>
            <a:endCxn id="7" idx="2"/>
          </p:cNvCxnSpPr>
          <p:nvPr/>
        </p:nvCxnSpPr>
        <p:spPr>
          <a:xfrm>
            <a:off x="4903130" y="1716912"/>
            <a:ext cx="92959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639C525-7B83-48AE-873A-39E8570C85AD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6849544" y="1716912"/>
            <a:ext cx="977906" cy="105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468C7CC-2C1F-425A-84FA-7F57B98DBB86}"/>
              </a:ext>
            </a:extLst>
          </p:cNvPr>
          <p:cNvCxnSpPr>
            <a:cxnSpLocks/>
            <a:stCxn id="12" idx="2"/>
            <a:endCxn id="17" idx="3"/>
          </p:cNvCxnSpPr>
          <p:nvPr/>
        </p:nvCxnSpPr>
        <p:spPr>
          <a:xfrm flipH="1">
            <a:off x="4834425" y="3509186"/>
            <a:ext cx="975290" cy="117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01316A9-54C3-493F-A376-5E161062D6D2}"/>
              </a:ext>
            </a:extLst>
          </p:cNvPr>
          <p:cNvCxnSpPr>
            <a:cxnSpLocks/>
            <a:stCxn id="15" idx="0"/>
            <a:endCxn id="17" idx="2"/>
          </p:cNvCxnSpPr>
          <p:nvPr/>
        </p:nvCxnSpPr>
        <p:spPr>
          <a:xfrm flipH="1" flipV="1">
            <a:off x="4426781" y="3891716"/>
            <a:ext cx="873" cy="91918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0E27C48-4C62-4B54-A607-7847A5965EB6}"/>
              </a:ext>
            </a:extLst>
          </p:cNvPr>
          <p:cNvCxnSpPr>
            <a:cxnSpLocks/>
            <a:stCxn id="9" idx="1"/>
            <a:endCxn id="31" idx="6"/>
          </p:cNvCxnSpPr>
          <p:nvPr/>
        </p:nvCxnSpPr>
        <p:spPr>
          <a:xfrm flipH="1" flipV="1">
            <a:off x="6096000" y="5295712"/>
            <a:ext cx="847139" cy="109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BBB7774-7D68-4EE9-AB7C-456792219D28}"/>
              </a:ext>
            </a:extLst>
          </p:cNvPr>
          <p:cNvCxnSpPr>
            <a:stCxn id="15" idx="2"/>
          </p:cNvCxnSpPr>
          <p:nvPr/>
        </p:nvCxnSpPr>
        <p:spPr>
          <a:xfrm flipH="1">
            <a:off x="3517642" y="5295022"/>
            <a:ext cx="4016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40EEAA2-826B-4F54-806E-289D841B42AB}"/>
              </a:ext>
            </a:extLst>
          </p:cNvPr>
          <p:cNvSpPr txBox="1"/>
          <p:nvPr/>
        </p:nvSpPr>
        <p:spPr>
          <a:xfrm>
            <a:off x="2885345" y="5156522"/>
            <a:ext cx="688256" cy="276999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sz="1200">
                <a:latin typeface="Calibri" panose="020F0502020204030204" pitchFamily="34" charset="0"/>
                <a:cs typeface="Calibri" panose="020F0502020204030204" pitchFamily="34" charset="0"/>
              </a:rPr>
              <a:t>소스코드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D73410A-BD21-4336-B977-7988E7E9A57E}"/>
              </a:ext>
            </a:extLst>
          </p:cNvPr>
          <p:cNvSpPr/>
          <p:nvPr/>
        </p:nvSpPr>
        <p:spPr>
          <a:xfrm>
            <a:off x="7833586" y="1155160"/>
            <a:ext cx="2013165" cy="1110737"/>
          </a:xfrm>
          <a:prstGeom prst="roundRect">
            <a:avLst>
              <a:gd name="adj" fmla="val 6484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순서도: 카드 41">
            <a:extLst>
              <a:ext uri="{FF2B5EF4-FFF2-40B4-BE49-F238E27FC236}">
                <a16:creationId xmlns:a16="http://schemas.microsoft.com/office/drawing/2014/main" id="{7B6124A1-53E1-4002-8800-3C706094901E}"/>
              </a:ext>
            </a:extLst>
          </p:cNvPr>
          <p:cNvSpPr/>
          <p:nvPr/>
        </p:nvSpPr>
        <p:spPr>
          <a:xfrm>
            <a:off x="8004756" y="1322164"/>
            <a:ext cx="815289" cy="762717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이미지</a:t>
            </a:r>
            <a:endParaRPr lang="en-US" altLang="ko-K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ko-KR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png</a:t>
            </a:r>
            <a:r>
              <a:rPr lang="en-US" altLang="ko-K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.jpg</a:t>
            </a:r>
          </a:p>
        </p:txBody>
      </p:sp>
      <p:sp>
        <p:nvSpPr>
          <p:cNvPr id="43" name="순서도: 카드 42">
            <a:extLst>
              <a:ext uri="{FF2B5EF4-FFF2-40B4-BE49-F238E27FC236}">
                <a16:creationId xmlns:a16="http://schemas.microsoft.com/office/drawing/2014/main" id="{BDB54040-B3D1-48F3-9B4B-3E3E2484D719}"/>
              </a:ext>
            </a:extLst>
          </p:cNvPr>
          <p:cNvSpPr/>
          <p:nvPr/>
        </p:nvSpPr>
        <p:spPr>
          <a:xfrm>
            <a:off x="8886392" y="1319643"/>
            <a:ext cx="815289" cy="762717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데이터</a:t>
            </a:r>
            <a:endParaRPr lang="en-US" altLang="ko-K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.txt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C26BE895-A8D3-4C33-9795-104E7EDDCAD7}"/>
              </a:ext>
            </a:extLst>
          </p:cNvPr>
          <p:cNvCxnSpPr>
            <a:cxnSpLocks/>
            <a:stCxn id="41" idx="2"/>
            <a:endCxn id="12" idx="0"/>
          </p:cNvCxnSpPr>
          <p:nvPr/>
        </p:nvCxnSpPr>
        <p:spPr>
          <a:xfrm rot="5400000">
            <a:off x="7199564" y="1384460"/>
            <a:ext cx="759169" cy="252204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순서도: 카드 48">
            <a:extLst>
              <a:ext uri="{FF2B5EF4-FFF2-40B4-BE49-F238E27FC236}">
                <a16:creationId xmlns:a16="http://schemas.microsoft.com/office/drawing/2014/main" id="{F9753335-3C20-4A60-B88E-4DF12F58274D}"/>
              </a:ext>
            </a:extLst>
          </p:cNvPr>
          <p:cNvSpPr/>
          <p:nvPr/>
        </p:nvSpPr>
        <p:spPr>
          <a:xfrm>
            <a:off x="7968650" y="4619119"/>
            <a:ext cx="815289" cy="639052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템플릿</a:t>
            </a:r>
            <a:endParaRPr lang="en-US" altLang="ko-K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순서도: 카드 49">
            <a:extLst>
              <a:ext uri="{FF2B5EF4-FFF2-40B4-BE49-F238E27FC236}">
                <a16:creationId xmlns:a16="http://schemas.microsoft.com/office/drawing/2014/main" id="{426AA0A8-6C12-4367-88F0-5BB7C52FD3D4}"/>
              </a:ext>
            </a:extLst>
          </p:cNvPr>
          <p:cNvSpPr/>
          <p:nvPr/>
        </p:nvSpPr>
        <p:spPr>
          <a:xfrm>
            <a:off x="7070913" y="5326976"/>
            <a:ext cx="1713025" cy="639052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생성 옵션</a:t>
            </a:r>
            <a:endParaRPr lang="en-US" altLang="ko-K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FB0E18C-C053-4D74-A63B-49ABB7DB0237}"/>
              </a:ext>
            </a:extLst>
          </p:cNvPr>
          <p:cNvCxnSpPr>
            <a:cxnSpLocks/>
            <a:stCxn id="31" idx="2"/>
            <a:endCxn id="15" idx="6"/>
          </p:cNvCxnSpPr>
          <p:nvPr/>
        </p:nvCxnSpPr>
        <p:spPr>
          <a:xfrm flipH="1" flipV="1">
            <a:off x="4936065" y="5295022"/>
            <a:ext cx="973323" cy="69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522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+mn-ea"/>
              </a:rPr>
              <a:t>Embedding Usecase</a:t>
            </a:r>
            <a:endParaRPr lang="ko-KR" alt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02. LLM</a:t>
            </a:r>
            <a:r>
              <a:rPr lang="ko-KR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과 임베딩 벡터의 기본 개념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1300" dirty="0">
                <a:ea typeface="+mn-ea"/>
              </a:rPr>
              <a:t>Semantic Search(</a:t>
            </a:r>
            <a:r>
              <a:rPr lang="ko-KR" altLang="en-US" sz="1300" dirty="0">
                <a:ea typeface="+mn-ea"/>
              </a:rPr>
              <a:t>의미 기반 검색</a:t>
            </a:r>
            <a:r>
              <a:rPr lang="en-US" altLang="ko-KR" sz="1300" dirty="0">
                <a:ea typeface="+mn-ea"/>
              </a:rPr>
              <a:t>), Recommendation(</a:t>
            </a:r>
            <a:r>
              <a:rPr lang="ko-KR" altLang="en-US" sz="1300" dirty="0">
                <a:ea typeface="+mn-ea"/>
              </a:rPr>
              <a:t>추천</a:t>
            </a:r>
            <a:r>
              <a:rPr lang="en-US" altLang="ko-KR" sz="1300" dirty="0">
                <a:ea typeface="+mn-ea"/>
              </a:rPr>
              <a:t>), Clustering(</a:t>
            </a:r>
            <a:r>
              <a:rPr lang="ko-KR" altLang="en-US" sz="1300" dirty="0">
                <a:ea typeface="+mn-ea"/>
              </a:rPr>
              <a:t>군집화</a:t>
            </a:r>
            <a:r>
              <a:rPr lang="en-US" altLang="ko-KR" sz="1300" dirty="0">
                <a:ea typeface="+mn-ea"/>
              </a:rPr>
              <a:t>) </a:t>
            </a:r>
            <a:r>
              <a:rPr lang="ko-KR" altLang="en-US" sz="1300" dirty="0">
                <a:ea typeface="+mn-ea"/>
              </a:rPr>
              <a:t>등에서 활용이 가능하다</a:t>
            </a:r>
            <a:r>
              <a:rPr lang="en-US" altLang="ko-KR" sz="1300" dirty="0">
                <a:ea typeface="+mn-ea"/>
              </a:rPr>
              <a:t>.</a:t>
            </a:r>
            <a:endParaRPr lang="en-US" altLang="ko-KR" sz="13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26ABE0-9222-49F9-8E13-B20B30BB3B39}"/>
              </a:ext>
            </a:extLst>
          </p:cNvPr>
          <p:cNvSpPr/>
          <p:nvPr/>
        </p:nvSpPr>
        <p:spPr>
          <a:xfrm>
            <a:off x="838200" y="1319588"/>
            <a:ext cx="10339873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의미 기반 검색 </a:t>
            </a:r>
            <a:r>
              <a:rPr lang="en-US" altLang="ko-KR" b="1" dirty="0">
                <a:solidFill>
                  <a:srgbClr val="202122"/>
                </a:solidFill>
                <a:latin typeface="Arial" panose="020B0604020202020204" pitchFamily="34" charset="0"/>
              </a:rPr>
              <a:t>(Semantic Search)</a:t>
            </a:r>
            <a:endParaRPr lang="en-US" altLang="ko-KR" sz="14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E64BC0-7624-4728-A46E-FFD4B1FA4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024" y="1927227"/>
            <a:ext cx="6211662" cy="3169963"/>
          </a:xfrm>
          <a:prstGeom prst="rect">
            <a:avLst/>
          </a:prstGeom>
          <a:ln>
            <a:noFill/>
          </a:ln>
          <a:effectLst>
            <a:outerShdw blurRad="292100" dist="139700" dir="2700000" sx="97000" sy="97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CB83045-2674-4500-A0C2-D507CD89F525}"/>
              </a:ext>
            </a:extLst>
          </p:cNvPr>
          <p:cNvSpPr/>
          <p:nvPr/>
        </p:nvSpPr>
        <p:spPr>
          <a:xfrm>
            <a:off x="926063" y="1775675"/>
            <a:ext cx="10339873" cy="3533443"/>
          </a:xfrm>
          <a:prstGeom prst="roundRect">
            <a:avLst>
              <a:gd name="adj" fmla="val 5720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D969F2-710A-46CF-8B7A-5D1F13B2273A}"/>
              </a:ext>
            </a:extLst>
          </p:cNvPr>
          <p:cNvSpPr/>
          <p:nvPr/>
        </p:nvSpPr>
        <p:spPr>
          <a:xfrm>
            <a:off x="926063" y="5309118"/>
            <a:ext cx="10339873" cy="1113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70C0"/>
                </a:solidFill>
                <a:latin typeface="Arial" panose="020B0604020202020204" pitchFamily="34" charset="0"/>
              </a:rPr>
              <a:t>사내 적용 아이디어 </a:t>
            </a:r>
            <a:r>
              <a:rPr lang="en-US" altLang="ko-KR" b="1" dirty="0">
                <a:solidFill>
                  <a:srgbClr val="0070C0"/>
                </a:solidFill>
                <a:latin typeface="Arial" panose="020B0604020202020204" pitchFamily="34" charset="0"/>
              </a:rPr>
              <a:t>(fit-gap </a:t>
            </a:r>
            <a:r>
              <a:rPr lang="ko-KR" altLang="en-US" b="1" dirty="0">
                <a:solidFill>
                  <a:srgbClr val="0070C0"/>
                </a:solidFill>
                <a:latin typeface="Arial" panose="020B0604020202020204" pitchFamily="34" charset="0"/>
              </a:rPr>
              <a:t>분석</a:t>
            </a:r>
            <a:r>
              <a:rPr lang="en-US" altLang="ko-KR" b="1" dirty="0">
                <a:solidFill>
                  <a:srgbClr val="0070C0"/>
                </a:solidFill>
                <a:latin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Arial" panose="020B0604020202020204" pitchFamily="34" charset="0"/>
              </a:rPr>
              <a:t>잘 정의된 </a:t>
            </a:r>
            <a:r>
              <a:rPr lang="en-US" altLang="ko-KR" sz="1400" dirty="0">
                <a:solidFill>
                  <a:srgbClr val="0070C0"/>
                </a:solidFill>
                <a:latin typeface="Arial" panose="020B0604020202020204" pitchFamily="34" charset="0"/>
              </a:rPr>
              <a:t>CBP </a:t>
            </a:r>
            <a:r>
              <a:rPr lang="ko-KR" altLang="en-US" sz="1400" dirty="0">
                <a:solidFill>
                  <a:srgbClr val="0070C0"/>
                </a:solidFill>
                <a:latin typeface="Arial" panose="020B0604020202020204" pitchFamily="34" charset="0"/>
              </a:rPr>
              <a:t>기능 요구사항</a:t>
            </a:r>
            <a:endParaRPr lang="en-US" altLang="ko-KR" sz="1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70C0"/>
                </a:solidFill>
                <a:latin typeface="Arial" panose="020B0604020202020204" pitchFamily="34" charset="0"/>
              </a:rPr>
              <a:t>CBP</a:t>
            </a:r>
            <a:r>
              <a:rPr lang="ko-KR" altLang="en-US" sz="1400" dirty="0">
                <a:solidFill>
                  <a:srgbClr val="0070C0"/>
                </a:solidFill>
                <a:latin typeface="Arial" panose="020B0604020202020204" pitchFamily="34" charset="0"/>
              </a:rPr>
              <a:t>를 이용한 고객 프로젝트에서 고객의 요구사항이 </a:t>
            </a:r>
            <a:r>
              <a:rPr lang="en-US" altLang="ko-KR" sz="1400" dirty="0">
                <a:solidFill>
                  <a:srgbClr val="0070C0"/>
                </a:solidFill>
                <a:latin typeface="Arial" panose="020B0604020202020204" pitchFamily="34" charset="0"/>
              </a:rPr>
              <a:t>CBP </a:t>
            </a:r>
            <a:r>
              <a:rPr lang="ko-KR" altLang="en-US" sz="1400" dirty="0">
                <a:solidFill>
                  <a:srgbClr val="0070C0"/>
                </a:solidFill>
                <a:latin typeface="Arial" panose="020B0604020202020204" pitchFamily="34" charset="0"/>
              </a:rPr>
              <a:t>기능 요구사항 정의에 존재하는지 검색</a:t>
            </a:r>
            <a:endParaRPr lang="en-US" altLang="ko-KR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115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자연어 처리</a:t>
            </a:r>
            <a:r>
              <a:rPr lang="en-US" altLang="ko-K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(NLP, Natural Language Processing)</a:t>
            </a:r>
            <a:endParaRPr lang="ko-KR" alt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02. LLM</a:t>
            </a:r>
            <a:r>
              <a:rPr lang="ko-KR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과 임베딩 벡터의 기본 개념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인공지능의 한 분야로서 </a:t>
            </a:r>
            <a:r>
              <a:rPr lang="ko-KR" altLang="en-US" sz="1300" dirty="0" err="1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머신러닝을</a:t>
            </a:r>
            <a:r>
              <a:rPr lang="ko-KR" altLang="en-US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사용하여 </a:t>
            </a:r>
            <a:r>
              <a:rPr lang="ko-KR" altLang="en-US" sz="1300" dirty="0">
                <a:ea typeface="+mn-ea"/>
              </a:rPr>
              <a:t>텍스트 데이터를 처리</a:t>
            </a:r>
            <a:r>
              <a:rPr lang="en-US" altLang="ko-KR" sz="1300" dirty="0">
                <a:ea typeface="+mn-ea"/>
              </a:rPr>
              <a:t>(</a:t>
            </a:r>
            <a:r>
              <a:rPr lang="ko-KR" altLang="en-US" sz="1300" dirty="0">
                <a:ea typeface="+mn-ea"/>
              </a:rPr>
              <a:t>생성</a:t>
            </a:r>
            <a:r>
              <a:rPr lang="en-US" altLang="ko-KR" sz="1300" dirty="0">
                <a:ea typeface="+mn-ea"/>
              </a:rPr>
              <a:t>)</a:t>
            </a:r>
            <a:r>
              <a:rPr lang="ko-KR" altLang="en-US" sz="1300" dirty="0">
                <a:ea typeface="+mn-ea"/>
              </a:rPr>
              <a:t>하고 해석</a:t>
            </a:r>
            <a:r>
              <a:rPr lang="en-US" altLang="ko-KR" sz="1300" dirty="0">
                <a:ea typeface="+mn-ea"/>
              </a:rPr>
              <a:t>(</a:t>
            </a:r>
            <a:r>
              <a:rPr lang="ko-KR" altLang="en-US" sz="1300" dirty="0">
                <a:ea typeface="+mn-ea"/>
              </a:rPr>
              <a:t>인식</a:t>
            </a:r>
            <a:r>
              <a:rPr lang="en-US" altLang="ko-KR" sz="1300" dirty="0">
                <a:ea typeface="+mn-ea"/>
              </a:rPr>
              <a:t>) </a:t>
            </a:r>
            <a:r>
              <a:rPr lang="ko-KR" altLang="en-US" sz="1300" dirty="0">
                <a:ea typeface="+mn-ea"/>
              </a:rPr>
              <a:t>한다</a:t>
            </a:r>
            <a:r>
              <a:rPr lang="en-US" altLang="ko-KR" sz="1300" dirty="0">
                <a:ea typeface="+mn-ea"/>
              </a:rPr>
              <a:t>.</a:t>
            </a:r>
            <a:endParaRPr lang="en-US" altLang="ko-KR" sz="13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F0AEB7-2B85-5246-B50B-9278ACCBB514}"/>
              </a:ext>
            </a:extLst>
          </p:cNvPr>
          <p:cNvSpPr/>
          <p:nvPr/>
        </p:nvSpPr>
        <p:spPr>
          <a:xfrm>
            <a:off x="838200" y="1432375"/>
            <a:ext cx="10515600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자연어 처리의 용도</a:t>
            </a:r>
            <a:endParaRPr lang="en-US" altLang="ko-KR" b="1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31D6F5-761D-40BF-BB0F-AFA535C7D055}"/>
              </a:ext>
            </a:extLst>
          </p:cNvPr>
          <p:cNvSpPr/>
          <p:nvPr/>
        </p:nvSpPr>
        <p:spPr>
          <a:xfrm>
            <a:off x="880242" y="1979583"/>
            <a:ext cx="3429001" cy="42278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고객 감정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A99450-48C7-424E-8626-03CB324DFAE3}"/>
              </a:ext>
            </a:extLst>
          </p:cNvPr>
          <p:cNvSpPr/>
          <p:nvPr/>
        </p:nvSpPr>
        <p:spPr>
          <a:xfrm>
            <a:off x="880240" y="2429408"/>
            <a:ext cx="3429000" cy="145942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문서 및 채널에서 필드를 찾아 라벨을 지정하여 고객의 의견을 이해</a:t>
            </a:r>
            <a:endParaRPr lang="en-US" altLang="ko-K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862396-138E-4FE6-85E2-03D1AFCFEB95}"/>
              </a:ext>
            </a:extLst>
          </p:cNvPr>
          <p:cNvSpPr/>
          <p:nvPr/>
        </p:nvSpPr>
        <p:spPr>
          <a:xfrm>
            <a:off x="4386752" y="1979583"/>
            <a:ext cx="3429001" cy="42278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영수증 및 인보이스 이해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7BA4E8-ADAC-4341-9D59-D36BBC009534}"/>
              </a:ext>
            </a:extLst>
          </p:cNvPr>
          <p:cNvSpPr/>
          <p:nvPr/>
        </p:nvSpPr>
        <p:spPr>
          <a:xfrm>
            <a:off x="4386750" y="2429408"/>
            <a:ext cx="3429000" cy="145942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영수증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인보이스에서 날짜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가격과 같은 일반적인 항목 식별</a:t>
            </a:r>
            <a:endParaRPr lang="en-US" altLang="ko-K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B22867-37D8-4C95-A8BA-6CB132421199}"/>
              </a:ext>
            </a:extLst>
          </p:cNvPr>
          <p:cNvSpPr/>
          <p:nvPr/>
        </p:nvSpPr>
        <p:spPr>
          <a:xfrm>
            <a:off x="7893266" y="1981101"/>
            <a:ext cx="3429001" cy="42278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문서분석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C6E82E-01CD-4CA3-9B07-69EA889E9374}"/>
              </a:ext>
            </a:extLst>
          </p:cNvPr>
          <p:cNvSpPr/>
          <p:nvPr/>
        </p:nvSpPr>
        <p:spPr>
          <a:xfrm>
            <a:off x="7893264" y="2430926"/>
            <a:ext cx="3429000" cy="145942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항목 추출을 사용하여 문서에서 분야별</a:t>
            </a:r>
            <a:endParaRPr lang="en-US" altLang="ko-K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항목을 식별</a:t>
            </a:r>
            <a:endParaRPr lang="en-US" altLang="ko-K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6138C6-5C45-42A4-A839-1A8D9EC1FFFA}"/>
              </a:ext>
            </a:extLst>
          </p:cNvPr>
          <p:cNvSpPr/>
          <p:nvPr/>
        </p:nvSpPr>
        <p:spPr>
          <a:xfrm>
            <a:off x="880242" y="3962248"/>
            <a:ext cx="3429001" cy="42278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콘텐츠 분류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0CE490-6FD3-40E4-8FD2-5E1BC97F5FB9}"/>
              </a:ext>
            </a:extLst>
          </p:cNvPr>
          <p:cNvSpPr/>
          <p:nvPr/>
        </p:nvSpPr>
        <p:spPr>
          <a:xfrm>
            <a:off x="880240" y="4412073"/>
            <a:ext cx="3429000" cy="145942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공통 항목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분야별 커스텀 항목을 추출하여 문서를 분류</a:t>
            </a:r>
            <a:endParaRPr lang="en-US" altLang="ko-K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1C657D-C2DB-4703-9AAB-E6076A71FDC0}"/>
              </a:ext>
            </a:extLst>
          </p:cNvPr>
          <p:cNvSpPr/>
          <p:nvPr/>
        </p:nvSpPr>
        <p:spPr>
          <a:xfrm>
            <a:off x="4386752" y="3962248"/>
            <a:ext cx="3429001" cy="42278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트랜드 추적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42B7C2-5523-4B2F-8498-3726A2605438}"/>
              </a:ext>
            </a:extLst>
          </p:cNvPr>
          <p:cNvSpPr/>
          <p:nvPr/>
        </p:nvSpPr>
        <p:spPr>
          <a:xfrm>
            <a:off x="4386750" y="4412073"/>
            <a:ext cx="3429000" cy="145942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온라인 뉴스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기사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기타 데이터 소스에서 브랜드와 관련된 컨텐츠를 추출하여 집계</a:t>
            </a:r>
            <a:endParaRPr lang="en-US" altLang="ko-K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AB13C74-0473-4339-9051-AE322C3FDD1F}"/>
              </a:ext>
            </a:extLst>
          </p:cNvPr>
          <p:cNvSpPr/>
          <p:nvPr/>
        </p:nvSpPr>
        <p:spPr>
          <a:xfrm>
            <a:off x="7893266" y="3963766"/>
            <a:ext cx="3429001" cy="42278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의료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665E46-CC8F-4A9D-85E2-9AA0E5FED740}"/>
              </a:ext>
            </a:extLst>
          </p:cNvPr>
          <p:cNvSpPr/>
          <p:nvPr/>
        </p:nvSpPr>
        <p:spPr>
          <a:xfrm>
            <a:off x="7893264" y="4413591"/>
            <a:ext cx="3429000" cy="145942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임상 문서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해석을 통한 임상 시도 가속화</a:t>
            </a:r>
            <a:endParaRPr lang="en-US" altLang="ko-K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587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B5A0871F-A13B-444A-8710-6EC98074362F}"/>
              </a:ext>
            </a:extLst>
          </p:cNvPr>
          <p:cNvSpPr/>
          <p:nvPr/>
        </p:nvSpPr>
        <p:spPr>
          <a:xfrm>
            <a:off x="935422" y="3310759"/>
            <a:ext cx="10100440" cy="2819850"/>
          </a:xfrm>
          <a:prstGeom prst="roundRect">
            <a:avLst>
              <a:gd name="adj" fmla="val 5720"/>
            </a:avLst>
          </a:prstGeom>
          <a:solidFill>
            <a:schemeClr val="bg1">
              <a:lumMod val="95000"/>
              <a:alpha val="54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seq2seq (sequence to sequence) </a:t>
            </a:r>
            <a:r>
              <a:rPr lang="ko-KR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모델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02. LLM</a:t>
            </a:r>
            <a:r>
              <a:rPr lang="ko-KR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과 임베딩 벡터의 기본 개념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1300" dirty="0">
                <a:ea typeface="+mn-ea"/>
              </a:rPr>
              <a:t>한 문장</a:t>
            </a:r>
            <a:r>
              <a:rPr lang="en-US" altLang="ko-KR" sz="1300" dirty="0">
                <a:ea typeface="+mn-ea"/>
              </a:rPr>
              <a:t>(</a:t>
            </a:r>
            <a:r>
              <a:rPr lang="ko-KR" altLang="en-US" sz="1300" dirty="0">
                <a:ea typeface="+mn-ea"/>
              </a:rPr>
              <a:t>시퀀스</a:t>
            </a:r>
            <a:r>
              <a:rPr lang="en-US" altLang="ko-KR" sz="1300" dirty="0">
                <a:ea typeface="+mn-ea"/>
              </a:rPr>
              <a:t>)</a:t>
            </a:r>
            <a:r>
              <a:rPr lang="ko-KR" altLang="en-US" sz="1300" dirty="0">
                <a:ea typeface="+mn-ea"/>
              </a:rPr>
              <a:t>을 다른 문장</a:t>
            </a:r>
            <a:r>
              <a:rPr lang="en-US" altLang="ko-KR" sz="1300" dirty="0">
                <a:ea typeface="+mn-ea"/>
              </a:rPr>
              <a:t>(</a:t>
            </a:r>
            <a:r>
              <a:rPr lang="ko-KR" altLang="en-US" sz="1300" dirty="0">
                <a:ea typeface="+mn-ea"/>
              </a:rPr>
              <a:t>시퀀스</a:t>
            </a:r>
            <a:r>
              <a:rPr lang="en-US" altLang="ko-KR" sz="1300" dirty="0">
                <a:ea typeface="+mn-ea"/>
              </a:rPr>
              <a:t>)</a:t>
            </a:r>
            <a:r>
              <a:rPr lang="ko-KR" altLang="en-US" sz="1300" dirty="0">
                <a:ea typeface="+mn-ea"/>
              </a:rPr>
              <a:t>으로 변환하는 모델</a:t>
            </a:r>
            <a:endParaRPr lang="en-US" altLang="ko-KR" sz="13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F0AEB7-2B85-5246-B50B-9278ACCBB514}"/>
              </a:ext>
            </a:extLst>
          </p:cNvPr>
          <p:cNvSpPr/>
          <p:nvPr/>
        </p:nvSpPr>
        <p:spPr>
          <a:xfrm>
            <a:off x="838200" y="1432375"/>
            <a:ext cx="10515600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예시</a:t>
            </a:r>
            <a:r>
              <a:rPr lang="en-US" altLang="ko-KR" b="1" dirty="0">
                <a:solidFill>
                  <a:srgbClr val="202122"/>
                </a:solidFill>
                <a:latin typeface="Arial" panose="020B0604020202020204" pitchFamily="34" charset="0"/>
              </a:rPr>
              <a:t>: </a:t>
            </a:r>
            <a:r>
              <a:rPr lang="ko-KR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번역</a:t>
            </a:r>
            <a:endParaRPr lang="en-US" altLang="ko-KR" b="1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B2663E-4E46-4D0F-86E5-47AF17000543}"/>
              </a:ext>
            </a:extLst>
          </p:cNvPr>
          <p:cNvSpPr/>
          <p:nvPr/>
        </p:nvSpPr>
        <p:spPr>
          <a:xfrm>
            <a:off x="846933" y="2755464"/>
            <a:ext cx="10515600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내부 구조</a:t>
            </a:r>
            <a:endParaRPr lang="en-US" altLang="ko-KR" b="1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8887697-1075-43BD-98F3-99D9062F10E3}"/>
              </a:ext>
            </a:extLst>
          </p:cNvPr>
          <p:cNvSpPr/>
          <p:nvPr/>
        </p:nvSpPr>
        <p:spPr>
          <a:xfrm>
            <a:off x="1608081" y="2047136"/>
            <a:ext cx="1797269" cy="44576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am a boy</a:t>
            </a:r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F40389-E715-4422-BFCD-8997403EC801}"/>
              </a:ext>
            </a:extLst>
          </p:cNvPr>
          <p:cNvSpPr/>
          <p:nvPr/>
        </p:nvSpPr>
        <p:spPr>
          <a:xfrm>
            <a:off x="4498425" y="2047136"/>
            <a:ext cx="1471448" cy="4457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seq2seq </a:t>
            </a:r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모델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1E204DD-9286-4147-8016-522917DC0892}"/>
              </a:ext>
            </a:extLst>
          </p:cNvPr>
          <p:cNvSpPr/>
          <p:nvPr/>
        </p:nvSpPr>
        <p:spPr>
          <a:xfrm>
            <a:off x="7062948" y="2047136"/>
            <a:ext cx="1797269" cy="44576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나는 소년이다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D0D302E-367E-447E-9DC4-629D974FD4E4}"/>
              </a:ext>
            </a:extLst>
          </p:cNvPr>
          <p:cNvCxnSpPr>
            <a:stCxn id="4" idx="3"/>
            <a:endCxn id="20" idx="1"/>
          </p:cNvCxnSpPr>
          <p:nvPr/>
        </p:nvCxnSpPr>
        <p:spPr>
          <a:xfrm>
            <a:off x="3405350" y="2270019"/>
            <a:ext cx="109307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2E4FA57-EB0F-40A6-B1E4-150B270910FE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969873" y="2270019"/>
            <a:ext cx="109307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8E860DB-70F0-43E8-9A82-F1B2137D88B1}"/>
              </a:ext>
            </a:extLst>
          </p:cNvPr>
          <p:cNvSpPr/>
          <p:nvPr/>
        </p:nvSpPr>
        <p:spPr>
          <a:xfrm>
            <a:off x="5332858" y="4545876"/>
            <a:ext cx="1156133" cy="5570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endParaRPr lang="ko-KR" altLang="en-US" sz="1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660D40C-B510-4584-9DFE-4EA60B7753FB}"/>
              </a:ext>
            </a:extLst>
          </p:cNvPr>
          <p:cNvSpPr/>
          <p:nvPr/>
        </p:nvSpPr>
        <p:spPr>
          <a:xfrm>
            <a:off x="1471449" y="4074519"/>
            <a:ext cx="2974427" cy="1181402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235651B-EFED-43F9-94AA-585562EE4DD8}"/>
              </a:ext>
            </a:extLst>
          </p:cNvPr>
          <p:cNvSpPr/>
          <p:nvPr/>
        </p:nvSpPr>
        <p:spPr>
          <a:xfrm>
            <a:off x="1629104" y="4549501"/>
            <a:ext cx="525517" cy="55704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053355-D576-46B0-A5A1-A76FFBA22950}"/>
              </a:ext>
            </a:extLst>
          </p:cNvPr>
          <p:cNvSpPr/>
          <p:nvPr/>
        </p:nvSpPr>
        <p:spPr>
          <a:xfrm>
            <a:off x="2312276" y="4549501"/>
            <a:ext cx="525517" cy="55704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18C65C9-49AF-44AF-B87D-811EE3A49EB2}"/>
              </a:ext>
            </a:extLst>
          </p:cNvPr>
          <p:cNvSpPr/>
          <p:nvPr/>
        </p:nvSpPr>
        <p:spPr>
          <a:xfrm>
            <a:off x="2995448" y="4549501"/>
            <a:ext cx="525517" cy="55704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7FE2044-3CF9-47E8-9D9A-A9A0FF484C4E}"/>
              </a:ext>
            </a:extLst>
          </p:cNvPr>
          <p:cNvSpPr/>
          <p:nvPr/>
        </p:nvSpPr>
        <p:spPr>
          <a:xfrm>
            <a:off x="3678620" y="4549501"/>
            <a:ext cx="525517" cy="55704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CE4BF8-BD95-4108-AE0F-6F7CD4DCE199}"/>
              </a:ext>
            </a:extLst>
          </p:cNvPr>
          <p:cNvSpPr txBox="1"/>
          <p:nvPr/>
        </p:nvSpPr>
        <p:spPr>
          <a:xfrm>
            <a:off x="1608083" y="4159659"/>
            <a:ext cx="1368635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인코더 </a:t>
            </a:r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(Encoder)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169F9A-9B9C-4BCC-9357-1AEAB57C99C7}"/>
              </a:ext>
            </a:extLst>
          </p:cNvPr>
          <p:cNvSpPr/>
          <p:nvPr/>
        </p:nvSpPr>
        <p:spPr>
          <a:xfrm>
            <a:off x="7575674" y="4541114"/>
            <a:ext cx="525517" cy="55704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2C56F63-2F2A-4385-A35D-CCC2EEFF230D}"/>
              </a:ext>
            </a:extLst>
          </p:cNvPr>
          <p:cNvSpPr/>
          <p:nvPr/>
        </p:nvSpPr>
        <p:spPr>
          <a:xfrm>
            <a:off x="8258846" y="4541114"/>
            <a:ext cx="525517" cy="55704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A97051-BF26-4E9C-8C09-47FAFCEF7C89}"/>
              </a:ext>
            </a:extLst>
          </p:cNvPr>
          <p:cNvSpPr/>
          <p:nvPr/>
        </p:nvSpPr>
        <p:spPr>
          <a:xfrm>
            <a:off x="8942018" y="4541114"/>
            <a:ext cx="525517" cy="55704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E2241EA-ED13-4DAF-804E-2EB302240F43}"/>
              </a:ext>
            </a:extLst>
          </p:cNvPr>
          <p:cNvSpPr/>
          <p:nvPr/>
        </p:nvSpPr>
        <p:spPr>
          <a:xfrm>
            <a:off x="9625190" y="4541114"/>
            <a:ext cx="525517" cy="55704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1F86F84-620E-49C9-9242-4589D813346E}"/>
              </a:ext>
            </a:extLst>
          </p:cNvPr>
          <p:cNvSpPr/>
          <p:nvPr/>
        </p:nvSpPr>
        <p:spPr>
          <a:xfrm>
            <a:off x="7375973" y="4074519"/>
            <a:ext cx="2974427" cy="1181402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72CA9B-20B9-495F-8016-21BB40B9DA54}"/>
              </a:ext>
            </a:extLst>
          </p:cNvPr>
          <p:cNvSpPr txBox="1"/>
          <p:nvPr/>
        </p:nvSpPr>
        <p:spPr>
          <a:xfrm>
            <a:off x="7604233" y="4153928"/>
            <a:ext cx="1387871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디코더 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(Decoder)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EEB9EEA-B170-4BAD-A12E-DD2ECFA3A018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 flipV="1">
            <a:off x="4204137" y="4824400"/>
            <a:ext cx="1128721" cy="362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4DE9C6F-D04B-459E-A71D-ECC35F22CF50}"/>
              </a:ext>
            </a:extLst>
          </p:cNvPr>
          <p:cNvCxnSpPr>
            <a:cxnSpLocks/>
            <a:stCxn id="35" idx="3"/>
            <a:endCxn id="31" idx="1"/>
          </p:cNvCxnSpPr>
          <p:nvPr/>
        </p:nvCxnSpPr>
        <p:spPr>
          <a:xfrm flipV="1">
            <a:off x="6488991" y="4819638"/>
            <a:ext cx="1086683" cy="476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32E3CB84-FB72-44D3-A8F1-A1B9C32830CB}"/>
              </a:ext>
            </a:extLst>
          </p:cNvPr>
          <p:cNvSpPr/>
          <p:nvPr/>
        </p:nvSpPr>
        <p:spPr>
          <a:xfrm rot="10800000">
            <a:off x="1760482" y="5272695"/>
            <a:ext cx="262759" cy="220717"/>
          </a:xfrm>
          <a:prstGeom prst="down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C9285315-94BA-4D6C-8B50-D373D9C569DD}"/>
              </a:ext>
            </a:extLst>
          </p:cNvPr>
          <p:cNvSpPr/>
          <p:nvPr/>
        </p:nvSpPr>
        <p:spPr>
          <a:xfrm rot="10800000">
            <a:off x="7707052" y="5272694"/>
            <a:ext cx="262759" cy="220717"/>
          </a:xfrm>
          <a:prstGeom prst="down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CE1313-65C4-4B3B-8229-545D8AEE8EA9}"/>
              </a:ext>
            </a:extLst>
          </p:cNvPr>
          <p:cNvSpPr txBox="1"/>
          <p:nvPr/>
        </p:nvSpPr>
        <p:spPr>
          <a:xfrm>
            <a:off x="1863612" y="5574157"/>
            <a:ext cx="117587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14E947E6-CDCE-400D-B8E5-2214ADEA701D}"/>
              </a:ext>
            </a:extLst>
          </p:cNvPr>
          <p:cNvSpPr/>
          <p:nvPr/>
        </p:nvSpPr>
        <p:spPr>
          <a:xfrm rot="10800000">
            <a:off x="2443654" y="5289317"/>
            <a:ext cx="262759" cy="220717"/>
          </a:xfrm>
          <a:prstGeom prst="down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9E1CC09F-1344-4E78-A812-2E97A2D1A1DE}"/>
              </a:ext>
            </a:extLst>
          </p:cNvPr>
          <p:cNvSpPr/>
          <p:nvPr/>
        </p:nvSpPr>
        <p:spPr>
          <a:xfrm rot="10800000">
            <a:off x="3163609" y="5289317"/>
            <a:ext cx="262759" cy="220717"/>
          </a:xfrm>
          <a:prstGeom prst="down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화살표: 아래쪽 52">
            <a:extLst>
              <a:ext uri="{FF2B5EF4-FFF2-40B4-BE49-F238E27FC236}">
                <a16:creationId xmlns:a16="http://schemas.microsoft.com/office/drawing/2014/main" id="{14E384D0-F0B7-4C5D-A405-B4F55511E1AB}"/>
              </a:ext>
            </a:extLst>
          </p:cNvPr>
          <p:cNvSpPr/>
          <p:nvPr/>
        </p:nvSpPr>
        <p:spPr>
          <a:xfrm rot="10800000">
            <a:off x="3825751" y="5294468"/>
            <a:ext cx="262759" cy="220717"/>
          </a:xfrm>
          <a:prstGeom prst="down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6F3325-4434-4BA8-B8AF-76B1E1DC27DB}"/>
              </a:ext>
            </a:extLst>
          </p:cNvPr>
          <p:cNvSpPr txBox="1"/>
          <p:nvPr/>
        </p:nvSpPr>
        <p:spPr>
          <a:xfrm>
            <a:off x="2424067" y="5571452"/>
            <a:ext cx="301933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am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B08EAD-090E-469C-8CE8-71760F09C3D7}"/>
              </a:ext>
            </a:extLst>
          </p:cNvPr>
          <p:cNvSpPr txBox="1"/>
          <p:nvPr/>
        </p:nvSpPr>
        <p:spPr>
          <a:xfrm>
            <a:off x="3205283" y="5574157"/>
            <a:ext cx="159266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C89B1D-56E6-4C51-8BC1-6C657206DBB5}"/>
              </a:ext>
            </a:extLst>
          </p:cNvPr>
          <p:cNvSpPr txBox="1"/>
          <p:nvPr/>
        </p:nvSpPr>
        <p:spPr>
          <a:xfrm>
            <a:off x="3800603" y="5571452"/>
            <a:ext cx="342650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boy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화살표: 아래쪽 56">
            <a:extLst>
              <a:ext uri="{FF2B5EF4-FFF2-40B4-BE49-F238E27FC236}">
                <a16:creationId xmlns:a16="http://schemas.microsoft.com/office/drawing/2014/main" id="{1622D246-CF22-49B1-B74C-A351FB580FC4}"/>
              </a:ext>
            </a:extLst>
          </p:cNvPr>
          <p:cNvSpPr/>
          <p:nvPr/>
        </p:nvSpPr>
        <p:spPr>
          <a:xfrm rot="10800000">
            <a:off x="8408956" y="5289316"/>
            <a:ext cx="262759" cy="220717"/>
          </a:xfrm>
          <a:prstGeom prst="down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화살표: 아래쪽 57">
            <a:extLst>
              <a:ext uri="{FF2B5EF4-FFF2-40B4-BE49-F238E27FC236}">
                <a16:creationId xmlns:a16="http://schemas.microsoft.com/office/drawing/2014/main" id="{D68F8B03-2F98-4974-9E36-C0F80F9C71FF}"/>
              </a:ext>
            </a:extLst>
          </p:cNvPr>
          <p:cNvSpPr/>
          <p:nvPr/>
        </p:nvSpPr>
        <p:spPr>
          <a:xfrm rot="10800000">
            <a:off x="9084581" y="5279711"/>
            <a:ext cx="262759" cy="220717"/>
          </a:xfrm>
          <a:prstGeom prst="down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id="{7C65C1FB-CB33-454E-B5C6-AAF2635C71FD}"/>
              </a:ext>
            </a:extLst>
          </p:cNvPr>
          <p:cNvSpPr/>
          <p:nvPr/>
        </p:nvSpPr>
        <p:spPr>
          <a:xfrm rot="10800000">
            <a:off x="9786485" y="5296333"/>
            <a:ext cx="262759" cy="220717"/>
          </a:xfrm>
          <a:prstGeom prst="down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F357F9-CBD4-4A9A-8C54-CD38FEF92F5E}"/>
              </a:ext>
            </a:extLst>
          </p:cNvPr>
          <p:cNvSpPr txBox="1"/>
          <p:nvPr/>
        </p:nvSpPr>
        <p:spPr>
          <a:xfrm>
            <a:off x="7596007" y="5541235"/>
            <a:ext cx="487881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sos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1CB35AC-1FC3-4D31-94AC-E9F07D382CD9}"/>
              </a:ext>
            </a:extLst>
          </p:cNvPr>
          <p:cNvSpPr txBox="1"/>
          <p:nvPr/>
        </p:nvSpPr>
        <p:spPr>
          <a:xfrm>
            <a:off x="8324446" y="5595177"/>
            <a:ext cx="431777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나는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A93F91-F0EF-4210-B094-AAA103B59CE0}"/>
              </a:ext>
            </a:extLst>
          </p:cNvPr>
          <p:cNvSpPr txBox="1"/>
          <p:nvPr/>
        </p:nvSpPr>
        <p:spPr>
          <a:xfrm>
            <a:off x="9040017" y="5595176"/>
            <a:ext cx="431777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소년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5B46656-CF0C-4560-9D6C-E2717A039B03}"/>
              </a:ext>
            </a:extLst>
          </p:cNvPr>
          <p:cNvSpPr txBox="1"/>
          <p:nvPr/>
        </p:nvSpPr>
        <p:spPr>
          <a:xfrm>
            <a:off x="9746913" y="5571452"/>
            <a:ext cx="431777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이다</a:t>
            </a:r>
          </a:p>
        </p:txBody>
      </p:sp>
      <p:sp>
        <p:nvSpPr>
          <p:cNvPr id="64" name="화살표: 아래쪽 63">
            <a:extLst>
              <a:ext uri="{FF2B5EF4-FFF2-40B4-BE49-F238E27FC236}">
                <a16:creationId xmlns:a16="http://schemas.microsoft.com/office/drawing/2014/main" id="{425F8A54-B406-4AE0-8B04-66669843E262}"/>
              </a:ext>
            </a:extLst>
          </p:cNvPr>
          <p:cNvSpPr/>
          <p:nvPr/>
        </p:nvSpPr>
        <p:spPr>
          <a:xfrm rot="10800000">
            <a:off x="7679069" y="3787268"/>
            <a:ext cx="262759" cy="220717"/>
          </a:xfrm>
          <a:prstGeom prst="down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화살표: 아래쪽 64">
            <a:extLst>
              <a:ext uri="{FF2B5EF4-FFF2-40B4-BE49-F238E27FC236}">
                <a16:creationId xmlns:a16="http://schemas.microsoft.com/office/drawing/2014/main" id="{9E89B94F-7516-484C-AB77-70FB7C172F9B}"/>
              </a:ext>
            </a:extLst>
          </p:cNvPr>
          <p:cNvSpPr/>
          <p:nvPr/>
        </p:nvSpPr>
        <p:spPr>
          <a:xfrm rot="10800000">
            <a:off x="8380973" y="3803890"/>
            <a:ext cx="262759" cy="220717"/>
          </a:xfrm>
          <a:prstGeom prst="down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화살표: 아래쪽 65">
            <a:extLst>
              <a:ext uri="{FF2B5EF4-FFF2-40B4-BE49-F238E27FC236}">
                <a16:creationId xmlns:a16="http://schemas.microsoft.com/office/drawing/2014/main" id="{1F78AB0F-EFAE-4F19-912A-B23DABAF4C83}"/>
              </a:ext>
            </a:extLst>
          </p:cNvPr>
          <p:cNvSpPr/>
          <p:nvPr/>
        </p:nvSpPr>
        <p:spPr>
          <a:xfrm rot="10800000">
            <a:off x="9056598" y="3794285"/>
            <a:ext cx="262759" cy="220717"/>
          </a:xfrm>
          <a:prstGeom prst="down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화살표: 아래쪽 66">
            <a:extLst>
              <a:ext uri="{FF2B5EF4-FFF2-40B4-BE49-F238E27FC236}">
                <a16:creationId xmlns:a16="http://schemas.microsoft.com/office/drawing/2014/main" id="{997F486B-2F2F-4981-AEDD-401887D0AF41}"/>
              </a:ext>
            </a:extLst>
          </p:cNvPr>
          <p:cNvSpPr/>
          <p:nvPr/>
        </p:nvSpPr>
        <p:spPr>
          <a:xfrm rot="10800000">
            <a:off x="9758502" y="3810907"/>
            <a:ext cx="262759" cy="220717"/>
          </a:xfrm>
          <a:prstGeom prst="down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EC3ECCA-4FAA-4CB2-8095-DCB17DA845FB}"/>
              </a:ext>
            </a:extLst>
          </p:cNvPr>
          <p:cNvSpPr txBox="1"/>
          <p:nvPr/>
        </p:nvSpPr>
        <p:spPr>
          <a:xfrm>
            <a:off x="9625190" y="3429501"/>
            <a:ext cx="507117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eos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EC7C64-C0DF-40E1-8DCB-33544CA6F6D8}"/>
              </a:ext>
            </a:extLst>
          </p:cNvPr>
          <p:cNvSpPr txBox="1"/>
          <p:nvPr/>
        </p:nvSpPr>
        <p:spPr>
          <a:xfrm>
            <a:off x="7613291" y="3458086"/>
            <a:ext cx="431777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나는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312F3A-1C2B-4FF9-B1C0-CBFF152A098C}"/>
              </a:ext>
            </a:extLst>
          </p:cNvPr>
          <p:cNvSpPr txBox="1"/>
          <p:nvPr/>
        </p:nvSpPr>
        <p:spPr>
          <a:xfrm>
            <a:off x="8328862" y="3458085"/>
            <a:ext cx="431777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소년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863B79C-BBCF-48A7-BEF7-DCDFCB330134}"/>
              </a:ext>
            </a:extLst>
          </p:cNvPr>
          <p:cNvSpPr txBox="1"/>
          <p:nvPr/>
        </p:nvSpPr>
        <p:spPr>
          <a:xfrm>
            <a:off x="9035758" y="3434361"/>
            <a:ext cx="431777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이다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144E8EA-E6A2-47DB-A563-BA0031B7A1FF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2154621" y="4828025"/>
            <a:ext cx="157655" cy="0"/>
          </a:xfrm>
          <a:prstGeom prst="straightConnector1">
            <a:avLst/>
          </a:prstGeom>
          <a:ln w="952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F69EB74A-39DD-4A1B-8A9A-376742F37F03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2837793" y="4828025"/>
            <a:ext cx="157655" cy="0"/>
          </a:xfrm>
          <a:prstGeom prst="straightConnector1">
            <a:avLst/>
          </a:prstGeom>
          <a:ln w="952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36B5E07-20ED-4F95-882D-29248C1539C6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3520965" y="4828025"/>
            <a:ext cx="157655" cy="0"/>
          </a:xfrm>
          <a:prstGeom prst="straightConnector1">
            <a:avLst/>
          </a:prstGeom>
          <a:ln w="952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8D08C31-47F6-4858-8845-92AA99B9DD56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8101191" y="4819638"/>
            <a:ext cx="157655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41AD6BB-836E-4A9D-BB3B-41FAC59542B5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8784363" y="4819638"/>
            <a:ext cx="157655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97E75AFF-1B0B-49A8-81A8-A216E2A677CD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9467535" y="4819638"/>
            <a:ext cx="157655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C2E0DD99-0335-4B37-944E-32C8D814B740}"/>
              </a:ext>
            </a:extLst>
          </p:cNvPr>
          <p:cNvSpPr/>
          <p:nvPr/>
        </p:nvSpPr>
        <p:spPr>
          <a:xfrm>
            <a:off x="2312276" y="2786771"/>
            <a:ext cx="8723585" cy="470063"/>
          </a:xfrm>
          <a:prstGeom prst="roundRect">
            <a:avLst>
              <a:gd name="adj" fmla="val 50000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입력 시퀀스를 하나의 벡터로 압축하는 과정에서 입력 시퀀스 정보가 일부 손실된다</a:t>
            </a:r>
            <a:r>
              <a:rPr lang="en-US" altLang="ko-KR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ko-KR" altLang="en-US" sz="1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58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7740FFD-178D-4E21-A90D-DF7BA1BD0662}"/>
              </a:ext>
            </a:extLst>
          </p:cNvPr>
          <p:cNvSpPr/>
          <p:nvPr/>
        </p:nvSpPr>
        <p:spPr>
          <a:xfrm>
            <a:off x="935422" y="1421811"/>
            <a:ext cx="10418378" cy="4708798"/>
          </a:xfrm>
          <a:prstGeom prst="roundRect">
            <a:avLst>
              <a:gd name="adj" fmla="val 5720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+mn-ea"/>
              </a:rPr>
              <a:t>트랜스포머 </a:t>
            </a:r>
            <a:r>
              <a:rPr lang="en-US" altLang="ko-KR" dirty="0">
                <a:ea typeface="+mn-ea"/>
              </a:rPr>
              <a:t>(Transformer)</a:t>
            </a:r>
            <a:endParaRPr lang="ko-KR" alt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02. LLM</a:t>
            </a:r>
            <a:r>
              <a:rPr lang="ko-KR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과 임베딩 벡터의 기본 개념</a:t>
            </a:r>
          </a:p>
        </p:txBody>
      </p:sp>
      <p:pic>
        <p:nvPicPr>
          <p:cNvPr id="3" name="Picture 2" descr="https://blog.kakaocdn.net/dn/cee5iV/btrku2SfyZz/wZqUFt1d66IN4DR3poSrk0/img.png">
            <a:extLst>
              <a:ext uri="{FF2B5EF4-FFF2-40B4-BE49-F238E27FC236}">
                <a16:creationId xmlns:a16="http://schemas.microsoft.com/office/drawing/2014/main" id="{951C96FE-1AC4-45D4-91F8-4EB5533A5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38" y="1665532"/>
            <a:ext cx="6250700" cy="3952333"/>
          </a:xfrm>
          <a:prstGeom prst="rect">
            <a:avLst/>
          </a:prstGeom>
          <a:solidFill>
            <a:srgbClr val="F8F8F8"/>
          </a:solidFill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FEFD055F-4863-40C9-9F56-8C9B58896C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070656"/>
            <a:ext cx="10515600" cy="251611"/>
          </a:xfrm>
        </p:spPr>
        <p:txBody>
          <a:bodyPr/>
          <a:lstStyle/>
          <a:p>
            <a:r>
              <a:rPr lang="en-US" altLang="ko-KR" sz="1300" dirty="0">
                <a:ea typeface="+mn-ea"/>
              </a:rPr>
              <a:t>2017</a:t>
            </a:r>
            <a:r>
              <a:rPr lang="ko-KR" altLang="en-US" sz="1300" dirty="0">
                <a:ea typeface="+mn-ea"/>
              </a:rPr>
              <a:t>년 구글이 발표한 논문 </a:t>
            </a:r>
            <a:r>
              <a:rPr lang="en-US" altLang="ko-KR" sz="1300" dirty="0">
                <a:ea typeface="+mn-ea"/>
              </a:rPr>
              <a:t>“</a:t>
            </a:r>
            <a:r>
              <a:rPr lang="en-US" altLang="ko-KR" sz="1300" b="1" dirty="0">
                <a:ea typeface="+mn-ea"/>
              </a:rPr>
              <a:t>Attention</a:t>
            </a:r>
            <a:r>
              <a:rPr lang="en-US" altLang="ko-KR" sz="1300" dirty="0">
                <a:ea typeface="+mn-ea"/>
              </a:rPr>
              <a:t> is all you need”</a:t>
            </a:r>
            <a:endParaRPr lang="en-US" altLang="ko-KR" sz="13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42BD13-539E-426B-B3AF-2D16DBB50A78}"/>
              </a:ext>
            </a:extLst>
          </p:cNvPr>
          <p:cNvSpPr/>
          <p:nvPr/>
        </p:nvSpPr>
        <p:spPr>
          <a:xfrm>
            <a:off x="7747717" y="1973005"/>
            <a:ext cx="3325574" cy="2337738"/>
          </a:xfrm>
          <a:prstGeom prst="rect">
            <a:avLst/>
          </a:prstGeom>
          <a:ln w="63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rIns="36000" rtlCol="0" anchor="t"/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1600" b="1" i="1" dirty="0" err="1">
                <a:solidFill>
                  <a:schemeClr val="tx1"/>
                </a:solidFill>
                <a:latin typeface="맑은 고딕 (본문)"/>
                <a:cs typeface="Calibri" panose="020F0502020204030204" pitchFamily="34" charset="0"/>
              </a:rPr>
              <a:t>d</a:t>
            </a:r>
            <a:r>
              <a:rPr lang="en-US" altLang="ko-KR" sz="1200" b="1" i="1" dirty="0" err="1">
                <a:solidFill>
                  <a:schemeClr val="tx1"/>
                </a:solidFill>
                <a:latin typeface="맑은 고딕 (본문)"/>
                <a:cs typeface="Calibri" panose="020F0502020204030204" pitchFamily="34" charset="0"/>
              </a:rPr>
              <a:t>model</a:t>
            </a:r>
            <a:r>
              <a:rPr lang="en-US" altLang="ko-KR" sz="1400" dirty="0">
                <a:solidFill>
                  <a:schemeClr val="tx1"/>
                </a:solidFill>
                <a:latin typeface="맑은 고딕 (본문)"/>
                <a:cs typeface="Calibri" panose="020F0502020204030204" pitchFamily="34" charset="0"/>
              </a:rPr>
              <a:t> = 512</a:t>
            </a:r>
            <a:br>
              <a:rPr lang="en-US" altLang="ko-KR" sz="1400" dirty="0">
                <a:solidFill>
                  <a:schemeClr val="tx1"/>
                </a:solidFill>
                <a:latin typeface="맑은 고딕 (본문)"/>
                <a:cs typeface="Calibri" panose="020F0502020204030204" pitchFamily="34" charset="0"/>
              </a:rPr>
            </a:br>
            <a:r>
              <a:rPr lang="ko-KR" altLang="en-US" sz="1400" dirty="0">
                <a:solidFill>
                  <a:schemeClr val="tx1"/>
                </a:solidFill>
                <a:latin typeface="맑은 고딕 (본문)"/>
                <a:cs typeface="Calibri" panose="020F0502020204030204" pitchFamily="34" charset="0"/>
              </a:rPr>
              <a:t>입력과 출력의 크기</a:t>
            </a:r>
            <a:endParaRPr lang="en-US" altLang="ko-KR" sz="1400" dirty="0">
              <a:solidFill>
                <a:schemeClr val="tx1"/>
              </a:solidFill>
              <a:latin typeface="맑은 고딕 (본문)"/>
              <a:cs typeface="Calibri" panose="020F050202020403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1400" b="1" i="1" dirty="0" err="1">
                <a:solidFill>
                  <a:schemeClr val="tx1"/>
                </a:solidFill>
                <a:latin typeface="맑은 고딕 (본문)"/>
                <a:cs typeface="Calibri" panose="020F0502020204030204" pitchFamily="34" charset="0"/>
              </a:rPr>
              <a:t>num_layers</a:t>
            </a:r>
            <a:r>
              <a:rPr lang="en-US" altLang="ko-KR" sz="1400" dirty="0">
                <a:solidFill>
                  <a:schemeClr val="tx1"/>
                </a:solidFill>
                <a:latin typeface="맑은 고딕 (본문)"/>
                <a:cs typeface="Calibri" panose="020F0502020204030204" pitchFamily="34" charset="0"/>
              </a:rPr>
              <a:t> = 6</a:t>
            </a:r>
            <a:br>
              <a:rPr lang="en-US" altLang="ko-KR" sz="1400" dirty="0">
                <a:solidFill>
                  <a:schemeClr val="tx1"/>
                </a:solidFill>
                <a:latin typeface="맑은 고딕 (본문)"/>
                <a:cs typeface="Calibri" panose="020F0502020204030204" pitchFamily="34" charset="0"/>
              </a:rPr>
            </a:br>
            <a:r>
              <a:rPr lang="ko-KR" altLang="en-US" sz="1400" dirty="0">
                <a:solidFill>
                  <a:schemeClr val="tx1"/>
                </a:solidFill>
                <a:latin typeface="맑은 고딕 (본문)"/>
                <a:cs typeface="Calibri" panose="020F0502020204030204" pitchFamily="34" charset="0"/>
              </a:rPr>
              <a:t>인코더와 디코더 층의 수</a:t>
            </a:r>
            <a:endParaRPr lang="en-US" altLang="ko-KR" sz="1400" dirty="0">
              <a:solidFill>
                <a:schemeClr val="tx1"/>
              </a:solidFill>
              <a:latin typeface="맑은 고딕 (본문)"/>
              <a:cs typeface="Calibri" panose="020F050202020403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1400" b="1" i="1" dirty="0" err="1">
                <a:solidFill>
                  <a:schemeClr val="tx1"/>
                </a:solidFill>
                <a:latin typeface="맑은 고딕 (본문)"/>
                <a:cs typeface="Calibri" panose="020F0502020204030204" pitchFamily="34" charset="0"/>
              </a:rPr>
              <a:t>num_heads</a:t>
            </a:r>
            <a:r>
              <a:rPr lang="en-US" altLang="ko-KR" sz="1200" dirty="0">
                <a:solidFill>
                  <a:schemeClr val="tx1"/>
                </a:solidFill>
                <a:latin typeface="맑은 고딕 (본문)"/>
                <a:cs typeface="Calibri" panose="020F0502020204030204" pitchFamily="34" charset="0"/>
              </a:rPr>
              <a:t> = </a:t>
            </a:r>
            <a:r>
              <a:rPr lang="en-US" altLang="ko-KR" sz="1400" dirty="0">
                <a:solidFill>
                  <a:schemeClr val="tx1"/>
                </a:solidFill>
                <a:latin typeface="맑은 고딕 (본문)"/>
                <a:cs typeface="Calibri" panose="020F0502020204030204" pitchFamily="34" charset="0"/>
              </a:rPr>
              <a:t>8</a:t>
            </a:r>
            <a:br>
              <a:rPr lang="en-US" altLang="ko-KR" sz="1400" dirty="0">
                <a:solidFill>
                  <a:schemeClr val="tx1"/>
                </a:solidFill>
                <a:latin typeface="맑은 고딕 (본문)"/>
                <a:cs typeface="Calibri" panose="020F0502020204030204" pitchFamily="34" charset="0"/>
              </a:rPr>
            </a:br>
            <a:r>
              <a:rPr lang="ko-KR" altLang="en-US" sz="1400" dirty="0" err="1">
                <a:solidFill>
                  <a:schemeClr val="tx1"/>
                </a:solidFill>
                <a:latin typeface="맑은 고딕 (본문)"/>
                <a:cs typeface="Calibri" panose="020F0502020204030204" pitchFamily="34" charset="0"/>
              </a:rPr>
              <a:t>어텐션을</a:t>
            </a:r>
            <a:r>
              <a:rPr lang="ko-KR" altLang="en-US" sz="1400" dirty="0">
                <a:solidFill>
                  <a:schemeClr val="tx1"/>
                </a:solidFill>
                <a:latin typeface="맑은 고딕 (본문)"/>
                <a:cs typeface="Calibri" panose="020F0502020204030204" pitchFamily="34" charset="0"/>
              </a:rPr>
              <a:t> 수행할 병렬 개수</a:t>
            </a:r>
            <a:endParaRPr lang="en-US" altLang="ko-KR" sz="1400" dirty="0">
              <a:solidFill>
                <a:schemeClr val="tx1"/>
              </a:solidFill>
              <a:latin typeface="맑은 고딕 (본문)"/>
              <a:cs typeface="Calibri" panose="020F050202020403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1600" b="1" i="1" dirty="0" err="1">
                <a:solidFill>
                  <a:schemeClr val="tx1"/>
                </a:solidFill>
                <a:latin typeface="맑은 고딕 (본문)"/>
                <a:cs typeface="Calibri" panose="020F0502020204030204" pitchFamily="34" charset="0"/>
              </a:rPr>
              <a:t>d</a:t>
            </a:r>
            <a:r>
              <a:rPr lang="en-US" altLang="ko-KR" sz="1400" b="1" i="1" dirty="0" err="1">
                <a:solidFill>
                  <a:schemeClr val="tx1"/>
                </a:solidFill>
                <a:latin typeface="맑은 고딕 (본문)"/>
                <a:cs typeface="Calibri" panose="020F0502020204030204" pitchFamily="34" charset="0"/>
              </a:rPr>
              <a:t>ff</a:t>
            </a:r>
            <a:r>
              <a:rPr lang="en-US" altLang="ko-KR" sz="1400" b="1" i="1" dirty="0">
                <a:solidFill>
                  <a:schemeClr val="tx1"/>
                </a:solidFill>
                <a:latin typeface="맑은 고딕 (본문)"/>
                <a:cs typeface="Calibri" panose="020F0502020204030204" pitchFamily="34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 (본문)"/>
                <a:cs typeface="Calibri" panose="020F0502020204030204" pitchFamily="34" charset="0"/>
              </a:rPr>
              <a:t>= 2048</a:t>
            </a:r>
            <a:br>
              <a:rPr lang="en-US" altLang="ko-KR" sz="1400" dirty="0">
                <a:solidFill>
                  <a:schemeClr val="tx1"/>
                </a:solidFill>
                <a:latin typeface="맑은 고딕 (본문)"/>
                <a:cs typeface="Calibri" panose="020F0502020204030204" pitchFamily="34" charset="0"/>
              </a:rPr>
            </a:br>
            <a:r>
              <a:rPr lang="ko-KR" altLang="en-US" sz="1400" dirty="0" err="1">
                <a:solidFill>
                  <a:schemeClr val="tx1"/>
                </a:solidFill>
                <a:latin typeface="맑은 고딕 (본문)"/>
                <a:cs typeface="Calibri" panose="020F0502020204030204" pitchFamily="34" charset="0"/>
              </a:rPr>
              <a:t>피드</a:t>
            </a:r>
            <a:r>
              <a:rPr lang="ko-KR" altLang="en-US" sz="1400" dirty="0">
                <a:solidFill>
                  <a:schemeClr val="tx1"/>
                </a:solidFill>
                <a:latin typeface="맑은 고딕 (본문)"/>
                <a:cs typeface="Calibri" panose="020F0502020204030204" pitchFamily="34" charset="0"/>
              </a:rPr>
              <a:t> 포워드 신경망의 </a:t>
            </a:r>
            <a:r>
              <a:rPr lang="ko-KR" altLang="en-US" sz="1400" dirty="0" err="1">
                <a:solidFill>
                  <a:schemeClr val="tx1"/>
                </a:solidFill>
                <a:latin typeface="맑은 고딕 (본문)"/>
                <a:cs typeface="Calibri" panose="020F0502020204030204" pitchFamily="34" charset="0"/>
              </a:rPr>
              <a:t>은닉층</a:t>
            </a:r>
            <a:r>
              <a:rPr lang="ko-KR" altLang="en-US" sz="1400" dirty="0">
                <a:solidFill>
                  <a:schemeClr val="tx1"/>
                </a:solidFill>
                <a:latin typeface="맑은 고딕 (본문)"/>
                <a:cs typeface="Calibri" panose="020F0502020204030204" pitchFamily="34" charset="0"/>
              </a:rPr>
              <a:t> 크기</a:t>
            </a:r>
            <a:endParaRPr lang="en-US" altLang="ko-KR" sz="1400" dirty="0">
              <a:solidFill>
                <a:schemeClr val="tx1"/>
              </a:solidFill>
              <a:latin typeface="맑은 고딕 (본문)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FFE70-435A-425C-A2D0-1E7EA7C96AFB}"/>
              </a:ext>
            </a:extLst>
          </p:cNvPr>
          <p:cNvSpPr txBox="1"/>
          <p:nvPr/>
        </p:nvSpPr>
        <p:spPr>
          <a:xfrm>
            <a:off x="7747717" y="1665532"/>
            <a:ext cx="176868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주요 하이퍼 파라미터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E8736-8C18-4DA2-8664-EEAB4980AE44}"/>
              </a:ext>
            </a:extLst>
          </p:cNvPr>
          <p:cNvSpPr txBox="1"/>
          <p:nvPr/>
        </p:nvSpPr>
        <p:spPr>
          <a:xfrm>
            <a:off x="7747717" y="4412361"/>
            <a:ext cx="1782377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언어모델 파라미터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9E4A6FC-4A65-43A4-B808-694B2DF7900D}"/>
              </a:ext>
            </a:extLst>
          </p:cNvPr>
          <p:cNvSpPr/>
          <p:nvPr/>
        </p:nvSpPr>
        <p:spPr>
          <a:xfrm>
            <a:off x="7747717" y="4744036"/>
            <a:ext cx="3325574" cy="1186745"/>
          </a:xfrm>
          <a:prstGeom prst="rect">
            <a:avLst/>
          </a:prstGeom>
          <a:ln w="63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rIns="36000" rtlCol="0" anchor="t"/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맑은 고딕 (본문)"/>
                <a:cs typeface="Calibri" panose="020F0502020204030204" pitchFamily="34" charset="0"/>
              </a:rPr>
              <a:t>3B, 7B, 30B,</a:t>
            </a:r>
            <a:r>
              <a:rPr lang="ko-KR" altLang="en-US" sz="1400" dirty="0">
                <a:solidFill>
                  <a:schemeClr val="tx1"/>
                </a:solidFill>
                <a:latin typeface="맑은 고딕 (본문)"/>
                <a:cs typeface="Calibri" panose="020F0502020204030204" pitchFamily="34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 (본문)"/>
                <a:cs typeface="Calibri" panose="020F0502020204030204" pitchFamily="34" charset="0"/>
              </a:rPr>
              <a:t>70B, 100B ...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맑은 고딕 (본문)"/>
                <a:cs typeface="Calibri" panose="020F0502020204030204" pitchFamily="34" charset="0"/>
              </a:rPr>
              <a:t>파라미터는 모델 내부에서 결정되는 변수를 의미하며</a:t>
            </a:r>
            <a:r>
              <a:rPr lang="en-US" altLang="ko-KR" sz="1400" dirty="0">
                <a:solidFill>
                  <a:schemeClr val="tx1"/>
                </a:solidFill>
                <a:latin typeface="맑은 고딕 (본문)"/>
                <a:cs typeface="Calibri" panose="020F0502020204030204" pitchFamily="34" charset="0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맑은 고딕 (본문)"/>
                <a:cs typeface="Calibri" panose="020F0502020204030204" pitchFamily="34" charset="0"/>
              </a:rPr>
              <a:t>그 값은 데이터로 부터 결정된다</a:t>
            </a:r>
            <a:r>
              <a:rPr lang="en-US" altLang="ko-KR" sz="1400" dirty="0">
                <a:solidFill>
                  <a:schemeClr val="tx1"/>
                </a:solidFill>
                <a:latin typeface="맑은 고딕 (본문)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8506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+mn-ea"/>
              </a:rPr>
              <a:t>트랜스포머 </a:t>
            </a:r>
            <a:r>
              <a:rPr lang="en-US" altLang="ko-KR" dirty="0">
                <a:ea typeface="+mn-ea"/>
              </a:rPr>
              <a:t>(Transformer) – Attention...</a:t>
            </a:r>
            <a:endParaRPr lang="ko-KR" alt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02. LLM</a:t>
            </a:r>
            <a:r>
              <a:rPr lang="ko-KR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과 임베딩 벡터의 기본 개념</a:t>
            </a:r>
          </a:p>
        </p:txBody>
      </p:sp>
      <p:pic>
        <p:nvPicPr>
          <p:cNvPr id="1026" name="Picture 2" descr="https://blog.kakaocdn.net/dn/Nr3yu/btrkuZgJu44/4YQSLXnszi5efogjh4w7oK/img.png">
            <a:extLst>
              <a:ext uri="{FF2B5EF4-FFF2-40B4-BE49-F238E27FC236}">
                <a16:creationId xmlns:a16="http://schemas.microsoft.com/office/drawing/2014/main" id="{6DC126B2-8076-493D-9B11-291F65F4A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214" y="1944085"/>
            <a:ext cx="252412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013BFA-BBE9-422C-969E-04305611E9F2}"/>
              </a:ext>
            </a:extLst>
          </p:cNvPr>
          <p:cNvSpPr txBox="1"/>
          <p:nvPr/>
        </p:nvSpPr>
        <p:spPr>
          <a:xfrm>
            <a:off x="6483220" y="5086585"/>
            <a:ext cx="4654112" cy="73866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셀프 </a:t>
            </a:r>
            <a:r>
              <a:rPr lang="ko-KR" alt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어텐션은</a:t>
            </a:r>
            <a:r>
              <a: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입력 문장 내의 단어들끼리 유사도를 구함으로써 그것</a:t>
            </a:r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(it)</a:t>
            </a:r>
            <a:r>
              <a: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이 동물</a:t>
            </a:r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(animal)</a:t>
            </a:r>
            <a:r>
              <a: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과 연관되었을 </a:t>
            </a:r>
            <a:r>
              <a:rPr lang="ko-KR" altLang="en-US" sz="1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확률</a:t>
            </a:r>
            <a:r>
              <a: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이 높다는 것을 찾아낸다</a:t>
            </a:r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86E9BF-0A61-4FF0-80D7-9DE8B89F7DD8}"/>
              </a:ext>
            </a:extLst>
          </p:cNvPr>
          <p:cNvSpPr/>
          <p:nvPr/>
        </p:nvSpPr>
        <p:spPr>
          <a:xfrm>
            <a:off x="838200" y="1156626"/>
            <a:ext cx="5257800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어텐션 함수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B0F89F-A32D-4AF1-A6D3-D07A9718DA80}"/>
              </a:ext>
            </a:extLst>
          </p:cNvPr>
          <p:cNvSpPr/>
          <p:nvPr/>
        </p:nvSpPr>
        <p:spPr>
          <a:xfrm>
            <a:off x="6096000" y="1156626"/>
            <a:ext cx="5257800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어텐션 효과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DF3AC33-AE97-4AF3-AE21-38D6FF2F089F}"/>
              </a:ext>
            </a:extLst>
          </p:cNvPr>
          <p:cNvSpPr/>
          <p:nvPr/>
        </p:nvSpPr>
        <p:spPr>
          <a:xfrm>
            <a:off x="838200" y="1690793"/>
            <a:ext cx="5097517" cy="4310614"/>
          </a:xfrm>
          <a:prstGeom prst="roundRect">
            <a:avLst>
              <a:gd name="adj" fmla="val 5720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6896BEA-C30B-4FAB-876D-588BD5530112}"/>
              </a:ext>
            </a:extLst>
          </p:cNvPr>
          <p:cNvSpPr/>
          <p:nvPr/>
        </p:nvSpPr>
        <p:spPr>
          <a:xfrm>
            <a:off x="6176141" y="1690793"/>
            <a:ext cx="5097517" cy="4310614"/>
          </a:xfrm>
          <a:prstGeom prst="roundRect">
            <a:avLst>
              <a:gd name="adj" fmla="val 5720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0" name="Picture 6" descr="https://blog.kakaocdn.net/dn/eEludl/btrkwdy1WWj/zNPdVSDk33YcImHBiiTgm0/img.png">
            <a:extLst>
              <a:ext uri="{FF2B5EF4-FFF2-40B4-BE49-F238E27FC236}">
                <a16:creationId xmlns:a16="http://schemas.microsoft.com/office/drawing/2014/main" id="{812F4490-34E9-425B-B7B4-9973B6561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7" y="1788073"/>
            <a:ext cx="362902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757D56-5E37-4E7F-9B51-C813B97D4287}"/>
              </a:ext>
            </a:extLst>
          </p:cNvPr>
          <p:cNvSpPr/>
          <p:nvPr/>
        </p:nvSpPr>
        <p:spPr>
          <a:xfrm>
            <a:off x="983867" y="4059512"/>
            <a:ext cx="482835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주어진 </a:t>
            </a: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Query</a:t>
            </a: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에 대해 모든 </a:t>
            </a: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Key</a:t>
            </a: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와의 유사도를 구한다</a:t>
            </a: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202122"/>
                </a:solidFill>
                <a:latin typeface="Arial" panose="020B0604020202020204" pitchFamily="34" charset="0"/>
              </a:rPr>
              <a:t>인코더의 셀프 어텐션</a:t>
            </a:r>
            <a:b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Query = Key =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solidFill>
                  <a:srgbClr val="202122"/>
                </a:solidFill>
                <a:latin typeface="Arial" panose="020B0604020202020204" pitchFamily="34" charset="0"/>
              </a:rPr>
              <a:t>디코더의</a:t>
            </a:r>
            <a:r>
              <a:rPr lang="ko-KR" altLang="en-US" sz="1400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b="1" dirty="0" err="1">
                <a:solidFill>
                  <a:srgbClr val="202122"/>
                </a:solidFill>
                <a:latin typeface="Arial" panose="020B0604020202020204" pitchFamily="34" charset="0"/>
              </a:rPr>
              <a:t>마스크드</a:t>
            </a:r>
            <a:r>
              <a:rPr lang="ko-KR" altLang="en-US" sz="1400" b="1" dirty="0">
                <a:solidFill>
                  <a:srgbClr val="202122"/>
                </a:solidFill>
                <a:latin typeface="Arial" panose="020B0604020202020204" pitchFamily="34" charset="0"/>
              </a:rPr>
              <a:t> 셀프 어텐션</a:t>
            </a:r>
            <a:br>
              <a:rPr lang="en-US" altLang="ko-KR" sz="14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Query = Key =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solidFill>
                  <a:srgbClr val="202122"/>
                </a:solidFill>
                <a:latin typeface="Arial" panose="020B0604020202020204" pitchFamily="34" charset="0"/>
              </a:rPr>
              <a:t>디코더의</a:t>
            </a:r>
            <a:r>
              <a:rPr lang="ko-KR" altLang="en-US" sz="1400" b="1" dirty="0">
                <a:solidFill>
                  <a:srgbClr val="202122"/>
                </a:solidFill>
                <a:latin typeface="Arial" panose="020B0604020202020204" pitchFamily="34" charset="0"/>
              </a:rPr>
              <a:t> 인코더</a:t>
            </a:r>
            <a:r>
              <a:rPr lang="en-US" altLang="ko-KR" sz="1400" b="1" dirty="0">
                <a:solidFill>
                  <a:srgbClr val="202122"/>
                </a:solidFill>
                <a:latin typeface="Arial" panose="020B0604020202020204" pitchFamily="34" charset="0"/>
              </a:rPr>
              <a:t>-</a:t>
            </a:r>
            <a:r>
              <a:rPr lang="ko-KR" altLang="en-US" sz="1400" b="1" dirty="0">
                <a:solidFill>
                  <a:srgbClr val="202122"/>
                </a:solidFill>
                <a:latin typeface="Arial" panose="020B0604020202020204" pitchFamily="34" charset="0"/>
              </a:rPr>
              <a:t>디코더 어텐션</a:t>
            </a:r>
            <a:br>
              <a:rPr lang="en-US" altLang="ko-KR" sz="14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Query: </a:t>
            </a: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디코더 벡터 </a:t>
            </a: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&lt;-&gt; Key = Value: </a:t>
            </a: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인코더 벡터</a:t>
            </a:r>
            <a:endParaRPr lang="en-US" altLang="ko-KR" sz="14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765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+mn-ea"/>
              </a:rPr>
              <a:t>트랜스포머 모델들</a:t>
            </a:r>
            <a:endParaRPr lang="ko-KR" alt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02. LLM</a:t>
            </a:r>
            <a:r>
              <a:rPr lang="ko-KR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과 임베딩 벡터의 기본 개념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92FC33-C2CF-4711-8A15-D64C9FFBA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1260691"/>
            <a:ext cx="3473340" cy="341368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340D079-B234-4FD4-A002-DE7DB5C3FD78}"/>
              </a:ext>
            </a:extLst>
          </p:cNvPr>
          <p:cNvGrpSpPr/>
          <p:nvPr/>
        </p:nvGrpSpPr>
        <p:grpSpPr>
          <a:xfrm>
            <a:off x="4734279" y="1154492"/>
            <a:ext cx="6148419" cy="5025712"/>
            <a:chOff x="4788031" y="1078546"/>
            <a:chExt cx="6565769" cy="5163686"/>
          </a:xfrm>
        </p:grpSpPr>
        <p:pic>
          <p:nvPicPr>
            <p:cNvPr id="7" name="Picture 2" descr="https://img1.daumcdn.net/thumb/R1280x0/?fname=http://t1.daumcdn.net/brunch/service/user/Qk4/image/OQ8imOamyT7cUxXe6V3sV97TFKs.png">
              <a:extLst>
                <a:ext uri="{FF2B5EF4-FFF2-40B4-BE49-F238E27FC236}">
                  <a16:creationId xmlns:a16="http://schemas.microsoft.com/office/drawing/2014/main" id="{F95BE2E4-64C7-422A-8425-ABC1E1E73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31" y="1078546"/>
              <a:ext cx="6565769" cy="5163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0A62702-2E93-417C-92AC-D014AE8173B8}"/>
                </a:ext>
              </a:extLst>
            </p:cNvPr>
            <p:cNvSpPr/>
            <p:nvPr/>
          </p:nvSpPr>
          <p:spPr>
            <a:xfrm>
              <a:off x="9899782" y="4702628"/>
              <a:ext cx="1287624" cy="142798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2291AD-3ACE-4470-95FF-BCD8ECD63B24}"/>
                </a:ext>
              </a:extLst>
            </p:cNvPr>
            <p:cNvSpPr/>
            <p:nvPr/>
          </p:nvSpPr>
          <p:spPr>
            <a:xfrm>
              <a:off x="9505561" y="5849696"/>
              <a:ext cx="1287624" cy="21457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CDE6C0-2867-4C88-A7CF-3437D9E72097}"/>
              </a:ext>
            </a:extLst>
          </p:cNvPr>
          <p:cNvSpPr/>
          <p:nvPr/>
        </p:nvSpPr>
        <p:spPr>
          <a:xfrm>
            <a:off x="2090518" y="5225506"/>
            <a:ext cx="2373422" cy="279919"/>
          </a:xfrm>
          <a:prstGeom prst="rect">
            <a:avLst/>
          </a:prstGeom>
          <a:noFill/>
          <a:ln>
            <a:solidFill>
              <a:srgbClr val="66AAD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b="1" dirty="0">
                <a:solidFill>
                  <a:srgbClr val="66AAD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이해력을 담당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E68FDA-3461-4B7E-8DFD-175E0E8CEF9E}"/>
              </a:ext>
            </a:extLst>
          </p:cNvPr>
          <p:cNvSpPr/>
          <p:nvPr/>
        </p:nvSpPr>
        <p:spPr>
          <a:xfrm>
            <a:off x="1292064" y="5225507"/>
            <a:ext cx="767319" cy="279919"/>
          </a:xfrm>
          <a:prstGeom prst="rect">
            <a:avLst/>
          </a:prstGeom>
          <a:solidFill>
            <a:srgbClr val="66AAD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Encoder</a:t>
            </a:r>
            <a:endParaRPr lang="ko-KR" altLang="en-US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664AFD-0D07-44A8-A604-3DC04B443321}"/>
              </a:ext>
            </a:extLst>
          </p:cNvPr>
          <p:cNvSpPr/>
          <p:nvPr/>
        </p:nvSpPr>
        <p:spPr>
          <a:xfrm>
            <a:off x="1292063" y="5555388"/>
            <a:ext cx="767319" cy="279919"/>
          </a:xfrm>
          <a:prstGeom prst="rect">
            <a:avLst/>
          </a:prstGeom>
          <a:solidFill>
            <a:srgbClr val="C1272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Decoder</a:t>
            </a:r>
            <a:endParaRPr lang="ko-KR" altLang="en-US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A25DBE-118C-4872-918E-E88A652A6DA8}"/>
              </a:ext>
            </a:extLst>
          </p:cNvPr>
          <p:cNvSpPr/>
          <p:nvPr/>
        </p:nvSpPr>
        <p:spPr>
          <a:xfrm>
            <a:off x="2090518" y="5555387"/>
            <a:ext cx="2373422" cy="279919"/>
          </a:xfrm>
          <a:prstGeom prst="rect">
            <a:avLst/>
          </a:prstGeom>
          <a:noFill/>
          <a:ln>
            <a:solidFill>
              <a:srgbClr val="C1272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b="1" dirty="0">
                <a:solidFill>
                  <a:srgbClr val="C127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표현력을 담당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DBFE257-B1E5-486C-BA44-9F6887227415}"/>
              </a:ext>
            </a:extLst>
          </p:cNvPr>
          <p:cNvSpPr/>
          <p:nvPr/>
        </p:nvSpPr>
        <p:spPr>
          <a:xfrm>
            <a:off x="838200" y="1143809"/>
            <a:ext cx="10629900" cy="5163686"/>
          </a:xfrm>
          <a:prstGeom prst="roundRect">
            <a:avLst>
              <a:gd name="adj" fmla="val 5720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68CB6E-511E-41C8-AB0D-9EA7EE042041}"/>
              </a:ext>
            </a:extLst>
          </p:cNvPr>
          <p:cNvSpPr/>
          <p:nvPr/>
        </p:nvSpPr>
        <p:spPr>
          <a:xfrm>
            <a:off x="9431423" y="5599136"/>
            <a:ext cx="20755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solidFill>
                  <a:srgbClr val="00B0F0"/>
                </a:solidFill>
              </a:rPr>
              <a:t>허깅</a:t>
            </a:r>
            <a:r>
              <a:rPr lang="ko-KR" altLang="en-US" sz="1200" b="1" dirty="0">
                <a:solidFill>
                  <a:srgbClr val="00B0F0"/>
                </a:solidFill>
              </a:rPr>
              <a:t> 페이스는 기계 학습    모델과 데이터 세트를 공유하는 오픈 소스 커뮤니티</a:t>
            </a:r>
          </a:p>
        </p:txBody>
      </p:sp>
      <p:pic>
        <p:nvPicPr>
          <p:cNvPr id="1026" name="Picture 2" descr="Huggingface Transformers模型下载- 知乎">
            <a:extLst>
              <a:ext uri="{FF2B5EF4-FFF2-40B4-BE49-F238E27FC236}">
                <a16:creationId xmlns:a16="http://schemas.microsoft.com/office/drawing/2014/main" id="{3AEF7C12-5064-4388-8E69-D27F356C7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855" y="5145684"/>
            <a:ext cx="720485" cy="46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896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+mn-ea"/>
              </a:rPr>
              <a:t>트랜스포머 모델 별 태스크</a:t>
            </a:r>
            <a:r>
              <a:rPr lang="en-US" altLang="ko-KR" dirty="0">
                <a:ea typeface="+mn-ea"/>
              </a:rPr>
              <a:t>(Task)</a:t>
            </a:r>
            <a:endParaRPr lang="ko-KR" alt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02. LLM</a:t>
            </a:r>
            <a:r>
              <a:rPr lang="ko-KR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과 임베딩 벡터의 기본 개념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F6A5DC8-AE44-4C17-AB92-AA345B2C6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446739"/>
              </p:ext>
            </p:extLst>
          </p:nvPr>
        </p:nvGraphicFramePr>
        <p:xfrm>
          <a:off x="838200" y="1245184"/>
          <a:ext cx="10433270" cy="4157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7090">
                  <a:extLst>
                    <a:ext uri="{9D8B030D-6E8A-4147-A177-3AD203B41FA5}">
                      <a16:colId xmlns:a16="http://schemas.microsoft.com/office/drawing/2014/main" val="472671141"/>
                    </a:ext>
                  </a:extLst>
                </a:gridCol>
                <a:gridCol w="6111551">
                  <a:extLst>
                    <a:ext uri="{9D8B030D-6E8A-4147-A177-3AD203B41FA5}">
                      <a16:colId xmlns:a16="http://schemas.microsoft.com/office/drawing/2014/main" val="1131904338"/>
                    </a:ext>
                  </a:extLst>
                </a:gridCol>
                <a:gridCol w="951722">
                  <a:extLst>
                    <a:ext uri="{9D8B030D-6E8A-4147-A177-3AD203B41FA5}">
                      <a16:colId xmlns:a16="http://schemas.microsoft.com/office/drawing/2014/main" val="4003214359"/>
                    </a:ext>
                  </a:extLst>
                </a:gridCol>
                <a:gridCol w="877078">
                  <a:extLst>
                    <a:ext uri="{9D8B030D-6E8A-4147-A177-3AD203B41FA5}">
                      <a16:colId xmlns:a16="http://schemas.microsoft.com/office/drawing/2014/main" val="2882331025"/>
                    </a:ext>
                  </a:extLst>
                </a:gridCol>
                <a:gridCol w="895829">
                  <a:extLst>
                    <a:ext uri="{9D8B030D-6E8A-4147-A177-3AD203B41FA5}">
                      <a16:colId xmlns:a16="http://schemas.microsoft.com/office/drawing/2014/main" val="3897684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태스크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Encoder-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Decoder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Encoder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Decoder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4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음성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텍스트 변환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음성 데이터를 테스트로 변환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ko-KR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0593200"/>
                  </a:ext>
                </a:extLst>
              </a:tr>
              <a:tr h="377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기계번역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한 언어의 텍스트를 다른 언어로 변환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ko-KR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438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페러프레이징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주어진 텍스트의 의미를 유지하면서 다른 방식으로 표현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ko-KR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595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질문응답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주어진 질문에 대한 응답 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77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텍스트 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텍스트를 사전 정의된 카테고리 중 하나로 분류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-&gt; </a:t>
                      </a:r>
                      <a:r>
                        <a:rPr lang="ko-KR" altLang="en-US" sz="1400" dirty="0"/>
                        <a:t>감정분석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주제 분류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스팸 감지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641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개체명</a:t>
                      </a:r>
                      <a:r>
                        <a:rPr lang="ko-KR" altLang="en-US" sz="1400" dirty="0"/>
                        <a:t> 인식</a:t>
                      </a:r>
                      <a:r>
                        <a:rPr lang="en-US" altLang="ko-KR" sz="1400" dirty="0"/>
                        <a:t>(NER)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텍스트에서 특정 유형의 정보를 식별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예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인물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지역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1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텍스트 요약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긴 텍스트를 짧게 요약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447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텍스트 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주어진 입력에 기반한 새로운 텍스트를 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778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소스코드 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소스코드를 자연어로 설명하는 문장 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111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134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+mn-ea"/>
              </a:rPr>
              <a:t>트랜스포머 실험 </a:t>
            </a:r>
            <a:r>
              <a:rPr lang="en-US" altLang="ko-KR" dirty="0">
                <a:ea typeface="+mn-ea"/>
              </a:rPr>
              <a:t>#1</a:t>
            </a:r>
            <a:endParaRPr lang="ko-KR" alt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02. LLM</a:t>
            </a:r>
            <a:r>
              <a:rPr lang="ko-KR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과 임베딩 벡터의 기본 개념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D98EE283-18C8-4E76-9495-9A67518C9C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070656"/>
            <a:ext cx="10515600" cy="251611"/>
          </a:xfrm>
        </p:spPr>
        <p:txBody>
          <a:bodyPr/>
          <a:lstStyle/>
          <a:p>
            <a:r>
              <a:rPr lang="ko-KR" altLang="en-US" sz="1300" dirty="0">
                <a:ea typeface="+mn-ea"/>
              </a:rPr>
              <a:t>사전 학습된 모델에 금융 용어로 미세조정</a:t>
            </a:r>
            <a:r>
              <a:rPr lang="en-US" altLang="ko-KR" sz="1300" dirty="0">
                <a:ea typeface="+mn-ea"/>
              </a:rPr>
              <a:t>(fine-turning) </a:t>
            </a:r>
            <a:r>
              <a:rPr lang="ko-KR" altLang="en-US" sz="1300" dirty="0">
                <a:ea typeface="+mn-ea"/>
              </a:rPr>
              <a:t>하고 질문</a:t>
            </a:r>
            <a:endParaRPr lang="en-US" altLang="ko-KR" sz="13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6E1405-6FC8-4C25-912A-D716282DBA05}"/>
              </a:ext>
            </a:extLst>
          </p:cNvPr>
          <p:cNvSpPr/>
          <p:nvPr/>
        </p:nvSpPr>
        <p:spPr>
          <a:xfrm>
            <a:off x="838200" y="1369315"/>
            <a:ext cx="5257800" cy="1937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202122"/>
                </a:solidFill>
                <a:latin typeface="+mn-ea"/>
              </a:rPr>
              <a:t>학습 정보</a:t>
            </a:r>
            <a:endParaRPr lang="en-US" altLang="ko-KR" b="1" dirty="0">
              <a:solidFill>
                <a:srgbClr val="202122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베이스 모델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: </a:t>
            </a:r>
            <a:r>
              <a:rPr lang="en-US" altLang="ko-KR" sz="1600" dirty="0" err="1">
                <a:solidFill>
                  <a:srgbClr val="009DE4"/>
                </a:solidFill>
                <a:latin typeface="+mn-ea"/>
              </a:rPr>
              <a:t>beomi</a:t>
            </a:r>
            <a:r>
              <a:rPr lang="en-US" altLang="ko-KR" sz="1600" dirty="0">
                <a:solidFill>
                  <a:srgbClr val="009DE4"/>
                </a:solidFill>
                <a:latin typeface="+mn-ea"/>
              </a:rPr>
              <a:t>/polyglot-ko-12.8b-safetensors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Decoder 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모델</a:t>
            </a:r>
            <a:endParaRPr lang="en-US" altLang="ko-KR" sz="1050" dirty="0">
              <a:solidFill>
                <a:srgbClr val="202122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202122"/>
                </a:solidFill>
                <a:latin typeface="+mn-ea"/>
              </a:rPr>
              <a:t>LoRA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 fine-tuning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4bit 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양자화</a:t>
            </a:r>
            <a:endParaRPr lang="en-US" altLang="ko-KR" sz="1600" dirty="0">
              <a:solidFill>
                <a:srgbClr val="202122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832685-BE18-4A01-9B42-2ADD1E09E9EC}"/>
              </a:ext>
            </a:extLst>
          </p:cNvPr>
          <p:cNvSpPr/>
          <p:nvPr/>
        </p:nvSpPr>
        <p:spPr>
          <a:xfrm>
            <a:off x="6096000" y="1369314"/>
            <a:ext cx="5257800" cy="1198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학습 입력 데이터 형식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7030A0"/>
                </a:solidFill>
              </a:rPr>
              <a:t>### </a:t>
            </a:r>
            <a:r>
              <a:rPr lang="ko-KR" altLang="en-US" sz="1600" b="1" dirty="0">
                <a:solidFill>
                  <a:srgbClr val="7030A0"/>
                </a:solidFill>
              </a:rPr>
              <a:t>질문</a:t>
            </a:r>
            <a:r>
              <a:rPr lang="en-US" altLang="ko-KR" sz="1600" b="1" dirty="0">
                <a:solidFill>
                  <a:srgbClr val="7030A0"/>
                </a:solidFill>
              </a:rPr>
              <a:t>:</a:t>
            </a:r>
            <a:r>
              <a:rPr lang="en-US" altLang="ko-KR" sz="1600" dirty="0"/>
              <a:t> </a:t>
            </a:r>
            <a:r>
              <a:rPr lang="ko-KR" altLang="en-US" sz="1600" dirty="0" err="1"/>
              <a:t>가결산</a:t>
            </a:r>
            <a:r>
              <a:rPr lang="ko-KR" altLang="en-US" sz="1600" dirty="0"/>
              <a:t> 용어 설명</a:t>
            </a:r>
            <a:r>
              <a:rPr lang="en-US" altLang="ko-KR" sz="1600" b="1" dirty="0">
                <a:solidFill>
                  <a:srgbClr val="7030A0"/>
                </a:solidFill>
              </a:rPr>
              <a:t>\n\n### </a:t>
            </a:r>
            <a:r>
              <a:rPr lang="ko-KR" altLang="en-US" sz="1600" b="1" dirty="0">
                <a:solidFill>
                  <a:srgbClr val="7030A0"/>
                </a:solidFill>
              </a:rPr>
              <a:t>답변</a:t>
            </a:r>
            <a:r>
              <a:rPr lang="en-US" altLang="ko-KR" sz="1600" b="1" dirty="0">
                <a:solidFill>
                  <a:srgbClr val="7030A0"/>
                </a:solidFill>
              </a:rPr>
              <a:t>:</a:t>
            </a:r>
            <a:r>
              <a:rPr lang="en-US" altLang="ko-KR" sz="1600" dirty="0"/>
              <a:t> </a:t>
            </a:r>
            <a:r>
              <a:rPr lang="ko-KR" altLang="en-US" sz="1600" dirty="0"/>
              <a:t>용어 </a:t>
            </a:r>
            <a:r>
              <a:rPr lang="ko-KR" altLang="en-US" sz="1600" dirty="0" err="1"/>
              <a:t>가결산</a:t>
            </a:r>
            <a:r>
              <a:rPr lang="ko-KR" altLang="en-US" sz="1600" dirty="0"/>
              <a:t> 은</a:t>
            </a:r>
            <a:r>
              <a:rPr lang="en-US" altLang="ko-KR" sz="1600" dirty="0"/>
              <a:t>(</a:t>
            </a:r>
            <a:r>
              <a:rPr lang="ko-KR" altLang="en-US" sz="1600" dirty="0"/>
              <a:t>는</a:t>
            </a:r>
            <a:r>
              <a:rPr lang="en-US" altLang="ko-KR" sz="1600" dirty="0"/>
              <a:t>) </a:t>
            </a:r>
            <a:r>
              <a:rPr lang="ko-KR" altLang="en-US" sz="1600" dirty="0"/>
              <a:t>한자로 假決算</a:t>
            </a:r>
            <a:r>
              <a:rPr lang="en-US" altLang="ko-KR" sz="1600" dirty="0"/>
              <a:t>...</a:t>
            </a:r>
            <a:r>
              <a:rPr lang="en-US" altLang="ko-KR" sz="1600" b="1" dirty="0">
                <a:solidFill>
                  <a:srgbClr val="7030A0"/>
                </a:solidFill>
              </a:rPr>
              <a:t>&lt;|</a:t>
            </a:r>
            <a:r>
              <a:rPr lang="en-US" altLang="ko-KR" sz="1600" b="1" dirty="0" err="1">
                <a:solidFill>
                  <a:srgbClr val="7030A0"/>
                </a:solidFill>
              </a:rPr>
              <a:t>endoftext</a:t>
            </a:r>
            <a:r>
              <a:rPr lang="en-US" altLang="ko-KR" sz="1600" b="1" dirty="0">
                <a:solidFill>
                  <a:srgbClr val="7030A0"/>
                </a:solidFill>
              </a:rPr>
              <a:t>|&gt;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E7A5FA-05CF-4951-97AC-0E736FF06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527" y="4075612"/>
            <a:ext cx="8826946" cy="161178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4A9EADC-A528-44C0-8589-47F0FD2ED720}"/>
              </a:ext>
            </a:extLst>
          </p:cNvPr>
          <p:cNvSpPr/>
          <p:nvPr/>
        </p:nvSpPr>
        <p:spPr>
          <a:xfrm>
            <a:off x="838200" y="3396752"/>
            <a:ext cx="525780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202122"/>
                </a:solidFill>
                <a:latin typeface="+mn-ea"/>
              </a:rPr>
              <a:t>학습 과정</a:t>
            </a:r>
            <a:endParaRPr lang="en-US" altLang="ko-KR" b="1" dirty="0">
              <a:solidFill>
                <a:srgbClr val="202122"/>
              </a:solidFill>
              <a:latin typeface="+mn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70D4A92-8D14-4E0E-821D-C0DB9B46BA32}"/>
              </a:ext>
            </a:extLst>
          </p:cNvPr>
          <p:cNvSpPr/>
          <p:nvPr/>
        </p:nvSpPr>
        <p:spPr>
          <a:xfrm>
            <a:off x="838200" y="3414758"/>
            <a:ext cx="10515600" cy="2912470"/>
          </a:xfrm>
          <a:prstGeom prst="roundRect">
            <a:avLst>
              <a:gd name="adj" fmla="val 5720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617E8F4-5E08-43E0-A99E-93E31AAF0426}"/>
              </a:ext>
            </a:extLst>
          </p:cNvPr>
          <p:cNvSpPr/>
          <p:nvPr/>
        </p:nvSpPr>
        <p:spPr>
          <a:xfrm>
            <a:off x="838200" y="1369314"/>
            <a:ext cx="10515600" cy="1984567"/>
          </a:xfrm>
          <a:prstGeom prst="roundRect">
            <a:avLst>
              <a:gd name="adj" fmla="val 5720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EE79619-C003-405B-A090-259B17599343}"/>
              </a:ext>
            </a:extLst>
          </p:cNvPr>
          <p:cNvSpPr/>
          <p:nvPr/>
        </p:nvSpPr>
        <p:spPr>
          <a:xfrm>
            <a:off x="9283261" y="741807"/>
            <a:ext cx="2070539" cy="363090"/>
          </a:xfrm>
          <a:prstGeom prst="roundRect">
            <a:avLst>
              <a:gd name="adj" fmla="val 5000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실험 </a:t>
            </a:r>
            <a:r>
              <a:rPr lang="en-US" altLang="ko-K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1” </a:t>
            </a:r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폴더</a:t>
            </a:r>
            <a:r>
              <a:rPr lang="en-US" altLang="ko-K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2295104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+mn-ea"/>
              </a:rPr>
              <a:t>트랜스포머 실험 </a:t>
            </a:r>
            <a:r>
              <a:rPr lang="en-US" altLang="ko-KR" dirty="0">
                <a:ea typeface="+mn-ea"/>
              </a:rPr>
              <a:t>#1</a:t>
            </a:r>
            <a:endParaRPr lang="ko-KR" alt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02. LLM</a:t>
            </a:r>
            <a:r>
              <a:rPr lang="ko-KR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과 임베딩 벡터의 기본 개념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D98EE283-18C8-4E76-9495-9A67518C9C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070656"/>
            <a:ext cx="10515600" cy="251611"/>
          </a:xfrm>
        </p:spPr>
        <p:txBody>
          <a:bodyPr/>
          <a:lstStyle/>
          <a:p>
            <a:r>
              <a:rPr lang="ko-KR" altLang="en-US" sz="1300" dirty="0">
                <a:ea typeface="+mn-ea"/>
              </a:rPr>
              <a:t>사전 학습된 모델에 금융 용어로 미세조정</a:t>
            </a:r>
            <a:r>
              <a:rPr lang="en-US" altLang="ko-KR" sz="1300" dirty="0">
                <a:ea typeface="+mn-ea"/>
              </a:rPr>
              <a:t>(fine-turning) </a:t>
            </a:r>
            <a:r>
              <a:rPr lang="ko-KR" altLang="en-US" sz="1300" dirty="0">
                <a:ea typeface="+mn-ea"/>
              </a:rPr>
              <a:t>하고 질문</a:t>
            </a:r>
            <a:endParaRPr lang="en-US" altLang="ko-KR" sz="13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70D4A92-8D14-4E0E-821D-C0DB9B46BA32}"/>
              </a:ext>
            </a:extLst>
          </p:cNvPr>
          <p:cNvSpPr/>
          <p:nvPr/>
        </p:nvSpPr>
        <p:spPr>
          <a:xfrm>
            <a:off x="838200" y="1421811"/>
            <a:ext cx="10515600" cy="4905417"/>
          </a:xfrm>
          <a:prstGeom prst="roundRect">
            <a:avLst>
              <a:gd name="adj" fmla="val 5720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EE79619-C003-405B-A090-259B17599343}"/>
              </a:ext>
            </a:extLst>
          </p:cNvPr>
          <p:cNvSpPr/>
          <p:nvPr/>
        </p:nvSpPr>
        <p:spPr>
          <a:xfrm>
            <a:off x="9283261" y="741807"/>
            <a:ext cx="2070539" cy="363090"/>
          </a:xfrm>
          <a:prstGeom prst="roundRect">
            <a:avLst>
              <a:gd name="adj" fmla="val 5000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실험 </a:t>
            </a:r>
            <a:r>
              <a:rPr lang="en-US" altLang="ko-K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1” </a:t>
            </a:r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폴더</a:t>
            </a:r>
            <a:r>
              <a:rPr lang="en-US" altLang="ko-K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참조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AB81D3-1471-46DD-83DA-58B57855A355}"/>
              </a:ext>
            </a:extLst>
          </p:cNvPr>
          <p:cNvSpPr txBox="1"/>
          <p:nvPr/>
        </p:nvSpPr>
        <p:spPr>
          <a:xfrm>
            <a:off x="953384" y="1506506"/>
            <a:ext cx="5347996" cy="415498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학습 데이터 읽기</a:t>
            </a:r>
          </a:p>
          <a:p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raw_data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load_dataset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("term")</a:t>
            </a:r>
          </a:p>
          <a:p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학습을 위한 형식으로 변환</a:t>
            </a:r>
          </a:p>
          <a:p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raw_data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raw_data.map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    lambda x: {'text': f"### 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질문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: {x['instruction']}\n\n### 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답변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: {x['output']}&lt;|</a:t>
            </a:r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endoftext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|&gt;"}</a:t>
            </a:r>
          </a:p>
          <a:p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safetensor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로 변환된 사전학습 모델</a:t>
            </a:r>
          </a:p>
          <a:p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model_id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 = "</a:t>
            </a:r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beomi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/polyglot-ko-12.8b-safetensors"</a:t>
            </a:r>
          </a:p>
          <a:p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# 4bit 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로드</a:t>
            </a:r>
          </a:p>
          <a:p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bnb_config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BitsAndBytesConfig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    load_in_4bit=True,</a:t>
            </a:r>
          </a:p>
          <a:p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    bnb_4bit_use_double_quant=True,</a:t>
            </a:r>
          </a:p>
          <a:p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    bnb_4bit_quant_type="nf4",</a:t>
            </a:r>
          </a:p>
          <a:p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    bnb_4bit_compute_dtype=torch.bfloat16</a:t>
            </a:r>
          </a:p>
          <a:p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altLang="ko-KR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tokenizer = </a:t>
            </a:r>
            <a:r>
              <a:rPr lang="en-US" altLang="ko-KR" sz="11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AutoTokenizer.from_pretrained</a:t>
            </a:r>
            <a:r>
              <a:rPr lang="en-US" altLang="ko-KR" sz="1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11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model_id</a:t>
            </a:r>
            <a:r>
              <a:rPr lang="en-US" altLang="ko-KR" sz="1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train_data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raw_data.map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(lambda samples: tokenizer(samples["text"]), batched=True)</a:t>
            </a:r>
          </a:p>
          <a:p>
            <a:endParaRPr lang="en-US" altLang="ko-KR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모델 로드</a:t>
            </a:r>
          </a:p>
          <a:p>
            <a:r>
              <a:rPr lang="en-US" altLang="ko-KR" sz="1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= </a:t>
            </a:r>
            <a:r>
              <a:rPr lang="en-US" altLang="ko-KR" sz="11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AutoModelForCausalLM.from_pretrained</a:t>
            </a:r>
            <a:r>
              <a:rPr lang="en-US" altLang="ko-KR" sz="1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11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model_id</a:t>
            </a:r>
            <a:r>
              <a:rPr lang="en-US" altLang="ko-KR" sz="1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r>
              <a:rPr lang="en-US" altLang="ko-KR" sz="1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</a:t>
            </a:r>
            <a:r>
              <a:rPr lang="en-US" altLang="ko-KR" sz="11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quantization_config</a:t>
            </a:r>
            <a:r>
              <a:rPr lang="en-US" altLang="ko-KR" sz="1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ko-KR" sz="11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bnb_config</a:t>
            </a:r>
            <a:r>
              <a:rPr lang="en-US" altLang="ko-KR" sz="1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sz="11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device_map</a:t>
            </a:r>
            <a:r>
              <a:rPr lang="en-US" altLang="ko-KR" sz="1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="auto")</a:t>
            </a:r>
          </a:p>
          <a:p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model.gradient_checkpointing_enable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model = </a:t>
            </a:r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prepare_model_for_kbit_training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(model)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65E1DA-87A4-4C25-B21F-21A88039F265}"/>
              </a:ext>
            </a:extLst>
          </p:cNvPr>
          <p:cNvSpPr txBox="1"/>
          <p:nvPr/>
        </p:nvSpPr>
        <p:spPr>
          <a:xfrm>
            <a:off x="6561081" y="1406962"/>
            <a:ext cx="4533017" cy="500136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LoRA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 Config</a:t>
            </a:r>
          </a:p>
          <a:p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config = </a:t>
            </a:r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LoraConfig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    r=8,</a:t>
            </a:r>
          </a:p>
          <a:p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lora_alpha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=32,</a:t>
            </a:r>
          </a:p>
          <a:p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target_modules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=["</a:t>
            </a:r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query_key_value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"],</a:t>
            </a:r>
          </a:p>
          <a:p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lora_dropout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=0.05,</a:t>
            </a:r>
          </a:p>
          <a:p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    bias="none",</a:t>
            </a:r>
          </a:p>
          <a:p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task_type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="CAUSAL_LM"</a:t>
            </a:r>
          </a:p>
          <a:p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model = </a:t>
            </a:r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get_peft_model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(model, config)</a:t>
            </a:r>
          </a:p>
          <a:p>
            <a:endParaRPr lang="en-US" altLang="ko-KR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trainer = Trainer(</a:t>
            </a:r>
          </a:p>
          <a:p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    model=model,</a:t>
            </a:r>
          </a:p>
          <a:p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train_dataset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train_data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["train"],</a:t>
            </a:r>
          </a:p>
          <a:p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TrainingArguments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per_device_train_batch_size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=4,</a:t>
            </a:r>
          </a:p>
          <a:p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gradient_accumulation_steps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=1,</a:t>
            </a:r>
          </a:p>
          <a:p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max_steps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=500,</a:t>
            </a:r>
          </a:p>
          <a:p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learning_rate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=1e-4,</a:t>
            </a:r>
          </a:p>
          <a:p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        fp16=True,</a:t>
            </a:r>
          </a:p>
          <a:p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logging_steps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=10,</a:t>
            </a:r>
          </a:p>
          <a:p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output_dir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="outputs",</a:t>
            </a:r>
          </a:p>
          <a:p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optim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="paged_adamw_8bit"</a:t>
            </a:r>
          </a:p>
          <a:p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    ),</a:t>
            </a:r>
          </a:p>
          <a:p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data_collator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DataCollatorForLanguageModeling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(tokenizer, </a:t>
            </a:r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mlm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=False),</a:t>
            </a:r>
          </a:p>
          <a:p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학습</a:t>
            </a:r>
          </a:p>
          <a:p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trainer.train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47605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+mn-ea"/>
              </a:rPr>
              <a:t>트랜스포머 실험 </a:t>
            </a:r>
            <a:r>
              <a:rPr lang="en-US" altLang="ko-KR" dirty="0">
                <a:ea typeface="+mn-ea"/>
              </a:rPr>
              <a:t>#1</a:t>
            </a:r>
            <a:endParaRPr lang="ko-KR" alt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02. LLM</a:t>
            </a:r>
            <a:r>
              <a:rPr lang="ko-KR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과 임베딩 벡터의 기본 개념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D98EE283-18C8-4E76-9495-9A67518C9C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070656"/>
            <a:ext cx="10515600" cy="251611"/>
          </a:xfrm>
        </p:spPr>
        <p:txBody>
          <a:bodyPr/>
          <a:lstStyle/>
          <a:p>
            <a:r>
              <a:rPr lang="ko-KR" altLang="en-US" sz="1300" dirty="0">
                <a:ea typeface="+mn-ea"/>
              </a:rPr>
              <a:t>사전 학습된 모델에 금융 용어로 미세조정</a:t>
            </a:r>
            <a:r>
              <a:rPr lang="en-US" altLang="ko-KR" sz="1300" dirty="0">
                <a:ea typeface="+mn-ea"/>
              </a:rPr>
              <a:t>(fine-turning) </a:t>
            </a:r>
            <a:r>
              <a:rPr lang="ko-KR" altLang="en-US" sz="1300" dirty="0">
                <a:ea typeface="+mn-ea"/>
              </a:rPr>
              <a:t>하고 질문</a:t>
            </a:r>
            <a:endParaRPr lang="en-US" altLang="ko-KR" sz="13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915FB2-FA9B-4BB6-9551-2703B172819A}"/>
              </a:ext>
            </a:extLst>
          </p:cNvPr>
          <p:cNvSpPr/>
          <p:nvPr/>
        </p:nvSpPr>
        <p:spPr>
          <a:xfrm>
            <a:off x="6377151" y="1316711"/>
            <a:ext cx="5163207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202122"/>
                </a:solidFill>
                <a:latin typeface="+mn-ea"/>
              </a:rPr>
              <a:t>모델 답변</a:t>
            </a:r>
            <a:endParaRPr lang="en-US" altLang="ko-KR" sz="1600" dirty="0">
              <a:solidFill>
                <a:srgbClr val="202122"/>
              </a:solidFill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용어 현금창출단위 은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는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한자로 現金創出單位 이고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영어로 </a:t>
            </a:r>
            <a:r>
              <a:rPr lang="en-US" altLang="ko-KR" sz="1400" dirty="0">
                <a:latin typeface="+mn-ea"/>
              </a:rPr>
              <a:t>cash creating unit </a:t>
            </a:r>
            <a:r>
              <a:rPr lang="ko-KR" altLang="en-US" sz="1400" dirty="0">
                <a:latin typeface="+mn-ea"/>
              </a:rPr>
              <a:t>이며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소득창출단위 참조제도의 하나로서 법인세법규정에서는 기업의 계속적</a:t>
            </a:r>
            <a:r>
              <a:rPr lang="en-US" altLang="ko-KR" sz="1400" dirty="0">
                <a:latin typeface="+mn-ea"/>
              </a:rPr>
              <a:t>·</a:t>
            </a:r>
            <a:r>
              <a:rPr lang="ko-KR" altLang="en-US" sz="1400" dirty="0">
                <a:latin typeface="+mn-ea"/>
              </a:rPr>
              <a:t>반복적 작업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수익창출단위 참조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에서 그 작업의 결과로 생산 되어 현금청구가 가능한 금액단위인 생산단위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서비스단위 참조제도에 기초하여 부가가치세법</a:t>
            </a:r>
            <a:r>
              <a:rPr lang="en-US" altLang="ko-KR" sz="1400" dirty="0">
                <a:latin typeface="+mn-ea"/>
              </a:rPr>
              <a:t>· </a:t>
            </a:r>
            <a:r>
              <a:rPr lang="ko-KR" altLang="en-US" sz="1400" dirty="0">
                <a:latin typeface="+mn-ea"/>
              </a:rPr>
              <a:t>소득세법 및 법인세법상 소득창출단위 참조제도를 도입하고 있으나 구체적인 소득창출단위 는 대통령령으로 정하도록 위임되어 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이에 따라 법인세법상의 소득창출단위는 생산단위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서비스단위 및 현금창출단위로 구분된다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소득세법상의 소득창출단위 는 사업의 지속적인 운영을 통해 계속적으로 발생하는 소득의 원천이 되는 영업의 단위 를 의미한다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이러한 관점에서 본다면 계속기업의 경우에는 기업의 주된 영업 활동에 기초 한 사업의 구분과 소득의 원천에 기초하여 소득창출단위가 정해진다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828CB3-AAA5-4D94-9C39-517FDB8DB87B}"/>
              </a:ext>
            </a:extLst>
          </p:cNvPr>
          <p:cNvSpPr/>
          <p:nvPr/>
        </p:nvSpPr>
        <p:spPr>
          <a:xfrm>
            <a:off x="838200" y="1316711"/>
            <a:ext cx="5370786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정답</a:t>
            </a:r>
            <a:endParaRPr lang="en-US" altLang="ko-KR" sz="1600" dirty="0">
              <a:solidFill>
                <a:srgbClr val="002060"/>
              </a:solidFill>
              <a:latin typeface="+mn-ea"/>
            </a:endParaRPr>
          </a:p>
          <a:p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용어 현금창출단위 은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는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)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한자로 現金創出單位 이고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영어로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cash generating unit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이며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다른 자산이나 자산집단에서의 현금유입과 는 거의 독립적인 현금유입을 창출하는 식별가능한 최소자산집단을 말한다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0025FF4-A72A-47A0-9E7D-1969C8F6F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019" y="2762772"/>
            <a:ext cx="3636581" cy="3534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A71265-01C2-4CFE-A1DC-937ECB3F0466}"/>
              </a:ext>
            </a:extLst>
          </p:cNvPr>
          <p:cNvSpPr/>
          <p:nvPr/>
        </p:nvSpPr>
        <p:spPr>
          <a:xfrm>
            <a:off x="6440293" y="5086808"/>
            <a:ext cx="5036922" cy="910781"/>
          </a:xfrm>
          <a:prstGeom prst="roundRect">
            <a:avLst>
              <a:gd name="adj" fmla="val 1640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LLM</a:t>
            </a:r>
            <a:r>
              <a:rPr lang="ko-KR" alt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은 인간이 언어를 사용하는 방법에 대해 이해하고 학습한 </a:t>
            </a:r>
            <a:r>
              <a:rPr lang="en-US" altLang="ko-KR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</a:t>
            </a:r>
            <a:r>
              <a:rPr lang="ko-KR" alt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이지</a:t>
            </a:r>
            <a:r>
              <a:rPr lang="en-US" altLang="ko-KR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지식을 정확하게 전달하기 위해 만들어진 </a:t>
            </a:r>
            <a:r>
              <a:rPr lang="en-US" altLang="ko-KR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</a:t>
            </a:r>
            <a:r>
              <a:rPr lang="ko-KR" alt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가 아니다</a:t>
            </a:r>
            <a:r>
              <a:rPr lang="en-US" altLang="ko-KR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981ED51-D71D-4CEE-AE98-DA5CAAFB95E0}"/>
              </a:ext>
            </a:extLst>
          </p:cNvPr>
          <p:cNvSpPr/>
          <p:nvPr/>
        </p:nvSpPr>
        <p:spPr>
          <a:xfrm>
            <a:off x="9283261" y="741807"/>
            <a:ext cx="2070539" cy="363090"/>
          </a:xfrm>
          <a:prstGeom prst="roundRect">
            <a:avLst>
              <a:gd name="adj" fmla="val 5000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실험 </a:t>
            </a:r>
            <a:r>
              <a:rPr lang="en-US" altLang="ko-K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1” </a:t>
            </a:r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폴더</a:t>
            </a:r>
            <a:r>
              <a:rPr lang="en-US" altLang="ko-K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44769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1"/>
          <p:cNvSpPr txBox="1">
            <a:spLocks/>
          </p:cNvSpPr>
          <p:nvPr/>
        </p:nvSpPr>
        <p:spPr bwMode="gray">
          <a:xfrm>
            <a:off x="1915886" y="1635298"/>
            <a:ext cx="8360228" cy="2370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ko-KR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LLM</a:t>
            </a:r>
            <a:r>
              <a:rPr lang="ko-KR" alt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과 임베딩 벡터를</a:t>
            </a:r>
            <a:endParaRPr lang="en-US" altLang="ko-KR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ko-KR" alt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이용한 데이터 모델 검색</a:t>
            </a:r>
            <a:endParaRPr lang="en-US" altLang="ko-KR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#1</a:t>
            </a:r>
            <a:endParaRPr lang="en-US" altLang="ko-KR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5B32575-E1E3-4B31-81E0-E8FD115A6830}"/>
              </a:ext>
            </a:extLst>
          </p:cNvPr>
          <p:cNvGrpSpPr/>
          <p:nvPr/>
        </p:nvGrpSpPr>
        <p:grpSpPr>
          <a:xfrm>
            <a:off x="4901083" y="2922214"/>
            <a:ext cx="1485200" cy="1475609"/>
            <a:chOff x="386025" y="337778"/>
            <a:chExt cx="1804516" cy="1804516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9E7E30F-541A-408F-9E33-B1408581A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025" y="337778"/>
              <a:ext cx="1804516" cy="180451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7A91796-37CA-466A-874B-EF5356DF4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0575" y="844447"/>
              <a:ext cx="152400" cy="152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3893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+mn-ea"/>
              </a:rPr>
              <a:t>트랜스포머 실험 </a:t>
            </a:r>
            <a:r>
              <a:rPr lang="en-US" altLang="ko-KR" dirty="0">
                <a:ea typeface="+mn-ea"/>
              </a:rPr>
              <a:t>#2</a:t>
            </a:r>
            <a:endParaRPr lang="ko-KR" alt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02. LLM</a:t>
            </a:r>
            <a:r>
              <a:rPr lang="ko-KR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과 임베딩 벡터의 기본 개념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D98EE283-18C8-4E76-9495-9A67518C9C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070656"/>
            <a:ext cx="10515600" cy="251611"/>
          </a:xfrm>
        </p:spPr>
        <p:txBody>
          <a:bodyPr/>
          <a:lstStyle/>
          <a:p>
            <a:r>
              <a:rPr lang="ko-KR" altLang="en-US" sz="1300" b="1" dirty="0">
                <a:ea typeface="+mn-ea"/>
              </a:rPr>
              <a:t>우리 데이터로 </a:t>
            </a:r>
            <a:r>
              <a:rPr lang="en-US" altLang="ko-KR" sz="1300" b="1" dirty="0">
                <a:ea typeface="+mn-ea"/>
              </a:rPr>
              <a:t>AI</a:t>
            </a:r>
            <a:r>
              <a:rPr lang="ko-KR" altLang="en-US" sz="1300" b="1" dirty="0">
                <a:ea typeface="+mn-ea"/>
              </a:rPr>
              <a:t>를 학습시키면 되는 거 아냐</a:t>
            </a:r>
            <a:r>
              <a:rPr lang="en-US" altLang="ko-KR" sz="1300" b="1" dirty="0">
                <a:ea typeface="+mn-ea"/>
              </a:rPr>
              <a:t>??</a:t>
            </a:r>
            <a:endParaRPr lang="en-US" altLang="ko-KR" sz="1300" b="1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6E1405-6FC8-4C25-912A-D716282DBA05}"/>
              </a:ext>
            </a:extLst>
          </p:cNvPr>
          <p:cNvSpPr/>
          <p:nvPr/>
        </p:nvSpPr>
        <p:spPr>
          <a:xfrm>
            <a:off x="838200" y="1369315"/>
            <a:ext cx="5058103" cy="2306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202122"/>
                </a:solidFill>
                <a:latin typeface="+mn-ea"/>
              </a:rPr>
              <a:t>학습 정보</a:t>
            </a:r>
            <a:endParaRPr lang="en-US" altLang="ko-KR" b="1" dirty="0">
              <a:solidFill>
                <a:srgbClr val="202122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베이스 모델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: </a:t>
            </a:r>
            <a:r>
              <a:rPr lang="en-US" altLang="ko-KR" sz="1600" dirty="0" err="1">
                <a:solidFill>
                  <a:srgbClr val="009DE4"/>
                </a:solidFill>
                <a:latin typeface="+mn-ea"/>
              </a:rPr>
              <a:t>stabilityai</a:t>
            </a:r>
            <a:r>
              <a:rPr lang="en-US" altLang="ko-KR" sz="1600" dirty="0">
                <a:solidFill>
                  <a:srgbClr val="009DE4"/>
                </a:solidFill>
                <a:latin typeface="+mn-ea"/>
              </a:rPr>
              <a:t>/stablecode-completion-alpha-3b-4k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Decoder 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모델로 코드 완성에 사용</a:t>
            </a:r>
            <a:endParaRPr lang="en-US" altLang="ko-KR" sz="1050" dirty="0">
              <a:solidFill>
                <a:srgbClr val="202122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202122"/>
                </a:solidFill>
                <a:latin typeface="+mn-ea"/>
              </a:rPr>
              <a:t>LoRA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 fine-tuning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4bit 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양자화</a:t>
            </a:r>
            <a:endParaRPr lang="en-US" altLang="ko-KR" sz="1600" dirty="0">
              <a:solidFill>
                <a:srgbClr val="202122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832685-BE18-4A01-9B42-2ADD1E09E9EC}"/>
              </a:ext>
            </a:extLst>
          </p:cNvPr>
          <p:cNvSpPr/>
          <p:nvPr/>
        </p:nvSpPr>
        <p:spPr>
          <a:xfrm>
            <a:off x="6096000" y="1369314"/>
            <a:ext cx="5257800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학습 입력 데이터 형식 </a:t>
            </a:r>
            <a:r>
              <a:rPr lang="en-US" altLang="ko-KR" b="1" dirty="0">
                <a:solidFill>
                  <a:srgbClr val="202122"/>
                </a:solidFill>
                <a:latin typeface="Arial" panose="020B0604020202020204" pitchFamily="34" charset="0"/>
              </a:rPr>
              <a:t>-</a:t>
            </a:r>
            <a:r>
              <a:rPr lang="en-US" altLang="ko-KR" dirty="0"/>
              <a:t> Alpaca format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6873966-9603-4C4B-87C5-3F5E325B4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545546"/>
              </p:ext>
            </p:extLst>
          </p:nvPr>
        </p:nvGraphicFramePr>
        <p:xfrm>
          <a:off x="6180083" y="1872448"/>
          <a:ext cx="464557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48524">
                  <a:extLst>
                    <a:ext uri="{9D8B030D-6E8A-4147-A177-3AD203B41FA5}">
                      <a16:colId xmlns:a16="http://schemas.microsoft.com/office/drawing/2014/main" val="928070520"/>
                    </a:ext>
                  </a:extLst>
                </a:gridCol>
                <a:gridCol w="1548524">
                  <a:extLst>
                    <a:ext uri="{9D8B030D-6E8A-4147-A177-3AD203B41FA5}">
                      <a16:colId xmlns:a16="http://schemas.microsoft.com/office/drawing/2014/main" val="1845962982"/>
                    </a:ext>
                  </a:extLst>
                </a:gridCol>
                <a:gridCol w="1548524">
                  <a:extLst>
                    <a:ext uri="{9D8B030D-6E8A-4147-A177-3AD203B41FA5}">
                      <a16:colId xmlns:a16="http://schemas.microsoft.com/office/drawing/2014/main" val="2591514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Alpaca format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원본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소스코드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30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Instruction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질문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메소드 </a:t>
                      </a:r>
                      <a:r>
                        <a:rPr lang="ko-KR" altLang="en-US" sz="1400" dirty="0" err="1"/>
                        <a:t>시그니처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57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context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참조 텍스트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메소드 코멘트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47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response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응답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메소드 코드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49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category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클래스 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8869515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23164-0529-41F7-94BA-C9B31B8D40A1}"/>
              </a:ext>
            </a:extLst>
          </p:cNvPr>
          <p:cNvSpPr/>
          <p:nvPr/>
        </p:nvSpPr>
        <p:spPr>
          <a:xfrm>
            <a:off x="922283" y="4056992"/>
            <a:ext cx="525780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202122"/>
                </a:solidFill>
                <a:latin typeface="+mn-ea"/>
              </a:rPr>
              <a:t>Prompt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D1D67C7-1530-428F-A1FA-B617E2E73B18}"/>
              </a:ext>
            </a:extLst>
          </p:cNvPr>
          <p:cNvSpPr/>
          <p:nvPr/>
        </p:nvSpPr>
        <p:spPr>
          <a:xfrm>
            <a:off x="838200" y="4056992"/>
            <a:ext cx="10515600" cy="2270235"/>
          </a:xfrm>
          <a:prstGeom prst="roundRect">
            <a:avLst>
              <a:gd name="adj" fmla="val 5720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97D9F59-2C39-4E84-8A7C-A626EE5F70F6}"/>
              </a:ext>
            </a:extLst>
          </p:cNvPr>
          <p:cNvSpPr/>
          <p:nvPr/>
        </p:nvSpPr>
        <p:spPr>
          <a:xfrm>
            <a:off x="838200" y="1369314"/>
            <a:ext cx="10515600" cy="2519514"/>
          </a:xfrm>
          <a:prstGeom prst="roundRect">
            <a:avLst>
              <a:gd name="adj" fmla="val 5720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E6C2CE-0AB0-4CA3-9076-B4722A29F290}"/>
              </a:ext>
            </a:extLst>
          </p:cNvPr>
          <p:cNvSpPr txBox="1"/>
          <p:nvPr/>
        </p:nvSpPr>
        <p:spPr>
          <a:xfrm>
            <a:off x="1129231" y="4511284"/>
            <a:ext cx="9660264" cy="1600438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아래는 추가 컨텍스트를 제공하는 입력과 함께 작업을 설명하는 지침입니다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요청을 적절하게 완료하는 응답을 작성합니다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### Instruction:</a:t>
            </a:r>
          </a:p>
          <a:p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다음의 업무 요건을 구현한 자바 코드를 </a:t>
            </a:r>
            <a:r>
              <a:rPr lang="ko-KR" alt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생성하시오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### Input: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소스코드 메소드 코멘트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: context]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### Response: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메소드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body : response]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89B76AA-1AE9-4533-A684-B870E705D3D3}"/>
              </a:ext>
            </a:extLst>
          </p:cNvPr>
          <p:cNvSpPr/>
          <p:nvPr/>
        </p:nvSpPr>
        <p:spPr>
          <a:xfrm>
            <a:off x="9283261" y="741807"/>
            <a:ext cx="2070539" cy="363090"/>
          </a:xfrm>
          <a:prstGeom prst="roundRect">
            <a:avLst>
              <a:gd name="adj" fmla="val 5000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실험 </a:t>
            </a:r>
            <a:r>
              <a:rPr lang="en-US" altLang="ko-K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2” </a:t>
            </a:r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폴더</a:t>
            </a:r>
            <a:r>
              <a:rPr lang="en-US" altLang="ko-K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4210889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+mn-ea"/>
              </a:rPr>
              <a:t>트랜스포머 실험 </a:t>
            </a:r>
            <a:r>
              <a:rPr lang="en-US" altLang="ko-KR" dirty="0">
                <a:ea typeface="+mn-ea"/>
              </a:rPr>
              <a:t>#2</a:t>
            </a:r>
            <a:endParaRPr lang="ko-KR" alt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02. LLM</a:t>
            </a:r>
            <a:r>
              <a:rPr lang="ko-KR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과 임베딩 벡터의 기본 개념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D98EE283-18C8-4E76-9495-9A67518C9C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070656"/>
            <a:ext cx="10515600" cy="251611"/>
          </a:xfrm>
        </p:spPr>
        <p:txBody>
          <a:bodyPr/>
          <a:lstStyle/>
          <a:p>
            <a:r>
              <a:rPr lang="ko-KR" altLang="en-US" sz="1300" b="1" dirty="0">
                <a:ea typeface="+mn-ea"/>
              </a:rPr>
              <a:t>우리 데이터로 </a:t>
            </a:r>
            <a:r>
              <a:rPr lang="en-US" altLang="ko-KR" sz="1300" b="1" dirty="0">
                <a:ea typeface="+mn-ea"/>
              </a:rPr>
              <a:t>AI</a:t>
            </a:r>
            <a:r>
              <a:rPr lang="ko-KR" altLang="en-US" sz="1300" b="1" dirty="0">
                <a:ea typeface="+mn-ea"/>
              </a:rPr>
              <a:t>를 학습시키면 되는 거 아냐</a:t>
            </a:r>
            <a:r>
              <a:rPr lang="en-US" altLang="ko-KR" sz="1300" b="1" dirty="0">
                <a:ea typeface="+mn-ea"/>
              </a:rPr>
              <a:t>??</a:t>
            </a:r>
            <a:endParaRPr lang="en-US" altLang="ko-KR" sz="1300" b="1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5CECE9-1883-4FE9-9D6C-AC2120E8DA7C}"/>
              </a:ext>
            </a:extLst>
          </p:cNvPr>
          <p:cNvSpPr/>
          <p:nvPr/>
        </p:nvSpPr>
        <p:spPr>
          <a:xfrm>
            <a:off x="992177" y="1364668"/>
            <a:ext cx="505810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202122"/>
                </a:solidFill>
                <a:latin typeface="+mn-ea"/>
              </a:rPr>
              <a:t>데이터</a:t>
            </a:r>
            <a:endParaRPr lang="en-US" altLang="ko-KR" b="1" dirty="0">
              <a:solidFill>
                <a:srgbClr val="202122"/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FEB23E-C4BA-44D6-9BF2-462DC02BCEF4}"/>
              </a:ext>
            </a:extLst>
          </p:cNvPr>
          <p:cNvSpPr/>
          <p:nvPr/>
        </p:nvSpPr>
        <p:spPr>
          <a:xfrm>
            <a:off x="6583586" y="1353636"/>
            <a:ext cx="4103950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실행결과</a:t>
            </a:r>
            <a:endParaRPr lang="en-US" altLang="ko-KR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69EE0E2-A084-4BE4-8DE2-F25B57499FDC}"/>
              </a:ext>
            </a:extLst>
          </p:cNvPr>
          <p:cNvSpPr/>
          <p:nvPr/>
        </p:nvSpPr>
        <p:spPr>
          <a:xfrm>
            <a:off x="838200" y="1369312"/>
            <a:ext cx="10515600" cy="4915873"/>
          </a:xfrm>
          <a:prstGeom prst="roundRect">
            <a:avLst>
              <a:gd name="adj" fmla="val 5720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623D0A-4A02-460C-AF40-4F4FC7269D69}"/>
              </a:ext>
            </a:extLst>
          </p:cNvPr>
          <p:cNvSpPr txBox="1"/>
          <p:nvPr/>
        </p:nvSpPr>
        <p:spPr>
          <a:xfrm>
            <a:off x="992177" y="1908408"/>
            <a:ext cx="5257800" cy="1600438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{"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instrcution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":"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getArrTxal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ArrCrtnIn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)","context":"\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nThis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method inquire temporary arrangement using arrangement ID.\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nDetail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function description refers to {@link #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getArr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ArrRealGetIn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)}.\n\n\n\n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이 메소드는 계약식별자를 기준으로 </a:t>
            </a:r>
            <a:r>
              <a:rPr lang="ko-KR" alt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거래성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계약을 조회한다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.\n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상세한 기능 설명은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{@link #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getArr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ArrRealGetIn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)}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을 참조한다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.\n\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n","response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":"{\r\n    return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openArrTxal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(in);\r\n}","category":"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ArrMngrImpl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"}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E949EB-3C7C-4DC4-81B0-FBE8F013CC29}"/>
              </a:ext>
            </a:extLst>
          </p:cNvPr>
          <p:cNvSpPr txBox="1"/>
          <p:nvPr/>
        </p:nvSpPr>
        <p:spPr>
          <a:xfrm>
            <a:off x="992177" y="4047941"/>
            <a:ext cx="5450665" cy="52322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{"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instrcution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":"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getTxDt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()","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context":"","response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":"{\r\n    return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txDt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;\r\n}","category":"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ArArrDpstSubHIO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"}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10139A1-6DCC-4AF9-8301-ABBEFE52989C}"/>
              </a:ext>
            </a:extLst>
          </p:cNvPr>
          <p:cNvSpPr/>
          <p:nvPr/>
        </p:nvSpPr>
        <p:spPr>
          <a:xfrm>
            <a:off x="1072056" y="5027258"/>
            <a:ext cx="10142482" cy="1082331"/>
          </a:xfrm>
          <a:prstGeom prst="roundRect">
            <a:avLst>
              <a:gd name="adj" fmla="val 21579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GIGO: Garbage in, garbage out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 </a:t>
            </a:r>
            <a:r>
              <a:rPr lang="ko-KR" alt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모델을 통해 얻고자 하는 것은 무엇이며</a:t>
            </a:r>
            <a:r>
              <a:rPr lang="en-US" altLang="ko-KR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목적에 적합한 베이스 모델이 있는가</a:t>
            </a:r>
            <a:r>
              <a:rPr lang="en-US" altLang="ko-KR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모델 학습에 필요한 데이터는 있는가</a:t>
            </a:r>
            <a:r>
              <a:rPr lang="en-US" altLang="ko-KR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 </a:t>
            </a:r>
            <a:r>
              <a:rPr lang="ko-KR" alt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만들 수는 있는가</a:t>
            </a:r>
            <a:r>
              <a:rPr lang="en-US" altLang="ko-KR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r>
              <a:rPr lang="ko-KR" alt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1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710E77D-5F25-4DC3-8260-6398F585A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475" y="1855689"/>
            <a:ext cx="4221846" cy="2758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4B095B3-1177-4C41-9577-A10DB3765C1B}"/>
              </a:ext>
            </a:extLst>
          </p:cNvPr>
          <p:cNvSpPr/>
          <p:nvPr/>
        </p:nvSpPr>
        <p:spPr>
          <a:xfrm>
            <a:off x="9283261" y="741807"/>
            <a:ext cx="2070539" cy="363090"/>
          </a:xfrm>
          <a:prstGeom prst="roundRect">
            <a:avLst>
              <a:gd name="adj" fmla="val 5000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실험 </a:t>
            </a:r>
            <a:r>
              <a:rPr lang="en-US" altLang="ko-K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2” </a:t>
            </a:r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폴더</a:t>
            </a:r>
            <a:r>
              <a:rPr lang="en-US" altLang="ko-K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208651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1"/>
          <p:cNvSpPr txBox="1">
            <a:spLocks/>
          </p:cNvSpPr>
          <p:nvPr/>
        </p:nvSpPr>
        <p:spPr bwMode="gray">
          <a:xfrm>
            <a:off x="5594390" y="2018880"/>
            <a:ext cx="6282761" cy="699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시스템 구성 요소</a:t>
            </a:r>
            <a:endParaRPr lang="en-US" altLang="ko-KR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내용 개체 틀 11">
            <a:extLst>
              <a:ext uri="{FF2B5EF4-FFF2-40B4-BE49-F238E27FC236}">
                <a16:creationId xmlns:a16="http://schemas.microsoft.com/office/drawing/2014/main" id="{A3C31B51-ADF8-47F1-AD73-3F36A674322A}"/>
              </a:ext>
            </a:extLst>
          </p:cNvPr>
          <p:cNvSpPr txBox="1">
            <a:spLocks/>
          </p:cNvSpPr>
          <p:nvPr/>
        </p:nvSpPr>
        <p:spPr bwMode="gray">
          <a:xfrm>
            <a:off x="5594391" y="1528330"/>
            <a:ext cx="4770304" cy="699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solidFill>
                  <a:srgbClr val="33CC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CHAPTER 3</a:t>
            </a:r>
            <a:endParaRPr lang="en-US" altLang="ko-KR" sz="1800" b="1" dirty="0">
              <a:solidFill>
                <a:srgbClr val="33CC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741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0A9CB68-41B6-4ADB-A564-20B45BE2F01C}"/>
              </a:ext>
            </a:extLst>
          </p:cNvPr>
          <p:cNvSpPr/>
          <p:nvPr/>
        </p:nvSpPr>
        <p:spPr>
          <a:xfrm>
            <a:off x="2478613" y="2729141"/>
            <a:ext cx="8296549" cy="164352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2D3976D-46C0-4ED8-830C-9AD9BAE861CF}"/>
              </a:ext>
            </a:extLst>
          </p:cNvPr>
          <p:cNvSpPr/>
          <p:nvPr/>
        </p:nvSpPr>
        <p:spPr>
          <a:xfrm>
            <a:off x="2478612" y="4473258"/>
            <a:ext cx="8296549" cy="164352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3C8609-BD07-43FC-A4AA-63FFF1AD0193}"/>
              </a:ext>
            </a:extLst>
          </p:cNvPr>
          <p:cNvSpPr/>
          <p:nvPr/>
        </p:nvSpPr>
        <p:spPr>
          <a:xfrm>
            <a:off x="2478612" y="1009884"/>
            <a:ext cx="8296549" cy="164352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81B113-B0EA-4B9D-A0B2-671AE892129B}"/>
              </a:ext>
            </a:extLst>
          </p:cNvPr>
          <p:cNvSpPr/>
          <p:nvPr/>
        </p:nvSpPr>
        <p:spPr>
          <a:xfrm>
            <a:off x="1172751" y="985024"/>
            <a:ext cx="1225613" cy="16435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문장생성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8A5539-94DE-465F-9206-2C5A666B6EAD}"/>
              </a:ext>
            </a:extLst>
          </p:cNvPr>
          <p:cNvSpPr/>
          <p:nvPr/>
        </p:nvSpPr>
        <p:spPr>
          <a:xfrm>
            <a:off x="1172751" y="2729141"/>
            <a:ext cx="1225613" cy="16435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임베딩</a:t>
            </a:r>
            <a:endParaRPr lang="en-US" altLang="ko-KR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벡터</a:t>
            </a:r>
            <a:endParaRPr lang="en-US" altLang="ko-KR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생성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8C1289-02EA-4735-96FB-00D6EE8C6BA9}"/>
              </a:ext>
            </a:extLst>
          </p:cNvPr>
          <p:cNvSpPr/>
          <p:nvPr/>
        </p:nvSpPr>
        <p:spPr>
          <a:xfrm>
            <a:off x="1172751" y="4473258"/>
            <a:ext cx="1225613" cy="16435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질의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D4538EC-5556-455A-A2A0-86DB62C974A1}"/>
              </a:ext>
            </a:extLst>
          </p:cNvPr>
          <p:cNvSpPr/>
          <p:nvPr/>
        </p:nvSpPr>
        <p:spPr>
          <a:xfrm>
            <a:off x="7813072" y="2959958"/>
            <a:ext cx="2013165" cy="1110737"/>
          </a:xfrm>
          <a:prstGeom prst="roundRect">
            <a:avLst>
              <a:gd name="adj" fmla="val 6484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03. </a:t>
            </a:r>
            <a:r>
              <a:rPr lang="ko-KR" altLang="en-US" dirty="0">
                <a:ea typeface="+mn-ea"/>
              </a:rPr>
              <a:t>시스템 구성 요소</a:t>
            </a:r>
            <a:endParaRPr lang="ko-KR" alt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8B89FC0B-C70D-4E2C-9FAE-3B7826FA7298}"/>
              </a:ext>
            </a:extLst>
          </p:cNvPr>
          <p:cNvSpPr/>
          <p:nvPr/>
        </p:nvSpPr>
        <p:spPr>
          <a:xfrm>
            <a:off x="3950432" y="1315001"/>
            <a:ext cx="952698" cy="803822"/>
          </a:xfrm>
          <a:prstGeom prst="can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데이터 모델</a:t>
            </a:r>
            <a:endParaRPr lang="en-US" altLang="ko-K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메타 데이터</a:t>
            </a:r>
          </a:p>
        </p:txBody>
      </p:sp>
      <p:sp>
        <p:nvSpPr>
          <p:cNvPr id="6" name="순서도: 카드 5">
            <a:extLst>
              <a:ext uri="{FF2B5EF4-FFF2-40B4-BE49-F238E27FC236}">
                <a16:creationId xmlns:a16="http://schemas.microsoft.com/office/drawing/2014/main" id="{7BE15ED1-40C4-4CBE-BE74-336D90BDFBFA}"/>
              </a:ext>
            </a:extLst>
          </p:cNvPr>
          <p:cNvSpPr/>
          <p:nvPr/>
        </p:nvSpPr>
        <p:spPr>
          <a:xfrm>
            <a:off x="7827450" y="1336606"/>
            <a:ext cx="815289" cy="762717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자연어</a:t>
            </a:r>
            <a:endParaRPr lang="en-US" altLang="ko-K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테스트</a:t>
            </a:r>
            <a:endParaRPr lang="en-US" altLang="ko-K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파일</a:t>
            </a: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26BF85C-F33B-4FDB-B131-D8B56B3FF3D9}"/>
              </a:ext>
            </a:extLst>
          </p:cNvPr>
          <p:cNvSpPr/>
          <p:nvPr/>
        </p:nvSpPr>
        <p:spPr>
          <a:xfrm>
            <a:off x="5832721" y="1232792"/>
            <a:ext cx="1016823" cy="96824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문장</a:t>
            </a:r>
            <a:endParaRPr lang="en-US" altLang="ko-K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생성</a:t>
            </a:r>
            <a:endParaRPr lang="en-US" altLang="ko-K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프로세스</a:t>
            </a:r>
          </a:p>
        </p:txBody>
      </p:sp>
      <p:sp>
        <p:nvSpPr>
          <p:cNvPr id="10" name="순서도: 카드 9">
            <a:extLst>
              <a:ext uri="{FF2B5EF4-FFF2-40B4-BE49-F238E27FC236}">
                <a16:creationId xmlns:a16="http://schemas.microsoft.com/office/drawing/2014/main" id="{8162C5C6-A7AC-4616-A846-395AF0359816}"/>
              </a:ext>
            </a:extLst>
          </p:cNvPr>
          <p:cNvSpPr/>
          <p:nvPr/>
        </p:nvSpPr>
        <p:spPr>
          <a:xfrm>
            <a:off x="7984242" y="3126962"/>
            <a:ext cx="815289" cy="762717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임베딩</a:t>
            </a:r>
            <a:endParaRPr lang="en-US" altLang="ko-K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벡터</a:t>
            </a:r>
            <a:endParaRPr lang="en-US" altLang="ko-K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메타</a:t>
            </a:r>
            <a:endParaRPr lang="en-US" altLang="ko-K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C3DD6514-AF18-4E9C-8CA1-132CF8BA9BEB}"/>
              </a:ext>
            </a:extLst>
          </p:cNvPr>
          <p:cNvSpPr/>
          <p:nvPr/>
        </p:nvSpPr>
        <p:spPr>
          <a:xfrm>
            <a:off x="5809715" y="3025066"/>
            <a:ext cx="1016823" cy="96824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임베딩</a:t>
            </a:r>
            <a:endParaRPr lang="en-US" altLang="ko-K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벡터</a:t>
            </a:r>
            <a:endParaRPr lang="en-US" altLang="ko-K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생성</a:t>
            </a:r>
            <a:endParaRPr lang="en-US" altLang="ko-K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프로세스</a:t>
            </a: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FA71910B-0B08-4397-AABC-85FE4E55524D}"/>
              </a:ext>
            </a:extLst>
          </p:cNvPr>
          <p:cNvSpPr/>
          <p:nvPr/>
        </p:nvSpPr>
        <p:spPr>
          <a:xfrm>
            <a:off x="3919242" y="4810902"/>
            <a:ext cx="1016823" cy="96824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검색</a:t>
            </a:r>
            <a:endParaRPr lang="en-US" altLang="ko-K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어플리케이션</a:t>
            </a:r>
          </a:p>
        </p:txBody>
      </p:sp>
      <p:sp>
        <p:nvSpPr>
          <p:cNvPr id="16" name="순서도: 카드 15">
            <a:extLst>
              <a:ext uri="{FF2B5EF4-FFF2-40B4-BE49-F238E27FC236}">
                <a16:creationId xmlns:a16="http://schemas.microsoft.com/office/drawing/2014/main" id="{C297E5C2-2322-4352-80B8-89B4FAA57A97}"/>
              </a:ext>
            </a:extLst>
          </p:cNvPr>
          <p:cNvSpPr/>
          <p:nvPr/>
        </p:nvSpPr>
        <p:spPr>
          <a:xfrm>
            <a:off x="8865878" y="3124441"/>
            <a:ext cx="815289" cy="762717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임베딩</a:t>
            </a:r>
            <a:endParaRPr lang="en-US" altLang="ko-K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벡터</a:t>
            </a:r>
            <a:endParaRPr lang="en-US" altLang="ko-K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순서도: 카드 16">
            <a:extLst>
              <a:ext uri="{FF2B5EF4-FFF2-40B4-BE49-F238E27FC236}">
                <a16:creationId xmlns:a16="http://schemas.microsoft.com/office/drawing/2014/main" id="{9CCFB266-84D1-4327-8D16-37A7FC344D21}"/>
              </a:ext>
            </a:extLst>
          </p:cNvPr>
          <p:cNvSpPr/>
          <p:nvPr/>
        </p:nvSpPr>
        <p:spPr>
          <a:xfrm>
            <a:off x="4019136" y="3128999"/>
            <a:ext cx="815289" cy="762717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사전학습</a:t>
            </a:r>
            <a:endParaRPr lang="en-US" altLang="ko-K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언어모델</a:t>
            </a:r>
            <a:endParaRPr lang="en-US" altLang="ko-K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id="{5FAEA9FA-A5FB-4AE5-B42D-2EB421520840}"/>
              </a:ext>
            </a:extLst>
          </p:cNvPr>
          <p:cNvSpPr/>
          <p:nvPr/>
        </p:nvSpPr>
        <p:spPr>
          <a:xfrm>
            <a:off x="7660780" y="4893126"/>
            <a:ext cx="952698" cy="803822"/>
          </a:xfrm>
          <a:prstGeom prst="can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데이터 모델</a:t>
            </a:r>
            <a:endParaRPr lang="en-US" altLang="ko-K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메타 데이터</a:t>
            </a:r>
          </a:p>
        </p:txBody>
      </p:sp>
      <p:sp>
        <p:nvSpPr>
          <p:cNvPr id="30" name="순서도: 논리합 29">
            <a:extLst>
              <a:ext uri="{FF2B5EF4-FFF2-40B4-BE49-F238E27FC236}">
                <a16:creationId xmlns:a16="http://schemas.microsoft.com/office/drawing/2014/main" id="{76227736-A60B-4F46-B04F-196A97AB807B}"/>
              </a:ext>
            </a:extLst>
          </p:cNvPr>
          <p:cNvSpPr/>
          <p:nvPr/>
        </p:nvSpPr>
        <p:spPr>
          <a:xfrm>
            <a:off x="5293825" y="3416301"/>
            <a:ext cx="186612" cy="186612"/>
          </a:xfrm>
          <a:prstGeom prst="flowChartOr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순서도: 논리합 30">
            <a:extLst>
              <a:ext uri="{FF2B5EF4-FFF2-40B4-BE49-F238E27FC236}">
                <a16:creationId xmlns:a16="http://schemas.microsoft.com/office/drawing/2014/main" id="{00715EBB-4925-4760-8BCE-8BF33E821D83}"/>
              </a:ext>
            </a:extLst>
          </p:cNvPr>
          <p:cNvSpPr/>
          <p:nvPr/>
        </p:nvSpPr>
        <p:spPr>
          <a:xfrm>
            <a:off x="6096216" y="5201731"/>
            <a:ext cx="186612" cy="186612"/>
          </a:xfrm>
          <a:prstGeom prst="flowChartOr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ED8E7268-5ABE-4025-BD79-6EE3692BB1F6}"/>
              </a:ext>
            </a:extLst>
          </p:cNvPr>
          <p:cNvCxnSpPr>
            <a:stCxn id="6" idx="2"/>
            <a:endCxn id="30" idx="0"/>
          </p:cNvCxnSpPr>
          <p:nvPr/>
        </p:nvCxnSpPr>
        <p:spPr>
          <a:xfrm rot="5400000">
            <a:off x="6152624" y="1333830"/>
            <a:ext cx="1316978" cy="2847964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6671892-BD64-407E-AEAE-13503B37BFB7}"/>
              </a:ext>
            </a:extLst>
          </p:cNvPr>
          <p:cNvCxnSpPr>
            <a:stCxn id="4" idx="4"/>
            <a:endCxn id="7" idx="2"/>
          </p:cNvCxnSpPr>
          <p:nvPr/>
        </p:nvCxnSpPr>
        <p:spPr>
          <a:xfrm>
            <a:off x="4903130" y="1716912"/>
            <a:ext cx="92959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639C525-7B83-48AE-873A-39E8570C85AD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6849544" y="1716912"/>
            <a:ext cx="977906" cy="105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468C7CC-2C1F-425A-84FA-7F57B98DBB86}"/>
              </a:ext>
            </a:extLst>
          </p:cNvPr>
          <p:cNvCxnSpPr>
            <a:cxnSpLocks/>
            <a:stCxn id="17" idx="3"/>
            <a:endCxn id="30" idx="2"/>
          </p:cNvCxnSpPr>
          <p:nvPr/>
        </p:nvCxnSpPr>
        <p:spPr>
          <a:xfrm flipV="1">
            <a:off x="4834425" y="3509607"/>
            <a:ext cx="459400" cy="75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6942E89-8D24-45A6-BDF0-89372A858A25}"/>
              </a:ext>
            </a:extLst>
          </p:cNvPr>
          <p:cNvCxnSpPr>
            <a:cxnSpLocks/>
            <a:stCxn id="30" idx="6"/>
            <a:endCxn id="12" idx="2"/>
          </p:cNvCxnSpPr>
          <p:nvPr/>
        </p:nvCxnSpPr>
        <p:spPr>
          <a:xfrm flipV="1">
            <a:off x="5480437" y="3509186"/>
            <a:ext cx="329278" cy="4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5176890-1824-485A-95A6-1A0CB7F52A81}"/>
              </a:ext>
            </a:extLst>
          </p:cNvPr>
          <p:cNvCxnSpPr>
            <a:cxnSpLocks/>
            <a:stCxn id="12" idx="6"/>
            <a:endCxn id="9" idx="1"/>
          </p:cNvCxnSpPr>
          <p:nvPr/>
        </p:nvCxnSpPr>
        <p:spPr>
          <a:xfrm>
            <a:off x="6826538" y="3509186"/>
            <a:ext cx="986534" cy="614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01316A9-54C3-493F-A376-5E161062D6D2}"/>
              </a:ext>
            </a:extLst>
          </p:cNvPr>
          <p:cNvCxnSpPr>
            <a:cxnSpLocks/>
            <a:stCxn id="15" idx="0"/>
            <a:endCxn id="17" idx="2"/>
          </p:cNvCxnSpPr>
          <p:nvPr/>
        </p:nvCxnSpPr>
        <p:spPr>
          <a:xfrm flipH="1" flipV="1">
            <a:off x="4426781" y="3891716"/>
            <a:ext cx="873" cy="91918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3826DC42-DBD5-4040-A568-856A74D28152}"/>
              </a:ext>
            </a:extLst>
          </p:cNvPr>
          <p:cNvCxnSpPr>
            <a:cxnSpLocks/>
            <a:stCxn id="9" idx="2"/>
            <a:endCxn id="31" idx="0"/>
          </p:cNvCxnSpPr>
          <p:nvPr/>
        </p:nvCxnSpPr>
        <p:spPr>
          <a:xfrm rot="5400000">
            <a:off x="6939071" y="3321147"/>
            <a:ext cx="1131036" cy="2630133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C1FD332-9B56-4E66-8EA2-58C586B49B7E}"/>
              </a:ext>
            </a:extLst>
          </p:cNvPr>
          <p:cNvCxnSpPr>
            <a:cxnSpLocks/>
            <a:stCxn id="25" idx="2"/>
            <a:endCxn id="31" idx="6"/>
          </p:cNvCxnSpPr>
          <p:nvPr/>
        </p:nvCxnSpPr>
        <p:spPr>
          <a:xfrm flipH="1">
            <a:off x="6282828" y="5295037"/>
            <a:ext cx="137795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0E27C48-4C62-4B54-A607-7847A5965EB6}"/>
              </a:ext>
            </a:extLst>
          </p:cNvPr>
          <p:cNvCxnSpPr>
            <a:cxnSpLocks/>
            <a:stCxn id="31" idx="2"/>
            <a:endCxn id="15" idx="6"/>
          </p:cNvCxnSpPr>
          <p:nvPr/>
        </p:nvCxnSpPr>
        <p:spPr>
          <a:xfrm flipH="1" flipV="1">
            <a:off x="4936065" y="5295022"/>
            <a:ext cx="1160151" cy="1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BBB7774-7D68-4EE9-AB7C-456792219D28}"/>
              </a:ext>
            </a:extLst>
          </p:cNvPr>
          <p:cNvCxnSpPr>
            <a:stCxn id="15" idx="2"/>
          </p:cNvCxnSpPr>
          <p:nvPr/>
        </p:nvCxnSpPr>
        <p:spPr>
          <a:xfrm flipH="1">
            <a:off x="3517642" y="5295022"/>
            <a:ext cx="4016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40EEAA2-826B-4F54-806E-289D841B42AB}"/>
              </a:ext>
            </a:extLst>
          </p:cNvPr>
          <p:cNvSpPr txBox="1"/>
          <p:nvPr/>
        </p:nvSpPr>
        <p:spPr>
          <a:xfrm>
            <a:off x="3090509" y="5156522"/>
            <a:ext cx="380480" cy="276999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답변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4689F9E-4DE6-4F05-B7DC-5452C57AC1A5}"/>
              </a:ext>
            </a:extLst>
          </p:cNvPr>
          <p:cNvSpPr txBox="1"/>
          <p:nvPr/>
        </p:nvSpPr>
        <p:spPr>
          <a:xfrm>
            <a:off x="6437802" y="5312058"/>
            <a:ext cx="1169158" cy="276999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&lt;&lt;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스키마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, ERD&gt;&gt;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462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03. </a:t>
            </a:r>
            <a:r>
              <a:rPr lang="ko-KR" altLang="en-US" dirty="0">
                <a:ea typeface="+mn-ea"/>
              </a:rPr>
              <a:t>시스템 구성 요소</a:t>
            </a:r>
            <a:endParaRPr lang="ko-KR" alt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5246F066-D6BE-4693-9A6E-BD6602B2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91"/>
            <a:ext cx="10515600" cy="351155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데이터 모델 메타 데이터</a:t>
            </a:r>
          </a:p>
        </p:txBody>
      </p:sp>
      <p:sp>
        <p:nvSpPr>
          <p:cNvPr id="37" name="텍스트 개체 틀 2">
            <a:extLst>
              <a:ext uri="{FF2B5EF4-FFF2-40B4-BE49-F238E27FC236}">
                <a16:creationId xmlns:a16="http://schemas.microsoft.com/office/drawing/2014/main" id="{DF5DFC32-7583-4EF2-A3BE-0F298A5EDE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070656"/>
            <a:ext cx="10515600" cy="251611"/>
          </a:xfrm>
        </p:spPr>
        <p:txBody>
          <a:bodyPr/>
          <a:lstStyle/>
          <a:p>
            <a:r>
              <a:rPr lang="en-US" altLang="ko-KR" sz="1300" dirty="0">
                <a:ea typeface="+mn-ea"/>
              </a:rPr>
              <a:t>ER-WIN, ex-ERD </a:t>
            </a:r>
            <a:r>
              <a:rPr lang="ko-KR" altLang="en-US" sz="1300" dirty="0">
                <a:ea typeface="+mn-ea"/>
              </a:rPr>
              <a:t>등의 모델 파일에서 추출</a:t>
            </a:r>
            <a:endParaRPr lang="en-US" altLang="ko-KR" sz="13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9D9453E-4AA4-4A14-A001-4CE0E1B3F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464535"/>
              </p:ext>
            </p:extLst>
          </p:nvPr>
        </p:nvGraphicFramePr>
        <p:xfrm>
          <a:off x="838200" y="1661863"/>
          <a:ext cx="51045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317">
                  <a:extLst>
                    <a:ext uri="{9D8B030D-6E8A-4147-A177-3AD203B41FA5}">
                      <a16:colId xmlns:a16="http://schemas.microsoft.com/office/drawing/2014/main" val="982690325"/>
                    </a:ext>
                  </a:extLst>
                </a:gridCol>
                <a:gridCol w="3258207">
                  <a:extLst>
                    <a:ext uri="{9D8B030D-6E8A-4147-A177-3AD203B41FA5}">
                      <a16:colId xmlns:a16="http://schemas.microsoft.com/office/drawing/2014/main" val="2560810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컬럼 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컬럼명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70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table_id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테이블 </a:t>
                      </a:r>
                      <a:r>
                        <a:rPr lang="ko-KR" altLang="en-US" sz="1400" dirty="0" err="1"/>
                        <a:t>영문명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194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table_name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테이블 </a:t>
                      </a:r>
                      <a:r>
                        <a:rPr lang="ko-KR" altLang="en-US" sz="1400" dirty="0" err="1"/>
                        <a:t>한글명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68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comment_kr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한글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4763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D608881-5022-40DF-B886-2E5975A99621}"/>
              </a:ext>
            </a:extLst>
          </p:cNvPr>
          <p:cNvSpPr txBox="1"/>
          <p:nvPr/>
        </p:nvSpPr>
        <p:spPr>
          <a:xfrm>
            <a:off x="838200" y="1354086"/>
            <a:ext cx="1010460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테이블 정보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041A7062-EE33-4968-991D-3DAC35DFA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95755"/>
              </p:ext>
            </p:extLst>
          </p:nvPr>
        </p:nvGraphicFramePr>
        <p:xfrm>
          <a:off x="6249276" y="1663798"/>
          <a:ext cx="51045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317">
                  <a:extLst>
                    <a:ext uri="{9D8B030D-6E8A-4147-A177-3AD203B41FA5}">
                      <a16:colId xmlns:a16="http://schemas.microsoft.com/office/drawing/2014/main" val="982690325"/>
                    </a:ext>
                  </a:extLst>
                </a:gridCol>
                <a:gridCol w="3258207">
                  <a:extLst>
                    <a:ext uri="{9D8B030D-6E8A-4147-A177-3AD203B41FA5}">
                      <a16:colId xmlns:a16="http://schemas.microsoft.com/office/drawing/2014/main" val="2560810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컬럼 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컬럼명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70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rel_nm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ERD</a:t>
                      </a:r>
                      <a:r>
                        <a:rPr lang="ko-KR" altLang="en-US" sz="1400" dirty="0"/>
                        <a:t> 관계 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194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par_tab_nm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부모 테이블 </a:t>
                      </a:r>
                      <a:r>
                        <a:rPr lang="ko-KR" altLang="en-US" sz="1400" dirty="0" err="1"/>
                        <a:t>영문명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68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par_card_nm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부모 테이블 </a:t>
                      </a:r>
                      <a:r>
                        <a:rPr lang="ko-KR" altLang="en-US" sz="1400" dirty="0" err="1"/>
                        <a:t>카디날리티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47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chl_tab_nm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자식 테이블 </a:t>
                      </a:r>
                      <a:r>
                        <a:rPr lang="ko-KR" altLang="en-US" sz="1400" dirty="0" err="1"/>
                        <a:t>영문명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707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chl_card_nm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자식 테이블 </a:t>
                      </a:r>
                      <a:r>
                        <a:rPr lang="ko-KR" altLang="en-US" sz="1400" dirty="0" err="1"/>
                        <a:t>카디날리티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11640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17D3A44A-A238-4892-9139-3880A7613BAD}"/>
              </a:ext>
            </a:extLst>
          </p:cNvPr>
          <p:cNvSpPr txBox="1"/>
          <p:nvPr/>
        </p:nvSpPr>
        <p:spPr>
          <a:xfrm>
            <a:off x="6249276" y="1356021"/>
            <a:ext cx="790848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관계정의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3ABC18B2-D5F3-49B3-9B92-3D8436604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26762"/>
              </p:ext>
            </p:extLst>
          </p:nvPr>
        </p:nvGraphicFramePr>
        <p:xfrm>
          <a:off x="838200" y="3569491"/>
          <a:ext cx="5104524" cy="2870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317">
                  <a:extLst>
                    <a:ext uri="{9D8B030D-6E8A-4147-A177-3AD203B41FA5}">
                      <a16:colId xmlns:a16="http://schemas.microsoft.com/office/drawing/2014/main" val="982690325"/>
                    </a:ext>
                  </a:extLst>
                </a:gridCol>
                <a:gridCol w="3258207">
                  <a:extLst>
                    <a:ext uri="{9D8B030D-6E8A-4147-A177-3AD203B41FA5}">
                      <a16:colId xmlns:a16="http://schemas.microsoft.com/office/drawing/2014/main" val="2560810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컬럼 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컬럼명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70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table_id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테이블 </a:t>
                      </a:r>
                      <a:r>
                        <a:rPr lang="ko-KR" altLang="en-US" sz="1400" dirty="0" err="1"/>
                        <a:t>영문명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194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column_id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컬럼 </a:t>
                      </a:r>
                      <a:r>
                        <a:rPr lang="ko-KR" altLang="en-US" sz="1400" dirty="0" err="1"/>
                        <a:t>영문명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68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column_name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컬럼 </a:t>
                      </a:r>
                      <a:r>
                        <a:rPr lang="ko-KR" altLang="en-US" sz="1400" dirty="0" err="1"/>
                        <a:t>한글명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47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data_type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86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pk_yn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PK</a:t>
                      </a:r>
                      <a:r>
                        <a:rPr lang="ko-KR" altLang="en-US" sz="1400" dirty="0"/>
                        <a:t> 컬럼 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143598"/>
                  </a:ext>
                </a:extLst>
              </a:tr>
              <a:tr h="3224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not_null_yn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NOT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NULL </a:t>
                      </a:r>
                      <a:r>
                        <a:rPr lang="ko-KR" altLang="en-US" sz="1400" dirty="0"/>
                        <a:t>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003226"/>
                  </a:ext>
                </a:extLst>
              </a:tr>
              <a:tr h="3224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comment_kr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한글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712660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D05D6C70-9992-4959-B528-08632CEDF3B2}"/>
              </a:ext>
            </a:extLst>
          </p:cNvPr>
          <p:cNvSpPr txBox="1"/>
          <p:nvPr/>
        </p:nvSpPr>
        <p:spPr>
          <a:xfrm>
            <a:off x="838200" y="3261714"/>
            <a:ext cx="830924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컬럼 정보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3F006AE1-3349-4B8A-AA12-8861F5084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322068"/>
              </p:ext>
            </p:extLst>
          </p:nvPr>
        </p:nvGraphicFramePr>
        <p:xfrm>
          <a:off x="6249276" y="4196615"/>
          <a:ext cx="51045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317">
                  <a:extLst>
                    <a:ext uri="{9D8B030D-6E8A-4147-A177-3AD203B41FA5}">
                      <a16:colId xmlns:a16="http://schemas.microsoft.com/office/drawing/2014/main" val="982690325"/>
                    </a:ext>
                  </a:extLst>
                </a:gridCol>
                <a:gridCol w="3258207">
                  <a:extLst>
                    <a:ext uri="{9D8B030D-6E8A-4147-A177-3AD203B41FA5}">
                      <a16:colId xmlns:a16="http://schemas.microsoft.com/office/drawing/2014/main" val="2560810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컬럼 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컬럼명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70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rel_nm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ERD</a:t>
                      </a:r>
                      <a:r>
                        <a:rPr lang="ko-KR" altLang="en-US" sz="1400" dirty="0"/>
                        <a:t> 관계 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194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par_tab_nm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부모 테이블 </a:t>
                      </a:r>
                      <a:r>
                        <a:rPr lang="ko-KR" altLang="en-US" sz="1400" dirty="0" err="1"/>
                        <a:t>영문명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68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chl_tab_nm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자식 테이블 </a:t>
                      </a:r>
                      <a:r>
                        <a:rPr lang="ko-KR" altLang="en-US" sz="1400" dirty="0" err="1"/>
                        <a:t>영문명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47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par_col_yn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부모컬럼</a:t>
                      </a:r>
                      <a:r>
                        <a:rPr lang="ko-KR" altLang="en-US" sz="1400" dirty="0"/>
                        <a:t> 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707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column_nm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컬럼 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116405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83C3518D-9E9F-4DC5-BAB3-5D1574672917}"/>
              </a:ext>
            </a:extLst>
          </p:cNvPr>
          <p:cNvSpPr txBox="1"/>
          <p:nvPr/>
        </p:nvSpPr>
        <p:spPr>
          <a:xfrm>
            <a:off x="6249276" y="3888838"/>
            <a:ext cx="1189997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관계정의 컬럼</a:t>
            </a:r>
          </a:p>
        </p:txBody>
      </p:sp>
    </p:spTree>
    <p:extLst>
      <p:ext uri="{BB962C8B-B14F-4D97-AF65-F5344CB8AC3E}">
        <p14:creationId xmlns:p14="http://schemas.microsoft.com/office/powerpoint/2010/main" val="1174134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03. </a:t>
            </a:r>
            <a:r>
              <a:rPr lang="ko-KR" altLang="en-US" dirty="0">
                <a:ea typeface="+mn-ea"/>
              </a:rPr>
              <a:t>시스템 구성 요소</a:t>
            </a:r>
            <a:endParaRPr lang="ko-KR" alt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5246F066-D6BE-4693-9A6E-BD6602B2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91"/>
            <a:ext cx="10515600" cy="351155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+mn-ea"/>
              </a:rPr>
              <a:t>임베딩 벡터 생성 및 저장</a:t>
            </a:r>
            <a:endParaRPr lang="ko-KR" alt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398233-DB5F-4821-A913-FB8A4ED8E190}"/>
              </a:ext>
            </a:extLst>
          </p:cNvPr>
          <p:cNvSpPr/>
          <p:nvPr/>
        </p:nvSpPr>
        <p:spPr>
          <a:xfrm>
            <a:off x="838200" y="1159115"/>
            <a:ext cx="5257800" cy="4522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202122"/>
                </a:solidFill>
                <a:latin typeface="+mn-ea"/>
              </a:rPr>
              <a:t>임베딩 생성</a:t>
            </a:r>
            <a:endParaRPr lang="en-US" altLang="ko-KR" b="1" dirty="0">
              <a:solidFill>
                <a:srgbClr val="202122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베이스 모델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: </a:t>
            </a:r>
            <a:r>
              <a:rPr lang="en-US" altLang="ko-KR" sz="1600" dirty="0" err="1">
                <a:solidFill>
                  <a:srgbClr val="009DE4"/>
                </a:solidFill>
                <a:latin typeface="+mn-ea"/>
              </a:rPr>
              <a:t>jhgan</a:t>
            </a:r>
            <a:r>
              <a:rPr lang="en-US" altLang="ko-KR" sz="1600" dirty="0">
                <a:solidFill>
                  <a:srgbClr val="009DE4"/>
                </a:solidFill>
                <a:latin typeface="+mn-ea"/>
              </a:rPr>
              <a:t>/ko-</a:t>
            </a:r>
            <a:r>
              <a:rPr lang="en-US" altLang="ko-KR" sz="1600" dirty="0" err="1">
                <a:solidFill>
                  <a:srgbClr val="009DE4"/>
                </a:solidFill>
                <a:latin typeface="+mn-ea"/>
              </a:rPr>
              <a:t>sroberta</a:t>
            </a:r>
            <a:r>
              <a:rPr lang="en-US" altLang="ko-KR" sz="1600" dirty="0">
                <a:solidFill>
                  <a:srgbClr val="009DE4"/>
                </a:solidFill>
                <a:latin typeface="+mn-ea"/>
              </a:rPr>
              <a:t>-multitask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rgbClr val="202122"/>
                </a:solidFill>
                <a:latin typeface="+mn-ea"/>
              </a:rPr>
              <a:t>카카오브레인의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 </a:t>
            </a:r>
            <a:r>
              <a:rPr lang="en-US" altLang="ko-KR" sz="1600" dirty="0" err="1">
                <a:solidFill>
                  <a:srgbClr val="202122"/>
                </a:solidFill>
                <a:latin typeface="+mn-ea"/>
              </a:rPr>
              <a:t>KorNLI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, </a:t>
            </a:r>
            <a:r>
              <a:rPr lang="en-US" altLang="ko-KR" sz="1600" dirty="0" err="1">
                <a:solidFill>
                  <a:srgbClr val="202122"/>
                </a:solidFill>
                <a:latin typeface="+mn-ea"/>
              </a:rPr>
              <a:t>KorSTS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데이터셋을 활용하여 모델을 학습</a:t>
            </a:r>
            <a:endParaRPr lang="en-US" altLang="ko-KR" sz="1600" dirty="0">
              <a:solidFill>
                <a:srgbClr val="202122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NLI: 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두 문장의 관계 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함의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모순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중립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STS: 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두 문장의 유사 정도 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수치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)</a:t>
            </a:r>
            <a:endParaRPr lang="ko-KR" altLang="en-US" sz="1600" dirty="0">
              <a:solidFill>
                <a:srgbClr val="202122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202122"/>
                </a:solidFill>
                <a:latin typeface="+mn-ea"/>
              </a:rPr>
              <a:t>klue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의 </a:t>
            </a:r>
            <a:r>
              <a:rPr lang="en-US" altLang="ko-KR" sz="1600" dirty="0" err="1">
                <a:solidFill>
                  <a:srgbClr val="202122"/>
                </a:solidFill>
                <a:latin typeface="+mn-ea"/>
              </a:rPr>
              <a:t>bert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-base, </a:t>
            </a:r>
            <a:r>
              <a:rPr lang="en-US" altLang="ko-KR" sz="1600" dirty="0" err="1">
                <a:solidFill>
                  <a:srgbClr val="202122"/>
                </a:solidFill>
                <a:latin typeface="+mn-ea"/>
              </a:rPr>
              <a:t>roberta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-base 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사전학습 모델 활용</a:t>
            </a:r>
            <a:endParaRPr lang="en-US" altLang="ko-KR" sz="1600" dirty="0">
              <a:solidFill>
                <a:srgbClr val="202122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Encoder 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모델로 의미론적 검색에 사용</a:t>
            </a:r>
            <a:endParaRPr lang="en-US" altLang="ko-KR" sz="1600" dirty="0">
              <a:solidFill>
                <a:srgbClr val="202122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제품 이름</a:t>
            </a:r>
            <a:endParaRPr lang="en-US" altLang="ko-KR" sz="1600" dirty="0">
              <a:solidFill>
                <a:srgbClr val="202122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제품 명</a:t>
            </a:r>
            <a:endParaRPr lang="en-US" altLang="ko-KR" sz="1600" dirty="0">
              <a:solidFill>
                <a:srgbClr val="202122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제품 명칭</a:t>
            </a:r>
            <a:endParaRPr lang="en-US" altLang="ko-KR" sz="1600" dirty="0">
              <a:solidFill>
                <a:srgbClr val="202122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B25B23-6A6A-4002-AEF8-CECFD0B4AB53}"/>
              </a:ext>
            </a:extLst>
          </p:cNvPr>
          <p:cNvSpPr/>
          <p:nvPr/>
        </p:nvSpPr>
        <p:spPr>
          <a:xfrm>
            <a:off x="6096000" y="1159115"/>
            <a:ext cx="5257800" cy="4661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202122"/>
                </a:solidFill>
                <a:latin typeface="+mn-ea"/>
              </a:rPr>
              <a:t>임베딩 저장</a:t>
            </a:r>
            <a:endParaRPr lang="en-US" altLang="ko-KR" b="1" dirty="0">
              <a:solidFill>
                <a:srgbClr val="202122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202122"/>
                </a:solidFill>
                <a:latin typeface="+mn-ea"/>
              </a:rPr>
              <a:t>Vector</a:t>
            </a:r>
            <a:r>
              <a:rPr lang="ko-KR" altLang="en-US" sz="1600" b="1" dirty="0">
                <a:solidFill>
                  <a:srgbClr val="202122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202122"/>
                </a:solidFill>
                <a:latin typeface="+mn-ea"/>
              </a:rPr>
              <a:t>Database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벡터를 기반으로 작동</a:t>
            </a:r>
            <a:endParaRPr lang="en-US" altLang="ko-KR" sz="1600" dirty="0">
              <a:solidFill>
                <a:srgbClr val="202122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유사성 </a:t>
            </a:r>
            <a:r>
              <a:rPr lang="ko-KR" altLang="en-US" sz="1600" dirty="0" err="1">
                <a:solidFill>
                  <a:srgbClr val="202122"/>
                </a:solidFill>
                <a:latin typeface="+mn-ea"/>
              </a:rPr>
              <a:t>매트릭을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 적용하여 쿼리와 가장 유사한 벡터를 찾는다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Chroma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202122"/>
                </a:solidFill>
                <a:latin typeface="+mn-ea"/>
              </a:rPr>
              <a:t>무료이며</a:t>
            </a:r>
            <a:r>
              <a:rPr lang="en-US" altLang="ko-KR" sz="1100" dirty="0">
                <a:solidFill>
                  <a:srgbClr val="202122"/>
                </a:solidFill>
                <a:latin typeface="+mn-ea"/>
              </a:rPr>
              <a:t>, </a:t>
            </a:r>
            <a:r>
              <a:rPr lang="ko-KR" altLang="en-US" sz="1100" dirty="0">
                <a:solidFill>
                  <a:srgbClr val="202122"/>
                </a:solidFill>
                <a:latin typeface="+mn-ea"/>
              </a:rPr>
              <a:t>사용법이 간단하고 </a:t>
            </a:r>
            <a:r>
              <a:rPr lang="en-US" altLang="ko-KR" sz="1100" dirty="0">
                <a:solidFill>
                  <a:srgbClr val="202122"/>
                </a:solidFill>
                <a:latin typeface="+mn-ea"/>
              </a:rPr>
              <a:t>HTTP </a:t>
            </a:r>
            <a:r>
              <a:rPr lang="ko-KR" altLang="en-US" sz="1100" dirty="0">
                <a:solidFill>
                  <a:srgbClr val="202122"/>
                </a:solidFill>
                <a:latin typeface="+mn-ea"/>
              </a:rPr>
              <a:t>방식</a:t>
            </a:r>
            <a:r>
              <a:rPr lang="en-US" altLang="ko-KR" sz="1100" dirty="0">
                <a:solidFill>
                  <a:srgbClr val="202122"/>
                </a:solidFill>
                <a:latin typeface="+mn-ea"/>
              </a:rPr>
              <a:t>, </a:t>
            </a:r>
            <a:r>
              <a:rPr lang="ko-KR" altLang="en-US" sz="1100" dirty="0">
                <a:solidFill>
                  <a:srgbClr val="202122"/>
                </a:solidFill>
                <a:latin typeface="+mn-ea"/>
              </a:rPr>
              <a:t>디스크 저장방식</a:t>
            </a:r>
            <a:r>
              <a:rPr lang="en-US" altLang="ko-KR" sz="1100" dirty="0">
                <a:solidFill>
                  <a:srgbClr val="202122"/>
                </a:solidFill>
                <a:latin typeface="+mn-ea"/>
              </a:rPr>
              <a:t>, </a:t>
            </a:r>
            <a:r>
              <a:rPr lang="ko-KR" altLang="en-US" sz="1100" dirty="0">
                <a:solidFill>
                  <a:srgbClr val="202122"/>
                </a:solidFill>
                <a:latin typeface="+mn-ea"/>
              </a:rPr>
              <a:t>인메모리 방식을 선택할 수 있다</a:t>
            </a:r>
            <a:r>
              <a:rPr lang="en-US" altLang="ko-KR" sz="1100" dirty="0">
                <a:solidFill>
                  <a:srgbClr val="202122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202122"/>
                </a:solidFill>
                <a:latin typeface="+mn-ea"/>
              </a:rPr>
              <a:t>FAISS (Facebook AI Similarity Search)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페이스북 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AI 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연구팀에서 개발한 라이브러리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대량의 벡터에서 유사성 검색 및 클러스터링을 빠르게 수행</a:t>
            </a:r>
            <a:endParaRPr lang="en-US" altLang="ko-KR" sz="1600" dirty="0">
              <a:solidFill>
                <a:srgbClr val="202122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양자화를 통해 벡터 데이터를 압축</a:t>
            </a:r>
            <a:endParaRPr lang="en-US" altLang="ko-KR" sz="1600" dirty="0">
              <a:solidFill>
                <a:srgbClr val="20212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0756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1"/>
          <p:cNvSpPr txBox="1">
            <a:spLocks/>
          </p:cNvSpPr>
          <p:nvPr/>
        </p:nvSpPr>
        <p:spPr bwMode="gray">
          <a:xfrm>
            <a:off x="5594390" y="2018880"/>
            <a:ext cx="6282761" cy="699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구현 과정</a:t>
            </a:r>
            <a:endParaRPr lang="en-US" altLang="ko-KR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내용 개체 틀 11">
            <a:extLst>
              <a:ext uri="{FF2B5EF4-FFF2-40B4-BE49-F238E27FC236}">
                <a16:creationId xmlns:a16="http://schemas.microsoft.com/office/drawing/2014/main" id="{A3C31B51-ADF8-47F1-AD73-3F36A674322A}"/>
              </a:ext>
            </a:extLst>
          </p:cNvPr>
          <p:cNvSpPr txBox="1">
            <a:spLocks/>
          </p:cNvSpPr>
          <p:nvPr/>
        </p:nvSpPr>
        <p:spPr bwMode="gray">
          <a:xfrm>
            <a:off x="5594391" y="1528330"/>
            <a:ext cx="4770304" cy="699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solidFill>
                  <a:srgbClr val="33CC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CHAPTER 4</a:t>
            </a:r>
            <a:endParaRPr lang="en-US" altLang="ko-KR" sz="1800" b="1" dirty="0">
              <a:solidFill>
                <a:srgbClr val="33CC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917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+mn-ea"/>
              </a:rPr>
              <a:t>자연어 데이터 생성</a:t>
            </a:r>
            <a:endParaRPr lang="ko-KR" alt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04. </a:t>
            </a:r>
            <a:r>
              <a:rPr lang="ko-KR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구현 과정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1300" dirty="0" err="1">
                <a:ea typeface="+mn-ea"/>
              </a:rPr>
              <a:t>erwin</a:t>
            </a:r>
            <a:r>
              <a:rPr lang="en-US" altLang="ko-KR" sz="1300" dirty="0">
                <a:ea typeface="+mn-ea"/>
              </a:rPr>
              <a:t> </a:t>
            </a:r>
            <a:r>
              <a:rPr lang="ko-KR" altLang="en-US" sz="1300" dirty="0">
                <a:ea typeface="+mn-ea"/>
              </a:rPr>
              <a:t>또는 </a:t>
            </a:r>
            <a:r>
              <a:rPr lang="en-US" altLang="ko-KR" sz="1300" dirty="0" err="1">
                <a:ea typeface="+mn-ea"/>
              </a:rPr>
              <a:t>eXERD</a:t>
            </a:r>
            <a:r>
              <a:rPr lang="en-US" altLang="ko-KR" sz="1300" dirty="0">
                <a:ea typeface="+mn-ea"/>
              </a:rPr>
              <a:t> </a:t>
            </a:r>
            <a:r>
              <a:rPr lang="ko-KR" altLang="en-US" sz="1300" dirty="0">
                <a:ea typeface="+mn-ea"/>
              </a:rPr>
              <a:t>에서 추출한 테이블</a:t>
            </a:r>
            <a:r>
              <a:rPr lang="en-US" altLang="ko-KR" sz="1300" dirty="0">
                <a:ea typeface="+mn-ea"/>
              </a:rPr>
              <a:t>, </a:t>
            </a:r>
            <a:r>
              <a:rPr lang="ko-KR" altLang="en-US" sz="1300" dirty="0">
                <a:ea typeface="+mn-ea"/>
              </a:rPr>
              <a:t>컬럼</a:t>
            </a:r>
            <a:r>
              <a:rPr lang="en-US" altLang="ko-KR" sz="1300" dirty="0">
                <a:ea typeface="+mn-ea"/>
              </a:rPr>
              <a:t>, </a:t>
            </a:r>
            <a:r>
              <a:rPr lang="ko-KR" altLang="en-US" sz="1300" dirty="0">
                <a:ea typeface="+mn-ea"/>
              </a:rPr>
              <a:t>관계 정보를 이용하여 자연어 질의 문장을 생성한다</a:t>
            </a:r>
            <a:r>
              <a:rPr lang="en-US" altLang="ko-KR" sz="1300" dirty="0">
                <a:ea typeface="+mn-ea"/>
              </a:rPr>
              <a:t>.</a:t>
            </a:r>
            <a:endParaRPr lang="en-US" altLang="ko-KR" sz="13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63AD9-B3CB-4AB4-8432-4EF604F5974A}"/>
              </a:ext>
            </a:extLst>
          </p:cNvPr>
          <p:cNvSpPr txBox="1"/>
          <p:nvPr/>
        </p:nvSpPr>
        <p:spPr>
          <a:xfrm>
            <a:off x="1074682" y="1703717"/>
            <a:ext cx="10042636" cy="418576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makePrompt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(prompt, completion, meta):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return {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"prompt": prompt,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"completion": completion,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"meta": str(meta)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</a:p>
          <a:p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# ERD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를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LLM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학습용으로 변환한 데이터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erd4llm = []</a:t>
            </a:r>
          </a:p>
          <a:p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erd4llm.append(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makePrompt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(f'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테이블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{row["TABLE_ID"]}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의 한글 이름은 무엇 입니까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?',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f'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테이블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{row["TABLE_ID"]}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의 한글 이름은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{row["TABLE_NAME"]}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입니다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.', meta))</a:t>
            </a:r>
          </a:p>
          <a:p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erd4llm.append(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makePrompt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(f'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컬럼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{row["COLUMN_ID"]}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는 어느 테이블의 구성 요소 입니까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?',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f'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컬럼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{row["COLUMN_ID"]}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는 테이블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{row["TABLE_ID"]}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의 구성 요소 입니다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.', meta))</a:t>
            </a:r>
          </a:p>
          <a:p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erd4llm.append(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makePrompt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(f'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테이블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{row["PAR_TAB_NM"]}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와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{row["CHL_TAB_NM"]}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의 </a:t>
            </a:r>
            <a:r>
              <a:rPr lang="ko-KR" alt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카디널리티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(cardinality)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는 무엇 입니까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?',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f'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테이블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{row["PAR_TAB_NM"]}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와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{row["CHL_TAB_NM"]}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의 </a:t>
            </a:r>
            <a:r>
              <a:rPr lang="ko-KR" alt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카디널리티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(cardinality)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는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{row["PAR_CARD_NM"]} : {row["CHL_CARD_NM"]}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입니다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.', meta))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6933BBA-A6C3-493C-A201-9155F1CAF126}"/>
              </a:ext>
            </a:extLst>
          </p:cNvPr>
          <p:cNvSpPr/>
          <p:nvPr/>
        </p:nvSpPr>
        <p:spPr>
          <a:xfrm>
            <a:off x="838200" y="1513490"/>
            <a:ext cx="10515600" cy="4761186"/>
          </a:xfrm>
          <a:prstGeom prst="roundRect">
            <a:avLst>
              <a:gd name="adj" fmla="val 5720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799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+mn-ea"/>
              </a:rPr>
              <a:t>자연어 데이터 생성</a:t>
            </a:r>
            <a:endParaRPr lang="ko-KR" alt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04. </a:t>
            </a:r>
            <a:r>
              <a:rPr lang="ko-KR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구현 과정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1300" dirty="0" err="1">
                <a:ea typeface="+mn-ea"/>
              </a:rPr>
              <a:t>erwin</a:t>
            </a:r>
            <a:r>
              <a:rPr lang="en-US" altLang="ko-KR" sz="1300" dirty="0">
                <a:ea typeface="+mn-ea"/>
              </a:rPr>
              <a:t> </a:t>
            </a:r>
            <a:r>
              <a:rPr lang="ko-KR" altLang="en-US" sz="1300" dirty="0">
                <a:ea typeface="+mn-ea"/>
              </a:rPr>
              <a:t>또는 </a:t>
            </a:r>
            <a:r>
              <a:rPr lang="en-US" altLang="ko-KR" sz="1300" dirty="0" err="1">
                <a:ea typeface="+mn-ea"/>
              </a:rPr>
              <a:t>eXERD</a:t>
            </a:r>
            <a:r>
              <a:rPr lang="en-US" altLang="ko-KR" sz="1300" dirty="0">
                <a:ea typeface="+mn-ea"/>
              </a:rPr>
              <a:t> </a:t>
            </a:r>
            <a:r>
              <a:rPr lang="ko-KR" altLang="en-US" sz="1300" dirty="0">
                <a:ea typeface="+mn-ea"/>
              </a:rPr>
              <a:t>에서 추출한 테이블</a:t>
            </a:r>
            <a:r>
              <a:rPr lang="en-US" altLang="ko-KR" sz="1300" dirty="0">
                <a:ea typeface="+mn-ea"/>
              </a:rPr>
              <a:t>, </a:t>
            </a:r>
            <a:r>
              <a:rPr lang="ko-KR" altLang="en-US" sz="1300" dirty="0">
                <a:ea typeface="+mn-ea"/>
              </a:rPr>
              <a:t>컬럼</a:t>
            </a:r>
            <a:r>
              <a:rPr lang="en-US" altLang="ko-KR" sz="1300" dirty="0">
                <a:ea typeface="+mn-ea"/>
              </a:rPr>
              <a:t>, </a:t>
            </a:r>
            <a:r>
              <a:rPr lang="ko-KR" altLang="en-US" sz="1300" dirty="0">
                <a:ea typeface="+mn-ea"/>
              </a:rPr>
              <a:t>관계 정보를 이용하여 자연어 질의 문장을 생성한다</a:t>
            </a:r>
            <a:r>
              <a:rPr lang="en-US" altLang="ko-KR" sz="1300" dirty="0">
                <a:ea typeface="+mn-ea"/>
              </a:rPr>
              <a:t>.</a:t>
            </a:r>
            <a:endParaRPr lang="en-US" altLang="ko-KR" sz="13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2626A1-3452-4986-91A0-5B4E5B5A904A}"/>
              </a:ext>
            </a:extLst>
          </p:cNvPr>
          <p:cNvSpPr/>
          <p:nvPr/>
        </p:nvSpPr>
        <p:spPr>
          <a:xfrm>
            <a:off x="887360" y="1541728"/>
            <a:ext cx="2573594" cy="42278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모델 메타 데이터</a:t>
            </a:r>
            <a:endParaRPr lang="ko-KR" alt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3FB3D5-B75E-4AF9-89E1-3417B12CFF2C}"/>
              </a:ext>
            </a:extLst>
          </p:cNvPr>
          <p:cNvSpPr/>
          <p:nvPr/>
        </p:nvSpPr>
        <p:spPr>
          <a:xfrm>
            <a:off x="887359" y="1986196"/>
            <a:ext cx="2573593" cy="4097016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rIns="36000"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테이블</a:t>
            </a:r>
            <a:endParaRPr lang="en-US" altLang="ko-K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2,236 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건</a:t>
            </a:r>
            <a:endParaRPr lang="en-US" altLang="ko-K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컬럼</a:t>
            </a:r>
            <a:endParaRPr lang="en-US" altLang="ko-K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53,810 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건</a:t>
            </a:r>
            <a:endParaRPr lang="en-US" altLang="ko-K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관계</a:t>
            </a:r>
            <a:endParaRPr lang="en-US" altLang="ko-K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822 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건</a:t>
            </a:r>
            <a:endParaRPr lang="en-US" altLang="ko-K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관계 컬럼</a:t>
            </a:r>
            <a:endParaRPr lang="en-US" altLang="ko-K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4,534 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98FD87-0F85-4B62-973A-A8A18BF31490}"/>
              </a:ext>
            </a:extLst>
          </p:cNvPr>
          <p:cNvSpPr/>
          <p:nvPr/>
        </p:nvSpPr>
        <p:spPr>
          <a:xfrm>
            <a:off x="3485062" y="1541728"/>
            <a:ext cx="7645053" cy="42278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자연어 문장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CA7ECE-066D-4C13-85F3-1DFCE8843BCF}"/>
              </a:ext>
            </a:extLst>
          </p:cNvPr>
          <p:cNvSpPr/>
          <p:nvPr/>
        </p:nvSpPr>
        <p:spPr>
          <a:xfrm>
            <a:off x="3485060" y="1991553"/>
            <a:ext cx="7645052" cy="4097016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rIns="36000"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질문유형</a:t>
            </a:r>
            <a:endParaRPr lang="en-US" altLang="ko-K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테이블 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{*}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의 영문이름은 무엇입니까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{*} 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테이블의 한글이름은 무엇입니까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테이블 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{*}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을 구성하는 컬럼은 무엇입니까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{*} 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테이블의 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는 무엇입니까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{*} 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테이블의 목적은 무엇입니까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예시</a:t>
            </a:r>
            <a:endParaRPr lang="en-US" altLang="ko-K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{"prompt":"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테이블 </a:t>
            </a:r>
            <a:r>
              <a:rPr lang="ko-KR" alt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계정처리가능부점명세의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영문 이름은 무엇입니까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?",</a:t>
            </a:r>
            <a:b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"completion":"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테이블 </a:t>
            </a:r>
            <a:r>
              <a:rPr lang="ko-KR" alt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계정처리가능부점명세의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영문 이름은 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AC_ACCTG_ABIL_BRN_D 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입니다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.","meta":"{'type': 'table', '</a:t>
            </a:r>
            <a:r>
              <a:rPr lang="en-US" altLang="ko-K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tableId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': 'AC_ACCTG_ABIL_BRN_D'}"}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크기</a:t>
            </a:r>
            <a:endParaRPr lang="en-US" altLang="ko-K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로우 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1,884,751 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건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441 MB</a:t>
            </a:r>
          </a:p>
        </p:txBody>
      </p:sp>
    </p:spTree>
    <p:extLst>
      <p:ext uri="{BB962C8B-B14F-4D97-AF65-F5344CB8AC3E}">
        <p14:creationId xmlns:p14="http://schemas.microsoft.com/office/powerpoint/2010/main" val="3066665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Vector Database</a:t>
            </a:r>
            <a:endParaRPr lang="ko-KR" alt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04. </a:t>
            </a:r>
            <a:r>
              <a:rPr lang="ko-KR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구현 과정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1300" dirty="0">
                <a:ea typeface="+mn-ea"/>
              </a:rPr>
              <a:t>Chroma</a:t>
            </a:r>
            <a:r>
              <a:rPr lang="ko-KR" altLang="en-US" sz="1300" dirty="0">
                <a:ea typeface="+mn-ea"/>
              </a:rPr>
              <a:t>를 이용한 문장 검색</a:t>
            </a:r>
            <a:endParaRPr lang="en-US" altLang="ko-KR" sz="13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645B2D-8ECE-4FEF-A624-7DE947799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963" y="757487"/>
            <a:ext cx="6431837" cy="9068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AD0125-0A4C-4C73-8F57-01231B684982}"/>
              </a:ext>
            </a:extLst>
          </p:cNvPr>
          <p:cNvSpPr txBox="1"/>
          <p:nvPr/>
        </p:nvSpPr>
        <p:spPr>
          <a:xfrm>
            <a:off x="1108840" y="1792464"/>
            <a:ext cx="5489028" cy="4401205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 = 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chromadb.PersistentClient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answers = 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client.create_collection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name="answers",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get_or_create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=True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df =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pd.read_excel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("./vector.xlsx")</a:t>
            </a:r>
          </a:p>
          <a:p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# model =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SentenceTransformer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('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snunlp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/KR-SBERT-V40K-klueNLI-augSTS')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= 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SentenceTransformer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jhgan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/ko-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sroberta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-multitask')</a:t>
            </a:r>
          </a:p>
          <a:p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for row in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tqdm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df.iterrows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()):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metadata = {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"query": row[1].user,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"answer": row[1].answer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 = 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model.encode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(row[1].user, 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normalize_embeddings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=True)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ids.append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(str(row[0]))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metadatas.append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(metadata)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embeddings.append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(embedding)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E22AB9-2A6A-4852-A4AA-F691FAC7A1CA}"/>
              </a:ext>
            </a:extLst>
          </p:cNvPr>
          <p:cNvSpPr txBox="1"/>
          <p:nvPr/>
        </p:nvSpPr>
        <p:spPr>
          <a:xfrm>
            <a:off x="6647792" y="1792464"/>
            <a:ext cx="4868917" cy="3323987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chunk_idx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tqdm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(range(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total_chunks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)):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# chunk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단위로 데이터 자르기</a:t>
            </a:r>
          </a:p>
          <a:p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chunk_embeddings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= embeddings[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start_idx:end_idx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chunk_ids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= ids[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start_idx:end_idx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chunk_metadatas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metadatas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start_idx:end_idx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# chunk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를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answers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에 추가</a:t>
            </a:r>
          </a:p>
          <a:p>
            <a:r>
              <a:rPr lang="ko-KR" alt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answers.add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(embeddings=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chunk_embeddings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ids=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chunk_ids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metadatas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chunk_metadatas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 = 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answers.query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query_embeddings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model.encode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ko-KR" altLang="en-US" sz="1400" b="1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누군가를 좋아합니다</a:t>
            </a:r>
            <a:r>
              <a:rPr lang="en-US" altLang="ko-KR" sz="1400" b="1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 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normalize_embeddings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=True).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tolist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(),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n_results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=5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sz="1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7D95A2D-C194-40F1-9FED-2CA624D3AAA5}"/>
              </a:ext>
            </a:extLst>
          </p:cNvPr>
          <p:cNvSpPr/>
          <p:nvPr/>
        </p:nvSpPr>
        <p:spPr>
          <a:xfrm>
            <a:off x="945930" y="1694442"/>
            <a:ext cx="10407869" cy="4580234"/>
          </a:xfrm>
          <a:prstGeom prst="roundRect">
            <a:avLst>
              <a:gd name="adj" fmla="val 5720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94BE274-E235-428B-BB0D-8BE6D488D88B}"/>
              </a:ext>
            </a:extLst>
          </p:cNvPr>
          <p:cNvSpPr/>
          <p:nvPr/>
        </p:nvSpPr>
        <p:spPr>
          <a:xfrm>
            <a:off x="9028387" y="5672010"/>
            <a:ext cx="2217683" cy="458599"/>
          </a:xfrm>
          <a:prstGeom prst="roundRect">
            <a:avLst>
              <a:gd name="adj" fmla="val 5000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chroma_exec.py </a:t>
            </a:r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130329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4"/>
          <p:cNvSpPr txBox="1">
            <a:spLocks/>
          </p:cNvSpPr>
          <p:nvPr/>
        </p:nvSpPr>
        <p:spPr bwMode="gray">
          <a:xfrm>
            <a:off x="7851501" y="1651951"/>
            <a:ext cx="3527013" cy="3511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r>
              <a:rPr lang="en-US" altLang="ko-KR" sz="4400" b="1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</a:t>
            </a:r>
            <a:r>
              <a:rPr lang="en-US" altLang="ko-KR" sz="2800" b="1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ABLE</a:t>
            </a:r>
            <a:r>
              <a:rPr lang="en-US" altLang="ko-KR" sz="3600" b="1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OF</a:t>
            </a:r>
            <a:r>
              <a:rPr lang="en-US" altLang="ko-KR" sz="3600" b="1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</a:t>
            </a:r>
            <a:r>
              <a:rPr lang="en-US" altLang="ko-KR" sz="2800" b="1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ONTENTS</a:t>
            </a:r>
            <a:endParaRPr lang="ko-KR" altLang="en-US" sz="2800" b="1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584682" y="2342547"/>
            <a:ext cx="2600738" cy="569453"/>
            <a:chOff x="7981416" y="2455935"/>
            <a:chExt cx="2600738" cy="569453"/>
          </a:xfrm>
        </p:grpSpPr>
        <p:sp>
          <p:nvSpPr>
            <p:cNvPr id="7" name="내용 개체 틀 11"/>
            <p:cNvSpPr txBox="1">
              <a:spLocks/>
            </p:cNvSpPr>
            <p:nvPr/>
          </p:nvSpPr>
          <p:spPr bwMode="gray">
            <a:xfrm>
              <a:off x="8748340" y="2581507"/>
              <a:ext cx="1833814" cy="318308"/>
            </a:xfrm>
            <a:prstGeom prst="rect">
              <a:avLst/>
            </a:prstGeom>
          </p:spPr>
          <p:txBody>
            <a:bodyPr vert="horz" wrap="none" lIns="91440" tIns="45720" rIns="91440" bIns="45720" rtlCol="0" anchor="ctr" anchorCtr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서론</a:t>
              </a:r>
              <a:endParaRPr lang="en-US" altLang="ko-KR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내용 개체 틀 11"/>
            <p:cNvSpPr txBox="1">
              <a:spLocks/>
            </p:cNvSpPr>
            <p:nvPr/>
          </p:nvSpPr>
          <p:spPr bwMode="gray">
            <a:xfrm>
              <a:off x="7981416" y="2455935"/>
              <a:ext cx="872837" cy="569453"/>
            </a:xfrm>
            <a:prstGeom prst="rect">
              <a:avLst/>
            </a:prstGeom>
          </p:spPr>
          <p:txBody>
            <a:bodyPr vert="horz" wrap="none" lIns="91440" tIns="45720" rIns="91440" bIns="45720" rtlCol="0" anchor="ctr" anchorCtr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ko-KR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01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584682" y="2895597"/>
            <a:ext cx="3136052" cy="569453"/>
            <a:chOff x="7981416" y="3310473"/>
            <a:chExt cx="3136052" cy="569453"/>
          </a:xfrm>
        </p:grpSpPr>
        <p:sp>
          <p:nvSpPr>
            <p:cNvPr id="9" name="내용 개체 틀 11"/>
            <p:cNvSpPr txBox="1">
              <a:spLocks/>
            </p:cNvSpPr>
            <p:nvPr/>
          </p:nvSpPr>
          <p:spPr bwMode="gray">
            <a:xfrm>
              <a:off x="8748340" y="3406446"/>
              <a:ext cx="2369128" cy="377506"/>
            </a:xfrm>
            <a:prstGeom prst="rect">
              <a:avLst/>
            </a:prstGeom>
          </p:spPr>
          <p:txBody>
            <a:bodyPr vert="horz" wrap="none" lIns="91440" tIns="45720" rIns="91440" bIns="45720" rtlCol="0" anchor="ctr" anchorCtr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LLM</a:t>
              </a:r>
              <a:r>
                <a:rPr lang="ko-KR" altLang="en-U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과 임베딩 벡터의 기본 개념</a:t>
              </a:r>
              <a:endParaRPr lang="en-US" altLang="ko-KR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내용 개체 틀 11"/>
            <p:cNvSpPr txBox="1">
              <a:spLocks/>
            </p:cNvSpPr>
            <p:nvPr/>
          </p:nvSpPr>
          <p:spPr bwMode="gray">
            <a:xfrm>
              <a:off x="7981416" y="3310473"/>
              <a:ext cx="872837" cy="569453"/>
            </a:xfrm>
            <a:prstGeom prst="rect">
              <a:avLst/>
            </a:prstGeom>
          </p:spPr>
          <p:txBody>
            <a:bodyPr vert="horz" wrap="none" lIns="91440" tIns="45720" rIns="91440" bIns="45720" rtlCol="0" anchor="ctr" anchorCtr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ko-KR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02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584682" y="4117513"/>
            <a:ext cx="3136052" cy="569453"/>
            <a:chOff x="7981416" y="4165011"/>
            <a:chExt cx="3136052" cy="569453"/>
          </a:xfrm>
        </p:grpSpPr>
        <p:sp>
          <p:nvSpPr>
            <p:cNvPr id="11" name="내용 개체 틀 11"/>
            <p:cNvSpPr txBox="1">
              <a:spLocks/>
            </p:cNvSpPr>
            <p:nvPr/>
          </p:nvSpPr>
          <p:spPr bwMode="gray">
            <a:xfrm>
              <a:off x="8748340" y="4260984"/>
              <a:ext cx="2369128" cy="377506"/>
            </a:xfrm>
            <a:prstGeom prst="rect">
              <a:avLst/>
            </a:prstGeom>
          </p:spPr>
          <p:txBody>
            <a:bodyPr vert="horz" wrap="none" lIns="91440" tIns="45720" rIns="91440" bIns="45720" rtlCol="0" anchor="ctr" anchorCtr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구현 과정</a:t>
              </a:r>
              <a:endParaRPr lang="en-US" altLang="ko-KR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내용 개체 틀 11"/>
            <p:cNvSpPr txBox="1">
              <a:spLocks/>
            </p:cNvSpPr>
            <p:nvPr/>
          </p:nvSpPr>
          <p:spPr bwMode="gray">
            <a:xfrm>
              <a:off x="7981416" y="4165011"/>
              <a:ext cx="872837" cy="569453"/>
            </a:xfrm>
            <a:prstGeom prst="rect">
              <a:avLst/>
            </a:prstGeom>
          </p:spPr>
          <p:txBody>
            <a:bodyPr vert="horz" wrap="none" lIns="91440" tIns="45720" rIns="91440" bIns="45720" rtlCol="0" anchor="ctr" anchorCtr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04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584682" y="4734078"/>
            <a:ext cx="3136052" cy="569453"/>
            <a:chOff x="7981416" y="4165011"/>
            <a:chExt cx="3136052" cy="569453"/>
          </a:xfrm>
        </p:grpSpPr>
        <p:sp>
          <p:nvSpPr>
            <p:cNvPr id="14" name="내용 개체 틀 11"/>
            <p:cNvSpPr txBox="1">
              <a:spLocks/>
            </p:cNvSpPr>
            <p:nvPr/>
          </p:nvSpPr>
          <p:spPr bwMode="gray">
            <a:xfrm>
              <a:off x="8748340" y="4260984"/>
              <a:ext cx="2369128" cy="377506"/>
            </a:xfrm>
            <a:prstGeom prst="rect">
              <a:avLst/>
            </a:prstGeom>
          </p:spPr>
          <p:txBody>
            <a:bodyPr vert="horz" wrap="none" lIns="91440" tIns="45720" rIns="91440" bIns="45720" rtlCol="0" anchor="ctr" anchorCtr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연구 요약</a:t>
              </a:r>
              <a:endParaRPr lang="en-US" altLang="ko-KR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내용 개체 틀 11"/>
            <p:cNvSpPr txBox="1">
              <a:spLocks/>
            </p:cNvSpPr>
            <p:nvPr/>
          </p:nvSpPr>
          <p:spPr bwMode="gray">
            <a:xfrm>
              <a:off x="7981416" y="4165011"/>
              <a:ext cx="872837" cy="569453"/>
            </a:xfrm>
            <a:prstGeom prst="rect">
              <a:avLst/>
            </a:prstGeom>
          </p:spPr>
          <p:txBody>
            <a:bodyPr vert="horz" wrap="none" lIns="91440" tIns="45720" rIns="91440" bIns="45720" rtlCol="0" anchor="ctr" anchorCtr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05</a:t>
              </a:r>
            </a:p>
          </p:txBody>
        </p:sp>
      </p:grpSp>
      <p:cxnSp>
        <p:nvCxnSpPr>
          <p:cNvPr id="16" name="직선 연결선 15"/>
          <p:cNvCxnSpPr/>
          <p:nvPr/>
        </p:nvCxnSpPr>
        <p:spPr>
          <a:xfrm>
            <a:off x="8033290" y="2012631"/>
            <a:ext cx="32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8322519-A7F5-4E2B-B93F-70973DDEFC13}"/>
              </a:ext>
            </a:extLst>
          </p:cNvPr>
          <p:cNvGrpSpPr/>
          <p:nvPr/>
        </p:nvGrpSpPr>
        <p:grpSpPr>
          <a:xfrm>
            <a:off x="7584682" y="3500947"/>
            <a:ext cx="3136052" cy="569453"/>
            <a:chOff x="7981416" y="4165011"/>
            <a:chExt cx="3136052" cy="569453"/>
          </a:xfrm>
        </p:grpSpPr>
        <p:sp>
          <p:nvSpPr>
            <p:cNvPr id="18" name="내용 개체 틀 11">
              <a:extLst>
                <a:ext uri="{FF2B5EF4-FFF2-40B4-BE49-F238E27FC236}">
                  <a16:creationId xmlns:a16="http://schemas.microsoft.com/office/drawing/2014/main" id="{74DC498D-9583-45A8-9191-C3CF09A7A114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8748340" y="4260984"/>
              <a:ext cx="2369128" cy="377506"/>
            </a:xfrm>
            <a:prstGeom prst="rect">
              <a:avLst/>
            </a:prstGeom>
          </p:spPr>
          <p:txBody>
            <a:bodyPr vert="horz" wrap="none" lIns="91440" tIns="45720" rIns="91440" bIns="45720" rtlCol="0" anchor="ctr" anchorCtr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시스템 구성 요소</a:t>
              </a:r>
              <a:endParaRPr lang="en-US" altLang="ko-KR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내용 개체 틀 11">
              <a:extLst>
                <a:ext uri="{FF2B5EF4-FFF2-40B4-BE49-F238E27FC236}">
                  <a16:creationId xmlns:a16="http://schemas.microsoft.com/office/drawing/2014/main" id="{1C500796-C95B-4E1E-8E1C-82D2F3A000D6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7981416" y="4165011"/>
              <a:ext cx="872837" cy="569453"/>
            </a:xfrm>
            <a:prstGeom prst="rect">
              <a:avLst/>
            </a:prstGeom>
          </p:spPr>
          <p:txBody>
            <a:bodyPr vert="horz" wrap="none" lIns="91440" tIns="45720" rIns="91440" bIns="45720" rtlCol="0" anchor="ctr" anchorCtr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8507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Vector Database</a:t>
            </a:r>
            <a:endParaRPr lang="ko-KR" alt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04. </a:t>
            </a:r>
            <a:r>
              <a:rPr lang="ko-KR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구현 과정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1300" dirty="0">
                <a:ea typeface="+mn-ea"/>
              </a:rPr>
              <a:t>Chroma</a:t>
            </a:r>
            <a:r>
              <a:rPr lang="ko-KR" altLang="en-US" sz="1300" dirty="0">
                <a:ea typeface="+mn-ea"/>
              </a:rPr>
              <a:t>를 이용한 문장 검색</a:t>
            </a:r>
            <a:endParaRPr lang="en-US" altLang="ko-KR" sz="13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645B2D-8ECE-4FEF-A624-7DE947799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963" y="757487"/>
            <a:ext cx="6431837" cy="90685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86F0C13-37E9-4B00-A756-DE163E2E3E21}"/>
              </a:ext>
            </a:extLst>
          </p:cNvPr>
          <p:cNvSpPr/>
          <p:nvPr/>
        </p:nvSpPr>
        <p:spPr>
          <a:xfrm>
            <a:off x="838200" y="1841587"/>
            <a:ext cx="5257800" cy="4338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rgbClr val="202122"/>
                </a:solidFill>
                <a:latin typeface="+mn-ea"/>
              </a:rPr>
              <a:t>snunlp</a:t>
            </a:r>
            <a:r>
              <a:rPr lang="en-US" altLang="ko-KR" b="1" dirty="0">
                <a:solidFill>
                  <a:srgbClr val="202122"/>
                </a:solidFill>
                <a:latin typeface="+mn-ea"/>
              </a:rPr>
              <a:t>/KR-SBERT-V40K-klueNLI-augSTS</a:t>
            </a: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20212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{'ids': [['1', '0', '2']],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'distances': [[1.1699155379976007, 1.191768804114639, 1.6461228915408312]], '</a:t>
            </a:r>
            <a:r>
              <a:rPr lang="en-US" altLang="ko-KR" sz="1600" dirty="0" err="1">
                <a:solidFill>
                  <a:srgbClr val="202122"/>
                </a:solidFill>
                <a:latin typeface="+mn-ea"/>
              </a:rPr>
              <a:t>metadatas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': [[{'answer': '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짝사랑은 정말 힘들죠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저도 그 마음 이해합니다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.', </a:t>
            </a:r>
            <a:r>
              <a:rPr lang="en-US" altLang="ko-KR" sz="1600" dirty="0">
                <a:solidFill>
                  <a:srgbClr val="0070C0"/>
                </a:solidFill>
                <a:latin typeface="+mn-ea"/>
              </a:rPr>
              <a:t>'query': '</a:t>
            </a:r>
            <a:r>
              <a:rPr lang="ko-KR" altLang="en-US" sz="1600" dirty="0">
                <a:solidFill>
                  <a:srgbClr val="0070C0"/>
                </a:solidFill>
                <a:latin typeface="+mn-ea"/>
              </a:rPr>
              <a:t>혼자 좋아하는게 이렇게 힘든 적은 처음입니다</a:t>
            </a:r>
            <a:r>
              <a:rPr lang="en-US" altLang="ko-KR" sz="1600" dirty="0">
                <a:solidFill>
                  <a:srgbClr val="0070C0"/>
                </a:solidFill>
                <a:latin typeface="+mn-ea"/>
              </a:rPr>
              <a:t>.'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}, {'answer': '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짝사랑은 정말 힘들죠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저도 그 마음 이해합니다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.', </a:t>
            </a:r>
            <a:r>
              <a:rPr lang="en-US" altLang="ko-KR" sz="1600" dirty="0">
                <a:solidFill>
                  <a:srgbClr val="0070C0"/>
                </a:solidFill>
                <a:latin typeface="+mn-ea"/>
              </a:rPr>
              <a:t>'query': '</a:t>
            </a:r>
            <a:r>
              <a:rPr lang="ko-KR" altLang="en-US" sz="1600" dirty="0">
                <a:solidFill>
                  <a:srgbClr val="0070C0"/>
                </a:solidFill>
                <a:latin typeface="+mn-ea"/>
              </a:rPr>
              <a:t>혼자 좋아하는 것 같아</a:t>
            </a:r>
            <a:r>
              <a:rPr lang="en-US" altLang="ko-KR" sz="1600" dirty="0">
                <a:solidFill>
                  <a:srgbClr val="0070C0"/>
                </a:solidFill>
                <a:latin typeface="+mn-ea"/>
              </a:rPr>
              <a:t>'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}, {'answer': '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트랜스포머 모델을 이용하여 언어를 학습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', </a:t>
            </a:r>
            <a:r>
              <a:rPr lang="en-US" altLang="ko-KR" sz="1600" dirty="0">
                <a:solidFill>
                  <a:srgbClr val="0070C0"/>
                </a:solidFill>
                <a:latin typeface="+mn-ea"/>
              </a:rPr>
              <a:t>'query': '</a:t>
            </a:r>
            <a:r>
              <a:rPr lang="ko-KR" altLang="en-US" sz="1600" dirty="0">
                <a:solidFill>
                  <a:srgbClr val="0070C0"/>
                </a:solidFill>
                <a:latin typeface="+mn-ea"/>
              </a:rPr>
              <a:t>언어모델이 </a:t>
            </a:r>
            <a:r>
              <a:rPr lang="ko-KR" altLang="en-US" sz="1600" dirty="0" err="1">
                <a:solidFill>
                  <a:srgbClr val="0070C0"/>
                </a:solidFill>
                <a:latin typeface="+mn-ea"/>
              </a:rPr>
              <a:t>뭐야</a:t>
            </a:r>
            <a:r>
              <a:rPr lang="en-US" altLang="ko-KR" sz="1600" dirty="0">
                <a:solidFill>
                  <a:srgbClr val="0070C0"/>
                </a:solidFill>
                <a:latin typeface="+mn-ea"/>
              </a:rPr>
              <a:t>?'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}]], 'embeddings': None, 'documents': [[None, None, None]]}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B27728-8FF2-4DBC-90F1-122CDD4946BB}"/>
              </a:ext>
            </a:extLst>
          </p:cNvPr>
          <p:cNvSpPr/>
          <p:nvPr/>
        </p:nvSpPr>
        <p:spPr>
          <a:xfrm>
            <a:off x="6187966" y="1841587"/>
            <a:ext cx="5257800" cy="4338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rgbClr val="202122"/>
                </a:solidFill>
                <a:latin typeface="+mn-ea"/>
              </a:rPr>
              <a:t>jhgan</a:t>
            </a:r>
            <a:r>
              <a:rPr lang="en-US" altLang="ko-KR" b="1" dirty="0">
                <a:solidFill>
                  <a:srgbClr val="202122"/>
                </a:solidFill>
                <a:latin typeface="+mn-ea"/>
              </a:rPr>
              <a:t>/ko-</a:t>
            </a:r>
            <a:r>
              <a:rPr lang="en-US" altLang="ko-KR" b="1" dirty="0" err="1">
                <a:solidFill>
                  <a:srgbClr val="202122"/>
                </a:solidFill>
                <a:latin typeface="+mn-ea"/>
              </a:rPr>
              <a:t>sroberta</a:t>
            </a:r>
            <a:r>
              <a:rPr lang="en-US" altLang="ko-KR" b="1" dirty="0">
                <a:solidFill>
                  <a:srgbClr val="202122"/>
                </a:solidFill>
                <a:latin typeface="+mn-ea"/>
              </a:rPr>
              <a:t>-multitask</a:t>
            </a: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20212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{'ids': [['0', '1', '2’]],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'distances': [[0.9743698309353487, 1.2657059235609283, 1.660793324655226]], '</a:t>
            </a:r>
            <a:r>
              <a:rPr lang="en-US" altLang="ko-KR" sz="1600" dirty="0" err="1">
                <a:solidFill>
                  <a:srgbClr val="202122"/>
                </a:solidFill>
                <a:latin typeface="+mn-ea"/>
              </a:rPr>
              <a:t>metadatas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': [[{'answer': '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짝사랑은 정말 힘들죠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저도 그 마음 이해합니다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.', </a:t>
            </a:r>
            <a:r>
              <a:rPr lang="en-US" altLang="ko-KR" sz="1600" dirty="0">
                <a:solidFill>
                  <a:srgbClr val="0070C0"/>
                </a:solidFill>
                <a:latin typeface="+mn-ea"/>
              </a:rPr>
              <a:t>'query': '</a:t>
            </a:r>
            <a:r>
              <a:rPr lang="ko-KR" altLang="en-US" sz="1600" dirty="0">
                <a:solidFill>
                  <a:srgbClr val="0070C0"/>
                </a:solidFill>
                <a:latin typeface="+mn-ea"/>
              </a:rPr>
              <a:t>혼자 좋아하는 것 같아</a:t>
            </a:r>
            <a:r>
              <a:rPr lang="en-US" altLang="ko-KR" sz="1600" dirty="0">
                <a:solidFill>
                  <a:srgbClr val="0070C0"/>
                </a:solidFill>
                <a:latin typeface="+mn-ea"/>
              </a:rPr>
              <a:t>'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}, {'answer': '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짝사랑은 정말 힘들죠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저도 그 마음 이해합니다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.', </a:t>
            </a:r>
            <a:r>
              <a:rPr lang="en-US" altLang="ko-KR" sz="1600" dirty="0">
                <a:solidFill>
                  <a:srgbClr val="0070C0"/>
                </a:solidFill>
                <a:latin typeface="+mn-ea"/>
              </a:rPr>
              <a:t>'query': '</a:t>
            </a:r>
            <a:r>
              <a:rPr lang="ko-KR" altLang="en-US" sz="1600" dirty="0">
                <a:solidFill>
                  <a:srgbClr val="0070C0"/>
                </a:solidFill>
                <a:latin typeface="+mn-ea"/>
              </a:rPr>
              <a:t>혼자 좋아하는게 이렇게 힘든 적은 처음입니다</a:t>
            </a:r>
            <a:r>
              <a:rPr lang="en-US" altLang="ko-KR" sz="1600" dirty="0">
                <a:solidFill>
                  <a:srgbClr val="0070C0"/>
                </a:solidFill>
                <a:latin typeface="+mn-ea"/>
              </a:rPr>
              <a:t>.'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}, {'answer': '</a:t>
            </a:r>
            <a:r>
              <a:rPr lang="ko-KR" altLang="en-US" sz="1600" dirty="0">
                <a:solidFill>
                  <a:srgbClr val="202122"/>
                </a:solidFill>
                <a:latin typeface="+mn-ea"/>
              </a:rPr>
              <a:t>트랜스포머 모델을 이용하여 언어를 학습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', </a:t>
            </a:r>
            <a:r>
              <a:rPr lang="en-US" altLang="ko-KR" sz="1600" dirty="0">
                <a:solidFill>
                  <a:srgbClr val="0070C0"/>
                </a:solidFill>
                <a:latin typeface="+mn-ea"/>
              </a:rPr>
              <a:t>'query': '</a:t>
            </a:r>
            <a:r>
              <a:rPr lang="ko-KR" altLang="en-US" sz="1600" dirty="0">
                <a:solidFill>
                  <a:srgbClr val="0070C0"/>
                </a:solidFill>
                <a:latin typeface="+mn-ea"/>
              </a:rPr>
              <a:t>언어모델이 </a:t>
            </a:r>
            <a:r>
              <a:rPr lang="ko-KR" altLang="en-US" sz="1600" dirty="0" err="1">
                <a:solidFill>
                  <a:srgbClr val="0070C0"/>
                </a:solidFill>
                <a:latin typeface="+mn-ea"/>
              </a:rPr>
              <a:t>뭐야</a:t>
            </a:r>
            <a:r>
              <a:rPr lang="en-US" altLang="ko-KR" sz="1600" dirty="0">
                <a:solidFill>
                  <a:srgbClr val="0070C0"/>
                </a:solidFill>
                <a:latin typeface="+mn-ea"/>
              </a:rPr>
              <a:t>?'</a:t>
            </a:r>
            <a:r>
              <a:rPr lang="en-US" altLang="ko-KR" sz="1600" dirty="0">
                <a:solidFill>
                  <a:srgbClr val="202122"/>
                </a:solidFill>
                <a:latin typeface="+mn-ea"/>
              </a:rPr>
              <a:t>}]], 'embeddings': None, 'documents': [[None, None, None]]}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0818A9E-4929-4244-AC13-1D483856500E}"/>
              </a:ext>
            </a:extLst>
          </p:cNvPr>
          <p:cNvSpPr/>
          <p:nvPr/>
        </p:nvSpPr>
        <p:spPr>
          <a:xfrm>
            <a:off x="746234" y="1841587"/>
            <a:ext cx="10607565" cy="4433088"/>
          </a:xfrm>
          <a:prstGeom prst="roundRect">
            <a:avLst>
              <a:gd name="adj" fmla="val 5720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93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질의 문장에 대한 임베딩 벡터 생성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04. </a:t>
            </a:r>
            <a:r>
              <a:rPr lang="ko-KR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구현 과정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1300" dirty="0">
                <a:ea typeface="+mn-ea"/>
              </a:rPr>
              <a:t>LLM</a:t>
            </a:r>
            <a:r>
              <a:rPr lang="ko-KR" altLang="en-US" sz="1300" dirty="0">
                <a:ea typeface="+mn-ea"/>
              </a:rPr>
              <a:t>으로 질의 문장의 임베딩 벡터를 생성하고</a:t>
            </a:r>
            <a:r>
              <a:rPr lang="en-US" altLang="ko-KR" sz="1300" dirty="0">
                <a:ea typeface="+mn-ea"/>
              </a:rPr>
              <a:t>, FAISS</a:t>
            </a:r>
            <a:r>
              <a:rPr lang="ko-KR" altLang="en-US" sz="1300" dirty="0">
                <a:ea typeface="+mn-ea"/>
              </a:rPr>
              <a:t> 라이브러리를 이용하여 검색을 위한 인덱스와 메타파일을 생성한다</a:t>
            </a:r>
            <a:r>
              <a:rPr lang="en-US" altLang="ko-KR" sz="1300" dirty="0">
                <a:ea typeface="+mn-ea"/>
              </a:rPr>
              <a:t>.</a:t>
            </a:r>
            <a:endParaRPr lang="en-US" altLang="ko-KR" sz="13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63AD9-B3CB-4AB4-8432-4EF604F5974A}"/>
              </a:ext>
            </a:extLst>
          </p:cNvPr>
          <p:cNvSpPr txBox="1"/>
          <p:nvPr/>
        </p:nvSpPr>
        <p:spPr>
          <a:xfrm>
            <a:off x="1074682" y="1703717"/>
            <a:ext cx="4443249" cy="4401205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모델을 설명한 데이터 읽기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df =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pd.read_json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("./erd4vector.jsonl", encoding="utf-8",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orient='records', lines=True)</a:t>
            </a:r>
          </a:p>
          <a:p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언어모델 로드</a:t>
            </a:r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MODEL_ID = "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jhgan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/ko-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sroberta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-multitask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model =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SentenceTransformer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(MODEL_ID)</a:t>
            </a:r>
          </a:p>
          <a:p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벡터 입력</a:t>
            </a:r>
          </a:p>
          <a:p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metadatas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= []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sentences = []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for row in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tqdm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df.iterrows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()):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query = row[1].prompt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answer = row[1].completion</a:t>
            </a:r>
          </a:p>
          <a:p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sentences.append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(query)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metadatas.append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({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"answer": answer,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"meta": row[1].meta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})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6933BBA-A6C3-493C-A201-9155F1CAF126}"/>
              </a:ext>
            </a:extLst>
          </p:cNvPr>
          <p:cNvSpPr/>
          <p:nvPr/>
        </p:nvSpPr>
        <p:spPr>
          <a:xfrm>
            <a:off x="838200" y="1513490"/>
            <a:ext cx="10515600" cy="4761186"/>
          </a:xfrm>
          <a:prstGeom prst="roundRect">
            <a:avLst>
              <a:gd name="adj" fmla="val 5720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E539E1-E934-4BA7-A3C0-80D08DAB1F71}"/>
              </a:ext>
            </a:extLst>
          </p:cNvPr>
          <p:cNvSpPr txBox="1"/>
          <p:nvPr/>
        </p:nvSpPr>
        <p:spPr>
          <a:xfrm>
            <a:off x="5633541" y="1729635"/>
            <a:ext cx="5835869" cy="2677656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인덱스 정의 및 데이터 추가</a:t>
            </a:r>
          </a:p>
          <a:p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encoded_data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model.encode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(sentences)</a:t>
            </a:r>
          </a:p>
          <a:p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erd_index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faiss.IndexIDMap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faiss.IndexFlatIP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(768))</a:t>
            </a:r>
          </a:p>
          <a:p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erd_index.add_with_ids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encoded_data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np.array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(range(0, 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(sentences))))</a:t>
            </a:r>
          </a:p>
          <a:p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# index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저장</a:t>
            </a:r>
          </a:p>
          <a:p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faiss.write_index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erd_index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'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erd_faiss.idx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’)</a:t>
            </a:r>
          </a:p>
          <a:p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# meta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데이터를 파일로 저장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df =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pd.DataFrame.from_records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metadatas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df.to_feather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erd_faiss_meta.feather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738049-D243-48F5-B12C-E4EA3FF32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451" y="5154283"/>
            <a:ext cx="5993056" cy="727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0655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임베딩 벡터를 이용한 검색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04. </a:t>
            </a:r>
            <a:r>
              <a:rPr lang="ko-KR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구현 과정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LLM</a:t>
            </a:r>
            <a:r>
              <a:rPr lang="ko-KR" altLang="en-US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을 이용하여 질문의 임베딩 벡터를 생성하고</a:t>
            </a:r>
            <a:r>
              <a:rPr lang="en-US" altLang="ko-KR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</a:t>
            </a:r>
            <a:r>
              <a:rPr lang="ko-KR" altLang="en-US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유사 문장을 </a:t>
            </a:r>
            <a:r>
              <a:rPr lang="en-US" altLang="ko-KR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FAISS </a:t>
            </a:r>
            <a:r>
              <a:rPr lang="ko-KR" altLang="en-US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인덱스에서 검색</a:t>
            </a:r>
            <a:endParaRPr lang="en-US" altLang="ko-KR" sz="13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63AD9-B3CB-4AB4-8432-4EF604F5974A}"/>
              </a:ext>
            </a:extLst>
          </p:cNvPr>
          <p:cNvSpPr txBox="1"/>
          <p:nvPr/>
        </p:nvSpPr>
        <p:spPr>
          <a:xfrm>
            <a:off x="1074682" y="1609127"/>
            <a:ext cx="4937235" cy="375487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언어모델 로드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MODEL_ID = "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jhgan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/ko-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sroberta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-multitask"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model =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SentenceTransformer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(MODEL_ID)</a:t>
            </a:r>
          </a:p>
          <a:p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faiss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인덱스 로드</a:t>
            </a:r>
          </a:p>
          <a:p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erd_index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faiss.read_index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erd_faiss.idx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')</a:t>
            </a:r>
          </a:p>
          <a:p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erd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meta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로드</a:t>
            </a:r>
          </a:p>
          <a:p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df_meta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feather.read_dataframe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erd_faiss_meta.feather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')</a:t>
            </a:r>
          </a:p>
          <a:p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질문 검색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def handler(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input_text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query_vector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model.encode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([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input_text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])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top_k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erd_index.search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query_vector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1) # k = 1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rs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= [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df_meta.iloc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[_id].answer for _id in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top_k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[1].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tolist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()[0]]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return '\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n'.join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rs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).replace("@@", ",")</a:t>
            </a:r>
          </a:p>
          <a:p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6933BBA-A6C3-493C-A201-9155F1CAF126}"/>
              </a:ext>
            </a:extLst>
          </p:cNvPr>
          <p:cNvSpPr/>
          <p:nvPr/>
        </p:nvSpPr>
        <p:spPr>
          <a:xfrm>
            <a:off x="838200" y="1513490"/>
            <a:ext cx="10515600" cy="4761186"/>
          </a:xfrm>
          <a:prstGeom prst="roundRect">
            <a:avLst>
              <a:gd name="adj" fmla="val 5720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8C2863-847C-45D7-8EEC-EF8C98BC3115}"/>
              </a:ext>
            </a:extLst>
          </p:cNvPr>
          <p:cNvSpPr txBox="1"/>
          <p:nvPr/>
        </p:nvSpPr>
        <p:spPr>
          <a:xfrm>
            <a:off x="6629775" y="1609145"/>
            <a:ext cx="4422228" cy="2462213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웹으로 모델 테스트</a:t>
            </a:r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model_tester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gr.Interface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fn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=handler,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inputs=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gr.Textbox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(label="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질문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", lines=3, 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placeholder="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데이터 모델에 대한 질문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"),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outputs=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gr.Textbox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(label="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답변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", lines=3),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allow_flagging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="never")</a:t>
            </a:r>
          </a:p>
          <a:p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model_tester.launch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server_name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="0.0.0.0",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server_port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=9999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2781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임베딩 벡터를 이용한 검색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04. </a:t>
            </a:r>
            <a:r>
              <a:rPr lang="ko-KR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구현 과정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LLM</a:t>
            </a:r>
            <a:r>
              <a:rPr lang="ko-KR" altLang="en-US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을 이용하여 질문의 임베딩 벡터를 생성하고</a:t>
            </a:r>
            <a:r>
              <a:rPr lang="en-US" altLang="ko-KR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</a:t>
            </a:r>
            <a:r>
              <a:rPr lang="ko-KR" altLang="en-US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유사 문장을 </a:t>
            </a:r>
            <a:r>
              <a:rPr lang="en-US" altLang="ko-KR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FAISS </a:t>
            </a:r>
            <a:r>
              <a:rPr lang="ko-KR" altLang="en-US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인덱스에서 검색</a:t>
            </a:r>
            <a:endParaRPr lang="en-US" altLang="ko-KR" sz="13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62" y="1662646"/>
            <a:ext cx="4735283" cy="44258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274" y="1662646"/>
            <a:ext cx="4816297" cy="4474156"/>
          </a:xfrm>
          <a:prstGeom prst="rect">
            <a:avLst/>
          </a:prstGeom>
        </p:spPr>
      </p:pic>
      <p:sp>
        <p:nvSpPr>
          <p:cNvPr id="13" name="사각형: 둥근 모서리 10">
            <a:extLst>
              <a:ext uri="{FF2B5EF4-FFF2-40B4-BE49-F238E27FC236}">
                <a16:creationId xmlns:a16="http://schemas.microsoft.com/office/drawing/2014/main" id="{E6933BBA-A6C3-493C-A201-9155F1CAF126}"/>
              </a:ext>
            </a:extLst>
          </p:cNvPr>
          <p:cNvSpPr/>
          <p:nvPr/>
        </p:nvSpPr>
        <p:spPr>
          <a:xfrm>
            <a:off x="838200" y="1513490"/>
            <a:ext cx="10515600" cy="4761186"/>
          </a:xfrm>
          <a:prstGeom prst="roundRect">
            <a:avLst>
              <a:gd name="adj" fmla="val 5720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117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임베딩 벡터를 이용한 검색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04. </a:t>
            </a:r>
            <a:r>
              <a:rPr lang="ko-KR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구현 과정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LLM</a:t>
            </a:r>
            <a:r>
              <a:rPr lang="ko-KR" altLang="en-US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을 이용하여 질문의 임베딩 벡터를 생성하고</a:t>
            </a:r>
            <a:r>
              <a:rPr lang="en-US" altLang="ko-KR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</a:t>
            </a:r>
            <a:r>
              <a:rPr lang="ko-KR" altLang="en-US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유사 문장을 </a:t>
            </a:r>
            <a:r>
              <a:rPr lang="en-US" altLang="ko-KR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FAISS </a:t>
            </a:r>
            <a:r>
              <a:rPr lang="ko-KR" altLang="en-US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인덱스에서 검색</a:t>
            </a:r>
            <a:endParaRPr lang="en-US" altLang="ko-KR" sz="13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AB8061-C884-4480-A086-53896AE96D42}"/>
              </a:ext>
            </a:extLst>
          </p:cNvPr>
          <p:cNvSpPr/>
          <p:nvPr/>
        </p:nvSpPr>
        <p:spPr>
          <a:xfrm>
            <a:off x="1164771" y="5443090"/>
            <a:ext cx="4604657" cy="470063"/>
          </a:xfrm>
          <a:prstGeom prst="roundRect">
            <a:avLst>
              <a:gd name="adj" fmla="val 50000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의미는 같지만 형태가 다른 질문</a:t>
            </a:r>
            <a:r>
              <a:rPr lang="en-US" altLang="ko-KR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ko-KR" alt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망함</a:t>
            </a:r>
            <a:r>
              <a:rPr lang="en-US" altLang="ko-KR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ko-KR" altLang="en-US" sz="1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216" y="1641760"/>
            <a:ext cx="4829541" cy="4504645"/>
          </a:xfrm>
          <a:prstGeom prst="rect">
            <a:avLst/>
          </a:prstGeom>
          <a:effectLst/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30" y="1662646"/>
            <a:ext cx="5021044" cy="3028708"/>
          </a:xfrm>
          <a:prstGeom prst="rect">
            <a:avLst/>
          </a:prstGeom>
        </p:spPr>
      </p:pic>
      <p:sp>
        <p:nvSpPr>
          <p:cNvPr id="10" name="사각형: 둥근 모서리 10">
            <a:extLst>
              <a:ext uri="{FF2B5EF4-FFF2-40B4-BE49-F238E27FC236}">
                <a16:creationId xmlns:a16="http://schemas.microsoft.com/office/drawing/2014/main" id="{E6933BBA-A6C3-493C-A201-9155F1CAF126}"/>
              </a:ext>
            </a:extLst>
          </p:cNvPr>
          <p:cNvSpPr/>
          <p:nvPr/>
        </p:nvSpPr>
        <p:spPr>
          <a:xfrm>
            <a:off x="838200" y="1513490"/>
            <a:ext cx="10515600" cy="4761186"/>
          </a:xfrm>
          <a:prstGeom prst="roundRect">
            <a:avLst>
              <a:gd name="adj" fmla="val 5720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네뷸러스(Neulous) - 참! 잘했어요 도장 스킨 : 네이버 블로그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033" y="4985612"/>
            <a:ext cx="914955" cy="914955"/>
          </a:xfrm>
          <a:prstGeom prst="rect">
            <a:avLst/>
          </a:prstGeom>
          <a:noFill/>
          <a:effectLst>
            <a:outerShdw blurRad="76200" dist="38100" dir="2700000" algn="t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84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왜 망했나</a:t>
            </a:r>
            <a:r>
              <a:rPr lang="en-US" altLang="ko-K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?</a:t>
            </a:r>
            <a:endParaRPr lang="ko-KR" alt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04. </a:t>
            </a:r>
            <a:r>
              <a:rPr lang="ko-KR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구현 과정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세상의 모든 일이 내 뜻대로 되지 않을 수 있다</a:t>
            </a:r>
            <a:r>
              <a:rPr lang="en-US" altLang="ko-KR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~ </a:t>
            </a:r>
            <a:r>
              <a:rPr lang="ko-KR" altLang="en-US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릴</a:t>
            </a:r>
            <a:r>
              <a:rPr lang="en-US" altLang="ko-KR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~</a:t>
            </a:r>
            <a:r>
              <a:rPr lang="ko-KR" altLang="en-US" sz="1300" dirty="0" err="1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렉</a:t>
            </a:r>
            <a:r>
              <a:rPr lang="en-US" altLang="ko-KR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~</a:t>
            </a:r>
            <a:r>
              <a:rPr lang="ko-KR" altLang="en-US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스</a:t>
            </a:r>
            <a:r>
              <a:rPr lang="en-US" altLang="ko-KR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~~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0E601E-34BA-426A-80C4-B27B2D3479C0}"/>
              </a:ext>
            </a:extLst>
          </p:cNvPr>
          <p:cNvSpPr/>
          <p:nvPr/>
        </p:nvSpPr>
        <p:spPr>
          <a:xfrm>
            <a:off x="936218" y="1421811"/>
            <a:ext cx="4977970" cy="42278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문제 원인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3A3D4D-CD83-4E1A-8B33-56C8ADBF9D52}"/>
              </a:ext>
            </a:extLst>
          </p:cNvPr>
          <p:cNvSpPr/>
          <p:nvPr/>
        </p:nvSpPr>
        <p:spPr>
          <a:xfrm>
            <a:off x="936215" y="1871635"/>
            <a:ext cx="4977968" cy="4258974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rIns="36000"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테이블 이름 또는 컬럼 이름</a:t>
            </a:r>
            <a:endParaRPr lang="en-US" altLang="ko-KR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계정처리가능부점명세</a:t>
            </a:r>
            <a:endParaRPr lang="en-US" altLang="ko-K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계정 처리 가능 </a:t>
            </a:r>
            <a:r>
              <a:rPr lang="ko-KR" alt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부점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명세</a:t>
            </a:r>
            <a:endParaRPr lang="en-US" altLang="ko-K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계정처리 </a:t>
            </a:r>
            <a:r>
              <a:rPr lang="ko-KR" alt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가능부점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명세</a:t>
            </a:r>
            <a:endParaRPr lang="en-US" altLang="ko-K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회계처리점검기본</a:t>
            </a:r>
            <a:endParaRPr lang="en-US" altLang="ko-K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회계 처리 점검 기본</a:t>
            </a:r>
            <a:endParaRPr lang="en-US" altLang="ko-K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회계처리 점검 기본</a:t>
            </a:r>
            <a:endParaRPr lang="en-US" altLang="ko-K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같은 의미의 다른 문장</a:t>
            </a:r>
            <a:endParaRPr lang="en-US" altLang="ko-KR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계약기본 테이블을 </a:t>
            </a:r>
            <a:r>
              <a:rPr lang="ko-KR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구성하는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컬럼은 </a:t>
            </a:r>
            <a:r>
              <a:rPr lang="ko-KR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무엇인가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계약기본 테이블을 컬럼은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93F0C6-C438-44E8-A6C5-5977AD662152}"/>
              </a:ext>
            </a:extLst>
          </p:cNvPr>
          <p:cNvSpPr/>
          <p:nvPr/>
        </p:nvSpPr>
        <p:spPr>
          <a:xfrm>
            <a:off x="5942176" y="1418253"/>
            <a:ext cx="4977970" cy="43053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해결 방안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E280AF-328A-4862-BDC5-62F1E452F3F6}"/>
              </a:ext>
            </a:extLst>
          </p:cNvPr>
          <p:cNvSpPr/>
          <p:nvPr/>
        </p:nvSpPr>
        <p:spPr>
          <a:xfrm>
            <a:off x="5942176" y="1871635"/>
            <a:ext cx="4977968" cy="4258974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rIns="36000"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메타 데이터로 생성한 문장을 표준 형식으로 변환한 후 불필요한 요소를 제거하고 임베딩 벡터를 생성한다</a:t>
            </a:r>
            <a:r>
              <a:rPr lang="en-US" altLang="ko-KR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altLang="ko-KR" sz="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표준화 방법</a:t>
            </a:r>
            <a:endParaRPr lang="en-US" altLang="ko-KR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형태소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일정한 의미를 가지는 가장 작은 단위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분석</a:t>
            </a:r>
            <a:endParaRPr lang="en-US" altLang="ko-K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Kiwi (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지능형 한국어 형태소 분석기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사용</a:t>
            </a:r>
            <a:b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Okt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Mecab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Kkma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Komoran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사용 가능</a:t>
            </a:r>
            <a:endParaRPr lang="en-US" altLang="ko-K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사용자 정의 표준 정의</a:t>
            </a:r>
            <a:endParaRPr lang="en-US" altLang="ko-KR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테이블 또는 컬럼을 형태소 분석한 후 누락된 부분을 표준 용어로 등록</a:t>
            </a:r>
            <a:endParaRPr lang="en-US" altLang="ko-K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예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ko-KR" alt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부점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구분별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액터명</a:t>
            </a:r>
            <a:endParaRPr lang="en-US" altLang="ko-K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불필요한 요소 제거</a:t>
            </a:r>
            <a:endParaRPr lang="en-US" altLang="ko-KR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조사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주격조사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보조사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어미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종결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연결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종결부호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용언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접미사</a:t>
            </a:r>
            <a:endParaRPr lang="en-US" altLang="ko-K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7571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왜 망했나</a:t>
            </a:r>
            <a:r>
              <a:rPr lang="en-US" altLang="ko-K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?</a:t>
            </a:r>
            <a:endParaRPr lang="ko-KR" alt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04. </a:t>
            </a:r>
            <a:r>
              <a:rPr lang="ko-KR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구현 과정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838200" y="1070656"/>
            <a:ext cx="10515600" cy="251611"/>
          </a:xfrm>
        </p:spPr>
        <p:txBody>
          <a:bodyPr/>
          <a:lstStyle/>
          <a:p>
            <a:r>
              <a:rPr lang="ko-KR" altLang="en-US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세상의 모든 일이 내 뜻대로 되지 않을 수 있다</a:t>
            </a:r>
            <a:r>
              <a:rPr lang="en-US" altLang="ko-KR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~ </a:t>
            </a:r>
            <a:r>
              <a:rPr lang="ko-KR" altLang="en-US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릴</a:t>
            </a:r>
            <a:r>
              <a:rPr lang="en-US" altLang="ko-KR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~</a:t>
            </a:r>
            <a:r>
              <a:rPr lang="ko-KR" altLang="en-US" sz="1300" dirty="0" err="1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렉</a:t>
            </a:r>
            <a:r>
              <a:rPr lang="en-US" altLang="ko-KR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~</a:t>
            </a:r>
            <a:r>
              <a:rPr lang="ko-KR" altLang="en-US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스</a:t>
            </a:r>
            <a:r>
              <a:rPr lang="en-US" altLang="ko-KR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~~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BC3394-9259-4330-BE64-A7CDAD215270}"/>
              </a:ext>
            </a:extLst>
          </p:cNvPr>
          <p:cNvSpPr/>
          <p:nvPr/>
        </p:nvSpPr>
        <p:spPr>
          <a:xfrm>
            <a:off x="2478613" y="2949861"/>
            <a:ext cx="8296549" cy="164352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768A817-686E-4CD5-AD51-A5DFFAA5618A}"/>
              </a:ext>
            </a:extLst>
          </p:cNvPr>
          <p:cNvSpPr/>
          <p:nvPr/>
        </p:nvSpPr>
        <p:spPr>
          <a:xfrm>
            <a:off x="2478612" y="4651943"/>
            <a:ext cx="8296549" cy="164352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6384297-62DA-4E78-B237-0B09CF0AD210}"/>
              </a:ext>
            </a:extLst>
          </p:cNvPr>
          <p:cNvSpPr/>
          <p:nvPr/>
        </p:nvSpPr>
        <p:spPr>
          <a:xfrm>
            <a:off x="2478612" y="1367242"/>
            <a:ext cx="8296549" cy="151996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EDD983C-3F59-4DED-9339-F4545CF8F3E8}"/>
              </a:ext>
            </a:extLst>
          </p:cNvPr>
          <p:cNvSpPr/>
          <p:nvPr/>
        </p:nvSpPr>
        <p:spPr>
          <a:xfrm>
            <a:off x="1172751" y="1342382"/>
            <a:ext cx="1225613" cy="151996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문장생성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AD29497-DE06-4F6F-AD88-D4B7283C4263}"/>
              </a:ext>
            </a:extLst>
          </p:cNvPr>
          <p:cNvSpPr/>
          <p:nvPr/>
        </p:nvSpPr>
        <p:spPr>
          <a:xfrm>
            <a:off x="1172751" y="2949861"/>
            <a:ext cx="1225613" cy="16435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임베딩</a:t>
            </a:r>
            <a:endParaRPr lang="en-US" altLang="ko-KR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벡터</a:t>
            </a:r>
            <a:endParaRPr lang="en-US" altLang="ko-KR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생성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FF79274-2BC3-4689-BE95-235BB11316C7}"/>
              </a:ext>
            </a:extLst>
          </p:cNvPr>
          <p:cNvSpPr/>
          <p:nvPr/>
        </p:nvSpPr>
        <p:spPr>
          <a:xfrm>
            <a:off x="1172751" y="4651943"/>
            <a:ext cx="1225613" cy="16435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질의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9949614-E4C5-415A-8658-2FA1015FBE47}"/>
              </a:ext>
            </a:extLst>
          </p:cNvPr>
          <p:cNvSpPr/>
          <p:nvPr/>
        </p:nvSpPr>
        <p:spPr>
          <a:xfrm>
            <a:off x="7813072" y="3270660"/>
            <a:ext cx="2013165" cy="1110737"/>
          </a:xfrm>
          <a:prstGeom prst="roundRect">
            <a:avLst>
              <a:gd name="adj" fmla="val 6484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원통형 50">
            <a:extLst>
              <a:ext uri="{FF2B5EF4-FFF2-40B4-BE49-F238E27FC236}">
                <a16:creationId xmlns:a16="http://schemas.microsoft.com/office/drawing/2014/main" id="{306BA34C-56A9-4B40-91B5-C4869024CED8}"/>
              </a:ext>
            </a:extLst>
          </p:cNvPr>
          <p:cNvSpPr/>
          <p:nvPr/>
        </p:nvSpPr>
        <p:spPr>
          <a:xfrm>
            <a:off x="3950432" y="1709682"/>
            <a:ext cx="952698" cy="803822"/>
          </a:xfrm>
          <a:prstGeom prst="can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데이터 모델</a:t>
            </a:r>
            <a:endParaRPr lang="en-US" altLang="ko-K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메타 데이터</a:t>
            </a:r>
          </a:p>
        </p:txBody>
      </p:sp>
      <p:sp>
        <p:nvSpPr>
          <p:cNvPr id="52" name="순서도: 카드 51">
            <a:extLst>
              <a:ext uri="{FF2B5EF4-FFF2-40B4-BE49-F238E27FC236}">
                <a16:creationId xmlns:a16="http://schemas.microsoft.com/office/drawing/2014/main" id="{D0219F73-30DB-407D-A434-A6EF7083D903}"/>
              </a:ext>
            </a:extLst>
          </p:cNvPr>
          <p:cNvSpPr/>
          <p:nvPr/>
        </p:nvSpPr>
        <p:spPr>
          <a:xfrm>
            <a:off x="7827450" y="1731287"/>
            <a:ext cx="815289" cy="762717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자연어</a:t>
            </a:r>
            <a:endParaRPr lang="en-US" altLang="ko-K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테스트</a:t>
            </a:r>
            <a:endParaRPr lang="en-US" altLang="ko-K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파일</a:t>
            </a:r>
          </a:p>
        </p:txBody>
      </p:sp>
      <p:sp>
        <p:nvSpPr>
          <p:cNvPr id="53" name="순서도: 연결자 52">
            <a:extLst>
              <a:ext uri="{FF2B5EF4-FFF2-40B4-BE49-F238E27FC236}">
                <a16:creationId xmlns:a16="http://schemas.microsoft.com/office/drawing/2014/main" id="{60B4BCA5-E053-485D-828C-780DA781BA15}"/>
              </a:ext>
            </a:extLst>
          </p:cNvPr>
          <p:cNvSpPr/>
          <p:nvPr/>
        </p:nvSpPr>
        <p:spPr>
          <a:xfrm>
            <a:off x="5832721" y="1627473"/>
            <a:ext cx="1016823" cy="96824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문장</a:t>
            </a:r>
            <a:endParaRPr lang="en-US" altLang="ko-K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생성</a:t>
            </a:r>
            <a:endParaRPr lang="en-US" altLang="ko-K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프로세스</a:t>
            </a:r>
          </a:p>
        </p:txBody>
      </p:sp>
      <p:sp>
        <p:nvSpPr>
          <p:cNvPr id="54" name="순서도: 카드 53">
            <a:extLst>
              <a:ext uri="{FF2B5EF4-FFF2-40B4-BE49-F238E27FC236}">
                <a16:creationId xmlns:a16="http://schemas.microsoft.com/office/drawing/2014/main" id="{2D7033E3-0F78-48B2-96C2-D5220F4C8629}"/>
              </a:ext>
            </a:extLst>
          </p:cNvPr>
          <p:cNvSpPr/>
          <p:nvPr/>
        </p:nvSpPr>
        <p:spPr>
          <a:xfrm>
            <a:off x="7984242" y="3437664"/>
            <a:ext cx="815289" cy="762717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임베딩</a:t>
            </a:r>
            <a:endParaRPr lang="en-US" altLang="ko-K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벡터</a:t>
            </a:r>
            <a:endParaRPr lang="en-US" altLang="ko-K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메타</a:t>
            </a:r>
            <a:endParaRPr lang="en-US" altLang="ko-K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610FE610-8992-4E61-B57E-4E6E1CFE8385}"/>
              </a:ext>
            </a:extLst>
          </p:cNvPr>
          <p:cNvSpPr/>
          <p:nvPr/>
        </p:nvSpPr>
        <p:spPr>
          <a:xfrm>
            <a:off x="5809715" y="3335768"/>
            <a:ext cx="1016823" cy="96824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임베딩</a:t>
            </a:r>
            <a:endParaRPr lang="en-US" altLang="ko-K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벡터</a:t>
            </a:r>
            <a:endParaRPr lang="en-US" altLang="ko-K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생성</a:t>
            </a:r>
            <a:endParaRPr lang="en-US" altLang="ko-K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프로세스</a:t>
            </a:r>
          </a:p>
        </p:txBody>
      </p:sp>
      <p:sp>
        <p:nvSpPr>
          <p:cNvPr id="56" name="순서도: 연결자 55">
            <a:extLst>
              <a:ext uri="{FF2B5EF4-FFF2-40B4-BE49-F238E27FC236}">
                <a16:creationId xmlns:a16="http://schemas.microsoft.com/office/drawing/2014/main" id="{C878B2AC-DD12-4EE7-ACA9-04EA35E6E66E}"/>
              </a:ext>
            </a:extLst>
          </p:cNvPr>
          <p:cNvSpPr/>
          <p:nvPr/>
        </p:nvSpPr>
        <p:spPr>
          <a:xfrm>
            <a:off x="3919242" y="5065618"/>
            <a:ext cx="1016823" cy="96824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검색</a:t>
            </a:r>
            <a:endParaRPr lang="en-US" altLang="ko-K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어플리케이션</a:t>
            </a:r>
          </a:p>
        </p:txBody>
      </p:sp>
      <p:sp>
        <p:nvSpPr>
          <p:cNvPr id="57" name="순서도: 카드 56">
            <a:extLst>
              <a:ext uri="{FF2B5EF4-FFF2-40B4-BE49-F238E27FC236}">
                <a16:creationId xmlns:a16="http://schemas.microsoft.com/office/drawing/2014/main" id="{68B04034-4D95-4183-A8FC-276CAA0083D1}"/>
              </a:ext>
            </a:extLst>
          </p:cNvPr>
          <p:cNvSpPr/>
          <p:nvPr/>
        </p:nvSpPr>
        <p:spPr>
          <a:xfrm>
            <a:off x="8865878" y="3435143"/>
            <a:ext cx="815289" cy="762717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임베딩</a:t>
            </a:r>
            <a:endParaRPr lang="en-US" altLang="ko-K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벡터</a:t>
            </a:r>
            <a:endParaRPr lang="en-US" altLang="ko-K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순서도: 카드 57">
            <a:extLst>
              <a:ext uri="{FF2B5EF4-FFF2-40B4-BE49-F238E27FC236}">
                <a16:creationId xmlns:a16="http://schemas.microsoft.com/office/drawing/2014/main" id="{9D92E397-25A8-4CAF-B7CD-43E50AFAFE81}"/>
              </a:ext>
            </a:extLst>
          </p:cNvPr>
          <p:cNvSpPr/>
          <p:nvPr/>
        </p:nvSpPr>
        <p:spPr>
          <a:xfrm>
            <a:off x="4019136" y="3439701"/>
            <a:ext cx="815289" cy="762717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사전학습</a:t>
            </a:r>
            <a:endParaRPr lang="en-US" altLang="ko-K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언어모델</a:t>
            </a:r>
            <a:endParaRPr lang="en-US" altLang="ko-K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원통형 58">
            <a:extLst>
              <a:ext uri="{FF2B5EF4-FFF2-40B4-BE49-F238E27FC236}">
                <a16:creationId xmlns:a16="http://schemas.microsoft.com/office/drawing/2014/main" id="{ABC2F2BA-2FDC-4710-876A-033158B93E2E}"/>
              </a:ext>
            </a:extLst>
          </p:cNvPr>
          <p:cNvSpPr/>
          <p:nvPr/>
        </p:nvSpPr>
        <p:spPr>
          <a:xfrm>
            <a:off x="7660780" y="5147842"/>
            <a:ext cx="952698" cy="803822"/>
          </a:xfrm>
          <a:prstGeom prst="can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데이터 모델</a:t>
            </a:r>
            <a:endParaRPr lang="en-US" altLang="ko-K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메타 데이터</a:t>
            </a:r>
          </a:p>
        </p:txBody>
      </p:sp>
      <p:sp>
        <p:nvSpPr>
          <p:cNvPr id="60" name="순서도: 논리합 59">
            <a:extLst>
              <a:ext uri="{FF2B5EF4-FFF2-40B4-BE49-F238E27FC236}">
                <a16:creationId xmlns:a16="http://schemas.microsoft.com/office/drawing/2014/main" id="{D3206D61-C8B6-4901-A6C1-FFA80D29888C}"/>
              </a:ext>
            </a:extLst>
          </p:cNvPr>
          <p:cNvSpPr/>
          <p:nvPr/>
        </p:nvSpPr>
        <p:spPr>
          <a:xfrm>
            <a:off x="5293825" y="3727003"/>
            <a:ext cx="186612" cy="186612"/>
          </a:xfrm>
          <a:prstGeom prst="flowChartOr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순서도: 논리합 60">
            <a:extLst>
              <a:ext uri="{FF2B5EF4-FFF2-40B4-BE49-F238E27FC236}">
                <a16:creationId xmlns:a16="http://schemas.microsoft.com/office/drawing/2014/main" id="{CE1842FA-A247-48AF-8DDD-94D115D08C94}"/>
              </a:ext>
            </a:extLst>
          </p:cNvPr>
          <p:cNvSpPr/>
          <p:nvPr/>
        </p:nvSpPr>
        <p:spPr>
          <a:xfrm>
            <a:off x="6096216" y="5456447"/>
            <a:ext cx="186612" cy="186612"/>
          </a:xfrm>
          <a:prstGeom prst="flowChartOr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C28A290A-0315-49EA-883B-34E23D30FBC2}"/>
              </a:ext>
            </a:extLst>
          </p:cNvPr>
          <p:cNvCxnSpPr>
            <a:stCxn id="52" idx="2"/>
            <a:endCxn id="60" idx="0"/>
          </p:cNvCxnSpPr>
          <p:nvPr/>
        </p:nvCxnSpPr>
        <p:spPr>
          <a:xfrm rot="5400000">
            <a:off x="6194614" y="1686521"/>
            <a:ext cx="1232999" cy="2847964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531FE79-3681-48DD-9DA0-4FB2145C8CFF}"/>
              </a:ext>
            </a:extLst>
          </p:cNvPr>
          <p:cNvCxnSpPr>
            <a:stCxn id="51" idx="4"/>
            <a:endCxn id="53" idx="2"/>
          </p:cNvCxnSpPr>
          <p:nvPr/>
        </p:nvCxnSpPr>
        <p:spPr>
          <a:xfrm>
            <a:off x="4903130" y="2111593"/>
            <a:ext cx="92959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25A93310-810D-4D31-AF02-130D1A4593AB}"/>
              </a:ext>
            </a:extLst>
          </p:cNvPr>
          <p:cNvCxnSpPr>
            <a:cxnSpLocks/>
            <a:stCxn id="53" idx="6"/>
            <a:endCxn id="52" idx="1"/>
          </p:cNvCxnSpPr>
          <p:nvPr/>
        </p:nvCxnSpPr>
        <p:spPr>
          <a:xfrm>
            <a:off x="6849544" y="2111593"/>
            <a:ext cx="977906" cy="105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DD84981-C697-4766-BB98-47B593866F3D}"/>
              </a:ext>
            </a:extLst>
          </p:cNvPr>
          <p:cNvCxnSpPr>
            <a:cxnSpLocks/>
            <a:stCxn id="58" idx="3"/>
            <a:endCxn id="60" idx="2"/>
          </p:cNvCxnSpPr>
          <p:nvPr/>
        </p:nvCxnSpPr>
        <p:spPr>
          <a:xfrm flipV="1">
            <a:off x="4834425" y="3820309"/>
            <a:ext cx="459400" cy="75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7738EF1-E878-46A8-BC7A-A00CEA2AEEED}"/>
              </a:ext>
            </a:extLst>
          </p:cNvPr>
          <p:cNvCxnSpPr>
            <a:cxnSpLocks/>
            <a:stCxn id="60" idx="6"/>
            <a:endCxn id="55" idx="2"/>
          </p:cNvCxnSpPr>
          <p:nvPr/>
        </p:nvCxnSpPr>
        <p:spPr>
          <a:xfrm flipV="1">
            <a:off x="5480437" y="3819888"/>
            <a:ext cx="329278" cy="4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BA4624D-EF43-422A-8317-2BCEA7826D9A}"/>
              </a:ext>
            </a:extLst>
          </p:cNvPr>
          <p:cNvCxnSpPr>
            <a:cxnSpLocks/>
            <a:stCxn id="55" idx="6"/>
            <a:endCxn id="50" idx="1"/>
          </p:cNvCxnSpPr>
          <p:nvPr/>
        </p:nvCxnSpPr>
        <p:spPr>
          <a:xfrm>
            <a:off x="6826538" y="3819888"/>
            <a:ext cx="986534" cy="614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22F1C09-51EA-4748-8C16-812F769BDCB0}"/>
              </a:ext>
            </a:extLst>
          </p:cNvPr>
          <p:cNvCxnSpPr>
            <a:cxnSpLocks/>
            <a:stCxn id="56" idx="0"/>
            <a:endCxn id="58" idx="2"/>
          </p:cNvCxnSpPr>
          <p:nvPr/>
        </p:nvCxnSpPr>
        <p:spPr>
          <a:xfrm flipH="1" flipV="1">
            <a:off x="4426781" y="4202418"/>
            <a:ext cx="873" cy="8632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B8994A2A-B89B-46F2-B6EE-89F05021F94B}"/>
              </a:ext>
            </a:extLst>
          </p:cNvPr>
          <p:cNvCxnSpPr>
            <a:cxnSpLocks/>
            <a:stCxn id="50" idx="2"/>
            <a:endCxn id="61" idx="0"/>
          </p:cNvCxnSpPr>
          <p:nvPr/>
        </p:nvCxnSpPr>
        <p:spPr>
          <a:xfrm rot="5400000">
            <a:off x="6967064" y="3603856"/>
            <a:ext cx="1075050" cy="2630133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0185A36-E2CA-4942-8B92-2CE1240E2515}"/>
              </a:ext>
            </a:extLst>
          </p:cNvPr>
          <p:cNvCxnSpPr>
            <a:cxnSpLocks/>
            <a:stCxn id="59" idx="2"/>
            <a:endCxn id="61" idx="6"/>
          </p:cNvCxnSpPr>
          <p:nvPr/>
        </p:nvCxnSpPr>
        <p:spPr>
          <a:xfrm flipH="1">
            <a:off x="6282828" y="5549753"/>
            <a:ext cx="137795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58BB510-95A1-4AC4-9445-0247FC230470}"/>
              </a:ext>
            </a:extLst>
          </p:cNvPr>
          <p:cNvCxnSpPr>
            <a:cxnSpLocks/>
            <a:stCxn id="61" idx="2"/>
            <a:endCxn id="56" idx="6"/>
          </p:cNvCxnSpPr>
          <p:nvPr/>
        </p:nvCxnSpPr>
        <p:spPr>
          <a:xfrm flipH="1" flipV="1">
            <a:off x="4936065" y="5549738"/>
            <a:ext cx="1160151" cy="1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9AAC68B-9352-4F17-BAA9-3E5F3E0F8BE4}"/>
              </a:ext>
            </a:extLst>
          </p:cNvPr>
          <p:cNvCxnSpPr>
            <a:stCxn id="56" idx="2"/>
          </p:cNvCxnSpPr>
          <p:nvPr/>
        </p:nvCxnSpPr>
        <p:spPr>
          <a:xfrm flipH="1">
            <a:off x="3517642" y="5549738"/>
            <a:ext cx="4016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DBE8154-EFD7-4129-BF79-F35A34A3ECD8}"/>
              </a:ext>
            </a:extLst>
          </p:cNvPr>
          <p:cNvSpPr txBox="1"/>
          <p:nvPr/>
        </p:nvSpPr>
        <p:spPr>
          <a:xfrm>
            <a:off x="3090509" y="5411238"/>
            <a:ext cx="380480" cy="276999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답변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385F10F-4C5C-450A-911C-C4B34C05B350}"/>
              </a:ext>
            </a:extLst>
          </p:cNvPr>
          <p:cNvSpPr txBox="1"/>
          <p:nvPr/>
        </p:nvSpPr>
        <p:spPr>
          <a:xfrm>
            <a:off x="6437802" y="5566774"/>
            <a:ext cx="1169158" cy="276999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&lt;&lt;</a:t>
            </a:r>
            <a:r>
              <a:rPr lang="ko-KR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스키마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, ERD&gt;&gt;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E06C23-965F-49CF-894E-6936698A2009}"/>
              </a:ext>
            </a:extLst>
          </p:cNvPr>
          <p:cNvSpPr txBox="1"/>
          <p:nvPr/>
        </p:nvSpPr>
        <p:spPr>
          <a:xfrm>
            <a:off x="7172040" y="1633914"/>
            <a:ext cx="257369" cy="9451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lIns="36000" rIns="36000" rtlCol="0">
            <a:spAutoFit/>
          </a:bodyPr>
          <a:lstStyle/>
          <a:p>
            <a:pPr algn="ctr"/>
            <a:r>
              <a:rPr lang="ko-KR" alt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형태소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91DD9-5AD5-4EDE-A25B-AAA8020AE8F9}"/>
              </a:ext>
            </a:extLst>
          </p:cNvPr>
          <p:cNvSpPr txBox="1"/>
          <p:nvPr/>
        </p:nvSpPr>
        <p:spPr>
          <a:xfrm>
            <a:off x="4024341" y="4493836"/>
            <a:ext cx="810084" cy="2616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형태소 분석</a:t>
            </a:r>
          </a:p>
        </p:txBody>
      </p:sp>
    </p:spTree>
    <p:extLst>
      <p:ext uri="{BB962C8B-B14F-4D97-AF65-F5344CB8AC3E}">
        <p14:creationId xmlns:p14="http://schemas.microsoft.com/office/powerpoint/2010/main" val="2321347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04. </a:t>
            </a:r>
            <a:r>
              <a:rPr lang="ko-KR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구현 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63AD9-B3CB-4AB4-8432-4EF604F5974A}"/>
              </a:ext>
            </a:extLst>
          </p:cNvPr>
          <p:cNvSpPr txBox="1"/>
          <p:nvPr/>
        </p:nvSpPr>
        <p:spPr>
          <a:xfrm>
            <a:off x="1074682" y="1609127"/>
            <a:ext cx="4937235" cy="4401205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kiwi = Kiwi(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model_type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='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sbg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')</a:t>
            </a:r>
          </a:p>
          <a:p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사용자 정의 단어 로드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open('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user_dic.json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'r', encoding="utf-8") as f: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reserved_dics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json.load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(f)</a:t>
            </a:r>
          </a:p>
          <a:p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사용자 정의 단어 추가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uw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reserved_dics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kiwi.add_user_word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uw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MODEL_ID = "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jhgan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ko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sroberta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-multitask"</a:t>
            </a:r>
          </a:p>
          <a:p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ko-KR" alt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언어모델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로드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model =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SentenceTransformer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(MODEL_ID)</a:t>
            </a:r>
          </a:p>
          <a:p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faiss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인덱스 로드</a:t>
            </a:r>
          </a:p>
          <a:p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erd_index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faiss.read_index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('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erd_faiss.idx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')</a:t>
            </a:r>
          </a:p>
          <a:p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erd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meta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로드</a:t>
            </a:r>
          </a:p>
          <a:p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df_meta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feather.read_dataframe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('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erd_faiss_meta.feather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')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6933BBA-A6C3-493C-A201-9155F1CAF126}"/>
              </a:ext>
            </a:extLst>
          </p:cNvPr>
          <p:cNvSpPr/>
          <p:nvPr/>
        </p:nvSpPr>
        <p:spPr>
          <a:xfrm>
            <a:off x="838200" y="1513490"/>
            <a:ext cx="10515600" cy="4761186"/>
          </a:xfrm>
          <a:prstGeom prst="roundRect">
            <a:avLst>
              <a:gd name="adj" fmla="val 5720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8C2863-847C-45D7-8EEC-EF8C98BC3115}"/>
              </a:ext>
            </a:extLst>
          </p:cNvPr>
          <p:cNvSpPr txBox="1"/>
          <p:nvPr/>
        </p:nvSpPr>
        <p:spPr>
          <a:xfrm>
            <a:off x="6248399" y="1665532"/>
            <a:ext cx="4868919" cy="4401205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질문 검색</a:t>
            </a:r>
          </a:p>
          <a:p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handler(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input_text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 = 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kiwi.tokenize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input_text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= []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for p in result: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if 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p.tag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not in ["JKG", "JX", "VCP", "EF", "SF", "EC",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"VX", "EF", "XSV"]: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ms.append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1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p.form</a:t>
            </a:r>
            <a:r>
              <a:rPr lang="en-US" altLang="ko-KR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find_str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= ' '.join(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query_vector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model.encode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([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find_str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])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top_k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erd_index.search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query_vector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, 1)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rs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= [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df_meta.iloc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[_id].answer for _id in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top_k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[1].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tolist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()[0]]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return '\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n'.join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rs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).replace("@@", ",")</a:t>
            </a:r>
          </a:p>
          <a:p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웹으로 모델 테스트</a:t>
            </a:r>
          </a:p>
          <a:p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model_tester.launch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server_name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="0.0.0.0",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server_port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=9999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823B180-40D9-4361-A1FE-142CEF4EA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91"/>
            <a:ext cx="10515600" cy="351155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왜 망했나</a:t>
            </a:r>
            <a:r>
              <a:rPr lang="en-US" altLang="ko-K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?</a:t>
            </a:r>
            <a:endParaRPr lang="ko-KR" alt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C32297B5-897E-46D2-A2D7-A998F71244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070656"/>
            <a:ext cx="10515600" cy="251611"/>
          </a:xfrm>
        </p:spPr>
        <p:txBody>
          <a:bodyPr/>
          <a:lstStyle/>
          <a:p>
            <a:r>
              <a:rPr lang="ko-KR" altLang="en-US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세상의 모든 일이 내 뜻대로 되지 않을 수 있다</a:t>
            </a:r>
            <a:r>
              <a:rPr lang="en-US" altLang="ko-KR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~ </a:t>
            </a:r>
            <a:r>
              <a:rPr lang="ko-KR" altLang="en-US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릴</a:t>
            </a:r>
            <a:r>
              <a:rPr lang="en-US" altLang="ko-KR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~</a:t>
            </a:r>
            <a:r>
              <a:rPr lang="ko-KR" altLang="en-US" sz="1300" dirty="0" err="1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렉</a:t>
            </a:r>
            <a:r>
              <a:rPr lang="en-US" altLang="ko-KR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~</a:t>
            </a:r>
            <a:r>
              <a:rPr lang="ko-KR" altLang="en-US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스</a:t>
            </a:r>
            <a:r>
              <a:rPr lang="en-US" altLang="ko-KR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~~</a:t>
            </a:r>
          </a:p>
        </p:txBody>
      </p:sp>
    </p:spTree>
    <p:extLst>
      <p:ext uri="{BB962C8B-B14F-4D97-AF65-F5344CB8AC3E}">
        <p14:creationId xmlns:p14="http://schemas.microsoft.com/office/powerpoint/2010/main" val="1047572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04. </a:t>
            </a:r>
            <a:r>
              <a:rPr lang="ko-KR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구현 과정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6933BBA-A6C3-493C-A201-9155F1CAF126}"/>
              </a:ext>
            </a:extLst>
          </p:cNvPr>
          <p:cNvSpPr/>
          <p:nvPr/>
        </p:nvSpPr>
        <p:spPr>
          <a:xfrm>
            <a:off x="838200" y="1513490"/>
            <a:ext cx="10515600" cy="4761186"/>
          </a:xfrm>
          <a:prstGeom prst="roundRect">
            <a:avLst>
              <a:gd name="adj" fmla="val 5720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823B180-40D9-4361-A1FE-142CEF4EA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91"/>
            <a:ext cx="10515600" cy="351155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왜 망했나</a:t>
            </a:r>
            <a:r>
              <a:rPr lang="en-US" altLang="ko-K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?</a:t>
            </a:r>
            <a:endParaRPr lang="ko-KR" alt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C32297B5-897E-46D2-A2D7-A998F71244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070656"/>
            <a:ext cx="10515600" cy="251611"/>
          </a:xfrm>
        </p:spPr>
        <p:txBody>
          <a:bodyPr/>
          <a:lstStyle/>
          <a:p>
            <a:r>
              <a:rPr lang="ko-KR" altLang="en-US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세상의 모든 일이 내 뜻대로 되지 않을 수 있다</a:t>
            </a:r>
            <a:r>
              <a:rPr lang="en-US" altLang="ko-KR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~ </a:t>
            </a:r>
            <a:r>
              <a:rPr lang="ko-KR" altLang="en-US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릴</a:t>
            </a:r>
            <a:r>
              <a:rPr lang="en-US" altLang="ko-KR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~</a:t>
            </a:r>
            <a:r>
              <a:rPr lang="ko-KR" altLang="en-US" sz="1300" dirty="0" err="1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렉</a:t>
            </a:r>
            <a:r>
              <a:rPr lang="en-US" altLang="ko-KR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~</a:t>
            </a:r>
            <a:r>
              <a:rPr lang="ko-KR" altLang="en-US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스</a:t>
            </a:r>
            <a:r>
              <a:rPr lang="en-US" altLang="ko-KR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~~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332" y="1749606"/>
            <a:ext cx="4625381" cy="42600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593" y="1749606"/>
            <a:ext cx="4615652" cy="4288954"/>
          </a:xfrm>
          <a:prstGeom prst="rect">
            <a:avLst/>
          </a:prstGeom>
        </p:spPr>
      </p:pic>
      <p:pic>
        <p:nvPicPr>
          <p:cNvPr id="15" name="Picture 4" descr="네뷸러스(Neulous) - 참! 잘했어요 도장 스킨 : 네이버 블로그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233" y="4784186"/>
            <a:ext cx="914955" cy="914955"/>
          </a:xfrm>
          <a:prstGeom prst="rect">
            <a:avLst/>
          </a:prstGeom>
          <a:noFill/>
          <a:effectLst>
            <a:outerShdw blurRad="76200" dist="38100" dir="2700000" algn="t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네뷸러스(Neulous) - 참! 잘했어요 도장 스킨 : 네이버 블로그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033" y="4784186"/>
            <a:ext cx="914955" cy="914955"/>
          </a:xfrm>
          <a:prstGeom prst="rect">
            <a:avLst/>
          </a:prstGeom>
          <a:noFill/>
          <a:effectLst>
            <a:outerShdw blurRad="76200" dist="38100" dir="2700000" algn="t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16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04. </a:t>
            </a:r>
            <a:r>
              <a:rPr lang="ko-KR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구현 과정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6933BBA-A6C3-493C-A201-9155F1CAF126}"/>
              </a:ext>
            </a:extLst>
          </p:cNvPr>
          <p:cNvSpPr/>
          <p:nvPr/>
        </p:nvSpPr>
        <p:spPr>
          <a:xfrm>
            <a:off x="838200" y="1513490"/>
            <a:ext cx="10515600" cy="4761186"/>
          </a:xfrm>
          <a:prstGeom prst="roundRect">
            <a:avLst>
              <a:gd name="adj" fmla="val 5720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823B180-40D9-4361-A1FE-142CEF4EA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91"/>
            <a:ext cx="10515600" cy="351155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왜 망했나</a:t>
            </a:r>
            <a:r>
              <a:rPr lang="en-US" altLang="ko-K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?</a:t>
            </a:r>
            <a:endParaRPr lang="ko-KR" alt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C32297B5-897E-46D2-A2D7-A998F71244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070656"/>
            <a:ext cx="10515600" cy="251611"/>
          </a:xfrm>
        </p:spPr>
        <p:txBody>
          <a:bodyPr/>
          <a:lstStyle/>
          <a:p>
            <a:r>
              <a:rPr lang="ko-KR" altLang="en-US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세상의 모든 일이 내 뜻대로 되지 않을 수 있다</a:t>
            </a:r>
            <a:r>
              <a:rPr lang="en-US" altLang="ko-KR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~ </a:t>
            </a:r>
            <a:r>
              <a:rPr lang="ko-KR" altLang="en-US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릴</a:t>
            </a:r>
            <a:r>
              <a:rPr lang="en-US" altLang="ko-KR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~</a:t>
            </a:r>
            <a:r>
              <a:rPr lang="ko-KR" altLang="en-US" sz="1300" dirty="0" err="1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렉</a:t>
            </a:r>
            <a:r>
              <a:rPr lang="en-US" altLang="ko-KR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~</a:t>
            </a:r>
            <a:r>
              <a:rPr lang="ko-KR" altLang="en-US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스</a:t>
            </a:r>
            <a:r>
              <a:rPr lang="en-US" altLang="ko-KR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~~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607" y="1722392"/>
            <a:ext cx="4647587" cy="43433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1722392"/>
            <a:ext cx="4667007" cy="4343382"/>
          </a:xfrm>
          <a:prstGeom prst="rect">
            <a:avLst/>
          </a:prstGeom>
        </p:spPr>
      </p:pic>
      <p:pic>
        <p:nvPicPr>
          <p:cNvPr id="8" name="Picture 4" descr="네뷸러스(Neulous) - 참! 잘했어요 도장 스킨 : 네이버 블로그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233" y="4784186"/>
            <a:ext cx="914955" cy="914955"/>
          </a:xfrm>
          <a:prstGeom prst="rect">
            <a:avLst/>
          </a:prstGeom>
          <a:noFill/>
          <a:effectLst>
            <a:outerShdw blurRad="76200" dist="38100" dir="2700000" algn="t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네뷸러스(Neulous) - 참! 잘했어요 도장 스킨 : 네이버 블로그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033" y="4784186"/>
            <a:ext cx="914955" cy="914955"/>
          </a:xfrm>
          <a:prstGeom prst="rect">
            <a:avLst/>
          </a:prstGeom>
          <a:noFill/>
          <a:effectLst>
            <a:outerShdw blurRad="76200" dist="38100" dir="2700000" algn="t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87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1"/>
          <p:cNvSpPr txBox="1">
            <a:spLocks/>
          </p:cNvSpPr>
          <p:nvPr/>
        </p:nvSpPr>
        <p:spPr bwMode="gray">
          <a:xfrm>
            <a:off x="5594390" y="2018880"/>
            <a:ext cx="6282761" cy="699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서론</a:t>
            </a:r>
            <a:endParaRPr lang="en-US" altLang="ko-KR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내용 개체 틀 11">
            <a:extLst>
              <a:ext uri="{FF2B5EF4-FFF2-40B4-BE49-F238E27FC236}">
                <a16:creationId xmlns:a16="http://schemas.microsoft.com/office/drawing/2014/main" id="{A3C31B51-ADF8-47F1-AD73-3F36A674322A}"/>
              </a:ext>
            </a:extLst>
          </p:cNvPr>
          <p:cNvSpPr txBox="1">
            <a:spLocks/>
          </p:cNvSpPr>
          <p:nvPr/>
        </p:nvSpPr>
        <p:spPr bwMode="gray">
          <a:xfrm>
            <a:off x="5594391" y="1528330"/>
            <a:ext cx="4770304" cy="699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solidFill>
                  <a:srgbClr val="33CC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CHAPTER 1</a:t>
            </a:r>
            <a:endParaRPr lang="en-US" altLang="ko-KR" sz="1800" b="1" dirty="0">
              <a:solidFill>
                <a:srgbClr val="33CC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7826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+mn-ea"/>
              </a:rPr>
              <a:t>검색 어플리케이션</a:t>
            </a:r>
            <a:endParaRPr lang="ko-KR" alt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04. </a:t>
            </a:r>
            <a:r>
              <a:rPr lang="ko-KR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구현 과정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838200" y="1070656"/>
            <a:ext cx="10515600" cy="251611"/>
          </a:xfrm>
        </p:spPr>
        <p:txBody>
          <a:bodyPr/>
          <a:lstStyle/>
          <a:p>
            <a:r>
              <a:rPr lang="en-US" altLang="ko-KR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Chat Bot</a:t>
            </a:r>
            <a:r>
              <a:rPr lang="ko-KR" altLang="en-US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스타일의 모델 검색 어플리케이션</a:t>
            </a:r>
            <a:endParaRPr lang="en-US" altLang="ko-KR" sz="13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9E2188-56C3-4394-AA30-BAE29CC3C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448" y="1421811"/>
            <a:ext cx="9503103" cy="4821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89477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443B147-C415-4EC2-8A9D-E265FFB8DDB2}"/>
              </a:ext>
            </a:extLst>
          </p:cNvPr>
          <p:cNvSpPr/>
          <p:nvPr/>
        </p:nvSpPr>
        <p:spPr>
          <a:xfrm>
            <a:off x="4765643" y="2168809"/>
            <a:ext cx="2656605" cy="3053339"/>
          </a:xfrm>
          <a:prstGeom prst="roundRect">
            <a:avLst>
              <a:gd name="adj" fmla="val 279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27391"/>
            <a:ext cx="10515600" cy="351155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+mn-ea"/>
              </a:rPr>
              <a:t>검색 어플리케이션</a:t>
            </a:r>
            <a:endParaRPr lang="ko-KR" alt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04. </a:t>
            </a:r>
            <a:r>
              <a:rPr lang="ko-KR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구현 과정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838200" y="1070656"/>
            <a:ext cx="10515600" cy="251611"/>
          </a:xfrm>
        </p:spPr>
        <p:txBody>
          <a:bodyPr/>
          <a:lstStyle/>
          <a:p>
            <a:r>
              <a:rPr lang="en-US" altLang="ko-KR" sz="1300" dirty="0"/>
              <a:t>Chat Bot</a:t>
            </a:r>
            <a:r>
              <a:rPr lang="ko-KR" altLang="en-US" sz="1300" dirty="0"/>
              <a:t> 스타일의 모델 검색 어플리케이션</a:t>
            </a:r>
            <a:endParaRPr lang="en-US" altLang="ko-KR" sz="1300" dirty="0"/>
          </a:p>
        </p:txBody>
      </p:sp>
      <p:sp>
        <p:nvSpPr>
          <p:cNvPr id="59" name="원통형 58">
            <a:extLst>
              <a:ext uri="{FF2B5EF4-FFF2-40B4-BE49-F238E27FC236}">
                <a16:creationId xmlns:a16="http://schemas.microsoft.com/office/drawing/2014/main" id="{ABC2F2BA-2FDC-4710-876A-033158B93E2E}"/>
              </a:ext>
            </a:extLst>
          </p:cNvPr>
          <p:cNvSpPr/>
          <p:nvPr/>
        </p:nvSpPr>
        <p:spPr>
          <a:xfrm>
            <a:off x="9229199" y="2651097"/>
            <a:ext cx="952698" cy="803822"/>
          </a:xfrm>
          <a:prstGeom prst="can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데이터 모델</a:t>
            </a:r>
            <a:endParaRPr lang="en-US" altLang="ko-KR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메타 데이터</a:t>
            </a:r>
          </a:p>
        </p:txBody>
      </p:sp>
      <p:pic>
        <p:nvPicPr>
          <p:cNvPr id="1026" name="Picture 2" descr="Python icon - Free download on Iconfinder">
            <a:extLst>
              <a:ext uri="{FF2B5EF4-FFF2-40B4-BE49-F238E27FC236}">
                <a16:creationId xmlns:a16="http://schemas.microsoft.com/office/drawing/2014/main" id="{42559AED-E842-40BF-AEDA-9393AA72E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758" y="2270202"/>
            <a:ext cx="292339" cy="29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sql 래 워드마크 로고 - 소셜 미디어 및 로고 아이콘">
            <a:extLst>
              <a:ext uri="{FF2B5EF4-FFF2-40B4-BE49-F238E27FC236}">
                <a16:creationId xmlns:a16="http://schemas.microsoft.com/office/drawing/2014/main" id="{03B3A79D-27F9-436F-818D-C3F127F63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875" y="2191805"/>
            <a:ext cx="416757" cy="41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E4D9CCC-A8A9-4180-855C-64B050383A32}"/>
              </a:ext>
            </a:extLst>
          </p:cNvPr>
          <p:cNvSpPr/>
          <p:nvPr/>
        </p:nvSpPr>
        <p:spPr>
          <a:xfrm>
            <a:off x="1163371" y="2168809"/>
            <a:ext cx="2656605" cy="2501719"/>
          </a:xfrm>
          <a:prstGeom prst="roundRect">
            <a:avLst>
              <a:gd name="adj" fmla="val 279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484A15-4A4F-4686-A65A-2C34E74D1DC0}"/>
              </a:ext>
            </a:extLst>
          </p:cNvPr>
          <p:cNvSpPr/>
          <p:nvPr/>
        </p:nvSpPr>
        <p:spPr>
          <a:xfrm>
            <a:off x="1318780" y="2666597"/>
            <a:ext cx="2345791" cy="5360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스프링 부트 백앤드 </a:t>
            </a:r>
          </a:p>
        </p:txBody>
      </p:sp>
      <p:pic>
        <p:nvPicPr>
          <p:cNvPr id="1030" name="Picture 6" descr="스프링부트 기초1] 스프링부트(Spring Boot) 시작하기 (IntelliJ)">
            <a:extLst>
              <a:ext uri="{FF2B5EF4-FFF2-40B4-BE49-F238E27FC236}">
                <a16:creationId xmlns:a16="http://schemas.microsoft.com/office/drawing/2014/main" id="{58133665-92D6-4EA8-9D6A-0DBD59663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843" y="2605027"/>
            <a:ext cx="732462" cy="65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62512285-29B5-4086-BAE0-6810FB8AD96E}"/>
              </a:ext>
            </a:extLst>
          </p:cNvPr>
          <p:cNvSpPr/>
          <p:nvPr/>
        </p:nvSpPr>
        <p:spPr>
          <a:xfrm>
            <a:off x="1318779" y="3293746"/>
            <a:ext cx="2345791" cy="5360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Vue.js 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프론트앤드 </a:t>
            </a:r>
          </a:p>
        </p:txBody>
      </p:sp>
      <p:pic>
        <p:nvPicPr>
          <p:cNvPr id="1032" name="Picture 8" descr="시작하기 — Vue.js">
            <a:extLst>
              <a:ext uri="{FF2B5EF4-FFF2-40B4-BE49-F238E27FC236}">
                <a16:creationId xmlns:a16="http://schemas.microsoft.com/office/drawing/2014/main" id="{DEE66B58-8EEB-453B-AEDF-0367F13D7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479" y="3352022"/>
            <a:ext cx="401189" cy="40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F1241663-5435-4AC4-A67A-B0C67A5F4D5B}"/>
              </a:ext>
            </a:extLst>
          </p:cNvPr>
          <p:cNvSpPr/>
          <p:nvPr/>
        </p:nvSpPr>
        <p:spPr>
          <a:xfrm>
            <a:off x="1318779" y="3919093"/>
            <a:ext cx="2345791" cy="5360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PlantUML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034" name="Picture 10" descr="파일의 유형 plantuml - 파일 및 폴더 아이콘">
            <a:extLst>
              <a:ext uri="{FF2B5EF4-FFF2-40B4-BE49-F238E27FC236}">
                <a16:creationId xmlns:a16="http://schemas.microsoft.com/office/drawing/2014/main" id="{127D77FC-1D04-4F1F-961C-24B0E9E83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660" y="3904065"/>
            <a:ext cx="461008" cy="46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5A914B-999D-422A-A4FB-5EA53D5406A7}"/>
              </a:ext>
            </a:extLst>
          </p:cNvPr>
          <p:cNvSpPr txBox="1"/>
          <p:nvPr/>
        </p:nvSpPr>
        <p:spPr>
          <a:xfrm>
            <a:off x="1286843" y="2252344"/>
            <a:ext cx="1547466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모델 검색 어플리케이션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A790F63-2EE4-4C18-8C42-3C24633BFEFF}"/>
              </a:ext>
            </a:extLst>
          </p:cNvPr>
          <p:cNvSpPr/>
          <p:nvPr/>
        </p:nvSpPr>
        <p:spPr>
          <a:xfrm>
            <a:off x="4921050" y="2685832"/>
            <a:ext cx="2345791" cy="5162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사전학습 언어모델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65D5F0E-F277-4C99-A9A4-E2B15287A39E}"/>
              </a:ext>
            </a:extLst>
          </p:cNvPr>
          <p:cNvSpPr/>
          <p:nvPr/>
        </p:nvSpPr>
        <p:spPr>
          <a:xfrm>
            <a:off x="4921049" y="3300431"/>
            <a:ext cx="2345791" cy="5162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형태소 분석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1DAE1A1-374B-412F-8EA5-32499AE47C21}"/>
              </a:ext>
            </a:extLst>
          </p:cNvPr>
          <p:cNvSpPr/>
          <p:nvPr/>
        </p:nvSpPr>
        <p:spPr>
          <a:xfrm>
            <a:off x="4921049" y="3916251"/>
            <a:ext cx="2345791" cy="5162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임베딩 벡터 인텍스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2C24395-D381-4FCA-879E-63F674AD6A98}"/>
              </a:ext>
            </a:extLst>
          </p:cNvPr>
          <p:cNvSpPr/>
          <p:nvPr/>
        </p:nvSpPr>
        <p:spPr>
          <a:xfrm>
            <a:off x="4921049" y="4532071"/>
            <a:ext cx="2345791" cy="5162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임베딩 벡터 메타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7F1E17E-2027-4856-9AF9-D568F78CA565}"/>
              </a:ext>
            </a:extLst>
          </p:cNvPr>
          <p:cNvSpPr txBox="1"/>
          <p:nvPr/>
        </p:nvSpPr>
        <p:spPr>
          <a:xfrm>
            <a:off x="5195097" y="2326219"/>
            <a:ext cx="1579526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데이터 모델 질의 서비스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CEABB72-1767-4663-A6F3-3624DE6E2A84}"/>
              </a:ext>
            </a:extLst>
          </p:cNvPr>
          <p:cNvSpPr/>
          <p:nvPr/>
        </p:nvSpPr>
        <p:spPr>
          <a:xfrm>
            <a:off x="8367915" y="2168809"/>
            <a:ext cx="2656605" cy="1541773"/>
          </a:xfrm>
          <a:prstGeom prst="roundRect">
            <a:avLst>
              <a:gd name="adj" fmla="val 279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F2F4CF6-4016-49F1-955E-5494B5CE6DD3}"/>
              </a:ext>
            </a:extLst>
          </p:cNvPr>
          <p:cNvSpPr txBox="1"/>
          <p:nvPr/>
        </p:nvSpPr>
        <p:spPr>
          <a:xfrm>
            <a:off x="8952592" y="2292883"/>
            <a:ext cx="919089" cy="26161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데이터베이스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8A24C66F-663E-4DEE-B949-F5B7DA9126EF}"/>
              </a:ext>
            </a:extLst>
          </p:cNvPr>
          <p:cNvCxnSpPr>
            <a:stCxn id="14" idx="2"/>
            <a:endCxn id="84" idx="2"/>
          </p:cNvCxnSpPr>
          <p:nvPr/>
        </p:nvCxnSpPr>
        <p:spPr>
          <a:xfrm rot="5400000" flipH="1" flipV="1">
            <a:off x="5613973" y="588283"/>
            <a:ext cx="959946" cy="7204544"/>
          </a:xfrm>
          <a:prstGeom prst="bentConnector3">
            <a:avLst>
              <a:gd name="adj1" fmla="val -101574"/>
            </a:avLst>
          </a:prstGeom>
          <a:ln w="571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41346A1-2CFE-4F2E-B5C2-5AE30B9B776B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819976" y="3419668"/>
            <a:ext cx="945665" cy="1"/>
          </a:xfrm>
          <a:prstGeom prst="straightConnector1">
            <a:avLst/>
          </a:prstGeom>
          <a:ln w="539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AFD4766-7311-4FE3-B0EB-A9B1C0079D9F}"/>
              </a:ext>
            </a:extLst>
          </p:cNvPr>
          <p:cNvSpPr/>
          <p:nvPr/>
        </p:nvSpPr>
        <p:spPr>
          <a:xfrm>
            <a:off x="845976" y="1403389"/>
            <a:ext cx="10515600" cy="4852865"/>
          </a:xfrm>
          <a:prstGeom prst="roundRect">
            <a:avLst>
              <a:gd name="adj" fmla="val 5143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1381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1"/>
          <p:cNvSpPr txBox="1">
            <a:spLocks/>
          </p:cNvSpPr>
          <p:nvPr/>
        </p:nvSpPr>
        <p:spPr bwMode="gray">
          <a:xfrm>
            <a:off x="5594390" y="2018880"/>
            <a:ext cx="6282761" cy="699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연구 요약</a:t>
            </a:r>
            <a:endParaRPr lang="en-US" altLang="ko-KR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내용 개체 틀 11">
            <a:extLst>
              <a:ext uri="{FF2B5EF4-FFF2-40B4-BE49-F238E27FC236}">
                <a16:creationId xmlns:a16="http://schemas.microsoft.com/office/drawing/2014/main" id="{A3C31B51-ADF8-47F1-AD73-3F36A674322A}"/>
              </a:ext>
            </a:extLst>
          </p:cNvPr>
          <p:cNvSpPr txBox="1">
            <a:spLocks/>
          </p:cNvSpPr>
          <p:nvPr/>
        </p:nvSpPr>
        <p:spPr bwMode="gray">
          <a:xfrm>
            <a:off x="5594391" y="1528330"/>
            <a:ext cx="4770304" cy="699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solidFill>
                  <a:srgbClr val="33CC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CHAPTER 5</a:t>
            </a:r>
            <a:endParaRPr lang="en-US" altLang="ko-KR" sz="1800" b="1" dirty="0">
              <a:solidFill>
                <a:srgbClr val="33CC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5336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E4228F2-28FA-4424-AF17-601584BC9DB4}"/>
              </a:ext>
            </a:extLst>
          </p:cNvPr>
          <p:cNvSpPr/>
          <p:nvPr/>
        </p:nvSpPr>
        <p:spPr>
          <a:xfrm>
            <a:off x="1267742" y="4974628"/>
            <a:ext cx="9991167" cy="853486"/>
          </a:xfrm>
          <a:prstGeom prst="roundRect">
            <a:avLst>
              <a:gd name="adj" fmla="val 50000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AI</a:t>
            </a:r>
            <a:r>
              <a:rPr lang="ko-KR" altLang="en-US" sz="1600" b="1" dirty="0">
                <a:solidFill>
                  <a:schemeClr val="bg1"/>
                </a:solidFill>
              </a:rPr>
              <a:t>는 최소한 우리가 일하는 방식에 변화를 줄 것이다</a:t>
            </a:r>
            <a:r>
              <a:rPr lang="en-US" altLang="ko-KR" sz="1600" b="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그러므로 적극적으로 </a:t>
            </a:r>
            <a:r>
              <a:rPr lang="en-US" altLang="ko-KR" sz="1600" b="1" dirty="0">
                <a:solidFill>
                  <a:schemeClr val="bg1"/>
                </a:solidFill>
              </a:rPr>
              <a:t>AI</a:t>
            </a:r>
            <a:r>
              <a:rPr lang="ko-KR" altLang="en-US" sz="1600" b="1" dirty="0">
                <a:solidFill>
                  <a:schemeClr val="bg1"/>
                </a:solidFill>
              </a:rPr>
              <a:t>를 도구로서 활용할 수 있는 역량을 키우는 것이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우리의 경쟁력을 높이는 길이다</a:t>
            </a:r>
            <a:r>
              <a:rPr lang="en-US" altLang="ko-KR" sz="1600" b="1" dirty="0">
                <a:solidFill>
                  <a:schemeClr val="bg1"/>
                </a:solidFill>
              </a:rPr>
              <a:t>.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05. </a:t>
            </a:r>
            <a:r>
              <a:rPr lang="ko-KR" altLang="en-US" dirty="0">
                <a:ea typeface="+mn-ea"/>
              </a:rPr>
              <a:t>연구요약</a:t>
            </a:r>
            <a:endParaRPr lang="ko-KR" alt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C19C5C1-884B-4DF1-B8D6-4458E4436C0B}"/>
              </a:ext>
            </a:extLst>
          </p:cNvPr>
          <p:cNvSpPr/>
          <p:nvPr/>
        </p:nvSpPr>
        <p:spPr>
          <a:xfrm>
            <a:off x="1267743" y="1213176"/>
            <a:ext cx="5616137" cy="615821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</a:rPr>
              <a:t>변형된 질문에 대한 대응이 어렵다</a:t>
            </a:r>
            <a:r>
              <a:rPr lang="en-US" altLang="ko-KR" sz="1600" b="1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ko-KR" altLang="en-US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89CDB0C-FCD6-43E0-AD1A-A521191A7FB2}"/>
              </a:ext>
            </a:extLst>
          </p:cNvPr>
          <p:cNvSpPr/>
          <p:nvPr/>
        </p:nvSpPr>
        <p:spPr>
          <a:xfrm>
            <a:off x="1267742" y="3934618"/>
            <a:ext cx="9991167" cy="615821"/>
          </a:xfrm>
          <a:prstGeom prst="roundRect">
            <a:avLst>
              <a:gd name="adj" fmla="val 50000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https://git.bwg.co.kr/gitlab/study/llm.git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91DEB67-D9C3-4180-8B2D-183174B23C87}"/>
              </a:ext>
            </a:extLst>
          </p:cNvPr>
          <p:cNvSpPr/>
          <p:nvPr/>
        </p:nvSpPr>
        <p:spPr>
          <a:xfrm>
            <a:off x="1267742" y="1989420"/>
            <a:ext cx="5616137" cy="615821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</a:rPr>
              <a:t>테이블 또는 컬럼의 설명 부분의 내용을 검색할 수 없다</a:t>
            </a:r>
            <a:r>
              <a:rPr lang="en-US" altLang="ko-KR" sz="1600" b="1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ko-KR" altLang="en-US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774D71D-B08F-4049-AC9D-301339C1D967}"/>
              </a:ext>
            </a:extLst>
          </p:cNvPr>
          <p:cNvSpPr/>
          <p:nvPr/>
        </p:nvSpPr>
        <p:spPr>
          <a:xfrm>
            <a:off x="1267742" y="2765664"/>
            <a:ext cx="5616137" cy="615821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</a:rPr>
              <a:t>데이터 자체의 코드 인스턴스를 검색할 </a:t>
            </a:r>
            <a:r>
              <a:rPr lang="ko-KR" altLang="en-US" sz="1600" b="1">
                <a:solidFill>
                  <a:schemeClr val="accent5">
                    <a:lumMod val="50000"/>
                  </a:schemeClr>
                </a:solidFill>
              </a:rPr>
              <a:t>수 없다</a:t>
            </a:r>
            <a:r>
              <a:rPr lang="en-US" altLang="ko-KR" sz="1600" b="1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ko-KR" altLang="en-US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CAD9264-25F4-42EE-97EA-6F676C2C38BD}"/>
              </a:ext>
            </a:extLst>
          </p:cNvPr>
          <p:cNvGrpSpPr/>
          <p:nvPr/>
        </p:nvGrpSpPr>
        <p:grpSpPr>
          <a:xfrm>
            <a:off x="7715369" y="1405276"/>
            <a:ext cx="3543540" cy="1953265"/>
            <a:chOff x="7715369" y="1362146"/>
            <a:chExt cx="3543540" cy="1953265"/>
          </a:xfrm>
        </p:grpSpPr>
        <p:sp>
          <p:nvSpPr>
            <p:cNvPr id="17" name="내용 개체 틀 11">
              <a:extLst>
                <a:ext uri="{FF2B5EF4-FFF2-40B4-BE49-F238E27FC236}">
                  <a16:creationId xmlns:a16="http://schemas.microsoft.com/office/drawing/2014/main" id="{26ADDABA-FD77-47DD-944B-C49D8914B251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9225713" y="2164713"/>
              <a:ext cx="1698545" cy="4639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ko-KR" altLang="en-US" sz="1800" b="1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진행중</a:t>
              </a:r>
              <a:r>
                <a:rPr lang="en-US" altLang="ko-KR" sz="1800" b="1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...   #2</a:t>
              </a:r>
              <a:endParaRPr lang="en-US" altLang="ko-KR" sz="1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D87D71C-245D-4C7F-9FB6-3C54C51ECF51}"/>
                </a:ext>
              </a:extLst>
            </p:cNvPr>
            <p:cNvGrpSpPr/>
            <p:nvPr/>
          </p:nvGrpSpPr>
          <p:grpSpPr>
            <a:xfrm>
              <a:off x="7991194" y="1362146"/>
              <a:ext cx="1485200" cy="1475609"/>
              <a:chOff x="386025" y="337778"/>
              <a:chExt cx="1804516" cy="1804516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4F679926-06B1-44D9-B004-9110050D8F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025" y="337778"/>
                <a:ext cx="1804516" cy="1804516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B8C21AF2-77D5-4041-AF52-E4E0CE137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575" y="844447"/>
                <a:ext cx="152400" cy="152400"/>
              </a:xfrm>
              <a:prstGeom prst="rect">
                <a:avLst/>
              </a:prstGeom>
            </p:spPr>
          </p:pic>
        </p:grp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D4ACBF9-67CB-4B70-8C33-2DA33E48C456}"/>
                </a:ext>
              </a:extLst>
            </p:cNvPr>
            <p:cNvSpPr/>
            <p:nvPr/>
          </p:nvSpPr>
          <p:spPr>
            <a:xfrm>
              <a:off x="7715369" y="2699590"/>
              <a:ext cx="3543540" cy="615821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600" b="1" dirty="0">
                  <a:solidFill>
                    <a:srgbClr val="00B0F0"/>
                  </a:solidFill>
                </a:rPr>
                <a:t>질문의 의도를 파악하고 답변 제공</a:t>
              </a:r>
              <a:endParaRPr lang="en-US" altLang="ko-KR" sz="1600" b="1" dirty="0">
                <a:solidFill>
                  <a:srgbClr val="00B0F0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rgbClr val="00B0F0"/>
                  </a:solidFill>
                </a:rPr>
                <a:t>JointBERT</a:t>
              </a:r>
            </a:p>
          </p:txBody>
        </p:sp>
      </p:grpSp>
      <p:sp>
        <p:nvSpPr>
          <p:cNvPr id="2" name="화살표: 갈매기형 수장 1">
            <a:extLst>
              <a:ext uri="{FF2B5EF4-FFF2-40B4-BE49-F238E27FC236}">
                <a16:creationId xmlns:a16="http://schemas.microsoft.com/office/drawing/2014/main" id="{7B127A09-A949-4C6A-86C5-CA503EFA59F4}"/>
              </a:ext>
            </a:extLst>
          </p:cNvPr>
          <p:cNvSpPr/>
          <p:nvPr/>
        </p:nvSpPr>
        <p:spPr>
          <a:xfrm>
            <a:off x="6946580" y="1522420"/>
            <a:ext cx="562639" cy="1551154"/>
          </a:xfrm>
          <a:prstGeom prst="chevron">
            <a:avLst/>
          </a:prstGeom>
          <a:gradFill flip="none" rotWithShape="1">
            <a:gsLst>
              <a:gs pos="0">
                <a:schemeClr val="accent1">
                  <a:lumMod val="17000"/>
                  <a:lumOff val="83000"/>
                  <a:alpha val="38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3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3" grpId="0" animBg="1"/>
      <p:bldP spid="15" grpId="0" animBg="1"/>
      <p:bldP spid="21" grpId="0" animBg="1"/>
      <p:bldP spid="22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데이터 모델 </a:t>
            </a:r>
            <a:r>
              <a:rPr lang="en-US" altLang="ko-K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(Data Model)</a:t>
            </a:r>
            <a:endParaRPr lang="ko-KR" alt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01. </a:t>
            </a:r>
            <a:r>
              <a:rPr lang="ko-KR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시스템을 이해하기 위해서  반드시 알아야 하는 정보</a:t>
            </a:r>
            <a:r>
              <a:rPr lang="en-US" altLang="ko-KR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!!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F0AEB7-2B85-5246-B50B-9278ACCBB514}"/>
              </a:ext>
            </a:extLst>
          </p:cNvPr>
          <p:cNvSpPr/>
          <p:nvPr/>
        </p:nvSpPr>
        <p:spPr>
          <a:xfrm>
            <a:off x="838200" y="1369315"/>
            <a:ext cx="10515600" cy="1113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정의</a:t>
            </a:r>
            <a:endParaRPr lang="en-US" altLang="ko-KR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현실 세계의 정보들을 단순화</a:t>
            </a: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추상화 하여 체계적으로 표현한 개념적 모형</a:t>
            </a:r>
            <a:endParaRPr lang="en-US" altLang="ko-KR" sz="10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데이터 구조</a:t>
            </a: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데이터 관계</a:t>
            </a: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데이터 의미 및 일관성</a:t>
            </a: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제약조건 등을 기술하는 개념적 도구</a:t>
            </a:r>
            <a:endParaRPr lang="en-US" altLang="ko-KR" sz="14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CBC669-EE0D-419B-A539-3C3F998C06CD}"/>
              </a:ext>
            </a:extLst>
          </p:cNvPr>
          <p:cNvSpPr/>
          <p:nvPr/>
        </p:nvSpPr>
        <p:spPr>
          <a:xfrm>
            <a:off x="841130" y="2541092"/>
            <a:ext cx="10515600" cy="2406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데이터 모델의 구성요소</a:t>
            </a:r>
            <a:endParaRPr lang="en-US" altLang="ko-KR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개체 </a:t>
            </a: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(Entity - </a:t>
            </a: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테이블</a:t>
            </a: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실세계에 독립적으로 존재하는 유형</a:t>
            </a: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무형의 정보로 서로 연관된 몇 개의 속성으로 구성</a:t>
            </a:r>
            <a:endParaRPr lang="en-US" altLang="ko-KR" sz="10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속성 </a:t>
            </a: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(Attribute - </a:t>
            </a: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컬럼</a:t>
            </a: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데이터의</a:t>
            </a: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가장 작은 논리적 단위</a:t>
            </a:r>
            <a:endParaRPr lang="en-US" altLang="ko-KR" sz="1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관계 </a:t>
            </a: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(Relation)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개체 간의 관계</a:t>
            </a:r>
            <a:endParaRPr lang="en-US" altLang="ko-KR" sz="14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 descr="관계도">
            <a:extLst>
              <a:ext uri="{FF2B5EF4-FFF2-40B4-BE49-F238E27FC236}">
                <a16:creationId xmlns:a16="http://schemas.microsoft.com/office/drawing/2014/main" id="{2028A74E-7E77-4A41-9B8D-41390C397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824" y="4621989"/>
            <a:ext cx="3647331" cy="150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49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데이터 모델 검색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01. </a:t>
            </a:r>
            <a:r>
              <a:rPr lang="ko-KR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서론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F0AEB7-2B85-5246-B50B-9278ACCBB514}"/>
              </a:ext>
            </a:extLst>
          </p:cNvPr>
          <p:cNvSpPr/>
          <p:nvPr/>
        </p:nvSpPr>
        <p:spPr>
          <a:xfrm>
            <a:off x="838200" y="1364249"/>
            <a:ext cx="10515600" cy="2406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데이터 모델 메타 데이터</a:t>
            </a:r>
            <a:endParaRPr lang="en-US" altLang="ko-KR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개체</a:t>
            </a: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 (Entity - </a:t>
            </a: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테이블</a:t>
            </a: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rgbClr val="202122"/>
                </a:solidFill>
                <a:latin typeface="Arial" panose="020B0604020202020204" pitchFamily="34" charset="0"/>
              </a:rPr>
              <a:t>논리명</a:t>
            </a: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한글</a:t>
            </a: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), </a:t>
            </a:r>
            <a:r>
              <a:rPr lang="ko-KR" altLang="en-US" sz="1400" dirty="0" err="1">
                <a:solidFill>
                  <a:srgbClr val="202122"/>
                </a:solidFill>
                <a:latin typeface="Arial" panose="020B0604020202020204" pitchFamily="34" charset="0"/>
              </a:rPr>
              <a:t>물리명</a:t>
            </a: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영어</a:t>
            </a: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), </a:t>
            </a: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설명</a:t>
            </a:r>
            <a:endParaRPr lang="en-US" altLang="ko-KR" sz="1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속성 </a:t>
            </a: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(Attribute - </a:t>
            </a: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컬럼</a:t>
            </a: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rgbClr val="202122"/>
                </a:solidFill>
                <a:latin typeface="Arial" panose="020B0604020202020204" pitchFamily="34" charset="0"/>
              </a:rPr>
              <a:t>논리명</a:t>
            </a: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한글</a:t>
            </a: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), </a:t>
            </a:r>
            <a:r>
              <a:rPr lang="ko-KR" altLang="en-US" sz="1400" dirty="0" err="1">
                <a:solidFill>
                  <a:srgbClr val="202122"/>
                </a:solidFill>
                <a:latin typeface="Arial" panose="020B0604020202020204" pitchFamily="34" charset="0"/>
              </a:rPr>
              <a:t>물리명</a:t>
            </a: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영어</a:t>
            </a: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), </a:t>
            </a: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설명</a:t>
            </a: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데이터 타입</a:t>
            </a: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길이</a:t>
            </a: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도메인</a:t>
            </a: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, NULL </a:t>
            </a: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허용</a:t>
            </a: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, PK, FK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관계 </a:t>
            </a: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(Relation)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rgbClr val="202122"/>
                </a:solidFill>
                <a:latin typeface="Arial" panose="020B0604020202020204" pitchFamily="34" charset="0"/>
              </a:rPr>
              <a:t>카디널리티</a:t>
            </a: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(1:1, 1:n, n:n), </a:t>
            </a: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관련 테이블</a:t>
            </a: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속성</a:t>
            </a:r>
            <a:endParaRPr lang="en-US" altLang="ko-KR" sz="14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35BA55-1959-4BC4-857F-E6FE2EE05FB4}"/>
              </a:ext>
            </a:extLst>
          </p:cNvPr>
          <p:cNvSpPr/>
          <p:nvPr/>
        </p:nvSpPr>
        <p:spPr>
          <a:xfrm>
            <a:off x="841130" y="3752573"/>
            <a:ext cx="10515600" cy="1113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문자열 기반 검색</a:t>
            </a:r>
            <a:endParaRPr lang="en-US" altLang="ko-KR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rgbClr val="202122"/>
                </a:solidFill>
                <a:latin typeface="Arial" panose="020B0604020202020204" pitchFamily="34" charset="0"/>
              </a:rPr>
              <a:t>논리명</a:t>
            </a: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물리명에 대한 한글</a:t>
            </a: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/</a:t>
            </a: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영문 </a:t>
            </a: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EQUAL </a:t>
            </a: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또는 </a:t>
            </a: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LIKE</a:t>
            </a: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 검색</a:t>
            </a:r>
            <a:endParaRPr lang="en-US" altLang="ko-KR" sz="1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설명에 대한 </a:t>
            </a: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LIKE </a:t>
            </a: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검색</a:t>
            </a:r>
            <a:endParaRPr lang="en-US" altLang="ko-KR" sz="14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967CFF-27D1-4549-AAF6-1E69538E8098}"/>
              </a:ext>
            </a:extLst>
          </p:cNvPr>
          <p:cNvSpPr/>
          <p:nvPr/>
        </p:nvSpPr>
        <p:spPr>
          <a:xfrm>
            <a:off x="842452" y="4842759"/>
            <a:ext cx="10702455" cy="1714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70C0"/>
                </a:solidFill>
                <a:latin typeface="Arial" panose="020B0604020202020204" pitchFamily="34" charset="0"/>
              </a:rPr>
              <a:t>자연어 기반 검색</a:t>
            </a:r>
            <a:endParaRPr lang="en-US" altLang="ko-KR" b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Arial" panose="020B0604020202020204" pitchFamily="34" charset="0"/>
              </a:rPr>
              <a:t>사람에게 질문하듯 문장을 이용하여 검색</a:t>
            </a:r>
            <a:endParaRPr lang="en-US" altLang="ko-KR" sz="1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  <a:latin typeface="Arial" panose="020B0604020202020204" pitchFamily="34" charset="0"/>
              </a:rPr>
              <a:t>예</a:t>
            </a:r>
            <a:r>
              <a:rPr lang="en-US" altLang="ko-KR" sz="1200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ko-KR" altLang="en-US" sz="1200" dirty="0">
                <a:solidFill>
                  <a:srgbClr val="0070C0"/>
                </a:solidFill>
                <a:latin typeface="Arial" panose="020B0604020202020204" pitchFamily="34" charset="0"/>
              </a:rPr>
              <a:t>계약 기본의 영문 이름은 </a:t>
            </a:r>
            <a:r>
              <a:rPr lang="ko-KR" altLang="en-US" sz="1200" dirty="0" err="1">
                <a:solidFill>
                  <a:srgbClr val="0070C0"/>
                </a:solidFill>
                <a:latin typeface="Arial" panose="020B0604020202020204" pitchFamily="34" charset="0"/>
              </a:rPr>
              <a:t>뭐야</a:t>
            </a:r>
            <a:r>
              <a:rPr lang="en-US" altLang="ko-KR" sz="1200" dirty="0">
                <a:solidFill>
                  <a:srgbClr val="0070C0"/>
                </a:solidFill>
                <a:latin typeface="Arial" panose="020B0604020202020204" pitchFamily="34" charset="0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Arial" panose="020B0604020202020204" pitchFamily="34" charset="0"/>
              </a:rPr>
              <a:t>컬럼 설명에 대한 의미를 이해한 검색</a:t>
            </a:r>
            <a:endParaRPr lang="en-US" altLang="ko-KR" sz="1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  <a:latin typeface="Arial" panose="020B0604020202020204" pitchFamily="34" charset="0"/>
              </a:rPr>
              <a:t>예</a:t>
            </a:r>
            <a:r>
              <a:rPr lang="en-US" altLang="ko-KR" sz="1200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ko-KR" altLang="en-US" sz="1200" dirty="0">
                <a:solidFill>
                  <a:srgbClr val="0070C0"/>
                </a:solidFill>
                <a:latin typeface="Arial" panose="020B0604020202020204" pitchFamily="34" charset="0"/>
              </a:rPr>
              <a:t>고객의 계좌 정보를 관리하는 테이블은 </a:t>
            </a:r>
            <a:r>
              <a:rPr lang="ko-KR" altLang="en-US" sz="1200" dirty="0" err="1">
                <a:solidFill>
                  <a:srgbClr val="0070C0"/>
                </a:solidFill>
                <a:latin typeface="Arial" panose="020B0604020202020204" pitchFamily="34" charset="0"/>
              </a:rPr>
              <a:t>뭐야</a:t>
            </a:r>
            <a:r>
              <a:rPr lang="en-US" altLang="ko-KR" sz="1200" dirty="0">
                <a:solidFill>
                  <a:srgbClr val="0070C0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E0B90255-4CB7-47FC-A019-B6FB33DEB7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070656"/>
            <a:ext cx="10515600" cy="251611"/>
          </a:xfrm>
        </p:spPr>
        <p:txBody>
          <a:bodyPr/>
          <a:lstStyle/>
          <a:p>
            <a:r>
              <a:rPr lang="ko-KR" altLang="en-US" sz="13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전통적인 메타 시스템을 통한 검색과 자연어를 이용한 검색을 </a:t>
            </a:r>
            <a:r>
              <a:rPr lang="ko-KR" altLang="en-US" sz="1300" dirty="0">
                <a:ea typeface="+mn-ea"/>
              </a:rPr>
              <a:t>수행할 수 있다</a:t>
            </a:r>
            <a:r>
              <a:rPr lang="en-US" altLang="ko-KR" sz="1300" dirty="0">
                <a:ea typeface="+mn-ea"/>
              </a:rPr>
              <a:t>.</a:t>
            </a:r>
            <a:endParaRPr lang="en-US" altLang="ko-KR" sz="13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23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+mn-ea"/>
              </a:rPr>
              <a:t>자연어 검색</a:t>
            </a:r>
            <a:endParaRPr lang="ko-KR" alt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01. </a:t>
            </a:r>
            <a:r>
              <a:rPr lang="ko-KR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1300" dirty="0">
                <a:ea typeface="+mn-ea"/>
              </a:rPr>
              <a:t>자연어 기반의 검색을 다양한 방식으로 구현할 수 있다</a:t>
            </a:r>
            <a:r>
              <a:rPr lang="en-US" altLang="ko-KR" sz="1300" dirty="0">
                <a:ea typeface="+mn-ea"/>
              </a:rPr>
              <a:t>.</a:t>
            </a:r>
            <a:endParaRPr lang="en-US" altLang="ko-KR" sz="13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9119F8-3C6C-4F43-89D2-0128EA4B66E1}"/>
              </a:ext>
            </a:extLst>
          </p:cNvPr>
          <p:cNvSpPr/>
          <p:nvPr/>
        </p:nvSpPr>
        <p:spPr>
          <a:xfrm>
            <a:off x="6069940" y="1433046"/>
            <a:ext cx="5204318" cy="42278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구현 방안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16F56BA-D362-43A0-A56D-EB0B944759C8}"/>
              </a:ext>
            </a:extLst>
          </p:cNvPr>
          <p:cNvSpPr/>
          <p:nvPr/>
        </p:nvSpPr>
        <p:spPr>
          <a:xfrm>
            <a:off x="6069937" y="1882871"/>
            <a:ext cx="5204317" cy="1295351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rIns="36000"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데이터 모델에 대한 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Knowledge Graph 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구축</a:t>
            </a:r>
            <a:endParaRPr lang="en-US" altLang="ko-K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언어를 이해하는 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LLM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으로 의미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(Semantic)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파악</a:t>
            </a:r>
            <a:endParaRPr lang="en-US" altLang="ko-K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파악된 의미로 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Knowledge Graph 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검색</a:t>
            </a:r>
            <a:endParaRPr lang="en-US" altLang="ko-K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검색 결과를 바탕으로 답변 생성</a:t>
            </a:r>
            <a:endParaRPr lang="en-US" altLang="ko-K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768E13-ED42-4245-9452-1BC58690ED56}"/>
              </a:ext>
            </a:extLst>
          </p:cNvPr>
          <p:cNvSpPr/>
          <p:nvPr/>
        </p:nvSpPr>
        <p:spPr>
          <a:xfrm>
            <a:off x="838203" y="1433046"/>
            <a:ext cx="5204318" cy="42278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검색 방법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B5B9726-B7BF-44C1-BE01-DC81C0FD79CD}"/>
              </a:ext>
            </a:extLst>
          </p:cNvPr>
          <p:cNvSpPr/>
          <p:nvPr/>
        </p:nvSpPr>
        <p:spPr>
          <a:xfrm>
            <a:off x="838200" y="1882871"/>
            <a:ext cx="5204317" cy="1295351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질문의 의미를 이해하고 답변 제공 </a:t>
            </a:r>
            <a:endParaRPr lang="en-US" altLang="ko-KR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E71C053-0A9A-4B2C-AACB-4A83652B5591}"/>
              </a:ext>
            </a:extLst>
          </p:cNvPr>
          <p:cNvSpPr/>
          <p:nvPr/>
        </p:nvSpPr>
        <p:spPr>
          <a:xfrm>
            <a:off x="6070817" y="3200883"/>
            <a:ext cx="5204317" cy="1642423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rIns="36000"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질문에서 의도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(Intent)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를 파악</a:t>
            </a:r>
            <a:endParaRPr lang="en-US" altLang="ko-K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의도의 대상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목적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이 되는 개체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(Entity) 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추출</a:t>
            </a:r>
            <a:endParaRPr lang="en-US" altLang="ko-K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Intent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와 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Entity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를 기반으로 답변 생성</a:t>
            </a:r>
            <a:endParaRPr lang="en-US" altLang="ko-K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예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ko-K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ChatBot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ChatGPT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아님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JointBERT 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모델</a:t>
            </a:r>
            <a:endParaRPr lang="en-US" altLang="ko-K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EEC8682-4169-42C4-AA7D-6B476A4B6856}"/>
              </a:ext>
            </a:extLst>
          </p:cNvPr>
          <p:cNvSpPr/>
          <p:nvPr/>
        </p:nvSpPr>
        <p:spPr>
          <a:xfrm>
            <a:off x="839080" y="3200883"/>
            <a:ext cx="5204317" cy="1642423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질문의 의도를 파악하고 답변 제공</a:t>
            </a:r>
            <a:endParaRPr lang="ko-KR" altLang="en-US" sz="1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06F3242-C66F-48A7-AEE3-0AFF5DCCFE24}"/>
              </a:ext>
            </a:extLst>
          </p:cNvPr>
          <p:cNvSpPr/>
          <p:nvPr/>
        </p:nvSpPr>
        <p:spPr>
          <a:xfrm>
            <a:off x="6066213" y="4876027"/>
            <a:ext cx="5204317" cy="1391228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rIns="36000"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학습 문장으로 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 Vector 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구축</a:t>
            </a:r>
            <a:b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경우에 따라 답변 생성을 위한 메타 데이터 관리 필요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사용자 질문을 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 Vector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로 변환하고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검색을 수행</a:t>
            </a:r>
            <a:endParaRPr lang="en-US" altLang="ko-K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검색 결과와 메타 데이터를 이용하여 답변 생성</a:t>
            </a:r>
            <a:endParaRPr lang="en-US" altLang="ko-KR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BF7F51D-67F8-4417-AF00-5F324DCFDE40}"/>
              </a:ext>
            </a:extLst>
          </p:cNvPr>
          <p:cNvSpPr/>
          <p:nvPr/>
        </p:nvSpPr>
        <p:spPr>
          <a:xfrm>
            <a:off x="839919" y="4876027"/>
            <a:ext cx="5204317" cy="1391228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r>
              <a:rPr lang="ko-KR" altLang="en-US" sz="1400" b="1" dirty="0"/>
              <a:t>질문과 유사한 문장을 검색하고, 등록된 답변 제공</a:t>
            </a:r>
          </a:p>
        </p:txBody>
      </p:sp>
      <p:sp>
        <p:nvSpPr>
          <p:cNvPr id="4" name="별: 꼭짓점 5개 3">
            <a:extLst>
              <a:ext uri="{FF2B5EF4-FFF2-40B4-BE49-F238E27FC236}">
                <a16:creationId xmlns:a16="http://schemas.microsoft.com/office/drawing/2014/main" id="{2C371A4E-2737-4752-A923-F6782B67F690}"/>
              </a:ext>
            </a:extLst>
          </p:cNvPr>
          <p:cNvSpPr/>
          <p:nvPr/>
        </p:nvSpPr>
        <p:spPr>
          <a:xfrm>
            <a:off x="3639511" y="2412583"/>
            <a:ext cx="213462" cy="2003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별: 꼭짓점 5개 13">
            <a:extLst>
              <a:ext uri="{FF2B5EF4-FFF2-40B4-BE49-F238E27FC236}">
                <a16:creationId xmlns:a16="http://schemas.microsoft.com/office/drawing/2014/main" id="{378062CF-BC14-44B8-8E71-5C3C366EE039}"/>
              </a:ext>
            </a:extLst>
          </p:cNvPr>
          <p:cNvSpPr/>
          <p:nvPr/>
        </p:nvSpPr>
        <p:spPr>
          <a:xfrm>
            <a:off x="3880393" y="2412583"/>
            <a:ext cx="213462" cy="2003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별: 꼭짓점 5개 14">
            <a:extLst>
              <a:ext uri="{FF2B5EF4-FFF2-40B4-BE49-F238E27FC236}">
                <a16:creationId xmlns:a16="http://schemas.microsoft.com/office/drawing/2014/main" id="{5BD1818C-91C5-443B-8321-FFA950704204}"/>
              </a:ext>
            </a:extLst>
          </p:cNvPr>
          <p:cNvSpPr/>
          <p:nvPr/>
        </p:nvSpPr>
        <p:spPr>
          <a:xfrm>
            <a:off x="4121275" y="2412583"/>
            <a:ext cx="213462" cy="2003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별: 꼭짓점 5개 23">
            <a:extLst>
              <a:ext uri="{FF2B5EF4-FFF2-40B4-BE49-F238E27FC236}">
                <a16:creationId xmlns:a16="http://schemas.microsoft.com/office/drawing/2014/main" id="{28182044-5663-4650-A606-1E295E6E68BA}"/>
              </a:ext>
            </a:extLst>
          </p:cNvPr>
          <p:cNvSpPr/>
          <p:nvPr/>
        </p:nvSpPr>
        <p:spPr>
          <a:xfrm>
            <a:off x="4924279" y="5462135"/>
            <a:ext cx="213462" cy="2003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별: 꼭짓점 5개 31">
            <a:extLst>
              <a:ext uri="{FF2B5EF4-FFF2-40B4-BE49-F238E27FC236}">
                <a16:creationId xmlns:a16="http://schemas.microsoft.com/office/drawing/2014/main" id="{A52745CA-B321-4207-8AAD-FCAE2A0EBD6A}"/>
              </a:ext>
            </a:extLst>
          </p:cNvPr>
          <p:cNvSpPr/>
          <p:nvPr/>
        </p:nvSpPr>
        <p:spPr>
          <a:xfrm>
            <a:off x="4344465" y="2412583"/>
            <a:ext cx="213462" cy="2003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별: 꼭짓점 5개 32">
            <a:extLst>
              <a:ext uri="{FF2B5EF4-FFF2-40B4-BE49-F238E27FC236}">
                <a16:creationId xmlns:a16="http://schemas.microsoft.com/office/drawing/2014/main" id="{395284C6-AA00-430F-B6A8-8FF370EE4658}"/>
              </a:ext>
            </a:extLst>
          </p:cNvPr>
          <p:cNvSpPr/>
          <p:nvPr/>
        </p:nvSpPr>
        <p:spPr>
          <a:xfrm>
            <a:off x="4585347" y="2412583"/>
            <a:ext cx="213462" cy="2003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별: 꼭짓점 5개 33">
            <a:extLst>
              <a:ext uri="{FF2B5EF4-FFF2-40B4-BE49-F238E27FC236}">
                <a16:creationId xmlns:a16="http://schemas.microsoft.com/office/drawing/2014/main" id="{5AD5AFF6-AA45-4AC6-8833-F1C1EFF1BDD0}"/>
              </a:ext>
            </a:extLst>
          </p:cNvPr>
          <p:cNvSpPr/>
          <p:nvPr/>
        </p:nvSpPr>
        <p:spPr>
          <a:xfrm>
            <a:off x="3614628" y="3899257"/>
            <a:ext cx="213462" cy="2003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별: 꼭짓점 5개 34">
            <a:extLst>
              <a:ext uri="{FF2B5EF4-FFF2-40B4-BE49-F238E27FC236}">
                <a16:creationId xmlns:a16="http://schemas.microsoft.com/office/drawing/2014/main" id="{AE202673-FAEC-4BDD-8E2A-11DC551B361B}"/>
              </a:ext>
            </a:extLst>
          </p:cNvPr>
          <p:cNvSpPr/>
          <p:nvPr/>
        </p:nvSpPr>
        <p:spPr>
          <a:xfrm>
            <a:off x="3855510" y="3899257"/>
            <a:ext cx="213462" cy="2003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별: 꼭짓점 5개 35">
            <a:extLst>
              <a:ext uri="{FF2B5EF4-FFF2-40B4-BE49-F238E27FC236}">
                <a16:creationId xmlns:a16="http://schemas.microsoft.com/office/drawing/2014/main" id="{E1644012-C829-4FEA-9E04-20B0C14C1AC1}"/>
              </a:ext>
            </a:extLst>
          </p:cNvPr>
          <p:cNvSpPr/>
          <p:nvPr/>
        </p:nvSpPr>
        <p:spPr>
          <a:xfrm>
            <a:off x="4096392" y="3899257"/>
            <a:ext cx="213462" cy="2003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별: 꼭짓점 5개 36">
            <a:extLst>
              <a:ext uri="{FF2B5EF4-FFF2-40B4-BE49-F238E27FC236}">
                <a16:creationId xmlns:a16="http://schemas.microsoft.com/office/drawing/2014/main" id="{EF67F3C3-11F2-49C0-B317-6EA5F1260CFA}"/>
              </a:ext>
            </a:extLst>
          </p:cNvPr>
          <p:cNvSpPr/>
          <p:nvPr/>
        </p:nvSpPr>
        <p:spPr>
          <a:xfrm>
            <a:off x="4319582" y="3899257"/>
            <a:ext cx="213462" cy="2003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별: 꼭짓점 5개 37">
            <a:extLst>
              <a:ext uri="{FF2B5EF4-FFF2-40B4-BE49-F238E27FC236}">
                <a16:creationId xmlns:a16="http://schemas.microsoft.com/office/drawing/2014/main" id="{BF2C374E-B49C-424E-A7D1-4716FA6C56E8}"/>
              </a:ext>
            </a:extLst>
          </p:cNvPr>
          <p:cNvSpPr/>
          <p:nvPr/>
        </p:nvSpPr>
        <p:spPr>
          <a:xfrm>
            <a:off x="4560464" y="3899257"/>
            <a:ext cx="213462" cy="2003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757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1"/>
          <p:cNvSpPr txBox="1">
            <a:spLocks/>
          </p:cNvSpPr>
          <p:nvPr/>
        </p:nvSpPr>
        <p:spPr bwMode="gray">
          <a:xfrm>
            <a:off x="5594390" y="2018880"/>
            <a:ext cx="6282761" cy="1899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LLM</a:t>
            </a:r>
            <a:r>
              <a:rPr lang="ko-KR" alt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과 임베딩 벡터의</a:t>
            </a:r>
            <a:endParaRPr lang="en-US" altLang="ko-KR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기본 개념</a:t>
            </a:r>
            <a:endParaRPr lang="en-US" altLang="ko-KR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내용 개체 틀 11">
            <a:extLst>
              <a:ext uri="{FF2B5EF4-FFF2-40B4-BE49-F238E27FC236}">
                <a16:creationId xmlns:a16="http://schemas.microsoft.com/office/drawing/2014/main" id="{A3C31B51-ADF8-47F1-AD73-3F36A674322A}"/>
              </a:ext>
            </a:extLst>
          </p:cNvPr>
          <p:cNvSpPr txBox="1">
            <a:spLocks/>
          </p:cNvSpPr>
          <p:nvPr/>
        </p:nvSpPr>
        <p:spPr bwMode="gray">
          <a:xfrm>
            <a:off x="5594391" y="1528330"/>
            <a:ext cx="4770304" cy="699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solidFill>
                  <a:srgbClr val="33CC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CHAPTER 2</a:t>
            </a:r>
            <a:endParaRPr lang="en-US" altLang="ko-KR" sz="1800" b="1" dirty="0">
              <a:solidFill>
                <a:srgbClr val="33CC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21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+mn-ea"/>
              </a:rPr>
              <a:t>Embedding</a:t>
            </a:r>
            <a:endParaRPr lang="ko-KR" alt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02. LLM</a:t>
            </a:r>
            <a:r>
              <a:rPr lang="ko-KR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과 임베딩 벡터의 기본 개념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1300" dirty="0" err="1">
                <a:ea typeface="+mn-ea"/>
              </a:rPr>
              <a:t>임베딩이란</a:t>
            </a:r>
            <a:r>
              <a:rPr lang="ko-KR" altLang="en-US" sz="1300" dirty="0">
                <a:ea typeface="+mn-ea"/>
              </a:rPr>
              <a:t> 이미지</a:t>
            </a:r>
            <a:r>
              <a:rPr lang="en-US" altLang="ko-KR" sz="1300" dirty="0">
                <a:ea typeface="+mn-ea"/>
              </a:rPr>
              <a:t>, </a:t>
            </a:r>
            <a:r>
              <a:rPr lang="ko-KR" altLang="en-US" sz="1300" dirty="0">
                <a:ea typeface="+mn-ea"/>
              </a:rPr>
              <a:t>텍스트</a:t>
            </a:r>
            <a:r>
              <a:rPr lang="en-US" altLang="ko-KR" sz="1300" dirty="0">
                <a:ea typeface="+mn-ea"/>
              </a:rPr>
              <a:t>, </a:t>
            </a:r>
            <a:r>
              <a:rPr lang="ko-KR" altLang="en-US" sz="1300" dirty="0">
                <a:ea typeface="+mn-ea"/>
              </a:rPr>
              <a:t>오디오 등의 복잡한 데이터를 기계</a:t>
            </a:r>
            <a:r>
              <a:rPr lang="en-US" altLang="ko-KR" sz="1300" dirty="0">
                <a:ea typeface="+mn-ea"/>
              </a:rPr>
              <a:t>(AI </a:t>
            </a:r>
            <a:r>
              <a:rPr lang="ko-KR" altLang="en-US" sz="1300" dirty="0">
                <a:ea typeface="+mn-ea"/>
              </a:rPr>
              <a:t>모델</a:t>
            </a:r>
            <a:r>
              <a:rPr lang="en-US" altLang="ko-KR" sz="1300" dirty="0">
                <a:ea typeface="+mn-ea"/>
              </a:rPr>
              <a:t>)</a:t>
            </a:r>
            <a:r>
              <a:rPr lang="ko-KR" altLang="en-US" sz="1300" dirty="0">
                <a:ea typeface="+mn-ea"/>
              </a:rPr>
              <a:t>가 이해할 수 있는 숫자 벡터로 바꾼 결과 혹은 그 과정 전체를 의미한다</a:t>
            </a:r>
            <a:r>
              <a:rPr lang="en-US" altLang="ko-KR" sz="1300" dirty="0">
                <a:ea typeface="+mn-ea"/>
              </a:rPr>
              <a:t>.</a:t>
            </a:r>
            <a:endParaRPr lang="en-US" altLang="ko-KR" sz="13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F428F4-FF11-4B37-B2D4-8F4A90981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303" y="2477474"/>
            <a:ext cx="3922745" cy="2262629"/>
          </a:xfrm>
          <a:prstGeom prst="rect">
            <a:avLst/>
          </a:prstGeom>
          <a:ln>
            <a:noFill/>
          </a:ln>
          <a:effectLst>
            <a:outerShdw blurRad="292100" dist="139700" dir="2700000" sx="97000" sy="97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5C78CD3-8E75-4BCB-840A-7288CD0E08BA}"/>
              </a:ext>
            </a:extLst>
          </p:cNvPr>
          <p:cNvSpPr/>
          <p:nvPr/>
        </p:nvSpPr>
        <p:spPr>
          <a:xfrm>
            <a:off x="855303" y="1325446"/>
            <a:ext cx="5865067" cy="1437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워드 임베딩</a:t>
            </a:r>
            <a:r>
              <a:rPr lang="en-US" altLang="ko-KR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텍스트를 저 차원 공간에서 벡터로 표현</a:t>
            </a:r>
            <a:endParaRPr lang="en-US" altLang="ko-KR" sz="10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단어 간의 의미와 관계를 포착하여 자연어를 이해하고 처리</a:t>
            </a:r>
            <a:endParaRPr lang="en-US" altLang="ko-KR" sz="1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Word2Vec, </a:t>
            </a:r>
            <a:r>
              <a:rPr lang="en-US" altLang="ko-KR" sz="1400" dirty="0" err="1">
                <a:solidFill>
                  <a:srgbClr val="202122"/>
                </a:solidFill>
                <a:latin typeface="Arial" panose="020B0604020202020204" pitchFamily="34" charset="0"/>
              </a:rPr>
              <a:t>GloVe</a:t>
            </a: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en-US" altLang="ko-KR" sz="1400" dirty="0" err="1">
                <a:solidFill>
                  <a:srgbClr val="202122"/>
                </a:solidFill>
                <a:latin typeface="Arial" panose="020B0604020202020204" pitchFamily="34" charset="0"/>
              </a:rPr>
              <a:t>FastText</a:t>
            </a: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en-US" altLang="ko-KR" sz="1400" dirty="0" err="1">
                <a:solidFill>
                  <a:srgbClr val="202122"/>
                </a:solidFill>
                <a:latin typeface="Arial" panose="020B0604020202020204" pitchFamily="34" charset="0"/>
              </a:rPr>
              <a:t>ELMo</a:t>
            </a: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, BERT, GPT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93F1D1-0121-4F39-A1F0-D27AC1B6C5B8}"/>
              </a:ext>
            </a:extLst>
          </p:cNvPr>
          <p:cNvSpPr/>
          <p:nvPr/>
        </p:nvSpPr>
        <p:spPr>
          <a:xfrm>
            <a:off x="855303" y="4519297"/>
            <a:ext cx="5865067" cy="1760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이미지 임베딩</a:t>
            </a:r>
            <a:r>
              <a:rPr lang="en-US" altLang="ko-KR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이미지를 저 차원 공간에서 벡터로 표현</a:t>
            </a:r>
            <a:endParaRPr lang="en-US" altLang="ko-KR" sz="10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색상 및 질감과 같은 이미지의 시각적 특징을 캡처하여 이미지 분류</a:t>
            </a: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객체 감지와 같은 컴퓨터 비전 작업을 처리</a:t>
            </a:r>
            <a:endParaRPr lang="en-US" altLang="ko-KR" sz="1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img2vec, VGG-16, ResNet50, </a:t>
            </a:r>
            <a:r>
              <a:rPr lang="en-US" altLang="ko-KR" sz="1400" dirty="0" err="1">
                <a:solidFill>
                  <a:srgbClr val="202122"/>
                </a:solidFill>
                <a:latin typeface="Arial" panose="020B0604020202020204" pitchFamily="34" charset="0"/>
              </a:rPr>
              <a:t>ViT</a:t>
            </a: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(Vision Transformer)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D6F60F-3299-4368-B855-83C217F67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836" y="2766535"/>
            <a:ext cx="2058956" cy="1692293"/>
          </a:xfrm>
          <a:prstGeom prst="rect">
            <a:avLst/>
          </a:prstGeom>
          <a:ln>
            <a:noFill/>
          </a:ln>
          <a:effectLst>
            <a:outerShdw blurRad="292100" dist="139700" dir="2700000" sx="97000" sy="97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88FEC3-D882-4C84-B723-EAA37A4D5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236" y="2758750"/>
            <a:ext cx="1742185" cy="1700078"/>
          </a:xfrm>
          <a:prstGeom prst="rect">
            <a:avLst/>
          </a:prstGeom>
          <a:ln>
            <a:noFill/>
          </a:ln>
          <a:effectLst>
            <a:outerShdw blurRad="292100" dist="139700" dir="2700000" sx="97000" sy="97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7216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9525">
          <a:solidFill>
            <a:schemeClr val="bg1">
              <a:lumMod val="65000"/>
            </a:schemeClr>
          </a:solidFill>
        </a:ln>
      </a:spPr>
      <a:bodyPr lIns="36000" rIns="36000" rtlCol="0" anchor="ctr"/>
      <a:lstStyle>
        <a:defPPr algn="ctr">
          <a:defRPr sz="1400" dirty="0" smtClean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rIns="36000" rtlCol="0">
        <a:spAutoFit/>
      </a:bodyPr>
      <a:lstStyle>
        <a:defPPr algn="ctr">
          <a:defRPr sz="1400"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8839</TotalTime>
  <Words>4586</Words>
  <Application>Microsoft Office PowerPoint</Application>
  <PresentationFormat>와이드스크린</PresentationFormat>
  <Paragraphs>809</Paragraphs>
  <Slides>43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Open Sans Light</vt:lpstr>
      <vt:lpstr>맑은 고딕</vt:lpstr>
      <vt:lpstr>맑은 고딕 (본문)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데이터 모델 (Data Model)</vt:lpstr>
      <vt:lpstr>데이터 모델 검색</vt:lpstr>
      <vt:lpstr>자연어 검색</vt:lpstr>
      <vt:lpstr>PowerPoint 프레젠테이션</vt:lpstr>
      <vt:lpstr>Embedding</vt:lpstr>
      <vt:lpstr>Embedding Usecase</vt:lpstr>
      <vt:lpstr>자연어 처리(NLP, Natural Language Processing)</vt:lpstr>
      <vt:lpstr>seq2seq (sequence to sequence) 모델</vt:lpstr>
      <vt:lpstr>트랜스포머 (Transformer)</vt:lpstr>
      <vt:lpstr>트랜스포머 (Transformer) – Attention...</vt:lpstr>
      <vt:lpstr>트랜스포머 모델들</vt:lpstr>
      <vt:lpstr>트랜스포머 모델 별 태스크(Task)</vt:lpstr>
      <vt:lpstr>트랜스포머 실험 #1</vt:lpstr>
      <vt:lpstr>트랜스포머 실험 #1</vt:lpstr>
      <vt:lpstr>트랜스포머 실험 #1</vt:lpstr>
      <vt:lpstr>트랜스포머 실험 #2</vt:lpstr>
      <vt:lpstr>트랜스포머 실험 #2</vt:lpstr>
      <vt:lpstr>PowerPoint 프레젠테이션</vt:lpstr>
      <vt:lpstr>PowerPoint 프레젠테이션</vt:lpstr>
      <vt:lpstr>데이터 모델 메타 데이터</vt:lpstr>
      <vt:lpstr>임베딩 벡터 생성 및 저장</vt:lpstr>
      <vt:lpstr>PowerPoint 프레젠테이션</vt:lpstr>
      <vt:lpstr>자연어 데이터 생성</vt:lpstr>
      <vt:lpstr>자연어 데이터 생성</vt:lpstr>
      <vt:lpstr>Vector Database</vt:lpstr>
      <vt:lpstr>Vector Database</vt:lpstr>
      <vt:lpstr>질의 문장에 대한 임베딩 벡터 생성</vt:lpstr>
      <vt:lpstr>임베딩 벡터를 이용한 검색</vt:lpstr>
      <vt:lpstr>임베딩 벡터를 이용한 검색</vt:lpstr>
      <vt:lpstr>임베딩 벡터를 이용한 검색</vt:lpstr>
      <vt:lpstr>왜 망했나?</vt:lpstr>
      <vt:lpstr>왜 망했나?</vt:lpstr>
      <vt:lpstr>왜 망했나?</vt:lpstr>
      <vt:lpstr>왜 망했나?</vt:lpstr>
      <vt:lpstr>왜 망했나?</vt:lpstr>
      <vt:lpstr>검색 어플리케이션</vt:lpstr>
      <vt:lpstr>검색 어플리케이션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</dc:creator>
  <cp:lastModifiedBy>NB-21072909</cp:lastModifiedBy>
  <cp:revision>395</cp:revision>
  <cp:lastPrinted>2018-09-03T08:19:54Z</cp:lastPrinted>
  <dcterms:created xsi:type="dcterms:W3CDTF">2017-07-18T23:53:35Z</dcterms:created>
  <dcterms:modified xsi:type="dcterms:W3CDTF">2023-12-11T03:13:11Z</dcterms:modified>
</cp:coreProperties>
</file>