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이야기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5445224"/>
            <a:ext cx="7406640" cy="642832"/>
          </a:xfrm>
        </p:spPr>
        <p:txBody>
          <a:bodyPr/>
          <a:lstStyle/>
          <a:p>
            <a:pPr algn="r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지금은 어떤 상황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기술이 엄청나게 복잡해졌음</a:t>
            </a:r>
            <a:endParaRPr lang="en-US" altLang="ko-KR" dirty="0" smtClean="0"/>
          </a:p>
          <a:p>
            <a:r>
              <a:rPr lang="ko-KR" altLang="en-US" dirty="0" smtClean="0"/>
              <a:t>인력의 질이 중요해졌음</a:t>
            </a:r>
            <a:endParaRPr lang="en-US" altLang="ko-KR" dirty="0" smtClean="0"/>
          </a:p>
          <a:p>
            <a:r>
              <a:rPr lang="ko-KR" altLang="en-US" dirty="0" smtClean="0"/>
              <a:t>자금을 공급받기가 매우 어려워짐</a:t>
            </a:r>
            <a:endParaRPr lang="en-US" altLang="ko-KR" dirty="0" smtClean="0"/>
          </a:p>
          <a:p>
            <a:r>
              <a:rPr lang="ko-KR" altLang="en-US" dirty="0" smtClean="0"/>
              <a:t>불경</a:t>
            </a:r>
            <a:r>
              <a:rPr lang="ko-KR" altLang="en-US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7056784" cy="159288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아이디어만으로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성공하기는 힘들며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실패 시 막대한 대가를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치뤄야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함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시대적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창업 및 개발 확대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차라리 내가 하고 말지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투자의 </a:t>
            </a:r>
            <a:r>
              <a:rPr lang="ko-KR" altLang="en-US" dirty="0" err="1" smtClean="0"/>
              <a:t>리스크</a:t>
            </a:r>
            <a:r>
              <a:rPr lang="ko-KR" altLang="en-US" dirty="0" smtClean="0"/>
              <a:t> 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검증 및 관리 체계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endParaRPr lang="en-US" altLang="ko-KR" dirty="0" smtClean="0"/>
          </a:p>
          <a:p>
            <a:r>
              <a:rPr lang="ko-KR" altLang="en-US" dirty="0" smtClean="0"/>
              <a:t>취업에 목숨 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이도 저도 아닌 경우 월급이 최고</a:t>
            </a:r>
            <a:endParaRPr lang="en-US" altLang="ko-KR" dirty="0" smtClean="0"/>
          </a:p>
          <a:p>
            <a:r>
              <a:rPr lang="ko-KR" altLang="en-US" dirty="0" smtClean="0"/>
              <a:t>엄청난 것이 아니면 힘들다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거대한 삼성</a:t>
            </a:r>
            <a:r>
              <a:rPr lang="en-US" altLang="ko-KR" dirty="0" smtClean="0"/>
              <a:t>, LG</a:t>
            </a:r>
            <a:r>
              <a:rPr lang="ko-KR" altLang="en-US" dirty="0" smtClean="0"/>
              <a:t>도 쩔쩔 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9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선택의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꿈을 위해 치열한 전투를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목숨은 부지하는 대신 꿈을 버릴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50" name="Picture 6" descr="http://cfile30.uf.tistory.com/image/1775541E4C084A836628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82104"/>
            <a:ext cx="3456384" cy="31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이야기는 누구를 위한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꿈을 위해 치열한 전투를 선택한 이들</a:t>
            </a:r>
            <a:endParaRPr lang="ko-KR" altLang="en-US" dirty="0"/>
          </a:p>
        </p:txBody>
      </p:sp>
      <p:pic>
        <p:nvPicPr>
          <p:cNvPr id="7170" name="Picture 2" descr="http://cfile27.uf.tistory.com/image/19081E284CC55FED506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67" y="2492896"/>
            <a:ext cx="502262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개발에 필요한 능력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491880" y="1556792"/>
            <a:ext cx="2952328" cy="2808312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411760" y="3068960"/>
            <a:ext cx="2952328" cy="2808312"/>
          </a:xfrm>
          <a:prstGeom prst="ellipse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644008" y="3068960"/>
            <a:ext cx="2952328" cy="2808312"/>
          </a:xfrm>
          <a:prstGeom prst="ellipse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47964" y="229604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기획 능력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2843808" y="47251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개</a:t>
            </a:r>
            <a:r>
              <a:rPr lang="ko-KR" altLang="en-US" sz="2000" b="1" dirty="0"/>
              <a:t>발</a:t>
            </a:r>
            <a:r>
              <a:rPr lang="ko-KR" altLang="en-US" sz="2000" b="1" dirty="0" smtClean="0"/>
              <a:t> 능력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88124" y="458112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디자인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능력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6021288"/>
            <a:ext cx="687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겹치지 않는 영역은 절대로 얻을 수 없다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4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외주 용역에 대한 오해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돈만 주면 다 만들 수 있다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돈이 엄청나게 많으면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전문가는 나의 모든 것을 알고 있다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전문가는 독심술을 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완성만 되면 끝이다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만든 것은 시작에 불과하다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이제부터 끊임없는 수정과 보완이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1498" y="5301208"/>
            <a:ext cx="7056784" cy="115212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외주 용역은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웬만해서는 하지 마라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방식의 필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Maker Market</a:t>
            </a:r>
            <a:r>
              <a:rPr lang="ko-KR" altLang="en-US" dirty="0" smtClean="0"/>
              <a:t>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전문 능력을 상품화하여 손쉽게 사고 </a:t>
            </a:r>
            <a:r>
              <a:rPr lang="ko-KR" altLang="en-US" dirty="0" err="1" smtClean="0"/>
              <a:t>팔수</a:t>
            </a:r>
            <a:r>
              <a:rPr lang="ko-KR" altLang="en-US" dirty="0" smtClean="0"/>
              <a:t> 있는 스토어</a:t>
            </a:r>
            <a:endParaRPr lang="en-US" altLang="ko-KR" dirty="0" smtClean="0"/>
          </a:p>
          <a:p>
            <a:r>
              <a:rPr lang="en-US" altLang="ko-KR" dirty="0" smtClean="0"/>
              <a:t>Open Community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SNS</a:t>
            </a:r>
            <a:r>
              <a:rPr lang="ko-KR" altLang="en-US" dirty="0" smtClean="0"/>
              <a:t>를 통한 홍보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 오프 믹스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통한 교류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 </a:t>
            </a:r>
            <a:r>
              <a:rPr lang="ko-KR" altLang="en-US" dirty="0" smtClean="0"/>
              <a:t>개발 도구의 활용으로 온라인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7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배워야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공통으로 사용할 수 있는 도구사용법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저작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</a:t>
            </a:r>
            <a:r>
              <a:rPr lang="en-US" altLang="ko-KR" dirty="0" smtClean="0"/>
              <a:t>(Office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통합 개발 환경 </a:t>
            </a:r>
            <a:r>
              <a:rPr lang="en-US" altLang="ko-KR" dirty="0" smtClean="0"/>
              <a:t>(Unity3D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공통으로 사용할 수 있는 프로그래밍 언어의 필요성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PlayMaker</a:t>
            </a:r>
            <a:r>
              <a:rPr lang="ko-KR" altLang="en-US" dirty="0" smtClean="0"/>
              <a:t>와 같은 관계지향형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절차 지향형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전통적 프로그래밍 방식</a:t>
            </a:r>
            <a:endParaRPr lang="en-US" altLang="ko-KR" dirty="0" smtClean="0"/>
          </a:p>
          <a:p>
            <a:r>
              <a:rPr lang="ko-KR" altLang="en-US" dirty="0" smtClean="0"/>
              <a:t>작업의 순서와 흐름이 중요 </a:t>
            </a:r>
            <a:r>
              <a:rPr lang="en-US" altLang="ko-KR" dirty="0" smtClean="0"/>
              <a:t>(Flow Chart)</a:t>
            </a:r>
          </a:p>
          <a:p>
            <a:r>
              <a:rPr lang="ko-KR" altLang="en-US" dirty="0" smtClean="0"/>
              <a:t>논리</a:t>
            </a:r>
            <a:r>
              <a:rPr lang="en-US" altLang="ko-KR" dirty="0" smtClean="0"/>
              <a:t>(Logic)</a:t>
            </a:r>
            <a:r>
              <a:rPr lang="ko-KR" altLang="en-US" dirty="0" smtClean="0"/>
              <a:t>위주의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텍스트기반 기술 방식에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</a:t>
            </a:r>
            <a:r>
              <a:rPr lang="en-US" altLang="ko-KR" dirty="0" smtClean="0"/>
              <a:t>(Coding)</a:t>
            </a:r>
            <a:r>
              <a:rPr lang="ko-KR" altLang="en-US" dirty="0" smtClean="0"/>
              <a:t>기반 프로그래밍</a:t>
            </a:r>
            <a:endParaRPr lang="en-US" altLang="ko-KR" dirty="0" smtClean="0"/>
          </a:p>
          <a:p>
            <a:r>
              <a:rPr lang="ko-KR" altLang="en-US" dirty="0" smtClean="0"/>
              <a:t>컴퓨터 친화적 내용에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</a:t>
            </a:r>
            <a:r>
              <a:rPr lang="en-US" altLang="ko-KR" dirty="0" smtClean="0"/>
              <a:t>(Control)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지향형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객체간 상호 작용 방식이 중요</a:t>
            </a:r>
            <a:endParaRPr lang="en-US" altLang="ko-KR" dirty="0" smtClean="0"/>
          </a:p>
          <a:p>
            <a:r>
              <a:rPr lang="ko-KR" altLang="en-US" dirty="0" smtClean="0"/>
              <a:t>상태 천이</a:t>
            </a:r>
            <a:r>
              <a:rPr lang="en-US" altLang="ko-KR" dirty="0" smtClean="0"/>
              <a:t>(Transition) </a:t>
            </a:r>
            <a:r>
              <a:rPr lang="ko-KR" altLang="en-US" dirty="0" smtClean="0"/>
              <a:t>위주의 표현 </a:t>
            </a:r>
            <a:r>
              <a:rPr lang="en-US" altLang="ko-KR" dirty="0" smtClean="0"/>
              <a:t>(FSM)</a:t>
            </a:r>
          </a:p>
          <a:p>
            <a:r>
              <a:rPr lang="ko-KR" altLang="en-US" dirty="0" smtClean="0"/>
              <a:t>다이어그램기반 기술 방식에 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인간 친화적 내용에 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Event (When ~ , Do ~)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현재의 문제점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객체 지향적 언어를 절차 지향적 방식으로 표현하고 있음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어려운 이유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개발에 필요한 사람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기획자</a:t>
            </a:r>
            <a:endParaRPr lang="en-US" altLang="ko-KR" dirty="0" smtClean="0"/>
          </a:p>
          <a:p>
            <a:r>
              <a:rPr lang="ko-KR" altLang="en-US" dirty="0" smtClean="0"/>
              <a:t>개발자</a:t>
            </a:r>
            <a:endParaRPr lang="en-US" altLang="ko-KR" dirty="0" smtClean="0"/>
          </a:p>
          <a:p>
            <a:r>
              <a:rPr lang="ko-KR" altLang="en-US" dirty="0" smtClean="0"/>
              <a:t>디자이너</a:t>
            </a:r>
            <a:endParaRPr lang="en-US" altLang="ko-KR" dirty="0" smtClean="0"/>
          </a:p>
        </p:txBody>
      </p:sp>
      <p:pic>
        <p:nvPicPr>
          <p:cNvPr id="1026" name="Picture 2" descr="https://dream.kocca.kr/store/uploads/images/6_%ED%94%BC%ED%94%BC%ED%8B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325337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zdnet.co.kr/2012/01/20/tc1WrHT9JpMOg12HdLc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339972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inecafe.kr/files/attach/images/12850/860/049/99f8285081ba9047b9c35e98787af7c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61782"/>
            <a:ext cx="3672408" cy="21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개발에 대한 인식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개발은 일반적인 업무</a:t>
            </a:r>
            <a:r>
              <a:rPr lang="en-US" altLang="ko-KR" dirty="0" smtClean="0"/>
              <a:t>(Work)</a:t>
            </a:r>
            <a:r>
              <a:rPr lang="ko-KR" altLang="en-US" dirty="0" smtClean="0"/>
              <a:t>와 다르며 창작 활동</a:t>
            </a:r>
            <a:r>
              <a:rPr lang="en-US" altLang="ko-KR" dirty="0" smtClean="0"/>
              <a:t>(Art, Writing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관리에 있어서 정량적 예측 모델을 적용하기 어렵다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투입 비용 대비 결과 예측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생산 비용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업무 시간 및 경력 등이 무의미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38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Agile </a:t>
            </a:r>
            <a:r>
              <a:rPr lang="ko-KR" altLang="en-US" dirty="0" smtClean="0"/>
              <a:t>개발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형식을 최소화한다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작은 </a:t>
            </a:r>
            <a:r>
              <a:rPr lang="ko-KR" altLang="en-US" dirty="0" smtClean="0"/>
              <a:t>목표를 빠르게 달성한다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 결과마다 구체적 산출이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http://cfile8.uf.tistory.com/image/142261414F44BF0B162C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92" y="3717032"/>
            <a:ext cx="4705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예전과는 생각과 방식이 달라야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수평적 구조에 기반한 인간 관계 필요</a:t>
            </a:r>
            <a:endParaRPr lang="en-US" altLang="ko-KR" dirty="0"/>
          </a:p>
          <a:p>
            <a:pPr lvl="1"/>
            <a:r>
              <a:rPr lang="ko-KR" altLang="en-US" dirty="0" smtClean="0"/>
              <a:t>겹치는 분야에 대한 이해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교류 활동을 통해 동의를 얻어내야 함</a:t>
            </a:r>
            <a:endParaRPr lang="en-US" altLang="ko-KR" dirty="0" smtClean="0"/>
          </a:p>
          <a:p>
            <a:r>
              <a:rPr lang="en-US" altLang="ko-KR" dirty="0" smtClean="0"/>
              <a:t>Seed</a:t>
            </a:r>
            <a:r>
              <a:rPr lang="ko-KR" altLang="en-US" dirty="0" smtClean="0"/>
              <a:t>를 만들어 반복하며 수정 보완을 통해 목표를 달성해야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시작할 수 있는 힘을 만들어낸다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아이디어를 창출하는 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사람들에게 공감대를 이끌어내는 사람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비전 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이미지나 영상 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투자자 및 고객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동료</a:t>
            </a:r>
            <a:endParaRPr lang="en-US" altLang="ko-KR" dirty="0" smtClean="0"/>
          </a:p>
        </p:txBody>
      </p:sp>
      <p:pic>
        <p:nvPicPr>
          <p:cNvPr id="2050" name="Picture 2" descr="http://www.hankookin.ca/data/file/brief/3091553770_8a4c23e2_Idea-WF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5063"/>
            <a:ext cx="1728192" cy="22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생각한 것을 현실에 나타날 수 있도록 만드는 사람</a:t>
            </a:r>
          </a:p>
          <a:p>
            <a:pPr lvl="1"/>
            <a:r>
              <a:rPr lang="ko-KR" altLang="en-US" dirty="0" smtClean="0"/>
              <a:t>기술을 다룰 줄 알아야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계획을 세우고 실행할 수 있어야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문제 해결 능력이 뛰어나야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개발자의 능력 척도</a:t>
            </a:r>
            <a:endParaRPr lang="en-US" altLang="ko-KR" dirty="0" smtClean="0"/>
          </a:p>
        </p:txBody>
      </p:sp>
      <p:pic>
        <p:nvPicPr>
          <p:cNvPr id="3074" name="Picture 2" descr="http://www.emh.co.kr/images/technolog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65104"/>
            <a:ext cx="288031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아름다움과 감동을 만들어내는 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경험에 대해 잘 알아야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미적 감각이 있는 사람</a:t>
            </a:r>
            <a:endParaRPr lang="en-US" altLang="ko-KR" dirty="0" smtClean="0"/>
          </a:p>
        </p:txBody>
      </p:sp>
      <p:pic>
        <p:nvPicPr>
          <p:cNvPr id="4098" name="Picture 2" descr="http://blog.joins.com/usr/r/j/rjscnr1960/6/2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312368" cy="24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성공의 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종류의 사람이 반드시 존재</a:t>
            </a:r>
            <a:endParaRPr lang="en-US" altLang="ko-KR" dirty="0" smtClean="0"/>
          </a:p>
          <a:p>
            <a:r>
              <a:rPr lang="ko-KR" altLang="en-US" dirty="0" smtClean="0"/>
              <a:t>서로 유기적으로 협업해야 함</a:t>
            </a:r>
            <a:endParaRPr lang="ko-KR" altLang="en-US" dirty="0"/>
          </a:p>
        </p:txBody>
      </p:sp>
      <p:pic>
        <p:nvPicPr>
          <p:cNvPr id="5122" name="Picture 2" descr="http://files.idg.co.kr/ciokr/img/avatar/article/2012/%5bmm%5d/yesss@korea.com/hp-a-collabo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3312368" cy="26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실패의 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종류 중 빠진 것이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기획자</a:t>
            </a:r>
            <a:r>
              <a:rPr lang="en-US" altLang="ko-KR" dirty="0" smtClean="0"/>
              <a:t>(X)</a:t>
            </a:r>
          </a:p>
          <a:p>
            <a:pPr lvl="2"/>
            <a:r>
              <a:rPr lang="ko-KR" altLang="en-US" dirty="0" smtClean="0"/>
              <a:t>아무도 거들떠보지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시작도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</a:t>
            </a:r>
            <a:r>
              <a:rPr lang="en-US" altLang="ko-KR" dirty="0" smtClean="0"/>
              <a:t>(X)</a:t>
            </a:r>
          </a:p>
          <a:p>
            <a:pPr lvl="2"/>
            <a:r>
              <a:rPr lang="ko-KR" altLang="en-US" dirty="0" smtClean="0"/>
              <a:t>구체적 실체가 없으며 문제 해결을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결과를 </a:t>
            </a:r>
            <a:r>
              <a:rPr lang="ko-KR" altLang="en-US" dirty="0" err="1" smtClean="0"/>
              <a:t>못냄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디자이너</a:t>
            </a:r>
            <a:r>
              <a:rPr lang="en-US" altLang="ko-KR" dirty="0" smtClean="0"/>
              <a:t>(X)</a:t>
            </a:r>
          </a:p>
          <a:p>
            <a:pPr lvl="2"/>
            <a:r>
              <a:rPr lang="ko-KR" altLang="en-US" dirty="0" smtClean="0"/>
              <a:t>주목 받지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오래가지 못함</a:t>
            </a:r>
            <a:endParaRPr lang="en-US" altLang="ko-KR" dirty="0" smtClean="0"/>
          </a:p>
          <a:p>
            <a:r>
              <a:rPr lang="ko-KR" altLang="en-US" dirty="0" smtClean="0"/>
              <a:t>서로 협업하지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69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협업이 안 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근본적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동의</a:t>
            </a:r>
            <a:r>
              <a:rPr lang="en-US" altLang="ko-KR" dirty="0" smtClean="0"/>
              <a:t>(Agreement)</a:t>
            </a:r>
            <a:r>
              <a:rPr lang="ko-KR" altLang="en-US" dirty="0" smtClean="0"/>
              <a:t>에 기반한 관계가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수평적이 아닌 수직적 인간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관점이 다르다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주요 관심사와 업무의 목적이 다름</a:t>
            </a:r>
            <a:endParaRPr lang="en-US" altLang="ko-KR" dirty="0"/>
          </a:p>
          <a:p>
            <a:r>
              <a:rPr lang="ko-KR" altLang="en-US" dirty="0" smtClean="0"/>
              <a:t>실천적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사용하는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용어가 다르다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수직적 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우리나라의 경우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1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예전에는 어떻게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기술이 그렇게 복잡하지 않았음</a:t>
            </a:r>
            <a:endParaRPr lang="en-US" altLang="ko-KR" dirty="0" smtClean="0"/>
          </a:p>
          <a:p>
            <a:r>
              <a:rPr lang="ko-KR" altLang="en-US" dirty="0" smtClean="0"/>
              <a:t>사람들이 순수했음</a:t>
            </a:r>
            <a:endParaRPr lang="en-US" altLang="ko-KR" dirty="0" smtClean="0"/>
          </a:p>
          <a:p>
            <a:r>
              <a:rPr lang="ko-KR" altLang="en-US" dirty="0" smtClean="0"/>
              <a:t>자금 순환이 좋았음</a:t>
            </a:r>
            <a:endParaRPr lang="en-US" altLang="ko-KR" dirty="0" smtClean="0"/>
          </a:p>
          <a:p>
            <a:r>
              <a:rPr lang="ko-KR" altLang="en-US" dirty="0" smtClean="0"/>
              <a:t>호황기였</a:t>
            </a:r>
            <a:r>
              <a:rPr lang="ko-KR" altLang="en-US" dirty="0"/>
              <a:t>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7056784" cy="159288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괜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찮은 기획자 한 명이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충분한 자본과 인력을 공급 받는다면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 성공할 만한 여지가 있었다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</TotalTime>
  <Words>631</Words>
  <Application>Microsoft Office PowerPoint</Application>
  <PresentationFormat>화면 슬라이드 쇼(4:3)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태양</vt:lpstr>
      <vt:lpstr>개발 이야기</vt:lpstr>
      <vt:lpstr>개발에 필요한 사람</vt:lpstr>
      <vt:lpstr>기획자</vt:lpstr>
      <vt:lpstr>개발자</vt:lpstr>
      <vt:lpstr>디자이너</vt:lpstr>
      <vt:lpstr>성공의 법칙</vt:lpstr>
      <vt:lpstr>실패의 법칙</vt:lpstr>
      <vt:lpstr>협업이 안 되는 이유</vt:lpstr>
      <vt:lpstr>예전에는 어떻게?</vt:lpstr>
      <vt:lpstr>지금은 어떤 상황?</vt:lpstr>
      <vt:lpstr>시대적 트랜드</vt:lpstr>
      <vt:lpstr>선택의 문</vt:lpstr>
      <vt:lpstr>이 이야기는 누구를 위한 것인가?</vt:lpstr>
      <vt:lpstr>개발에 필요한 능력</vt:lpstr>
      <vt:lpstr>외주 용역에 대한 오해</vt:lpstr>
      <vt:lpstr>새로운 방식의 필요</vt:lpstr>
      <vt:lpstr>배워야 할 것</vt:lpstr>
      <vt:lpstr>절차 지향형 언어</vt:lpstr>
      <vt:lpstr>객체 지향형 언어</vt:lpstr>
      <vt:lpstr>소프트웨어 개발에 대한 인식 변화</vt:lpstr>
      <vt:lpstr>Agile 개발 기법</vt:lpstr>
      <vt:lpstr>결론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이야기</dc:title>
  <dc:creator>Microsoft Corporation</dc:creator>
  <cp:lastModifiedBy>Jaehong Oh</cp:lastModifiedBy>
  <cp:revision>36</cp:revision>
  <dcterms:created xsi:type="dcterms:W3CDTF">2006-10-05T04:04:58Z</dcterms:created>
  <dcterms:modified xsi:type="dcterms:W3CDTF">2015-05-06T02:04:39Z</dcterms:modified>
</cp:coreProperties>
</file>