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4" r:id="rId2"/>
    <p:sldId id="428" r:id="rId3"/>
    <p:sldId id="430" r:id="rId4"/>
    <p:sldId id="429" r:id="rId5"/>
    <p:sldId id="433" r:id="rId6"/>
    <p:sldId id="434" r:id="rId7"/>
    <p:sldId id="448" r:id="rId8"/>
    <p:sldId id="449" r:id="rId9"/>
    <p:sldId id="431" r:id="rId10"/>
    <p:sldId id="432" r:id="rId11"/>
    <p:sldId id="444" r:id="rId12"/>
    <p:sldId id="435" r:id="rId13"/>
    <p:sldId id="436" r:id="rId14"/>
    <p:sldId id="437" r:id="rId15"/>
    <p:sldId id="439" r:id="rId16"/>
    <p:sldId id="440" r:id="rId17"/>
    <p:sldId id="441" r:id="rId18"/>
    <p:sldId id="443" r:id="rId19"/>
    <p:sldId id="442" r:id="rId20"/>
    <p:sldId id="445" r:id="rId21"/>
    <p:sldId id="438" r:id="rId22"/>
    <p:sldId id="446" r:id="rId23"/>
    <p:sldId id="447" r:id="rId24"/>
    <p:sldId id="398" r:id="rId25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98793" autoAdjust="0"/>
  </p:normalViewPr>
  <p:slideViewPr>
    <p:cSldViewPr>
      <p:cViewPr>
        <p:scale>
          <a:sx n="75" d="100"/>
          <a:sy n="75" d="100"/>
        </p:scale>
        <p:origin x="-1805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abs.com/products/mcu/pages/usbtouartbridgevcpdrivers.aspx" TargetMode="External"/><Relationship Id="rId2" Type="http://schemas.openxmlformats.org/officeDocument/2006/relationships/hyperlink" Target="http://www.ftdichip.com/Drivers/VCP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시</a:t>
            </a:r>
            <a:r>
              <a:rPr lang="ko-KR" altLang="en-US" sz="5400" dirty="0"/>
              <a:t>작</a:t>
            </a:r>
            <a:endParaRPr lang="ko-KR" altLang="en-US" sz="5400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VCP </a:t>
            </a:r>
            <a:r>
              <a:rPr lang="ko-KR" altLang="en-US" dirty="0" smtClean="0"/>
              <a:t>드라이버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보드와 </a:t>
            </a:r>
            <a:r>
              <a:rPr kumimoji="0" lang="en-US" altLang="ko-KR" dirty="0" smtClean="0">
                <a:ea typeface="굴림" pitchFamily="50" charset="-127"/>
              </a:rPr>
              <a:t>PC</a:t>
            </a:r>
            <a:r>
              <a:rPr kumimoji="0" lang="ko-KR" altLang="en-US" dirty="0" smtClean="0">
                <a:ea typeface="굴림" pitchFamily="50" charset="-127"/>
              </a:rPr>
              <a:t>를 연결하는 방법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시리얼 통신</a:t>
            </a:r>
            <a:r>
              <a:rPr kumimoji="0" lang="en-US" altLang="ko-KR" dirty="0" smtClean="0">
                <a:ea typeface="굴림" pitchFamily="50" charset="-127"/>
              </a:rPr>
              <a:t>(Serial Communication)</a:t>
            </a:r>
          </a:p>
          <a:p>
            <a:pPr lvl="1">
              <a:defRPr/>
            </a:pPr>
            <a:r>
              <a:rPr kumimoji="0" lang="ko-KR" altLang="en-US" dirty="0" err="1" smtClean="0">
                <a:ea typeface="굴림" pitchFamily="50" charset="-127"/>
              </a:rPr>
              <a:t>임베디드</a:t>
            </a:r>
            <a:r>
              <a:rPr kumimoji="0" lang="ko-KR" altLang="en-US" dirty="0" smtClean="0">
                <a:ea typeface="굴림" pitchFamily="50" charset="-127"/>
              </a:rPr>
              <a:t> 장치와 </a:t>
            </a:r>
            <a:r>
              <a:rPr kumimoji="0" lang="en-US" altLang="ko-KR" dirty="0" smtClean="0">
                <a:ea typeface="굴림" pitchFamily="50" charset="-127"/>
              </a:rPr>
              <a:t>PC</a:t>
            </a:r>
            <a:r>
              <a:rPr kumimoji="0" lang="ko-KR" altLang="en-US" dirty="0" smtClean="0">
                <a:ea typeface="굴림" pitchFamily="50" charset="-127"/>
              </a:rPr>
              <a:t>를 연결하는 기초 통신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예전에 직렬 포트 혹은 </a:t>
            </a:r>
            <a:r>
              <a:rPr kumimoji="0" lang="en-US" altLang="ko-KR" dirty="0" smtClean="0">
                <a:ea typeface="굴림" pitchFamily="50" charset="-127"/>
              </a:rPr>
              <a:t>RS-232</a:t>
            </a:r>
            <a:r>
              <a:rPr kumimoji="0" lang="ko-KR" altLang="en-US" dirty="0" smtClean="0">
                <a:ea typeface="굴림" pitchFamily="50" charset="-127"/>
              </a:rPr>
              <a:t>라 불림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장치 관리자에서 확인 가능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PC </a:t>
            </a:r>
            <a:r>
              <a:rPr kumimoji="0" lang="ko-KR" altLang="en-US" dirty="0" smtClean="0">
                <a:ea typeface="굴림" pitchFamily="50" charset="-127"/>
              </a:rPr>
              <a:t>슬림화로 점차 사라짐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여전히 수요 존재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USB</a:t>
            </a:r>
            <a:r>
              <a:rPr kumimoji="0" lang="ko-KR" altLang="en-US" dirty="0" smtClean="0">
                <a:ea typeface="굴림" pitchFamily="50" charset="-127"/>
              </a:rPr>
              <a:t>로 흡수됨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VCP(Virtual COM Port)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가상 직렬 포트로 사용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드라이버 필요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1416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9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VCP </a:t>
            </a:r>
            <a:r>
              <a:rPr lang="ko-KR" altLang="en-US" smtClean="0"/>
              <a:t>드라이버 설치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374650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>
                <a:ea typeface="굴림" charset="-127"/>
              </a:rPr>
              <a:t>USB2Serial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대표적 </a:t>
            </a:r>
            <a:r>
              <a:rPr kumimoji="0" lang="en-US" altLang="ko-KR">
                <a:ea typeface="굴림" charset="-127"/>
              </a:rPr>
              <a:t>Chip</a:t>
            </a:r>
            <a:r>
              <a:rPr kumimoji="0" lang="ko-KR" altLang="en-US">
                <a:ea typeface="굴림" charset="-127"/>
              </a:rPr>
              <a:t> 메이커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charset="-127"/>
              </a:rPr>
              <a:t>FTDI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lang="en-US" altLang="ko-KR">
                <a:hlinkClick r:id="rId2"/>
              </a:rPr>
              <a:t>http://www.ftdichip.com/Drivers/VCP.htm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>
                <a:ea typeface="굴림" charset="-127"/>
              </a:rPr>
              <a:t>Silicon Lab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lang="en-US" altLang="ko-KR">
                <a:hlinkClick r:id="rId3"/>
              </a:rPr>
              <a:t>http://www.silabs.com/products/mcu/pages/usbtouartbridgevcpdrivers.aspx</a:t>
            </a:r>
            <a:endParaRPr kumimoji="0" lang="en-US" altLang="ko-KR">
              <a:ea typeface="굴림" charset="-127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9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</a:t>
            </a:r>
            <a:r>
              <a:rPr lang="ko-KR" altLang="en-US" dirty="0" smtClean="0"/>
              <a:t>는 혁신이다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복잡한 개발 </a:t>
            </a:r>
            <a:r>
              <a:rPr kumimoji="0" lang="en-US" altLang="ko-KR" dirty="0" smtClean="0">
                <a:ea typeface="굴림" pitchFamily="50" charset="-127"/>
              </a:rPr>
              <a:t>Flow</a:t>
            </a:r>
            <a:r>
              <a:rPr kumimoji="0" lang="ko-KR" altLang="en-US" dirty="0" smtClean="0">
                <a:ea typeface="굴림" pitchFamily="50" charset="-127"/>
              </a:rPr>
              <a:t>를 단순화시킴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고가의 장비가 없이도 개발 가능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고도의 전문 기술이 없어도 사용 가능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2903668" cy="28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7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</a:t>
            </a:r>
            <a:r>
              <a:rPr lang="ko-KR" altLang="en-US" dirty="0" smtClean="0"/>
              <a:t> 계보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55679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Uno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1600" y="3284984"/>
            <a:ext cx="144016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Due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4869160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Tre</a:t>
            </a:r>
            <a:endParaRPr lang="ko-KR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411760" y="1124744"/>
            <a:ext cx="626469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000" dirty="0" smtClean="0">
                <a:ea typeface="굴림" pitchFamily="50" charset="-127"/>
              </a:rPr>
              <a:t>AVR CPU</a:t>
            </a:r>
            <a:r>
              <a:rPr kumimoji="0" lang="ko-KR" altLang="en-US" sz="2000" dirty="0" smtClean="0">
                <a:ea typeface="굴림" pitchFamily="50" charset="-127"/>
              </a:rPr>
              <a:t>사용 </a:t>
            </a:r>
            <a:r>
              <a:rPr kumimoji="0" lang="en-US" altLang="ko-KR" sz="2000" dirty="0" smtClean="0">
                <a:ea typeface="굴림" pitchFamily="50" charset="-127"/>
              </a:rPr>
              <a:t>(Atmega32)</a:t>
            </a:r>
          </a:p>
          <a:p>
            <a:pPr>
              <a:defRPr/>
            </a:pPr>
            <a:r>
              <a:rPr kumimoji="0" lang="ko-KR" altLang="en-US" sz="2000" dirty="0" smtClean="0">
                <a:ea typeface="굴림" pitchFamily="50" charset="-127"/>
              </a:rPr>
              <a:t>가장 널리 사용되며 호환 및 응용 시리즈가 많다</a:t>
            </a:r>
            <a:r>
              <a:rPr kumimoji="0" lang="en-US" altLang="ko-KR" sz="2000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sz="2000" dirty="0" smtClean="0">
                <a:ea typeface="굴림" pitchFamily="50" charset="-127"/>
              </a:rPr>
              <a:t>오래된 코어이기에 교육</a:t>
            </a:r>
            <a:r>
              <a:rPr kumimoji="0" lang="en-US" altLang="ko-KR" sz="2000" dirty="0" smtClean="0">
                <a:ea typeface="굴림" pitchFamily="50" charset="-127"/>
              </a:rPr>
              <a:t>/</a:t>
            </a:r>
            <a:r>
              <a:rPr kumimoji="0" lang="ko-KR" altLang="en-US" sz="2000" dirty="0" smtClean="0">
                <a:ea typeface="굴림" pitchFamily="50" charset="-127"/>
              </a:rPr>
              <a:t>학습</a:t>
            </a:r>
            <a:r>
              <a:rPr kumimoji="0" lang="en-US" altLang="ko-KR" sz="2000" dirty="0" smtClean="0">
                <a:ea typeface="굴림" pitchFamily="50" charset="-127"/>
              </a:rPr>
              <a:t>/</a:t>
            </a:r>
            <a:r>
              <a:rPr kumimoji="0" lang="ko-KR" altLang="en-US" sz="2000" dirty="0" smtClean="0">
                <a:ea typeface="굴림" pitchFamily="50" charset="-127"/>
              </a:rPr>
              <a:t>취미 등 개인에게는 좋지만</a:t>
            </a:r>
            <a:r>
              <a:rPr kumimoji="0" lang="en-US" altLang="ko-KR" sz="2000" dirty="0" smtClean="0">
                <a:ea typeface="굴림" pitchFamily="50" charset="-127"/>
              </a:rPr>
              <a:t>, </a:t>
            </a:r>
            <a:r>
              <a:rPr kumimoji="0" lang="ko-KR" altLang="en-US" sz="2000" dirty="0" smtClean="0">
                <a:ea typeface="굴림" pitchFamily="50" charset="-127"/>
              </a:rPr>
              <a:t>기업 등 전문 분야에서는 약함</a:t>
            </a:r>
            <a:r>
              <a:rPr kumimoji="0" lang="en-US" altLang="ko-KR" sz="2000" dirty="0" smtClean="0">
                <a:ea typeface="굴림" pitchFamily="50" charset="-127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83768" y="3005336"/>
            <a:ext cx="6264696" cy="13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000" dirty="0" smtClean="0">
                <a:ea typeface="굴림" pitchFamily="50" charset="-127"/>
              </a:rPr>
              <a:t>ARM CPU</a:t>
            </a:r>
            <a:r>
              <a:rPr kumimoji="0" lang="ko-KR" altLang="en-US" sz="2000" dirty="0" smtClean="0">
                <a:ea typeface="굴림" pitchFamily="50" charset="-127"/>
              </a:rPr>
              <a:t>사용 </a:t>
            </a:r>
            <a:r>
              <a:rPr kumimoji="0" lang="en-US" altLang="ko-KR" sz="2000" dirty="0" smtClean="0">
                <a:ea typeface="굴림" pitchFamily="50" charset="-127"/>
              </a:rPr>
              <a:t>(Arm 7)</a:t>
            </a:r>
          </a:p>
          <a:p>
            <a:pPr>
              <a:defRPr/>
            </a:pPr>
            <a:r>
              <a:rPr kumimoji="0" lang="ko-KR" altLang="en-US" sz="2000" dirty="0" smtClean="0">
                <a:ea typeface="굴림" pitchFamily="50" charset="-127"/>
              </a:rPr>
              <a:t>전문 분야를 겨냥한 솔루션</a:t>
            </a:r>
            <a:endParaRPr kumimoji="0"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sz="2000" dirty="0" smtClean="0">
                <a:ea typeface="굴림" pitchFamily="50" charset="-127"/>
              </a:rPr>
              <a:t>아직 기반이 약해서 쉽게 확장되지 못함</a:t>
            </a:r>
            <a:endParaRPr kumimoji="0" lang="en-US" altLang="ko-KR" sz="2000" dirty="0" smtClean="0">
              <a:ea typeface="굴림" pitchFamily="50" charset="-127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83768" y="4589512"/>
            <a:ext cx="6264696" cy="13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000" dirty="0" smtClean="0">
                <a:ea typeface="굴림" pitchFamily="50" charset="-127"/>
              </a:rPr>
              <a:t>Uno</a:t>
            </a:r>
            <a:r>
              <a:rPr kumimoji="0" lang="ko-KR" altLang="en-US" sz="2000" dirty="0" smtClean="0">
                <a:ea typeface="굴림" pitchFamily="50" charset="-127"/>
              </a:rPr>
              <a:t>와 </a:t>
            </a:r>
            <a:r>
              <a:rPr kumimoji="0" lang="en-US" altLang="ko-KR" sz="2000" dirty="0" smtClean="0">
                <a:ea typeface="굴림" pitchFamily="50" charset="-127"/>
              </a:rPr>
              <a:t>Android</a:t>
            </a:r>
            <a:r>
              <a:rPr kumimoji="0" lang="ko-KR" altLang="en-US" sz="2000" dirty="0" smtClean="0">
                <a:ea typeface="굴림" pitchFamily="50" charset="-127"/>
              </a:rPr>
              <a:t>의 강점을 혼합</a:t>
            </a:r>
            <a:endParaRPr kumimoji="0"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sz="2000" dirty="0" smtClean="0">
                <a:ea typeface="굴림" pitchFamily="50" charset="-127"/>
              </a:rPr>
              <a:t>사물인터넷</a:t>
            </a:r>
            <a:r>
              <a:rPr kumimoji="0" lang="en-US" altLang="ko-KR" sz="2000" dirty="0" smtClean="0">
                <a:ea typeface="굴림" pitchFamily="50" charset="-127"/>
              </a:rPr>
              <a:t>(</a:t>
            </a:r>
            <a:r>
              <a:rPr kumimoji="0" lang="en-US" altLang="ko-KR" sz="2000" dirty="0" err="1" smtClean="0">
                <a:ea typeface="굴림" pitchFamily="50" charset="-127"/>
              </a:rPr>
              <a:t>IoT</a:t>
            </a:r>
            <a:r>
              <a:rPr kumimoji="0" lang="en-US" altLang="ko-KR" sz="2000" dirty="0" smtClean="0">
                <a:ea typeface="굴림" pitchFamily="50" charset="-127"/>
              </a:rPr>
              <a:t>) </a:t>
            </a:r>
            <a:r>
              <a:rPr kumimoji="0" lang="ko-KR" altLang="en-US" sz="2000" dirty="0" smtClean="0">
                <a:ea typeface="굴림" pitchFamily="50" charset="-127"/>
              </a:rPr>
              <a:t>시대를 겨냥한 야심작</a:t>
            </a:r>
            <a:endParaRPr kumimoji="0" lang="en-US" altLang="ko-KR" sz="2000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sz="2000" dirty="0" smtClean="0">
                <a:ea typeface="굴림" pitchFamily="50" charset="-127"/>
              </a:rPr>
              <a:t>아직 출시전이며 검증이 필요함</a:t>
            </a:r>
            <a:r>
              <a:rPr kumimoji="0" lang="en-US" altLang="ko-KR" sz="2000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66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</a:t>
            </a:r>
            <a:r>
              <a:rPr lang="ko-KR" altLang="en-US" dirty="0" smtClean="0"/>
              <a:t>호환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15836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Arduino</a:t>
            </a:r>
            <a:r>
              <a:rPr kumimoji="0" lang="ko-KR" altLang="en-US" dirty="0" smtClean="0">
                <a:ea typeface="굴림" pitchFamily="50" charset="-127"/>
              </a:rPr>
              <a:t>는 특정 제품을 지칭하는 것이 아닌 규격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체계를 부르는 명칭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Arduino </a:t>
            </a:r>
            <a:r>
              <a:rPr kumimoji="0" lang="ko-KR" altLang="en-US" dirty="0" smtClean="0">
                <a:ea typeface="굴림" pitchFamily="50" charset="-127"/>
              </a:rPr>
              <a:t>규격의 핵심은 </a:t>
            </a:r>
            <a:r>
              <a:rPr kumimoji="0" lang="en-US" altLang="ko-KR" dirty="0" smtClean="0">
                <a:ea typeface="굴림" pitchFamily="50" charset="-127"/>
              </a:rPr>
              <a:t>H/W</a:t>
            </a:r>
            <a:r>
              <a:rPr kumimoji="0" lang="ko-KR" altLang="en-US" dirty="0" smtClean="0">
                <a:ea typeface="굴림" pitchFamily="50" charset="-127"/>
              </a:rPr>
              <a:t>가 아닌 </a:t>
            </a:r>
            <a:r>
              <a:rPr kumimoji="0" lang="en-US" altLang="ko-KR" dirty="0" smtClean="0">
                <a:ea typeface="굴림" pitchFamily="50" charset="-127"/>
              </a:rPr>
              <a:t>S/W</a:t>
            </a:r>
            <a:r>
              <a:rPr kumimoji="0" lang="ko-KR" altLang="en-US" dirty="0" smtClean="0">
                <a:ea typeface="굴림" pitchFamily="50" charset="-127"/>
              </a:rPr>
              <a:t>에 있음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Arduino </a:t>
            </a:r>
            <a:r>
              <a:rPr kumimoji="0" lang="ko-KR" altLang="en-US" dirty="0" smtClean="0">
                <a:ea typeface="굴림" pitchFamily="50" charset="-127"/>
              </a:rPr>
              <a:t>규격은 오픈 소스화되어 있기에 누구나 사용할 수 있으며 상용화도 가능함</a:t>
            </a:r>
            <a:endParaRPr kumimoji="0" lang="en-US" altLang="ko-KR" dirty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이것이 널리 퍼질 수 있었던 원동력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Arduino S/W</a:t>
            </a:r>
            <a:r>
              <a:rPr kumimoji="0" lang="ko-KR" altLang="en-US" dirty="0" smtClean="0">
                <a:ea typeface="굴림" pitchFamily="50" charset="-127"/>
              </a:rPr>
              <a:t>를 공통으로 사용할 수 있다는 것이 바로 호환의 의미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8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Arduino IDE </a:t>
            </a:r>
            <a:r>
              <a:rPr lang="ko-KR" altLang="en-US" smtClean="0"/>
              <a:t>설치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다운로드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charset="-127"/>
                <a:hlinkClick r:id="rId2"/>
              </a:rPr>
              <a:t>http://arduino.cc/en/main/software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버전 종류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charset="-127"/>
              </a:rPr>
              <a:t>V1.0.X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Uno </a:t>
            </a:r>
            <a:r>
              <a:rPr kumimoji="0" lang="ko-KR" altLang="en-US" dirty="0">
                <a:ea typeface="굴림" charset="-127"/>
              </a:rPr>
              <a:t>계열</a:t>
            </a:r>
            <a:r>
              <a:rPr kumimoji="0" lang="en-US" altLang="ko-KR" dirty="0">
                <a:ea typeface="굴림" charset="-127"/>
              </a:rPr>
              <a:t>(AVR CPU</a:t>
            </a:r>
            <a:r>
              <a:rPr kumimoji="0" lang="ko-KR" altLang="en-US" dirty="0">
                <a:ea typeface="굴림" charset="-127"/>
              </a:rPr>
              <a:t>시리즈</a:t>
            </a:r>
            <a:r>
              <a:rPr kumimoji="0" lang="en-US" altLang="ko-KR" dirty="0">
                <a:ea typeface="굴림" charset="-127"/>
              </a:rPr>
              <a:t>)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charset="-127"/>
              </a:rPr>
              <a:t>V1.5.X</a:t>
            </a: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charset="-127"/>
              </a:rPr>
              <a:t>Due </a:t>
            </a:r>
            <a:r>
              <a:rPr kumimoji="0" lang="ko-KR" altLang="en-US" dirty="0">
                <a:ea typeface="굴림" charset="-127"/>
              </a:rPr>
              <a:t>계열</a:t>
            </a:r>
            <a:r>
              <a:rPr kumimoji="0" lang="en-US" altLang="ko-KR" dirty="0">
                <a:ea typeface="굴림" charset="-127"/>
              </a:rPr>
              <a:t>(ARM7 core</a:t>
            </a:r>
            <a:r>
              <a:rPr kumimoji="0" lang="en-US" altLang="ko-KR" dirty="0" smtClean="0">
                <a:ea typeface="굴림" charset="-127"/>
              </a:rPr>
              <a:t>)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 smtClean="0">
                <a:ea typeface="굴림" charset="-127"/>
              </a:rPr>
              <a:t>V1.6.X</a:t>
            </a:r>
            <a:endParaRPr kumimoji="0" lang="en-US" altLang="ko-KR" dirty="0">
              <a:ea typeface="굴림" charset="-127"/>
            </a:endParaRPr>
          </a:p>
          <a:p>
            <a:pPr marL="1143000" lvl="2" indent="-2286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통합 버전</a:t>
            </a:r>
            <a:endParaRPr kumimoji="0" lang="en-US" altLang="ko-KR" dirty="0">
              <a:ea typeface="굴림" charset="-127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65400"/>
            <a:ext cx="2763837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0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Arduino IDE Menu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기본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파일 및 편집 관련 메뉴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예제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err="1" smtClean="0">
                <a:ea typeface="굴림" pitchFamily="50" charset="-127"/>
              </a:rPr>
              <a:t>아두이노</a:t>
            </a:r>
            <a:r>
              <a:rPr kumimoji="0" lang="ko-KR" altLang="en-US" dirty="0" smtClean="0">
                <a:ea typeface="굴림" pitchFamily="50" charset="-127"/>
              </a:rPr>
              <a:t> 공식 예제 모음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업로드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프로그램을 보드에 넣는 작업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스케치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확인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컴파일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오류 확인 작업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라이브러리 추가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도구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자동 포맷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자동 소스 </a:t>
            </a:r>
            <a:r>
              <a:rPr kumimoji="0" lang="ko-KR" altLang="en-US" dirty="0" err="1" smtClean="0">
                <a:ea typeface="굴림" pitchFamily="50" charset="-127"/>
              </a:rPr>
              <a:t>줄맞춤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시리얼 모니터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보드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시리얼 포트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프로그래머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err="1" smtClean="0">
                <a:ea typeface="굴림" pitchFamily="50" charset="-127"/>
              </a:rPr>
              <a:t>부트로더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Arduino Sketch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스케치</a:t>
            </a:r>
            <a:r>
              <a:rPr kumimoji="0" lang="en-US" altLang="ko-KR">
                <a:ea typeface="굴림" charset="-127"/>
              </a:rPr>
              <a:t>: </a:t>
            </a:r>
            <a:r>
              <a:rPr kumimoji="0" lang="ko-KR" altLang="en-US">
                <a:ea typeface="굴림" charset="-127"/>
              </a:rPr>
              <a:t>프로그램 소스를 부르는 이름</a:t>
            </a: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파일 확장자</a:t>
            </a:r>
            <a:r>
              <a:rPr kumimoji="0" lang="en-US" altLang="ko-KR">
                <a:ea typeface="굴림" charset="-127"/>
              </a:rPr>
              <a:t>: *.ino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폴더 단위로 관리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여러 개의 </a:t>
            </a:r>
            <a:r>
              <a:rPr kumimoji="0" lang="en-US" altLang="ko-KR">
                <a:ea typeface="굴림" charset="-127"/>
              </a:rPr>
              <a:t>ino</a:t>
            </a:r>
            <a:r>
              <a:rPr kumimoji="0" lang="ko-KR" altLang="en-US">
                <a:ea typeface="굴림" charset="-127"/>
              </a:rPr>
              <a:t>파일을 합칠 수 있음</a:t>
            </a:r>
            <a:r>
              <a:rPr kumimoji="0" lang="en-US" altLang="ko-KR">
                <a:ea typeface="굴림" charset="-127"/>
              </a:rPr>
              <a:t>.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하나의 프로그램을 여러 </a:t>
            </a:r>
            <a:r>
              <a:rPr kumimoji="0" lang="en-US" altLang="ko-KR">
                <a:ea typeface="굴림" charset="-127"/>
              </a:rPr>
              <a:t>ino</a:t>
            </a:r>
            <a:r>
              <a:rPr kumimoji="0" lang="ko-KR" altLang="en-US">
                <a:ea typeface="굴림" charset="-127"/>
              </a:rPr>
              <a:t>파일에 작성 가능</a:t>
            </a: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>
                <a:ea typeface="굴림" charset="-127"/>
              </a:rPr>
              <a:t>스케치 폴더</a:t>
            </a:r>
            <a:endParaRPr kumimoji="0" lang="en-US" altLang="ko-KR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사용자 폴더 </a:t>
            </a:r>
            <a:r>
              <a:rPr kumimoji="0" lang="en-US" altLang="ko-KR">
                <a:ea typeface="굴림" charset="-127"/>
              </a:rPr>
              <a:t>(</a:t>
            </a:r>
            <a:r>
              <a:rPr kumimoji="0" lang="ko-KR" altLang="en-US">
                <a:ea typeface="굴림" charset="-127"/>
              </a:rPr>
              <a:t>일종의 내 문서 폴더 역할</a:t>
            </a:r>
            <a:r>
              <a:rPr kumimoji="0" lang="en-US" altLang="ko-KR">
                <a:ea typeface="굴림" charset="-127"/>
              </a:rPr>
              <a:t>)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>
                <a:ea typeface="굴림" charset="-127"/>
              </a:rPr>
              <a:t>환경 설정에서 위치 변경 가능</a:t>
            </a:r>
            <a:endParaRPr kumimoji="0" lang="en-US" altLang="ko-KR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3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smtClean="0"/>
              <a:t>Arduino </a:t>
            </a:r>
            <a:r>
              <a:rPr lang="ko-KR" altLang="en-US" smtClean="0"/>
              <a:t>보드와 시리얼 포트 선택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보드 선택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charset="-127"/>
              </a:rPr>
              <a:t>Arduino IDE</a:t>
            </a:r>
            <a:r>
              <a:rPr kumimoji="0" lang="ko-KR" altLang="en-US" dirty="0">
                <a:ea typeface="굴림" charset="-127"/>
              </a:rPr>
              <a:t>의 도구</a:t>
            </a:r>
            <a:r>
              <a:rPr kumimoji="0" lang="en-US" altLang="ko-KR" dirty="0">
                <a:ea typeface="굴림" charset="-127"/>
              </a:rPr>
              <a:t>-&gt;</a:t>
            </a:r>
            <a:r>
              <a:rPr kumimoji="0" lang="ko-KR" altLang="en-US" dirty="0">
                <a:ea typeface="굴림" charset="-127"/>
              </a:rPr>
              <a:t>보드 메뉴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>
                <a:ea typeface="굴림" charset="-127"/>
              </a:rPr>
              <a:t>가장 많이 쓰이는 보드</a:t>
            </a:r>
            <a:r>
              <a:rPr kumimoji="0" lang="en-US" altLang="ko-KR" dirty="0">
                <a:ea typeface="굴림" charset="-127"/>
              </a:rPr>
              <a:t>: Arduino Uno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시리얼 포트 선택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>
                <a:ea typeface="굴림" charset="-127"/>
              </a:rPr>
              <a:t>장치 관리자를 통해 포트 확인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en-US" altLang="ko-KR" dirty="0">
                <a:ea typeface="굴림" charset="-127"/>
              </a:rPr>
              <a:t>Arduino IDE</a:t>
            </a:r>
            <a:r>
              <a:rPr kumimoji="0" lang="ko-KR" altLang="en-US" dirty="0">
                <a:ea typeface="굴림" charset="-127"/>
              </a:rPr>
              <a:t>의 도구</a:t>
            </a:r>
            <a:r>
              <a:rPr kumimoji="0" lang="en-US" altLang="ko-KR" dirty="0">
                <a:ea typeface="굴림" charset="-127"/>
              </a:rPr>
              <a:t>-&gt;</a:t>
            </a:r>
            <a:r>
              <a:rPr kumimoji="0" lang="ko-KR" altLang="en-US" dirty="0">
                <a:ea typeface="굴림" charset="-127"/>
              </a:rPr>
              <a:t>시리얼 포트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실습</a:t>
            </a:r>
            <a:endParaRPr kumimoji="0" lang="en-US" altLang="ko-KR" dirty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>
                <a:ea typeface="굴림" charset="-127"/>
              </a:rPr>
              <a:t>예제 선택</a:t>
            </a:r>
            <a:r>
              <a:rPr kumimoji="0" lang="en-US" altLang="ko-KR" dirty="0">
                <a:ea typeface="굴림" charset="-127"/>
              </a:rPr>
              <a:t>(</a:t>
            </a:r>
            <a:r>
              <a:rPr kumimoji="0" lang="ko-KR" altLang="en-US" dirty="0">
                <a:ea typeface="굴림" charset="-127"/>
              </a:rPr>
              <a:t>시리얼 통신</a:t>
            </a:r>
            <a:r>
              <a:rPr kumimoji="0" lang="en-US" altLang="ko-KR" dirty="0">
                <a:ea typeface="굴림" charset="-127"/>
              </a:rPr>
              <a:t>)</a:t>
            </a: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r>
              <a:rPr kumimoji="0" lang="ko-KR" altLang="en-US" dirty="0">
                <a:ea typeface="굴림" charset="-127"/>
              </a:rPr>
              <a:t>시리얼 모니터를 통해 결과 확인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smtClean="0"/>
              <a:t>실습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스케치 생성</a:t>
            </a:r>
            <a:r>
              <a:rPr kumimoji="0" lang="en-US" altLang="ko-KR" dirty="0">
                <a:ea typeface="굴림" charset="-127"/>
              </a:rPr>
              <a:t> </a:t>
            </a:r>
            <a:r>
              <a:rPr kumimoji="0" lang="ko-KR" altLang="en-US" dirty="0">
                <a:ea typeface="굴림" charset="-127"/>
              </a:rPr>
              <a:t>및 로드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스케치 폴더 위치 확인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예제 </a:t>
            </a:r>
            <a:r>
              <a:rPr kumimoji="0" lang="ko-KR" altLang="en-US" dirty="0" smtClean="0">
                <a:ea typeface="굴림" charset="-127"/>
              </a:rPr>
              <a:t>컴파일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>
                <a:ea typeface="굴림" charset="-127"/>
              </a:rPr>
              <a:t>시리얼 </a:t>
            </a:r>
            <a:r>
              <a:rPr kumimoji="0" lang="ko-KR" altLang="en-US" dirty="0" smtClean="0">
                <a:ea typeface="굴림" charset="-127"/>
              </a:rPr>
              <a:t>통신 예제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결과 확인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시리얼 모니터 활용</a:t>
            </a: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6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임베디드</a:t>
            </a:r>
            <a:r>
              <a:rPr kumimoji="0" lang="ko-KR" altLang="en-US" dirty="0" smtClean="0">
                <a:ea typeface="굴림" pitchFamily="50" charset="-127"/>
              </a:rPr>
              <a:t> 개발 환경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Arduino IDE </a:t>
            </a:r>
            <a:r>
              <a:rPr kumimoji="0" lang="ko-KR" altLang="en-US" dirty="0" smtClean="0">
                <a:ea typeface="굴림" pitchFamily="50" charset="-127"/>
              </a:rPr>
              <a:t>설치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Smart Maker </a:t>
            </a:r>
            <a:r>
              <a:rPr kumimoji="0" lang="ko-KR" altLang="en-US" dirty="0" smtClean="0">
                <a:ea typeface="굴림" pitchFamily="50" charset="-127"/>
              </a:rPr>
              <a:t>설치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작동 확인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Smart Maker </a:t>
            </a:r>
            <a:r>
              <a:rPr lang="ko-KR" altLang="en-US" dirty="0" smtClean="0"/>
              <a:t>설치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Asset Package </a:t>
            </a:r>
            <a:r>
              <a:rPr kumimoji="0" lang="ko-KR" altLang="en-US" dirty="0" smtClean="0">
                <a:ea typeface="굴림" pitchFamily="50" charset="-127"/>
              </a:rPr>
              <a:t>복</a:t>
            </a:r>
            <a:r>
              <a:rPr kumimoji="0" lang="ko-KR" altLang="en-US" dirty="0">
                <a:ea typeface="굴림" pitchFamily="50" charset="-127"/>
              </a:rPr>
              <a:t>사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향후 </a:t>
            </a:r>
            <a:r>
              <a:rPr kumimoji="0" lang="en-US" altLang="ko-KR" dirty="0" smtClean="0">
                <a:ea typeface="굴림" pitchFamily="50" charset="-127"/>
              </a:rPr>
              <a:t>Asset Store</a:t>
            </a:r>
            <a:r>
              <a:rPr kumimoji="0" lang="ko-KR" altLang="en-US" dirty="0" smtClean="0">
                <a:ea typeface="굴림" pitchFamily="50" charset="-127"/>
              </a:rPr>
              <a:t>에 배포 예정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Import Asset Package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다른 </a:t>
            </a:r>
            <a:r>
              <a:rPr kumimoji="0" lang="en-US" altLang="ko-KR" dirty="0" smtClean="0">
                <a:ea typeface="굴림" pitchFamily="50" charset="-127"/>
              </a:rPr>
              <a:t>3rd party asset package</a:t>
            </a:r>
            <a:r>
              <a:rPr kumimoji="0" lang="ko-KR" altLang="en-US" dirty="0" smtClean="0">
                <a:ea typeface="굴림" pitchFamily="50" charset="-127"/>
              </a:rPr>
              <a:t>와 마찬가지로 새 프로젝트 생성 시 추가 필요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dirty="0" err="1" smtClean="0">
                <a:ea typeface="굴림" pitchFamily="50" charset="-127"/>
              </a:rPr>
              <a:t>.Net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en-US" altLang="ko-KR" dirty="0" err="1" smtClean="0">
                <a:ea typeface="굴림" pitchFamily="50" charset="-127"/>
              </a:rPr>
              <a:t>SerialPort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에러 해결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Edit-&gt;Project Setting-&gt;Player </a:t>
            </a:r>
            <a:r>
              <a:rPr kumimoji="0" lang="ko-KR" altLang="en-US" dirty="0" smtClean="0">
                <a:ea typeface="굴림" pitchFamily="50" charset="-127"/>
              </a:rPr>
              <a:t>메뉴를 선택한 후</a:t>
            </a:r>
            <a:r>
              <a:rPr kumimoji="0" lang="en-US" altLang="ko-KR" dirty="0" smtClean="0">
                <a:ea typeface="굴림" pitchFamily="50" charset="-127"/>
              </a:rPr>
              <a:t>, Inspector</a:t>
            </a:r>
            <a:r>
              <a:rPr kumimoji="0" lang="ko-KR" altLang="en-US" dirty="0" smtClean="0">
                <a:ea typeface="굴림" pitchFamily="50" charset="-127"/>
              </a:rPr>
              <a:t>창의 </a:t>
            </a:r>
            <a:r>
              <a:rPr kumimoji="0" lang="en-US" altLang="ko-KR" dirty="0" smtClean="0">
                <a:ea typeface="굴림" pitchFamily="50" charset="-127"/>
              </a:rPr>
              <a:t>Optimization</a:t>
            </a:r>
            <a:r>
              <a:rPr kumimoji="0" lang="ko-KR" altLang="en-US" dirty="0" smtClean="0">
                <a:ea typeface="굴림" pitchFamily="50" charset="-127"/>
              </a:rPr>
              <a:t>에서 </a:t>
            </a:r>
            <a:r>
              <a:rPr kumimoji="0" lang="en-US" altLang="ko-KR" dirty="0" err="1" smtClean="0">
                <a:ea typeface="굴림" pitchFamily="50" charset="-127"/>
              </a:rPr>
              <a:t>.Net</a:t>
            </a:r>
            <a:r>
              <a:rPr kumimoji="0" lang="en-US" altLang="ko-KR" dirty="0" smtClean="0">
                <a:ea typeface="굴림" pitchFamily="50" charset="-127"/>
              </a:rPr>
              <a:t> 2.0 Subset</a:t>
            </a:r>
            <a:r>
              <a:rPr kumimoji="0" lang="ko-KR" altLang="en-US" dirty="0" smtClean="0">
                <a:ea typeface="굴림" pitchFamily="50" charset="-127"/>
              </a:rPr>
              <a:t>을 </a:t>
            </a:r>
            <a:r>
              <a:rPr kumimoji="0" lang="en-US" altLang="ko-KR" dirty="0" err="1" smtClean="0">
                <a:ea typeface="굴림" pitchFamily="50" charset="-127"/>
              </a:rPr>
              <a:t>.Net</a:t>
            </a:r>
            <a:r>
              <a:rPr kumimoji="0" lang="en-US" altLang="ko-KR" dirty="0" smtClean="0">
                <a:ea typeface="굴림" pitchFamily="50" charset="-127"/>
              </a:rPr>
              <a:t> 2.0</a:t>
            </a:r>
            <a:r>
              <a:rPr kumimoji="0" lang="ko-KR" altLang="en-US" dirty="0" smtClean="0">
                <a:ea typeface="굴림" pitchFamily="50" charset="-127"/>
              </a:rPr>
              <a:t>으로 변경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69159"/>
            <a:ext cx="45354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7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New Scene</a:t>
            </a:r>
            <a:r>
              <a:rPr kumimoji="0" lang="ko-KR" altLang="en-US" dirty="0" smtClean="0">
                <a:ea typeface="굴림" charset="-127"/>
              </a:rPr>
              <a:t>생성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컴포넌트 추가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charset="-127"/>
              </a:rPr>
              <a:t>ArduinoApp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charset="-127"/>
              </a:rPr>
              <a:t>CommSerial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Create Sketch</a:t>
            </a:r>
            <a:r>
              <a:rPr kumimoji="0" lang="ko-KR" altLang="en-US" dirty="0" smtClean="0">
                <a:ea typeface="굴림" charset="-127"/>
              </a:rPr>
              <a:t>로 코드 생성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Sketch Upload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Connection </a:t>
            </a:r>
            <a:r>
              <a:rPr kumimoji="0" lang="ko-KR" altLang="en-US" dirty="0" smtClean="0">
                <a:ea typeface="굴림" charset="-127"/>
              </a:rPr>
              <a:t>확인</a:t>
            </a: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99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208268" cy="692150"/>
          </a:xfrm>
        </p:spPr>
        <p:txBody>
          <a:bodyPr/>
          <a:lstStyle/>
          <a:p>
            <a:r>
              <a:rPr lang="en-US" altLang="ko-KR" dirty="0" err="1" smtClean="0"/>
              <a:t>PlayMaker</a:t>
            </a:r>
            <a:r>
              <a:rPr lang="ko-KR" altLang="en-US" dirty="0"/>
              <a:t> </a:t>
            </a:r>
            <a:r>
              <a:rPr lang="en-US" altLang="ko-KR" dirty="0" smtClean="0"/>
              <a:t>for </a:t>
            </a:r>
            <a:r>
              <a:rPr lang="en-US" altLang="ko-KR" dirty="0" err="1" smtClean="0"/>
              <a:t>SmartMaker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charset="-127"/>
              </a:rPr>
              <a:t>추가 </a:t>
            </a:r>
            <a:r>
              <a:rPr kumimoji="0" lang="en-US" altLang="ko-KR" dirty="0" smtClean="0">
                <a:ea typeface="굴림" charset="-127"/>
              </a:rPr>
              <a:t>Asset Import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charset="-127"/>
              </a:rPr>
              <a:t>SmartMaker</a:t>
            </a:r>
            <a:r>
              <a:rPr kumimoji="0" lang="en-US" altLang="ko-KR" dirty="0" smtClean="0">
                <a:ea typeface="굴림" charset="-127"/>
              </a:rPr>
              <a:t>/</a:t>
            </a:r>
            <a:r>
              <a:rPr kumimoji="0" lang="en-US" altLang="ko-KR" dirty="0" err="1" smtClean="0">
                <a:ea typeface="굴림" charset="-127"/>
              </a:rPr>
              <a:t>PlayMaker</a:t>
            </a:r>
            <a:r>
              <a:rPr kumimoji="0" lang="en-US" altLang="ko-KR" dirty="0" smtClean="0">
                <a:ea typeface="굴림" charset="-127"/>
              </a:rPr>
              <a:t> </a:t>
            </a:r>
            <a:r>
              <a:rPr kumimoji="0" lang="ko-KR" altLang="en-US" dirty="0" smtClean="0">
                <a:ea typeface="굴림" charset="-127"/>
              </a:rPr>
              <a:t>폴더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charset="-127"/>
              </a:rPr>
              <a:t>PlayMaker</a:t>
            </a:r>
            <a:r>
              <a:rPr kumimoji="0" lang="ko-KR" altLang="en-US" dirty="0" smtClean="0">
                <a:ea typeface="굴림" charset="-127"/>
              </a:rPr>
              <a:t>에서 제어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Action </a:t>
            </a:r>
            <a:r>
              <a:rPr kumimoji="0" lang="ko-KR" altLang="en-US" dirty="0" smtClean="0">
                <a:ea typeface="굴림" charset="-127"/>
              </a:rPr>
              <a:t>활용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charset="-127"/>
              </a:rPr>
              <a:t>PlayMaker</a:t>
            </a:r>
            <a:r>
              <a:rPr kumimoji="0" lang="ko-KR" altLang="en-US" dirty="0" smtClean="0">
                <a:ea typeface="굴림" charset="-127"/>
              </a:rPr>
              <a:t>에서 </a:t>
            </a:r>
            <a:r>
              <a:rPr kumimoji="0" lang="en-US" altLang="ko-KR" dirty="0" smtClean="0">
                <a:ea typeface="굴림" charset="-127"/>
              </a:rPr>
              <a:t>Event Listening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Event Proxy </a:t>
            </a:r>
            <a:r>
              <a:rPr kumimoji="0" lang="ko-KR" altLang="en-US" dirty="0" smtClean="0">
                <a:ea typeface="굴림" charset="-127"/>
              </a:rPr>
              <a:t>활용</a:t>
            </a:r>
            <a:endParaRPr kumimoji="0"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68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charset="-127"/>
              </a:rPr>
              <a:t>ArduinoAppProxy</a:t>
            </a:r>
            <a:r>
              <a:rPr kumimoji="0" lang="en-US" altLang="ko-KR" dirty="0" smtClean="0">
                <a:ea typeface="굴림" charset="-127"/>
              </a:rPr>
              <a:t> </a:t>
            </a:r>
            <a:r>
              <a:rPr kumimoji="0" lang="ko-KR" altLang="en-US" dirty="0" smtClean="0">
                <a:ea typeface="굴림" charset="-127"/>
              </a:rPr>
              <a:t>추가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Event </a:t>
            </a:r>
            <a:r>
              <a:rPr kumimoji="0" lang="ko-KR" altLang="en-US" dirty="0" smtClean="0">
                <a:ea typeface="굴림" charset="-127"/>
              </a:rPr>
              <a:t>추가</a:t>
            </a:r>
            <a:endParaRPr kumimoji="0" lang="en-US" altLang="ko-KR" dirty="0" smtClean="0">
              <a:ea typeface="굴림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ON CONNECTED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ON CONNECTION FAILED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ON DISCONNECTED</a:t>
            </a:r>
            <a:endParaRPr kumimoji="0" lang="en-US" altLang="ko-KR" dirty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Global Transition </a:t>
            </a:r>
            <a:r>
              <a:rPr kumimoji="0" lang="ko-KR" altLang="en-US" dirty="0" smtClean="0">
                <a:ea typeface="굴림" charset="-127"/>
              </a:rPr>
              <a:t>추가</a:t>
            </a:r>
            <a:endParaRPr kumimoji="0" lang="en-US" altLang="ko-KR" dirty="0" smtClean="0">
              <a:ea typeface="굴림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charset="-127"/>
              </a:rPr>
              <a:t>Event Flow </a:t>
            </a:r>
            <a:r>
              <a:rPr kumimoji="0" lang="ko-KR" altLang="en-US" dirty="0" smtClean="0">
                <a:ea typeface="굴림" charset="-127"/>
              </a:rPr>
              <a:t>확인</a:t>
            </a:r>
            <a:endParaRPr kumimoji="0"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17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임베디드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Flow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395288" y="1670050"/>
            <a:ext cx="1655762" cy="1182688"/>
            <a:chOff x="395536" y="1669547"/>
            <a:chExt cx="1656184" cy="1183389"/>
          </a:xfrm>
        </p:grpSpPr>
        <p:pic>
          <p:nvPicPr>
            <p:cNvPr id="11302" name="Picture 4" descr="http://c.ask.nate.com/imgs/qsi.php/4856652/0/1/A/%ED%9A%8C%EB%A1%9C%EB%8F%8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669547"/>
              <a:ext cx="1656184" cy="814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03" name="TextBox 7"/>
            <p:cNvSpPr txBox="1">
              <a:spLocks noChangeArrowheads="1"/>
            </p:cNvSpPr>
            <p:nvPr/>
          </p:nvSpPr>
          <p:spPr bwMode="auto">
            <a:xfrm>
              <a:off x="500588" y="2483604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800" dirty="0">
                  <a:latin typeface="굴림" pitchFamily="50" charset="-127"/>
                  <a:ea typeface="굴림" pitchFamily="50" charset="-127"/>
                </a:rPr>
                <a:t>회로도 작성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434975" y="3860800"/>
            <a:ext cx="1900238" cy="1449388"/>
            <a:chOff x="435408" y="3861048"/>
            <a:chExt cx="1899451" cy="1449452"/>
          </a:xfrm>
        </p:grpSpPr>
        <p:pic>
          <p:nvPicPr>
            <p:cNvPr id="1130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08" y="3861048"/>
              <a:ext cx="1899451" cy="107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01" name="TextBox 15"/>
            <p:cNvSpPr txBox="1">
              <a:spLocks noChangeArrowheads="1"/>
            </p:cNvSpPr>
            <p:nvPr/>
          </p:nvSpPr>
          <p:spPr bwMode="auto">
            <a:xfrm>
              <a:off x="651432" y="4941168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코드 작성</a:t>
              </a:r>
            </a:p>
          </p:txBody>
        </p:sp>
      </p:grp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2124075" y="1690688"/>
            <a:ext cx="2087563" cy="1209675"/>
            <a:chOff x="2123728" y="1690989"/>
            <a:chExt cx="2088232" cy="1208870"/>
          </a:xfrm>
        </p:grpSpPr>
        <p:sp>
          <p:nvSpPr>
            <p:cNvPr id="11295" name="TextBox 1"/>
            <p:cNvSpPr txBox="1">
              <a:spLocks noChangeArrowheads="1"/>
            </p:cNvSpPr>
            <p:nvPr/>
          </p:nvSpPr>
          <p:spPr bwMode="auto">
            <a:xfrm>
              <a:off x="2771800" y="2530527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PCB</a:t>
              </a:r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제작</a:t>
              </a:r>
            </a:p>
          </p:txBody>
        </p:sp>
        <p:pic>
          <p:nvPicPr>
            <p:cNvPr id="1129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14" y="1690989"/>
              <a:ext cx="1271531" cy="799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오른쪽 화살표 6"/>
            <p:cNvSpPr/>
            <p:nvPr/>
          </p:nvSpPr>
          <p:spPr>
            <a:xfrm>
              <a:off x="2123728" y="1807296"/>
              <a:ext cx="660378" cy="5671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그룹 9"/>
          <p:cNvGrpSpPr>
            <a:grpSpLocks/>
          </p:cNvGrpSpPr>
          <p:nvPr/>
        </p:nvGrpSpPr>
        <p:grpSpPr bwMode="auto">
          <a:xfrm>
            <a:off x="4241800" y="1473200"/>
            <a:ext cx="2133600" cy="1427163"/>
            <a:chOff x="4241811" y="1473039"/>
            <a:chExt cx="2134045" cy="1427517"/>
          </a:xfrm>
        </p:grpSpPr>
        <p:pic>
          <p:nvPicPr>
            <p:cNvPr id="1129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473039"/>
              <a:ext cx="1371808" cy="1010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TextBox 11"/>
            <p:cNvSpPr txBox="1">
              <a:spLocks noChangeArrowheads="1"/>
            </p:cNvSpPr>
            <p:nvPr/>
          </p:nvSpPr>
          <p:spPr bwMode="auto">
            <a:xfrm>
              <a:off x="4932040" y="2531224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보드 제작</a:t>
              </a: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4241811" y="1820278"/>
              <a:ext cx="660378" cy="5671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>
            <a:grpSpLocks/>
          </p:cNvGrpSpPr>
          <p:nvPr/>
        </p:nvGrpSpPr>
        <p:grpSpPr bwMode="auto">
          <a:xfrm>
            <a:off x="6516688" y="1484313"/>
            <a:ext cx="2159000" cy="1430337"/>
            <a:chOff x="6516216" y="1484784"/>
            <a:chExt cx="2160240" cy="1430015"/>
          </a:xfrm>
        </p:grpSpPr>
        <p:pic>
          <p:nvPicPr>
            <p:cNvPr id="11285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212" y="1484784"/>
              <a:ext cx="1414244" cy="106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6" name="TextBox 14"/>
            <p:cNvSpPr txBox="1">
              <a:spLocks noChangeArrowheads="1"/>
            </p:cNvSpPr>
            <p:nvPr/>
          </p:nvSpPr>
          <p:spPr bwMode="auto">
            <a:xfrm>
              <a:off x="7236296" y="2545467"/>
              <a:ext cx="1440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보드 디버깅</a:t>
              </a:r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6516216" y="1793002"/>
              <a:ext cx="660378" cy="5671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4" name="그룹 13"/>
          <p:cNvGrpSpPr>
            <a:grpSpLocks/>
          </p:cNvGrpSpPr>
          <p:nvPr/>
        </p:nvGrpSpPr>
        <p:grpSpPr bwMode="auto">
          <a:xfrm>
            <a:off x="2606675" y="3821113"/>
            <a:ext cx="2552700" cy="2252662"/>
            <a:chOff x="2606317" y="3820651"/>
            <a:chExt cx="2553528" cy="2253834"/>
          </a:xfrm>
        </p:grpSpPr>
        <p:pic>
          <p:nvPicPr>
            <p:cNvPr id="1128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755" y="3820651"/>
              <a:ext cx="1509728" cy="133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TextBox 19"/>
            <p:cNvSpPr txBox="1">
              <a:spLocks noChangeArrowheads="1"/>
            </p:cNvSpPr>
            <p:nvPr/>
          </p:nvSpPr>
          <p:spPr bwMode="auto">
            <a:xfrm>
              <a:off x="3505584" y="5151155"/>
              <a:ext cx="165426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프로그래머 장비를 이용한 코드 업로드</a:t>
              </a:r>
            </a:p>
          </p:txBody>
        </p:sp>
        <p:sp>
          <p:nvSpPr>
            <p:cNvPr id="28" name="오른쪽 화살표 27"/>
            <p:cNvSpPr/>
            <p:nvPr/>
          </p:nvSpPr>
          <p:spPr>
            <a:xfrm>
              <a:off x="2606317" y="4117092"/>
              <a:ext cx="660378" cy="5671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5359400" y="3821113"/>
            <a:ext cx="2813050" cy="2074862"/>
            <a:chOff x="5359763" y="3820651"/>
            <a:chExt cx="2812637" cy="2075458"/>
          </a:xfrm>
        </p:grpSpPr>
        <p:pic>
          <p:nvPicPr>
            <p:cNvPr id="1127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056" y="3820651"/>
              <a:ext cx="1904344" cy="115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TextBox 21"/>
            <p:cNvSpPr txBox="1">
              <a:spLocks noChangeArrowheads="1"/>
            </p:cNvSpPr>
            <p:nvPr/>
          </p:nvSpPr>
          <p:spPr bwMode="auto">
            <a:xfrm>
              <a:off x="6374659" y="4972779"/>
              <a:ext cx="165426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Lucida Sans Unicode" pitchFamily="34" charset="0"/>
                  <a:ea typeface="맑은 고딕" pitchFamily="50" charset="-127"/>
                </a:defRPr>
              </a:lvl9pPr>
            </a:lstStyle>
            <a:p>
              <a:pPr algn="ctr"/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시리얼 터미널기반 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  <a:p>
              <a:pPr algn="ctr"/>
              <a:r>
                <a:rPr lang="ko-KR" altLang="en-US" sz="1800">
                  <a:latin typeface="굴림" pitchFamily="50" charset="-127"/>
                  <a:ea typeface="굴림" pitchFamily="50" charset="-127"/>
                </a:rPr>
                <a:t>코드 디버깅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5359763" y="4117092"/>
              <a:ext cx="660378" cy="5671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7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임베디드 개발 장비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C9636-EEDD-477A-A4A7-6ED2A0E6C5B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124744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015715" y="3284984"/>
            <a:ext cx="1950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파워 </a:t>
            </a:r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서플라이</a:t>
            </a: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69" y="1154212"/>
            <a:ext cx="1789848" cy="213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211959" y="3284984"/>
            <a:ext cx="1950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멀티 미터</a:t>
            </a: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4745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548896" y="3300234"/>
            <a:ext cx="1950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800" dirty="0" smtClean="0">
                <a:latin typeface="굴림" pitchFamily="50" charset="-127"/>
                <a:ea typeface="굴림" pitchFamily="50" charset="-127"/>
              </a:rPr>
              <a:t>납땜 도구</a:t>
            </a: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1772816"/>
            <a:ext cx="10801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장</a:t>
            </a:r>
            <a:r>
              <a:rPr lang="ko-KR" altLang="en-US" dirty="0"/>
              <a:t>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8224" y="4509120"/>
            <a:ext cx="10801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장</a:t>
            </a:r>
            <a:r>
              <a:rPr lang="ko-KR" altLang="en-US" dirty="0"/>
              <a:t>비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4005065"/>
            <a:ext cx="273165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226092" y="5733257"/>
            <a:ext cx="1950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800" dirty="0" err="1" smtClean="0">
                <a:latin typeface="굴림" pitchFamily="50" charset="-127"/>
                <a:ea typeface="굴림" pitchFamily="50" charset="-127"/>
              </a:rPr>
              <a:t>오실로스코프</a:t>
            </a: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0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SMD vs DIP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68" y="1298278"/>
            <a:ext cx="2360752" cy="17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98278"/>
            <a:ext cx="2575017" cy="17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960" y="3453616"/>
            <a:ext cx="1884952" cy="188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461856"/>
            <a:ext cx="3388936" cy="191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2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Sheet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0960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05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메모리 종류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RAM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휘발성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전원이 꺼지면 정보가 사라짐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주로 프로그램 실행 중 필요한 데이터 저장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ROM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비 휘발성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전원이 꺼져도 정보가 사라지지 않음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기본 설정 및 프로그램 코드가 저장됨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ROM</a:t>
            </a:r>
            <a:r>
              <a:rPr kumimoji="0" lang="ko-KR" altLang="en-US" dirty="0" smtClean="0">
                <a:ea typeface="굴림" pitchFamily="50" charset="-127"/>
              </a:rPr>
              <a:t>의 종류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EEPROM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오래된 방식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데이터 읽기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쓰기 속도가 느림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충격에 데이터 유실 가능성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FLASHROM</a:t>
            </a: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새로운 방식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데이터 읽기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쓰기 속도가 빠름</a:t>
            </a:r>
            <a:endParaRPr kumimoji="0" lang="en-US" altLang="ko-KR" dirty="0" smtClean="0">
              <a:ea typeface="굴림" pitchFamily="50" charset="-127"/>
            </a:endParaRPr>
          </a:p>
          <a:p>
            <a:pPr lvl="2">
              <a:defRPr/>
            </a:pPr>
            <a:r>
              <a:rPr kumimoji="0" lang="ko-KR" altLang="en-US" dirty="0" smtClean="0">
                <a:ea typeface="굴림" pitchFamily="50" charset="-127"/>
              </a:rPr>
              <a:t>충격에 강함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ROM</a:t>
            </a:r>
            <a:r>
              <a:rPr kumimoji="0" lang="ko-KR" altLang="en-US" dirty="0" smtClean="0">
                <a:ea typeface="굴림" pitchFamily="50" charset="-127"/>
              </a:rPr>
              <a:t>에 데이터를 쓰기 위해서 장비가 필요함</a:t>
            </a: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 장비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96952"/>
            <a:ext cx="270860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1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Atmel</a:t>
            </a:r>
            <a:r>
              <a:rPr lang="ko-KR" altLang="en-US" dirty="0" smtClean="0"/>
              <a:t>사의 혁신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309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en-US" altLang="ko-KR" dirty="0" smtClean="0">
                <a:ea typeface="굴림" pitchFamily="50" charset="-127"/>
              </a:rPr>
              <a:t>AVR</a:t>
            </a:r>
            <a:r>
              <a:rPr kumimoji="0" lang="ko-KR" altLang="en-US" dirty="0" smtClean="0">
                <a:ea typeface="굴림" pitchFamily="50" charset="-127"/>
              </a:rPr>
              <a:t>시리즈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1996</a:t>
            </a:r>
            <a:r>
              <a:rPr kumimoji="0" lang="ko-KR" altLang="en-US" dirty="0" smtClean="0">
                <a:ea typeface="굴림" pitchFamily="50" charset="-127"/>
              </a:rPr>
              <a:t>년 출시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en-US" altLang="ko-KR" dirty="0" err="1" smtClean="0">
                <a:ea typeface="굴림" pitchFamily="50" charset="-127"/>
              </a:rPr>
              <a:t>AtmegaXX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이름으로 시리즈 구분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값싼 </a:t>
            </a:r>
            <a:r>
              <a:rPr kumimoji="0" lang="ko-KR" altLang="en-US" dirty="0" err="1" smtClean="0">
                <a:ea typeface="굴림" pitchFamily="50" charset="-127"/>
              </a:rPr>
              <a:t>임베디드</a:t>
            </a:r>
            <a:r>
              <a:rPr kumimoji="0" lang="ko-KR" altLang="en-US" dirty="0" smtClean="0">
                <a:ea typeface="굴림" pitchFamily="50" charset="-127"/>
              </a:rPr>
              <a:t> 제품 개발자 </a:t>
            </a:r>
            <a:r>
              <a:rPr kumimoji="0" lang="ko-KR" altLang="en-US" dirty="0" err="1" smtClean="0">
                <a:ea typeface="굴림" pitchFamily="50" charset="-127"/>
              </a:rPr>
              <a:t>타겟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간편하고 값싼 프로그래머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프로그래머 없이 </a:t>
            </a:r>
            <a:r>
              <a:rPr kumimoji="0" lang="en-US" altLang="ko-KR" dirty="0" smtClean="0">
                <a:ea typeface="굴림" pitchFamily="50" charset="-127"/>
              </a:rPr>
              <a:t>PC</a:t>
            </a:r>
            <a:r>
              <a:rPr kumimoji="0" lang="ko-KR" altLang="en-US" dirty="0" smtClean="0">
                <a:ea typeface="굴림" pitchFamily="50" charset="-127"/>
              </a:rPr>
              <a:t>만으로 </a:t>
            </a:r>
            <a:r>
              <a:rPr kumimoji="0" lang="en-US" altLang="ko-KR" dirty="0" smtClean="0">
                <a:ea typeface="굴림" pitchFamily="50" charset="-127"/>
              </a:rPr>
              <a:t>ROM </a:t>
            </a:r>
            <a:r>
              <a:rPr kumimoji="0" lang="ko-KR" altLang="en-US" dirty="0" smtClean="0">
                <a:ea typeface="굴림" pitchFamily="50" charset="-127"/>
              </a:rPr>
              <a:t>쓰기가 가능함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ISP</a:t>
            </a:r>
            <a:r>
              <a:rPr kumimoji="0" lang="ko-KR" altLang="en-US" dirty="0" smtClean="0">
                <a:ea typeface="굴림" pitchFamily="50" charset="-127"/>
              </a:rPr>
              <a:t>장비를 손쉽게 만들 수 있음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USB</a:t>
            </a:r>
            <a:r>
              <a:rPr kumimoji="0" lang="ko-KR" altLang="en-US" dirty="0" smtClean="0">
                <a:ea typeface="굴림" pitchFamily="50" charset="-127"/>
              </a:rPr>
              <a:t>연결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프로그래머 내장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최초에만 프로그래머가 필요하고 다음부터는 통신으로 프로그램을 </a:t>
            </a:r>
            <a:r>
              <a:rPr kumimoji="0" lang="en-US" altLang="ko-KR" dirty="0" smtClean="0">
                <a:ea typeface="굴림" pitchFamily="50" charset="-127"/>
              </a:rPr>
              <a:t>ROM</a:t>
            </a:r>
            <a:r>
              <a:rPr kumimoji="0" lang="ko-KR" altLang="en-US" dirty="0" smtClean="0">
                <a:ea typeface="굴림" pitchFamily="50" charset="-127"/>
              </a:rPr>
              <a:t>에 쓸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38208"/>
            <a:ext cx="225012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4" y="4113076"/>
            <a:ext cx="19442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smtClean="0"/>
              <a:t>부트로더</a:t>
            </a:r>
            <a:r>
              <a:rPr lang="en-US" altLang="ko-KR" smtClean="0"/>
              <a:t>(bootloader)</a:t>
            </a:r>
            <a:endParaRPr lang="ko-KR" altLang="en-US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46088" y="908050"/>
            <a:ext cx="80137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프로그래머로 </a:t>
            </a:r>
            <a:r>
              <a:rPr kumimoji="0" lang="ko-KR" altLang="en-US" dirty="0" err="1" smtClean="0">
                <a:ea typeface="굴림" pitchFamily="50" charset="-127"/>
              </a:rPr>
              <a:t>업로드하는</a:t>
            </a:r>
            <a:r>
              <a:rPr kumimoji="0" lang="ko-KR" altLang="en-US" dirty="0" smtClean="0">
                <a:ea typeface="굴림" pitchFamily="50" charset="-127"/>
              </a:rPr>
              <a:t> 것은 불편하다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AVR </a:t>
            </a:r>
            <a:r>
              <a:rPr kumimoji="0" lang="en-US" altLang="ko-KR" dirty="0" err="1" smtClean="0">
                <a:ea typeface="굴림" pitchFamily="50" charset="-127"/>
              </a:rPr>
              <a:t>cpu</a:t>
            </a:r>
            <a:r>
              <a:rPr kumimoji="0" lang="ko-KR" altLang="en-US" dirty="0" smtClean="0">
                <a:ea typeface="굴림" pitchFamily="50" charset="-127"/>
              </a:rPr>
              <a:t>시리즈는 </a:t>
            </a:r>
            <a:r>
              <a:rPr kumimoji="0" lang="en-US" altLang="ko-KR" dirty="0" smtClean="0">
                <a:ea typeface="굴림" pitchFamily="50" charset="-127"/>
              </a:rPr>
              <a:t>ISP </a:t>
            </a:r>
            <a:r>
              <a:rPr kumimoji="0" lang="ko-KR" altLang="en-US" dirty="0" smtClean="0">
                <a:ea typeface="굴림" pitchFamily="50" charset="-127"/>
              </a:rPr>
              <a:t>장비</a:t>
            </a:r>
            <a:r>
              <a:rPr kumimoji="0" lang="en-US" altLang="ko-KR" dirty="0" smtClean="0">
                <a:ea typeface="굴림" pitchFamily="50" charset="-127"/>
              </a:rPr>
              <a:t>(USB</a:t>
            </a:r>
            <a:r>
              <a:rPr kumimoji="0" lang="ko-KR" altLang="en-US" dirty="0" smtClean="0">
                <a:ea typeface="굴림" pitchFamily="50" charset="-127"/>
              </a:rPr>
              <a:t>연결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타 </a:t>
            </a:r>
            <a:r>
              <a:rPr kumimoji="0" lang="en-US" altLang="ko-KR" dirty="0" err="1" smtClean="0">
                <a:ea typeface="굴림" pitchFamily="50" charset="-127"/>
              </a:rPr>
              <a:t>cpu</a:t>
            </a:r>
            <a:r>
              <a:rPr kumimoji="0" lang="ko-KR" altLang="en-US" dirty="0" smtClean="0">
                <a:ea typeface="굴림" pitchFamily="50" charset="-127"/>
              </a:rPr>
              <a:t>는 별도의 하드웨어 장비 사용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프로그래머를 사용하는 이유는 </a:t>
            </a:r>
            <a:r>
              <a:rPr kumimoji="0" lang="en-US" altLang="ko-KR" dirty="0" smtClean="0">
                <a:ea typeface="굴림" pitchFamily="50" charset="-127"/>
              </a:rPr>
              <a:t>Flash ROM</a:t>
            </a:r>
            <a:r>
              <a:rPr kumimoji="0" lang="ko-KR" altLang="en-US" dirty="0" smtClean="0">
                <a:ea typeface="굴림" pitchFamily="50" charset="-127"/>
              </a:rPr>
              <a:t>때문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smtClean="0">
                <a:ea typeface="굴림" pitchFamily="50" charset="-127"/>
              </a:rPr>
              <a:t>프로그래머 내장 </a:t>
            </a:r>
            <a:r>
              <a:rPr kumimoji="0" lang="en-US" altLang="ko-KR" dirty="0" smtClean="0">
                <a:ea typeface="굴림" pitchFamily="50" charset="-127"/>
              </a:rPr>
              <a:t>CPU</a:t>
            </a:r>
          </a:p>
          <a:p>
            <a:pPr lvl="1">
              <a:defRPr/>
            </a:pPr>
            <a:r>
              <a:rPr kumimoji="0" lang="en-US" altLang="ko-KR" dirty="0" smtClean="0">
                <a:ea typeface="굴림" pitchFamily="50" charset="-127"/>
              </a:rPr>
              <a:t>AVR</a:t>
            </a:r>
            <a:r>
              <a:rPr kumimoji="0" lang="ko-KR" altLang="en-US" dirty="0" smtClean="0">
                <a:ea typeface="굴림" pitchFamily="50" charset="-127"/>
              </a:rPr>
              <a:t>시리즈가 제일 먼저 시작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바로 컴퓨터를 연결하여 업로드 가능</a:t>
            </a:r>
            <a:endParaRPr kumimoji="0" lang="en-US" altLang="ko-KR" dirty="0" smtClean="0">
              <a:ea typeface="굴림" pitchFamily="50" charset="-127"/>
            </a:endParaRPr>
          </a:p>
          <a:p>
            <a:pPr>
              <a:defRPr/>
            </a:pPr>
            <a:r>
              <a:rPr kumimoji="0" lang="ko-KR" altLang="en-US" dirty="0" err="1" smtClean="0">
                <a:ea typeface="굴림" pitchFamily="50" charset="-127"/>
              </a:rPr>
              <a:t>부트로더의</a:t>
            </a:r>
            <a:r>
              <a:rPr kumimoji="0" lang="ko-KR" altLang="en-US" dirty="0" smtClean="0">
                <a:ea typeface="굴림" pitchFamily="50" charset="-127"/>
              </a:rPr>
              <a:t> 역할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내장 프로그래머를 이용해서 사용자 코드 업로드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이미 만들어진 코드</a:t>
            </a:r>
            <a:endParaRPr kumimoji="0" lang="en-US" altLang="ko-KR" dirty="0" smtClean="0">
              <a:ea typeface="굴림" pitchFamily="50" charset="-127"/>
            </a:endParaRPr>
          </a:p>
          <a:p>
            <a:pPr lvl="1">
              <a:defRPr/>
            </a:pPr>
            <a:r>
              <a:rPr kumimoji="0" lang="ko-KR" altLang="en-US" dirty="0" smtClean="0">
                <a:ea typeface="굴림" pitchFamily="50" charset="-127"/>
              </a:rPr>
              <a:t>최초 한번은 외부 프로그래머 사용 필요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err="1" smtClean="0">
                <a:ea typeface="굴림" pitchFamily="50" charset="-127"/>
              </a:rPr>
              <a:t>부트로더</a:t>
            </a:r>
            <a:r>
              <a:rPr kumimoji="0" lang="ko-KR" altLang="en-US" dirty="0" smtClean="0">
                <a:ea typeface="굴림" pitchFamily="50" charset="-127"/>
              </a:rPr>
              <a:t> 업로드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lvl="1">
              <a:defRPr/>
            </a:pPr>
            <a:r>
              <a:rPr kumimoji="0" lang="ko-KR" altLang="en-US" dirty="0" err="1" smtClean="0">
                <a:ea typeface="굴림" pitchFamily="50" charset="-127"/>
              </a:rPr>
              <a:t>부트로더가</a:t>
            </a:r>
            <a:r>
              <a:rPr kumimoji="0" lang="ko-KR" altLang="en-US" dirty="0" smtClean="0">
                <a:ea typeface="굴림" pitchFamily="50" charset="-127"/>
              </a:rPr>
              <a:t> 지워지지 않는 한 외부 프로그래머 필요 없음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3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21702</TotalTime>
  <Words>785</Words>
  <Application>Microsoft Office PowerPoint</Application>
  <PresentationFormat>화면 슬라이드 쇼(4:3)</PresentationFormat>
  <Paragraphs>210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Smart Maker 시작</vt:lpstr>
      <vt:lpstr>목차</vt:lpstr>
      <vt:lpstr>임베디드 개발 Flow</vt:lpstr>
      <vt:lpstr>임베디드 개발 장비</vt:lpstr>
      <vt:lpstr>SMD vs DIP</vt:lpstr>
      <vt:lpstr>Data Sheet</vt:lpstr>
      <vt:lpstr>프로그래머 장비</vt:lpstr>
      <vt:lpstr>Atmel사의 혁신</vt:lpstr>
      <vt:lpstr>부트로더(bootloader)</vt:lpstr>
      <vt:lpstr>VCP 드라이버</vt:lpstr>
      <vt:lpstr>VCP 드라이버 설치</vt:lpstr>
      <vt:lpstr>Arduino는 혁신이다.</vt:lpstr>
      <vt:lpstr>Arduino 계보</vt:lpstr>
      <vt:lpstr>Arduino 호환?</vt:lpstr>
      <vt:lpstr>Arduino IDE 설치</vt:lpstr>
      <vt:lpstr>Arduino IDE Menu</vt:lpstr>
      <vt:lpstr>Arduino Sketch</vt:lpstr>
      <vt:lpstr>Arduino 보드와 시리얼 포트 선택</vt:lpstr>
      <vt:lpstr>실습</vt:lpstr>
      <vt:lpstr>Smart Maker 설치</vt:lpstr>
      <vt:lpstr>실습</vt:lpstr>
      <vt:lpstr>PlayMaker for SmartMaker 설치</vt:lpstr>
      <vt:lpstr>실습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966</cp:revision>
  <dcterms:created xsi:type="dcterms:W3CDTF">2010-10-19T01:20:53Z</dcterms:created>
  <dcterms:modified xsi:type="dcterms:W3CDTF">2015-03-26T05:03:56Z</dcterms:modified>
</cp:coreProperties>
</file>