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4" r:id="rId2"/>
    <p:sldId id="428" r:id="rId3"/>
    <p:sldId id="429" r:id="rId4"/>
    <p:sldId id="466" r:id="rId5"/>
    <p:sldId id="468" r:id="rId6"/>
    <p:sldId id="469" r:id="rId7"/>
    <p:sldId id="430" r:id="rId8"/>
    <p:sldId id="464" r:id="rId9"/>
    <p:sldId id="465" r:id="rId10"/>
    <p:sldId id="467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60" r:id="rId24"/>
    <p:sldId id="461" r:id="rId25"/>
    <p:sldId id="462" r:id="rId26"/>
    <p:sldId id="470" r:id="rId27"/>
    <p:sldId id="444" r:id="rId28"/>
    <p:sldId id="449" r:id="rId29"/>
    <p:sldId id="443" r:id="rId30"/>
    <p:sldId id="445" r:id="rId31"/>
    <p:sldId id="446" r:id="rId32"/>
    <p:sldId id="447" r:id="rId33"/>
    <p:sldId id="448" r:id="rId34"/>
    <p:sldId id="450" r:id="rId35"/>
    <p:sldId id="453" r:id="rId36"/>
    <p:sldId id="451" r:id="rId37"/>
    <p:sldId id="452" r:id="rId38"/>
    <p:sldId id="454" r:id="rId39"/>
    <p:sldId id="455" r:id="rId40"/>
    <p:sldId id="456" r:id="rId41"/>
    <p:sldId id="457" r:id="rId42"/>
    <p:sldId id="458" r:id="rId43"/>
    <p:sldId id="459" r:id="rId44"/>
    <p:sldId id="463" r:id="rId45"/>
    <p:sldId id="398" r:id="rId46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24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초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집적 회로 </a:t>
            </a:r>
            <a:r>
              <a:rPr lang="ko-KR" altLang="en-US" dirty="0"/>
              <a:t>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(IC Chip)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259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전자 회로를 하나의 </a:t>
            </a:r>
            <a:r>
              <a:rPr kumimoji="0" lang="en-US" altLang="ko-KR" dirty="0" smtClean="0">
                <a:ea typeface="굴림" pitchFamily="50" charset="-127"/>
              </a:rPr>
              <a:t>Chip</a:t>
            </a:r>
            <a:r>
              <a:rPr kumimoji="0" lang="ko-KR" altLang="en-US" dirty="0" smtClean="0">
                <a:ea typeface="굴림" pitchFamily="50" charset="-127"/>
              </a:rPr>
              <a:t>으로 만든 부품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반도체 기술로 탄생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매우 다양한 제품이 존재함</a:t>
            </a:r>
            <a:endParaRPr kumimoji="0" lang="en-US" altLang="ko-KR" dirty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CPU, Driver, Logic Gate </a:t>
            </a:r>
            <a:r>
              <a:rPr kumimoji="0" lang="ko-KR" altLang="en-US" dirty="0" smtClean="0">
                <a:ea typeface="굴림" pitchFamily="50" charset="-127"/>
              </a:rPr>
              <a:t>등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으로 인터페이스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회로와 연결될 수 있는 하드웨어 인터페이스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사용법은 </a:t>
            </a:r>
            <a:r>
              <a:rPr kumimoji="0" lang="en-US" altLang="ko-KR" dirty="0" smtClean="0">
                <a:ea typeface="굴림" pitchFamily="50" charset="-127"/>
              </a:rPr>
              <a:t>Data Sheet</a:t>
            </a:r>
            <a:r>
              <a:rPr kumimoji="0" lang="ko-KR" altLang="en-US" dirty="0" smtClean="0">
                <a:ea typeface="굴림" pitchFamily="50" charset="-127"/>
              </a:rPr>
              <a:t>를 통해 확인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39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99119"/>
            <a:ext cx="2561773" cy="23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851920" y="4428553"/>
            <a:ext cx="1080120" cy="8640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Pin Map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아두이노에서는</a:t>
            </a:r>
            <a:r>
              <a:rPr lang="ko-KR" altLang="en-US" dirty="0" smtClean="0"/>
              <a:t> 제어기에 연결된 다른 하드웨어 기기를 프로그램 상에서 호출하기 위해 이 핀의 개념을 이용합니다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err="1" smtClean="0"/>
              <a:t>아두이노에서는</a:t>
            </a:r>
            <a:r>
              <a:rPr lang="ko-KR" altLang="en-US" dirty="0" smtClean="0"/>
              <a:t> 물리적 핀 번호를 사용하지 않고 별도로 정의된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핀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프로그래머는 이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핀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알고 있어야 합니다</a:t>
            </a:r>
            <a:r>
              <a:rPr lang="en-US" altLang="ko-KR" dirty="0" smtClean="0"/>
              <a:t>.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076700"/>
            <a:ext cx="265906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Uno Pin Map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836613"/>
            <a:ext cx="7704137" cy="544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Breadboard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전자 회로를 납땜 없이 구성할 수 있도록 도와주는 실험 장비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>
              <a:ea typeface="굴림" charset="-127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28775"/>
            <a:ext cx="273843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44900"/>
            <a:ext cx="7381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smtClean="0"/>
              <a:t>저항 크기 보는 방법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836613"/>
            <a:ext cx="538956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Digital vs Analog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Digital Signal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2</a:t>
            </a:r>
            <a:r>
              <a:rPr kumimoji="0" lang="ko-KR" altLang="en-US" dirty="0" smtClean="0">
                <a:ea typeface="굴림" pitchFamily="50" charset="-127"/>
              </a:rPr>
              <a:t>가지 상태만 허용 </a:t>
            </a:r>
            <a:r>
              <a:rPr kumimoji="0" lang="en-US" altLang="ko-KR" dirty="0" smtClean="0">
                <a:ea typeface="굴림" pitchFamily="50" charset="-127"/>
              </a:rPr>
              <a:t>(0V, 5V)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Analog Signal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모든 상태를 허용 </a:t>
            </a:r>
            <a:r>
              <a:rPr kumimoji="0" lang="en-US" altLang="ko-KR" dirty="0" smtClean="0">
                <a:ea typeface="굴림" pitchFamily="50" charset="-127"/>
              </a:rPr>
              <a:t>(0V ~ 5V)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정량화</a:t>
            </a:r>
            <a:r>
              <a:rPr kumimoji="0" lang="en-US" altLang="ko-KR" dirty="0" smtClean="0">
                <a:ea typeface="굴림" pitchFamily="50" charset="-127"/>
              </a:rPr>
              <a:t>(Quantization)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Analog</a:t>
            </a:r>
            <a:r>
              <a:rPr kumimoji="0" lang="ko-KR" altLang="en-US" dirty="0" smtClean="0">
                <a:ea typeface="굴림" pitchFamily="50" charset="-127"/>
              </a:rPr>
              <a:t>상태를 숫자화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Resolution: 8bit(256), 10bit(1024), 12bit(4096)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ADC(Analog Digital Converter)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DAC(Digital Analog Converter)</a:t>
            </a:r>
          </a:p>
          <a:p>
            <a:pPr lvl="2"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9363"/>
            <a:ext cx="36782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86188"/>
            <a:ext cx="2782887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1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vs Input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Output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보드에서 </a:t>
            </a:r>
            <a:r>
              <a:rPr kumimoji="0" lang="en-US" altLang="ko-KR" dirty="0" smtClean="0">
                <a:ea typeface="굴림" pitchFamily="50" charset="-127"/>
              </a:rPr>
              <a:t>Signal</a:t>
            </a:r>
            <a:r>
              <a:rPr kumimoji="0" lang="ko-KR" altLang="en-US" dirty="0" smtClean="0">
                <a:ea typeface="굴림" pitchFamily="50" charset="-127"/>
              </a:rPr>
              <a:t>이 나감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이 </a:t>
            </a:r>
            <a:r>
              <a:rPr kumimoji="0" lang="en-US" altLang="ko-KR" dirty="0" smtClean="0">
                <a:ea typeface="굴림" pitchFamily="50" charset="-127"/>
              </a:rPr>
              <a:t>VCC</a:t>
            </a:r>
            <a:r>
              <a:rPr kumimoji="0" lang="ko-KR" altLang="en-US" dirty="0" smtClean="0">
                <a:ea typeface="굴림" pitchFamily="50" charset="-127"/>
              </a:rPr>
              <a:t>역할을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로 전류가 흐름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Input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보드로 </a:t>
            </a:r>
            <a:r>
              <a:rPr kumimoji="0" lang="en-US" altLang="ko-KR" dirty="0" smtClean="0">
                <a:ea typeface="굴림" pitchFamily="50" charset="-127"/>
              </a:rPr>
              <a:t>Signal</a:t>
            </a:r>
            <a:r>
              <a:rPr kumimoji="0" lang="ko-KR" altLang="en-US" dirty="0" smtClean="0">
                <a:ea typeface="굴림" pitchFamily="50" charset="-127"/>
              </a:rPr>
              <a:t>이 들어옴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Pin </a:t>
            </a:r>
            <a:r>
              <a:rPr kumimoji="0" lang="ko-KR" altLang="en-US" dirty="0" smtClean="0">
                <a:ea typeface="굴림" pitchFamily="50" charset="-127"/>
              </a:rPr>
              <a:t>외부에 </a:t>
            </a:r>
            <a:r>
              <a:rPr kumimoji="0" lang="en-US" altLang="ko-KR" dirty="0" smtClean="0">
                <a:ea typeface="굴림" pitchFamily="50" charset="-127"/>
              </a:rPr>
              <a:t>VCC</a:t>
            </a:r>
            <a:r>
              <a:rPr kumimoji="0" lang="ko-KR" altLang="en-US" dirty="0" smtClean="0">
                <a:ea typeface="굴림" pitchFamily="50" charset="-127"/>
              </a:rPr>
              <a:t>가 존재함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으로 전류가 들어옴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2"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LED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실습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회로 구성 </a:t>
            </a:r>
            <a:r>
              <a:rPr kumimoji="0" lang="en-US" altLang="ko-KR">
                <a:ea typeface="굴림" charset="-127"/>
              </a:rPr>
              <a:t>(VCC </a:t>
            </a:r>
            <a:r>
              <a:rPr kumimoji="0" lang="ko-KR" altLang="en-US">
                <a:ea typeface="굴림" charset="-127"/>
              </a:rPr>
              <a:t>연결</a:t>
            </a:r>
            <a:r>
              <a:rPr kumimoji="0" lang="en-US" altLang="ko-KR">
                <a:ea typeface="굴림" charset="-127"/>
              </a:rPr>
              <a:t>)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>
              <a:ea typeface="굴림" charset="-127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95600"/>
            <a:ext cx="30321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492375"/>
            <a:ext cx="3103563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Action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미리 만들어둔 기능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ID: </a:t>
            </a:r>
            <a:r>
              <a:rPr kumimoji="0" lang="ko-KR" altLang="en-US" dirty="0" smtClean="0">
                <a:ea typeface="굴림" pitchFamily="50" charset="-127"/>
              </a:rPr>
              <a:t>여러 </a:t>
            </a:r>
            <a:r>
              <a:rPr kumimoji="0" lang="en-US" altLang="ko-KR" dirty="0" smtClean="0">
                <a:ea typeface="굴림" pitchFamily="50" charset="-127"/>
              </a:rPr>
              <a:t>App Action</a:t>
            </a:r>
            <a:r>
              <a:rPr kumimoji="0" lang="ko-KR" altLang="en-US" dirty="0" smtClean="0">
                <a:ea typeface="굴림" pitchFamily="50" charset="-127"/>
              </a:rPr>
              <a:t>을 구별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On Started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On </a:t>
            </a:r>
            <a:r>
              <a:rPr kumimoji="0" lang="en-US" altLang="ko-KR" dirty="0" err="1" smtClean="0">
                <a:ea typeface="굴림" pitchFamily="50" charset="-127"/>
              </a:rPr>
              <a:t>Excuted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On Stopped</a:t>
            </a: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2818" y="2636912"/>
            <a:ext cx="199127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60232" y="2636912"/>
            <a:ext cx="199127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897052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Action1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84377" y="4797152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Action2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71791" y="3897052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Action1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71791" y="4797152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Action2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3068960"/>
            <a:ext cx="167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Arduino App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16011" y="3068960"/>
            <a:ext cx="167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Unity App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52529" y="4077072"/>
            <a:ext cx="19192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76056" y="5013176"/>
            <a:ext cx="19192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052529" y="4293096"/>
            <a:ext cx="1915560" cy="419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5052529" y="5229200"/>
            <a:ext cx="1915560" cy="419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Signal Output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85" y="4020518"/>
            <a:ext cx="5516512" cy="19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시간에 기반하여 </a:t>
            </a:r>
            <a:r>
              <a:rPr kumimoji="0" lang="en-US" altLang="ko-KR" dirty="0" smtClean="0">
                <a:ea typeface="굴림" pitchFamily="50" charset="-127"/>
              </a:rPr>
              <a:t>High/Low</a:t>
            </a:r>
            <a:r>
              <a:rPr kumimoji="0" lang="ko-KR" altLang="en-US" dirty="0" smtClean="0">
                <a:ea typeface="굴림" pitchFamily="50" charset="-127"/>
              </a:rPr>
              <a:t>를 반복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각 상태의 시간에 정보를 넣을 수 있음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모스 부호 등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하드웨어 기초 지</a:t>
            </a:r>
            <a:r>
              <a:rPr kumimoji="0" lang="ko-KR" altLang="en-US" dirty="0">
                <a:ea typeface="굴림" pitchFamily="50" charset="-127"/>
              </a:rPr>
              <a:t>식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Digital </a:t>
            </a:r>
            <a:r>
              <a:rPr kumimoji="0" lang="en-US" altLang="ko-KR" dirty="0" err="1" smtClean="0">
                <a:ea typeface="굴림" pitchFamily="50" charset="-127"/>
              </a:rPr>
              <a:t>Input/Output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Analog </a:t>
            </a:r>
            <a:r>
              <a:rPr kumimoji="0" lang="en-US" altLang="ko-KR" dirty="0" err="1" smtClean="0">
                <a:ea typeface="굴림" pitchFamily="50" charset="-127"/>
              </a:rPr>
              <a:t>Input/Output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Time Blink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일정 시간마다 깜박거리게 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High</a:t>
            </a:r>
            <a:r>
              <a:rPr kumimoji="0" lang="ko-KR" altLang="en-US" dirty="0" smtClean="0">
                <a:ea typeface="굴림" pitchFamily="50" charset="-127"/>
              </a:rPr>
              <a:t>상태</a:t>
            </a:r>
            <a:r>
              <a:rPr kumimoji="0" lang="en-US" altLang="ko-KR" dirty="0" smtClean="0">
                <a:ea typeface="굴림" pitchFamily="50" charset="-127"/>
              </a:rPr>
              <a:t>: 1</a:t>
            </a:r>
            <a:r>
              <a:rPr kumimoji="0" lang="ko-KR" altLang="en-US" dirty="0" smtClean="0">
                <a:ea typeface="굴림" pitchFamily="50" charset="-127"/>
              </a:rPr>
              <a:t>초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Low</a:t>
            </a:r>
            <a:r>
              <a:rPr kumimoji="0" lang="ko-KR" altLang="en-US" dirty="0" smtClean="0">
                <a:ea typeface="굴림" pitchFamily="50" charset="-127"/>
              </a:rPr>
              <a:t>상태</a:t>
            </a:r>
            <a:r>
              <a:rPr kumimoji="0" lang="en-US" altLang="ko-KR" dirty="0" smtClean="0">
                <a:ea typeface="굴림" pitchFamily="50" charset="-127"/>
              </a:rPr>
              <a:t>: 2</a:t>
            </a:r>
            <a:r>
              <a:rPr kumimoji="0" lang="ko-KR" altLang="en-US" dirty="0" smtClean="0">
                <a:ea typeface="굴림" pitchFamily="50" charset="-127"/>
              </a:rPr>
              <a:t>초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Connect</a:t>
            </a:r>
            <a:r>
              <a:rPr kumimoji="0" lang="ko-KR" altLang="en-US" dirty="0" smtClean="0">
                <a:ea typeface="굴림" pitchFamily="50" charset="-127"/>
              </a:rPr>
              <a:t>가 되면 시작하고 </a:t>
            </a:r>
            <a:r>
              <a:rPr kumimoji="0" lang="en-US" altLang="ko-KR" dirty="0" smtClean="0">
                <a:ea typeface="굴림" pitchFamily="50" charset="-127"/>
              </a:rPr>
              <a:t>Disconnect</a:t>
            </a:r>
            <a:r>
              <a:rPr kumimoji="0" lang="ko-KR" altLang="en-US" dirty="0" smtClean="0">
                <a:ea typeface="굴림" pitchFamily="50" charset="-127"/>
              </a:rPr>
              <a:t>가 되면 멈춘다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9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Trigger Blink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Trigger</a:t>
            </a:r>
            <a:r>
              <a:rPr kumimoji="0" lang="ko-KR" altLang="en-US" dirty="0" smtClean="0">
                <a:ea typeface="굴림" pitchFamily="50" charset="-127"/>
              </a:rPr>
              <a:t>를 이용해서 깜박거린다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Trigger Enter: High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Trigger Exit: Low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Connect</a:t>
            </a:r>
            <a:r>
              <a:rPr kumimoji="0" lang="ko-KR" altLang="en-US" dirty="0" smtClean="0">
                <a:ea typeface="굴림" pitchFamily="50" charset="-127"/>
              </a:rPr>
              <a:t>가 되면 시작하고 </a:t>
            </a:r>
            <a:r>
              <a:rPr kumimoji="0" lang="en-US" altLang="ko-KR" dirty="0" smtClean="0">
                <a:ea typeface="굴림" pitchFamily="50" charset="-127"/>
              </a:rPr>
              <a:t>Disconnect</a:t>
            </a:r>
            <a:r>
              <a:rPr kumimoji="0" lang="ko-KR" altLang="en-US" dirty="0" smtClean="0">
                <a:ea typeface="굴림" pitchFamily="50" charset="-127"/>
              </a:rPr>
              <a:t>가 되면 멈춘다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6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– Animation Blink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Animation</a:t>
            </a:r>
            <a:r>
              <a:rPr kumimoji="0" lang="ko-KR" altLang="en-US" dirty="0" smtClean="0">
                <a:ea typeface="굴림" pitchFamily="50" charset="-127"/>
              </a:rPr>
              <a:t>을 이용해서 깜박거린다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Connect</a:t>
            </a:r>
            <a:r>
              <a:rPr kumimoji="0" lang="ko-KR" altLang="en-US" dirty="0" smtClean="0">
                <a:ea typeface="굴림" pitchFamily="50" charset="-127"/>
              </a:rPr>
              <a:t>가 되면 시작하고 </a:t>
            </a:r>
            <a:r>
              <a:rPr kumimoji="0" lang="en-US" altLang="ko-KR" dirty="0" smtClean="0">
                <a:ea typeface="굴림" pitchFamily="50" charset="-127"/>
              </a:rPr>
              <a:t>Disconnect</a:t>
            </a:r>
            <a:r>
              <a:rPr kumimoji="0" lang="ko-KR" altLang="en-US" dirty="0" smtClean="0">
                <a:ea typeface="굴림" pitchFamily="50" charset="-127"/>
              </a:rPr>
              <a:t>가 되면 멈춘다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8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en-US" altLang="ko-KR" dirty="0"/>
              <a:t>Unity3D </a:t>
            </a:r>
            <a:r>
              <a:rPr lang="ko-KR" altLang="en-US" dirty="0"/>
              <a:t>기초</a:t>
            </a:r>
            <a:endParaRPr lang="ko-KR" altLang="en-US" dirty="0" smtClean="0"/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fld id="{D1142A92-0707-41A3-AD03-65967ECDA805}" type="slidenum">
              <a:rPr lang="ko-KR" altLang="en-US" sz="1200" smtClean="0">
                <a:solidFill>
                  <a:srgbClr val="FFFFFF"/>
                </a:solidFill>
              </a:rPr>
              <a:pPr/>
              <a:t>23</a:t>
            </a:fld>
            <a:endParaRPr lang="ko-KR" altLang="en-US" sz="1200" smtClean="0">
              <a:solidFill>
                <a:srgbClr val="FFFFFF"/>
              </a:solidFill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Animation Clip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pitchFamily="50" charset="-127"/>
              </a:rPr>
              <a:t>미리 만들어둔 </a:t>
            </a:r>
            <a:r>
              <a:rPr kumimoji="0" lang="en-US" altLang="ko-KR">
                <a:ea typeface="굴림" pitchFamily="50" charset="-127"/>
              </a:rPr>
              <a:t>Time</a:t>
            </a:r>
            <a:r>
              <a:rPr kumimoji="0" lang="ko-KR" altLang="en-US">
                <a:ea typeface="굴림" pitchFamily="50" charset="-127"/>
              </a:rPr>
              <a:t>기반 패턴</a:t>
            </a:r>
            <a:endParaRPr kumimoji="0" lang="en-US" altLang="ko-KR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pitchFamily="50" charset="-127"/>
              </a:rPr>
              <a:t>제작 편집 환경이 매우 중요</a:t>
            </a:r>
            <a:endParaRPr kumimoji="0" lang="en-US" altLang="ko-KR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>
              <a:ea typeface="굴림" pitchFamily="50" charset="-127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81300"/>
            <a:ext cx="46085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5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en-US" altLang="ko-KR" dirty="0"/>
              <a:t>Unity3D </a:t>
            </a:r>
            <a:r>
              <a:rPr lang="ko-KR" altLang="en-US" dirty="0"/>
              <a:t>기초</a:t>
            </a:r>
            <a:endParaRPr lang="ko-KR" altLang="en-US" dirty="0" smtClean="0"/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fld id="{E94BAF8E-A447-442D-A3CB-EFF45ABED777}" type="slidenum">
              <a:rPr lang="ko-KR" altLang="en-US" sz="1200" smtClean="0">
                <a:solidFill>
                  <a:srgbClr val="FFFFFF"/>
                </a:solidFill>
              </a:rPr>
              <a:pPr/>
              <a:t>24</a:t>
            </a:fld>
            <a:endParaRPr lang="ko-KR" altLang="en-US" sz="1200" smtClean="0">
              <a:solidFill>
                <a:srgbClr val="FFFFFF"/>
              </a:solidFill>
            </a:endParaRPr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Animation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pitchFamily="50" charset="-127"/>
              </a:rPr>
              <a:t>Animation Clip Player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Play/Pause/Stop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Play Speed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Clip Change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pitchFamily="50" charset="-127"/>
              </a:rPr>
              <a:t>Mixing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pitchFamily="50" charset="-127"/>
              </a:rPr>
              <a:t>서로 다른 </a:t>
            </a:r>
            <a:r>
              <a:rPr kumimoji="0" lang="en-US" altLang="ko-KR">
                <a:ea typeface="굴림" pitchFamily="50" charset="-127"/>
              </a:rPr>
              <a:t>Animation Clip</a:t>
            </a:r>
            <a:r>
              <a:rPr kumimoji="0" lang="ko-KR" altLang="en-US">
                <a:ea typeface="굴림" pitchFamily="50" charset="-127"/>
              </a:rPr>
              <a:t>을 섞는 기술</a:t>
            </a:r>
            <a:endParaRPr kumimoji="0" lang="en-US" altLang="ko-KR">
              <a:ea typeface="굴림" pitchFamily="50" charset="-127"/>
            </a:endParaRP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Fade </a:t>
            </a:r>
            <a:r>
              <a:rPr kumimoji="0" lang="ko-KR" altLang="en-US">
                <a:ea typeface="굴림" pitchFamily="50" charset="-127"/>
              </a:rPr>
              <a:t>효과</a:t>
            </a:r>
            <a:r>
              <a:rPr kumimoji="0" lang="en-US" altLang="ko-KR">
                <a:ea typeface="굴림" pitchFamily="50" charset="-127"/>
              </a:rPr>
              <a:t>: Clip</a:t>
            </a:r>
            <a:r>
              <a:rPr kumimoji="0" lang="ko-KR" altLang="en-US">
                <a:ea typeface="굴림" pitchFamily="50" charset="-127"/>
              </a:rPr>
              <a:t>간 전환을 자연스럽게 연결</a:t>
            </a:r>
            <a:endParaRPr kumimoji="0" lang="en-US" altLang="ko-KR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8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en-US" altLang="ko-KR" dirty="0" smtClean="0"/>
              <a:t>Unity3D </a:t>
            </a:r>
            <a:r>
              <a:rPr lang="ko-KR" altLang="en-US" dirty="0" smtClean="0"/>
              <a:t>기초</a:t>
            </a:r>
          </a:p>
        </p:txBody>
      </p:sp>
      <p:sp>
        <p:nvSpPr>
          <p:cNvPr id="2457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fld id="{9F1B6578-B1BA-4F85-8FF1-F69D53DBA7F0}" type="slidenum">
              <a:rPr lang="ko-KR" altLang="en-US" sz="1200" smtClean="0">
                <a:solidFill>
                  <a:srgbClr val="FFFFFF"/>
                </a:solidFill>
              </a:rPr>
              <a:pPr/>
              <a:t>25</a:t>
            </a:fld>
            <a:endParaRPr lang="ko-KR" altLang="en-US" sz="1200" smtClean="0">
              <a:solidFill>
                <a:srgbClr val="FFFFFF"/>
              </a:solidFill>
            </a:endParaRP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Animator (</a:t>
            </a:r>
            <a:r>
              <a:rPr kumimoji="0" lang="ko-KR" altLang="en-US" dirty="0" smtClean="0">
                <a:ea typeface="굴림" pitchFamily="50" charset="-127"/>
              </a:rPr>
              <a:t>메카님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pitchFamily="50" charset="-127"/>
              </a:rPr>
              <a:t>기존 </a:t>
            </a:r>
            <a:r>
              <a:rPr kumimoji="0" lang="en-US" altLang="ko-KR" dirty="0">
                <a:ea typeface="굴림" pitchFamily="50" charset="-127"/>
              </a:rPr>
              <a:t>Animation</a:t>
            </a:r>
            <a:r>
              <a:rPr kumimoji="0" lang="ko-KR" altLang="en-US" dirty="0">
                <a:ea typeface="굴림" pitchFamily="50" charset="-127"/>
              </a:rPr>
              <a:t>의 업그레이드 버전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 err="1">
                <a:ea typeface="굴림" pitchFamily="50" charset="-127"/>
              </a:rPr>
              <a:t>Mecanim</a:t>
            </a:r>
            <a:r>
              <a:rPr kumimoji="0" lang="ko-KR" altLang="en-US" dirty="0">
                <a:ea typeface="굴림" pitchFamily="50" charset="-127"/>
              </a:rPr>
              <a:t>이라 부르며 </a:t>
            </a:r>
            <a:r>
              <a:rPr kumimoji="0" lang="en-US" altLang="ko-KR" dirty="0">
                <a:ea typeface="굴림" pitchFamily="50" charset="-127"/>
              </a:rPr>
              <a:t>FSM</a:t>
            </a:r>
            <a:r>
              <a:rPr kumimoji="0" lang="ko-KR" altLang="en-US" dirty="0">
                <a:ea typeface="굴림" pitchFamily="50" charset="-127"/>
              </a:rPr>
              <a:t>기반 컨트롤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pitchFamily="50" charset="-127"/>
              </a:rPr>
              <a:t>Rigged Model</a:t>
            </a:r>
            <a:r>
              <a:rPr kumimoji="0" lang="ko-KR" altLang="en-US" dirty="0">
                <a:ea typeface="굴림" pitchFamily="50" charset="-127"/>
              </a:rPr>
              <a:t>만 사용 가능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pitchFamily="50" charset="-127"/>
              </a:rPr>
              <a:t>IK</a:t>
            </a:r>
            <a:r>
              <a:rPr kumimoji="0" lang="ko-KR" altLang="en-US" dirty="0">
                <a:ea typeface="굴림" pitchFamily="50" charset="-127"/>
              </a:rPr>
              <a:t>기반 컨트롤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79800"/>
            <a:ext cx="30988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</a:t>
            </a:r>
            <a:r>
              <a:rPr lang="ko-KR" altLang="en-US" dirty="0"/>
              <a:t>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>
                <a:ea typeface="굴림" pitchFamily="50" charset="-127"/>
              </a:rPr>
              <a:t>https://www.youtube.com/watch?v=P2Kix8yux7E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7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 Button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저항 값은 적당히 커야 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너무 크면 전류가 거의 흐르지 않는다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너무 작으면 과전류로 </a:t>
            </a: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이 망가진다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Pull-up</a:t>
            </a:r>
            <a:r>
              <a:rPr kumimoji="0" lang="ko-KR" altLang="en-US" dirty="0" smtClean="0">
                <a:ea typeface="굴림" pitchFamily="50" charset="-127"/>
              </a:rPr>
              <a:t>회로 사용 여부 결정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저항의 위치에 따라 기본 값이 달라짐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20882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04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회로 기초 지식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charset="-127"/>
              </a:rPr>
              <a:t>Pull-up &amp; Pull-down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lang="ko-KR" altLang="en-US"/>
              <a:t>애매한 전압을 </a:t>
            </a:r>
            <a:r>
              <a:rPr lang="en-US" altLang="ko-KR"/>
              <a:t>HIGH(5V) </a:t>
            </a:r>
            <a:r>
              <a:rPr lang="ko-KR" altLang="en-US"/>
              <a:t>혹은 </a:t>
            </a:r>
            <a:r>
              <a:rPr lang="en-US" altLang="ko-KR"/>
              <a:t>LOW(0V)</a:t>
            </a:r>
            <a:r>
              <a:rPr lang="ko-KR" altLang="en-US"/>
              <a:t>로 확실히 만들어 주는 회로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charset="-127"/>
              </a:rPr>
              <a:t>Pull-up: </a:t>
            </a:r>
            <a:r>
              <a:rPr kumimoji="0" lang="ko-KR" altLang="en-US">
                <a:ea typeface="굴림" charset="-127"/>
              </a:rPr>
              <a:t>기본 상태를 </a:t>
            </a:r>
            <a:r>
              <a:rPr kumimoji="0" lang="en-US" altLang="ko-KR">
                <a:ea typeface="굴림" charset="-127"/>
              </a:rPr>
              <a:t>5V</a:t>
            </a:r>
            <a:r>
              <a:rPr kumimoji="0" lang="ko-KR" altLang="en-US">
                <a:ea typeface="굴림" charset="-127"/>
              </a:rPr>
              <a:t>로 만든다</a:t>
            </a:r>
            <a:r>
              <a:rPr kumimoji="0" lang="en-US" altLang="ko-KR">
                <a:ea typeface="굴림" charset="-127"/>
              </a:rPr>
              <a:t>.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charset="-127"/>
              </a:rPr>
              <a:t>Pull-down: </a:t>
            </a:r>
            <a:r>
              <a:rPr kumimoji="0" lang="ko-KR" altLang="en-US">
                <a:ea typeface="굴림" charset="-127"/>
              </a:rPr>
              <a:t>기본 상태를 </a:t>
            </a:r>
            <a:r>
              <a:rPr kumimoji="0" lang="en-US" altLang="ko-KR">
                <a:ea typeface="굴림" charset="-127"/>
              </a:rPr>
              <a:t>0V</a:t>
            </a:r>
            <a:r>
              <a:rPr kumimoji="0" lang="ko-KR" altLang="en-US">
                <a:ea typeface="굴림" charset="-127"/>
              </a:rPr>
              <a:t>로 만든다</a:t>
            </a:r>
            <a:r>
              <a:rPr kumimoji="0" lang="en-US" altLang="ko-KR">
                <a:ea typeface="굴림" charset="-127"/>
              </a:rPr>
              <a:t>.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89363"/>
            <a:ext cx="38528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8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Push button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실습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회로 구성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INPUT/INPUT_PULLUP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Default HIGH/LOW</a:t>
            </a: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1132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35910"/>
            <a:ext cx="2673932" cy="211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51188"/>
            <a:ext cx="32480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6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전압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옴의 법칙</a:t>
            </a:r>
            <a:r>
              <a:rPr kumimoji="0" lang="en-US" altLang="ko-KR" dirty="0" smtClean="0">
                <a:ea typeface="굴림" pitchFamily="50" charset="-127"/>
              </a:rPr>
              <a:t>(Ohm’s Law): V = I x R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전압</a:t>
            </a:r>
            <a:r>
              <a:rPr kumimoji="0" lang="en-US" altLang="ko-KR" dirty="0" smtClean="0">
                <a:ea typeface="굴림" pitchFamily="50" charset="-127"/>
              </a:rPr>
              <a:t>(Voltage)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회로에 인가되는 힘</a:t>
            </a:r>
            <a:r>
              <a:rPr kumimoji="0" lang="en-US" altLang="ko-KR" dirty="0" smtClean="0">
                <a:ea typeface="굴림" pitchFamily="50" charset="-127"/>
              </a:rPr>
              <a:t>(Force)</a:t>
            </a:r>
          </a:p>
          <a:p>
            <a:pPr lvl="2">
              <a:defRPr/>
            </a:pPr>
            <a:r>
              <a:rPr kumimoji="0" lang="ko-KR" altLang="en-US" dirty="0" err="1" smtClean="0">
                <a:ea typeface="굴림" pitchFamily="50" charset="-127"/>
              </a:rPr>
              <a:t>전압원</a:t>
            </a:r>
            <a:r>
              <a:rPr kumimoji="0" lang="en-US" altLang="ko-KR" dirty="0" smtClean="0">
                <a:ea typeface="굴림" pitchFamily="50" charset="-127"/>
              </a:rPr>
              <a:t> (</a:t>
            </a:r>
            <a:r>
              <a:rPr kumimoji="0" lang="ko-KR" altLang="en-US" dirty="0" smtClean="0">
                <a:ea typeface="굴림" pitchFamily="50" charset="-127"/>
              </a:rPr>
              <a:t>예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배터리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직렬 혹은 병렬 연결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전류</a:t>
            </a:r>
            <a:r>
              <a:rPr kumimoji="0" lang="en-US" altLang="ko-KR" dirty="0" smtClean="0">
                <a:ea typeface="굴림" pitchFamily="50" charset="-127"/>
              </a:rPr>
              <a:t>(Current)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전하 흐름의 속도</a:t>
            </a:r>
            <a:r>
              <a:rPr kumimoji="0" lang="en-US" altLang="ko-KR" dirty="0" smtClean="0">
                <a:ea typeface="굴림" pitchFamily="50" charset="-127"/>
              </a:rPr>
              <a:t>(Speed)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전압과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저항에 의해 결정됨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저항</a:t>
            </a:r>
            <a:r>
              <a:rPr kumimoji="0" lang="en-US" altLang="ko-KR" dirty="0" smtClean="0">
                <a:ea typeface="굴림" pitchFamily="50" charset="-127"/>
              </a:rPr>
              <a:t>(Resistor)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전류를 방해하는 요소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전류 조절을 위해 사용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9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Light Control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Button </a:t>
            </a:r>
            <a:r>
              <a:rPr kumimoji="0" lang="ko-KR" altLang="en-US" dirty="0" smtClean="0">
                <a:ea typeface="굴림" pitchFamily="50" charset="-127"/>
              </a:rPr>
              <a:t>누름 상태에 따라 </a:t>
            </a:r>
            <a:r>
              <a:rPr kumimoji="0" lang="en-US" altLang="ko-KR" dirty="0" smtClean="0">
                <a:ea typeface="굴림" pitchFamily="50" charset="-127"/>
              </a:rPr>
              <a:t>Light On/Off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High</a:t>
            </a:r>
            <a:r>
              <a:rPr kumimoji="0" lang="ko-KR" altLang="en-US" dirty="0" smtClean="0">
                <a:ea typeface="굴림" pitchFamily="50" charset="-127"/>
              </a:rPr>
              <a:t>상태</a:t>
            </a:r>
            <a:r>
              <a:rPr kumimoji="0" lang="en-US" altLang="ko-KR" dirty="0" smtClean="0">
                <a:ea typeface="굴림" pitchFamily="50" charset="-127"/>
              </a:rPr>
              <a:t>: Light On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Low</a:t>
            </a:r>
            <a:r>
              <a:rPr kumimoji="0" lang="ko-KR" altLang="en-US" dirty="0" smtClean="0">
                <a:ea typeface="굴림" pitchFamily="50" charset="-127"/>
              </a:rPr>
              <a:t>상태</a:t>
            </a:r>
            <a:r>
              <a:rPr kumimoji="0" lang="en-US" altLang="ko-KR" dirty="0" smtClean="0">
                <a:ea typeface="굴림" pitchFamily="50" charset="-127"/>
              </a:rPr>
              <a:t>: Light Off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Disconnect</a:t>
            </a:r>
            <a:r>
              <a:rPr kumimoji="0" lang="ko-KR" altLang="en-US" dirty="0" smtClean="0">
                <a:ea typeface="굴림" pitchFamily="50" charset="-127"/>
              </a:rPr>
              <a:t>가 되면 무조건 </a:t>
            </a:r>
            <a:r>
              <a:rPr kumimoji="0" lang="en-US" altLang="ko-KR" dirty="0" smtClean="0">
                <a:ea typeface="굴림" pitchFamily="50" charset="-127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40520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Light Toggling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Toggling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한번은 </a:t>
            </a:r>
            <a:r>
              <a:rPr kumimoji="0" lang="en-US" altLang="ko-KR" dirty="0" smtClean="0">
                <a:ea typeface="굴림" pitchFamily="50" charset="-127"/>
              </a:rPr>
              <a:t>On, </a:t>
            </a:r>
            <a:r>
              <a:rPr kumimoji="0" lang="ko-KR" altLang="en-US" dirty="0" smtClean="0">
                <a:ea typeface="굴림" pitchFamily="50" charset="-127"/>
              </a:rPr>
              <a:t>다음은 </a:t>
            </a:r>
            <a:r>
              <a:rPr kumimoji="0" lang="en-US" altLang="ko-KR" dirty="0" smtClean="0">
                <a:ea typeface="굴림" pitchFamily="50" charset="-127"/>
              </a:rPr>
              <a:t>Off </a:t>
            </a:r>
            <a:r>
              <a:rPr kumimoji="0" lang="ko-KR" altLang="en-US" dirty="0" smtClean="0">
                <a:ea typeface="굴림" pitchFamily="50" charset="-127"/>
              </a:rPr>
              <a:t>순의 제어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Button </a:t>
            </a:r>
            <a:r>
              <a:rPr kumimoji="0" lang="ko-KR" altLang="en-US" dirty="0" smtClean="0">
                <a:ea typeface="굴림" pitchFamily="50" charset="-127"/>
              </a:rPr>
              <a:t>누름 상태 변</a:t>
            </a:r>
            <a:r>
              <a:rPr kumimoji="0" lang="ko-KR" altLang="en-US" dirty="0">
                <a:ea typeface="굴림" pitchFamily="50" charset="-127"/>
              </a:rPr>
              <a:t>화</a:t>
            </a:r>
            <a:r>
              <a:rPr kumimoji="0" lang="ko-KR" altLang="en-US" dirty="0" smtClean="0">
                <a:ea typeface="굴림" pitchFamily="50" charset="-127"/>
              </a:rPr>
              <a:t>에 따라 </a:t>
            </a:r>
            <a:r>
              <a:rPr kumimoji="0" lang="en-US" altLang="ko-KR" dirty="0" smtClean="0">
                <a:ea typeface="굴림" pitchFamily="50" charset="-127"/>
              </a:rPr>
              <a:t>Toggling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High -&gt; Low: Falling Edge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Low -&gt; High: Rising Edge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Disconnect</a:t>
            </a:r>
            <a:r>
              <a:rPr kumimoji="0" lang="ko-KR" altLang="en-US" dirty="0" smtClean="0">
                <a:ea typeface="굴림" pitchFamily="50" charset="-127"/>
              </a:rPr>
              <a:t>가 되면 무조건 </a:t>
            </a:r>
            <a:r>
              <a:rPr kumimoji="0" lang="en-US" altLang="ko-KR" dirty="0" smtClean="0">
                <a:ea typeface="굴림" pitchFamily="50" charset="-127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36937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en-US" altLang="ko-KR" smtClean="0"/>
              <a:t>Push Button Toggling</a:t>
            </a:r>
            <a:endParaRPr lang="ko-KR" altLang="en-US" smtClean="0"/>
          </a:p>
        </p:txBody>
      </p:sp>
      <p:sp>
        <p:nvSpPr>
          <p:cNvPr id="3277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fld id="{6A8F0A60-BA81-4C17-BFB0-DCC630924271}" type="slidenum">
              <a:rPr lang="ko-KR" altLang="en-US" sz="1200" smtClean="0">
                <a:solidFill>
                  <a:srgbClr val="FFFFFF"/>
                </a:solidFill>
              </a:rPr>
              <a:pPr/>
              <a:t>32</a:t>
            </a:fld>
            <a:endParaRPr lang="ko-KR" altLang="en-US" sz="1200" smtClean="0">
              <a:solidFill>
                <a:srgbClr val="FFFFFF"/>
              </a:solidFill>
            </a:endParaRPr>
          </a:p>
        </p:txBody>
      </p:sp>
      <p:sp>
        <p:nvSpPr>
          <p:cNvPr id="32772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Toggle</a:t>
            </a:r>
            <a:r>
              <a:rPr kumimoji="0" lang="ko-KR" altLang="en-US">
                <a:ea typeface="굴림" pitchFamily="50" charset="-127"/>
              </a:rPr>
              <a:t>이란</a:t>
            </a:r>
            <a:r>
              <a:rPr kumimoji="0" lang="en-US" altLang="ko-KR">
                <a:ea typeface="굴림" pitchFamily="50" charset="-127"/>
              </a:rPr>
              <a:t>?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pitchFamily="50" charset="-127"/>
              </a:rPr>
              <a:t>이벤트 발생시 마다 값이 바뀜</a:t>
            </a:r>
            <a:endParaRPr kumimoji="0" lang="en-US" altLang="ko-KR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pitchFamily="50" charset="-127"/>
              </a:rPr>
              <a:t>True-&gt;False, False-&gt;True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pitchFamily="50" charset="-127"/>
              </a:rPr>
              <a:t>Edge</a:t>
            </a:r>
            <a:r>
              <a:rPr kumimoji="0" lang="ko-KR" altLang="en-US">
                <a:ea typeface="굴림" pitchFamily="50" charset="-127"/>
              </a:rPr>
              <a:t>이란</a:t>
            </a:r>
            <a:r>
              <a:rPr kumimoji="0" lang="en-US" altLang="ko-KR">
                <a:ea typeface="굴림" pitchFamily="50" charset="-127"/>
              </a:rPr>
              <a:t>?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pitchFamily="50" charset="-127"/>
              </a:rPr>
              <a:t>Digital </a:t>
            </a:r>
            <a:r>
              <a:rPr kumimoji="0" lang="ko-KR" altLang="en-US">
                <a:ea typeface="굴림" pitchFamily="50" charset="-127"/>
              </a:rPr>
              <a:t>신호에서 상태가 바뀌는 순간</a:t>
            </a:r>
            <a:endParaRPr kumimoji="0" lang="en-US" altLang="ko-KR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pitchFamily="50" charset="-127"/>
              </a:rPr>
              <a:t>Rising Edge, Falling Edge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365625"/>
            <a:ext cx="5064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LED Control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Button </a:t>
            </a:r>
            <a:r>
              <a:rPr kumimoji="0" lang="ko-KR" altLang="en-US" dirty="0" smtClean="0">
                <a:ea typeface="굴림" pitchFamily="50" charset="-127"/>
              </a:rPr>
              <a:t>누름 상태 변</a:t>
            </a:r>
            <a:r>
              <a:rPr kumimoji="0" lang="ko-KR" altLang="en-US" dirty="0">
                <a:ea typeface="굴림" pitchFamily="50" charset="-127"/>
              </a:rPr>
              <a:t>화</a:t>
            </a:r>
            <a:r>
              <a:rPr kumimoji="0" lang="ko-KR" altLang="en-US" dirty="0" smtClean="0">
                <a:ea typeface="굴림" pitchFamily="50" charset="-127"/>
              </a:rPr>
              <a:t>에 따라 </a:t>
            </a:r>
            <a:r>
              <a:rPr kumimoji="0" lang="en-US" altLang="ko-KR" dirty="0" smtClean="0">
                <a:ea typeface="굴림" pitchFamily="50" charset="-127"/>
              </a:rPr>
              <a:t>LED </a:t>
            </a:r>
            <a:r>
              <a:rPr kumimoji="0" lang="ko-KR" altLang="en-US" dirty="0" smtClean="0">
                <a:ea typeface="굴림" pitchFamily="50" charset="-127"/>
              </a:rPr>
              <a:t>제어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Light Control </a:t>
            </a:r>
            <a:r>
              <a:rPr kumimoji="0" lang="ko-KR" altLang="en-US" dirty="0" smtClean="0">
                <a:ea typeface="굴림" pitchFamily="50" charset="-127"/>
              </a:rPr>
              <a:t>방식과 동일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Light Toggling </a:t>
            </a:r>
            <a:r>
              <a:rPr kumimoji="0" lang="ko-KR" altLang="en-US" dirty="0" smtClean="0">
                <a:ea typeface="굴림" pitchFamily="50" charset="-127"/>
              </a:rPr>
              <a:t>방식과 동일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049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43608" y="4005064"/>
            <a:ext cx="6240016" cy="23762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Analog Output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PWM(Pulse Width Modulation)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5V </a:t>
            </a:r>
            <a:r>
              <a:rPr kumimoji="0" lang="ko-KR" altLang="en-US" dirty="0" smtClean="0">
                <a:ea typeface="굴림" pitchFamily="50" charset="-127"/>
              </a:rPr>
              <a:t>상태 지속 시간으로 정보 표현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Digital Signal</a:t>
            </a:r>
            <a:r>
              <a:rPr kumimoji="0" lang="ko-KR" altLang="en-US" dirty="0" smtClean="0">
                <a:ea typeface="굴림" pitchFamily="50" charset="-127"/>
              </a:rPr>
              <a:t>만으로 </a:t>
            </a:r>
            <a:r>
              <a:rPr kumimoji="0" lang="en-US" altLang="ko-KR" dirty="0" smtClean="0">
                <a:ea typeface="굴림" pitchFamily="50" charset="-127"/>
              </a:rPr>
              <a:t>Analog Signal </a:t>
            </a:r>
            <a:r>
              <a:rPr kumimoji="0" lang="ko-KR" altLang="en-US" dirty="0" smtClean="0">
                <a:ea typeface="굴림" pitchFamily="50" charset="-127"/>
              </a:rPr>
              <a:t>흉내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DAC</a:t>
            </a:r>
            <a:r>
              <a:rPr kumimoji="0" lang="ko-KR" altLang="en-US" dirty="0" smtClean="0">
                <a:ea typeface="굴림" pitchFamily="50" charset="-127"/>
              </a:rPr>
              <a:t>는 회로가 복잡하여 비싸다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평균 전압의 변화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Analog Output </a:t>
            </a:r>
            <a:r>
              <a:rPr kumimoji="0" lang="ko-KR" altLang="en-US" dirty="0" smtClean="0">
                <a:ea typeface="굴림" pitchFamily="50" charset="-127"/>
              </a:rPr>
              <a:t>대용으로 많이 사용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PWM </a:t>
            </a:r>
            <a:r>
              <a:rPr kumimoji="0" lang="ko-KR" altLang="en-US" dirty="0" err="1" smtClean="0">
                <a:ea typeface="굴림" pitchFamily="50" charset="-127"/>
              </a:rPr>
              <a:t>생성기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전용 </a:t>
            </a:r>
            <a:r>
              <a:rPr kumimoji="0" lang="en-US" altLang="ko-KR" dirty="0" smtClean="0">
                <a:ea typeface="굴림" pitchFamily="50" charset="-127"/>
              </a:rPr>
              <a:t>Timer</a:t>
            </a:r>
            <a:r>
              <a:rPr kumimoji="0" lang="ko-KR" altLang="en-US" dirty="0" smtClean="0">
                <a:ea typeface="굴림" pitchFamily="50" charset="-127"/>
              </a:rPr>
              <a:t>가 존재하여 신호 생성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s://www.wayneandlayne.com/files/vgs/images/analog_write_pwm_640x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6" y="4080470"/>
            <a:ext cx="6096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3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하드웨어 기초 지식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Resolution(</a:t>
            </a:r>
            <a:r>
              <a:rPr kumimoji="0" lang="ko-KR" altLang="en-US" dirty="0" smtClean="0">
                <a:ea typeface="굴림" pitchFamily="50" charset="-127"/>
              </a:rPr>
              <a:t>해상도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컴퓨터가 표현할 수 있는 능력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Analog</a:t>
            </a:r>
            <a:r>
              <a:rPr kumimoji="0" lang="ko-KR" altLang="en-US" dirty="0" smtClean="0">
                <a:ea typeface="굴림" pitchFamily="50" charset="-127"/>
              </a:rPr>
              <a:t>는 자연 상태이기에 컴퓨터는 흉내 내는 것에 불과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Resolution</a:t>
            </a:r>
            <a:r>
              <a:rPr kumimoji="0" lang="ko-KR" altLang="en-US" dirty="0" smtClean="0">
                <a:ea typeface="굴림" pitchFamily="50" charset="-127"/>
              </a:rPr>
              <a:t>의 단위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8bit: 2^8 = 256 (0 ~ 255)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10bit: 2^10 = 1024 (0 ~ 1023)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12bit: 2^12 = 4096 (0 ~ 4095)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16bit: 2^16 = 65536 (0 ~ 65535)</a:t>
            </a:r>
          </a:p>
        </p:txBody>
      </p:sp>
    </p:spTree>
    <p:extLst>
      <p:ext uri="{BB962C8B-B14F-4D97-AF65-F5344CB8AC3E}">
        <p14:creationId xmlns:p14="http://schemas.microsoft.com/office/powerpoint/2010/main" val="2337348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LED </a:t>
            </a:r>
            <a:r>
              <a:rPr lang="ko-KR" altLang="en-US" dirty="0" smtClean="0"/>
              <a:t>밝기 제어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4" y="1929309"/>
            <a:ext cx="30321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26084"/>
            <a:ext cx="3103563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939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Color LED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실습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회로 구성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>
              <a:ea typeface="굴림" charset="-127"/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86025"/>
            <a:ext cx="3111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2659063"/>
            <a:ext cx="29527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Color Control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Color LED</a:t>
            </a:r>
            <a:r>
              <a:rPr kumimoji="0" lang="ko-KR" altLang="en-US" dirty="0" smtClean="0">
                <a:ea typeface="굴림" pitchFamily="50" charset="-127"/>
              </a:rPr>
              <a:t>를 </a:t>
            </a:r>
            <a:r>
              <a:rPr kumimoji="0" lang="en-US" altLang="ko-KR" dirty="0" smtClean="0">
                <a:ea typeface="굴림" pitchFamily="50" charset="-127"/>
              </a:rPr>
              <a:t>Color</a:t>
            </a:r>
            <a:r>
              <a:rPr kumimoji="0" lang="ko-KR" altLang="en-US" dirty="0" smtClean="0">
                <a:ea typeface="굴림" pitchFamily="50" charset="-127"/>
              </a:rPr>
              <a:t>기반으로 제어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257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Color Animation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Color LED</a:t>
            </a:r>
            <a:r>
              <a:rPr kumimoji="0" lang="ko-KR" altLang="en-US" dirty="0" smtClean="0">
                <a:ea typeface="굴림" pitchFamily="50" charset="-127"/>
              </a:rPr>
              <a:t>를 </a:t>
            </a:r>
            <a:r>
              <a:rPr kumimoji="0" lang="en-US" altLang="ko-KR" dirty="0" smtClean="0">
                <a:ea typeface="굴림" pitchFamily="50" charset="-127"/>
              </a:rPr>
              <a:t>Animation</a:t>
            </a:r>
            <a:r>
              <a:rPr kumimoji="0" lang="ko-KR" altLang="en-US" dirty="0" smtClean="0">
                <a:ea typeface="굴림" pitchFamily="50" charset="-127"/>
              </a:rPr>
              <a:t>으로 제어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2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상식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전류가 모든 에너지 원이다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전류로 인해 회로가 작동하는 것이다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감전사는 전류에 의한 것이다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전압은 전류를 만들어내는 재료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저항은 전류의 세기를 제어하는 요소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전류를 직접 만들 수는 없고 전압을 이용해서 간접적으로 만든다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err="1" smtClean="0">
                <a:ea typeface="굴림" pitchFamily="50" charset="-127"/>
              </a:rPr>
              <a:t>전류원은</a:t>
            </a:r>
            <a:r>
              <a:rPr kumimoji="0" lang="ko-KR" altLang="en-US" dirty="0" smtClean="0">
                <a:ea typeface="굴림" pitchFamily="50" charset="-127"/>
              </a:rPr>
              <a:t> 없고 전압원만 존재한다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6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Analog Input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ADC (Analog Digital Converter)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자연 상태 값을 </a:t>
            </a:r>
            <a:r>
              <a:rPr kumimoji="0" lang="en-US" altLang="ko-KR" dirty="0" smtClean="0">
                <a:ea typeface="굴림" pitchFamily="50" charset="-127"/>
              </a:rPr>
              <a:t>Digital</a:t>
            </a:r>
            <a:r>
              <a:rPr kumimoji="0" lang="ko-KR" altLang="en-US" dirty="0" smtClean="0">
                <a:ea typeface="굴림" pitchFamily="50" charset="-127"/>
              </a:rPr>
              <a:t>화 시킴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센서 인터페이스로 많이 사용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Arduino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smtClean="0">
                <a:ea typeface="굴림" pitchFamily="50" charset="-127"/>
              </a:rPr>
              <a:t>A</a:t>
            </a:r>
            <a:r>
              <a:rPr kumimoji="0" lang="ko-KR" altLang="en-US" dirty="0" smtClean="0">
                <a:ea typeface="굴림" pitchFamily="50" charset="-127"/>
              </a:rPr>
              <a:t>로 시작되는 </a:t>
            </a:r>
            <a:r>
              <a:rPr kumimoji="0" lang="en-US" altLang="ko-KR" dirty="0" smtClean="0">
                <a:ea typeface="굴림" pitchFamily="50" charset="-127"/>
              </a:rPr>
              <a:t>Pin</a:t>
            </a: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저항 값이 변하면 전압이 변한다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356062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65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Potentiometer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실습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회로 구성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>
              <a:ea typeface="굴림" charset="-127"/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908050"/>
            <a:ext cx="15382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95575"/>
            <a:ext cx="25336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2565400"/>
            <a:ext cx="26638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Light Intensity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Dial</a:t>
            </a:r>
            <a:r>
              <a:rPr kumimoji="0" lang="ko-KR" altLang="en-US" dirty="0" smtClean="0">
                <a:ea typeface="굴림" pitchFamily="50" charset="-127"/>
              </a:rPr>
              <a:t>을 이용해서 </a:t>
            </a:r>
            <a:r>
              <a:rPr kumimoji="0" lang="en-US" altLang="ko-KR" dirty="0" smtClean="0">
                <a:ea typeface="굴림" pitchFamily="50" charset="-127"/>
              </a:rPr>
              <a:t>Light </a:t>
            </a:r>
            <a:r>
              <a:rPr kumimoji="0" lang="ko-KR" altLang="en-US" dirty="0" smtClean="0">
                <a:ea typeface="굴림" pitchFamily="50" charset="-127"/>
              </a:rPr>
              <a:t>밝기 조절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159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 Moving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7054" y="908720"/>
            <a:ext cx="8064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>
                <a:latin typeface="Lucida Sans Unicode" pitchFamily="34" charset="0"/>
              </a:rPr>
              <a:t>알고리즘</a:t>
            </a:r>
            <a:endParaRPr kumimoji="0" lang="en-US" altLang="ko-KR" sz="320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800">
                <a:latin typeface="Lucida Sans Unicode" pitchFamily="34" charset="0"/>
              </a:rPr>
              <a:t>Mapping</a:t>
            </a:r>
            <a:r>
              <a:rPr kumimoji="0" lang="ko-KR" altLang="en-US" sz="2800">
                <a:latin typeface="Lucida Sans Unicode" pitchFamily="34" charset="0"/>
              </a:rPr>
              <a:t>기법 사용</a:t>
            </a:r>
            <a:endParaRPr kumimoji="0" lang="en-US" altLang="ko-KR" sz="280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>
                <a:latin typeface="Lucida Sans Unicode" pitchFamily="34" charset="0"/>
              </a:rPr>
              <a:t>직선거리 계산</a:t>
            </a:r>
            <a:endParaRPr kumimoji="0" lang="en-US" altLang="ko-KR" sz="2800">
              <a:latin typeface="Lucida Sans Unicode" pitchFamily="34" charset="0"/>
            </a:endParaRPr>
          </a:p>
          <a:p>
            <a:pPr lvl="2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400">
                <a:latin typeface="Lucida Sans Unicode" pitchFamily="34" charset="0"/>
              </a:rPr>
              <a:t>Get RatioValue (0 ~ 1)</a:t>
            </a:r>
          </a:p>
          <a:p>
            <a:pPr lvl="2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400">
                <a:latin typeface="Lucida Sans Unicode" pitchFamily="34" charset="0"/>
              </a:rPr>
              <a:t>RatioValue – 0.5 (-0.5 ~ 0.5)</a:t>
            </a:r>
          </a:p>
          <a:p>
            <a:pPr lvl="2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400">
                <a:latin typeface="Lucida Sans Unicode" pitchFamily="34" charset="0"/>
              </a:rPr>
              <a:t>Position = RatioValue * Width</a:t>
            </a:r>
          </a:p>
        </p:txBody>
      </p:sp>
    </p:spTree>
    <p:extLst>
      <p:ext uri="{BB962C8B-B14F-4D97-AF65-F5344CB8AC3E}">
        <p14:creationId xmlns:p14="http://schemas.microsoft.com/office/powerpoint/2010/main" val="1001325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- Rotating Object</a:t>
            </a:r>
            <a:endParaRPr lang="ko-KR" altLang="en-US" dirty="0" smtClean="0"/>
          </a:p>
        </p:txBody>
      </p:sp>
      <p:sp>
        <p:nvSpPr>
          <p:cNvPr id="717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E986D10E-EDD1-4EC9-B2FA-9D47E36E39D8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44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알고리즘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Mapping: </a:t>
            </a:r>
            <a:r>
              <a:rPr kumimoji="0" lang="ko-KR" altLang="en-US" dirty="0" smtClean="0">
                <a:ea typeface="굴림" pitchFamily="50" charset="-127"/>
              </a:rPr>
              <a:t>서로 다른 계를 연관시키는 것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전압계</a:t>
            </a:r>
            <a:r>
              <a:rPr kumimoji="0" lang="en-US" altLang="ko-KR" dirty="0" smtClean="0">
                <a:ea typeface="굴림" pitchFamily="50" charset="-127"/>
              </a:rPr>
              <a:t>: 0 ~ 5V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Analog Value: 0 ~ 1023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Ratio: 0 ~ 1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Angle: -180 ~ 180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회전각 계산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Get </a:t>
            </a:r>
            <a:r>
              <a:rPr kumimoji="0" lang="en-US" altLang="ko-KR" dirty="0" err="1" smtClean="0">
                <a:ea typeface="굴림" pitchFamily="50" charset="-127"/>
              </a:rPr>
              <a:t>RatioValue</a:t>
            </a:r>
            <a:r>
              <a:rPr kumimoji="0" lang="en-US" altLang="ko-KR" dirty="0" smtClean="0">
                <a:ea typeface="굴림" pitchFamily="50" charset="-127"/>
              </a:rPr>
              <a:t> (0 ~ 1)</a:t>
            </a:r>
          </a:p>
          <a:p>
            <a:pPr lvl="2">
              <a:defRPr/>
            </a:pPr>
            <a:r>
              <a:rPr kumimoji="0" lang="en-US" altLang="ko-KR" dirty="0" err="1" smtClean="0">
                <a:ea typeface="굴림" pitchFamily="50" charset="-127"/>
              </a:rPr>
              <a:t>RatioValue</a:t>
            </a:r>
            <a:r>
              <a:rPr kumimoji="0" lang="en-US" altLang="ko-KR" dirty="0" smtClean="0">
                <a:ea typeface="굴림" pitchFamily="50" charset="-127"/>
              </a:rPr>
              <a:t> – 0.5 (-0.5 ~ 0.5)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Angle = </a:t>
            </a:r>
            <a:r>
              <a:rPr kumimoji="0" lang="en-US" altLang="ko-KR" dirty="0" err="1" smtClean="0">
                <a:ea typeface="굴림" pitchFamily="50" charset="-127"/>
              </a:rPr>
              <a:t>RatioValue</a:t>
            </a:r>
            <a:r>
              <a:rPr kumimoji="0" lang="en-US" altLang="ko-KR" dirty="0" smtClean="0">
                <a:ea typeface="굴림" pitchFamily="50" charset="-127"/>
              </a:rPr>
              <a:t> * </a:t>
            </a:r>
            <a:r>
              <a:rPr kumimoji="0" lang="en-US" altLang="ko-KR" dirty="0" err="1" smtClean="0">
                <a:ea typeface="굴림" pitchFamily="50" charset="-127"/>
              </a:rPr>
              <a:t>AngleRange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Angle = Angle + </a:t>
            </a:r>
            <a:r>
              <a:rPr kumimoji="0" lang="en-US" altLang="ko-KR" dirty="0" err="1" smtClean="0">
                <a:ea typeface="굴림" pitchFamily="50" charset="-127"/>
              </a:rPr>
              <a:t>AngleOffset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</a:t>
            </a:r>
            <a:r>
              <a:rPr lang="en-US" altLang="ko-KR" dirty="0" smtClean="0"/>
              <a:t>(Circuit)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32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(+)</a:t>
            </a:r>
            <a:r>
              <a:rPr kumimoji="0" lang="ko-KR" altLang="en-US" dirty="0" smtClean="0">
                <a:ea typeface="굴림" pitchFamily="50" charset="-127"/>
              </a:rPr>
              <a:t>극에서 출발하여 </a:t>
            </a:r>
            <a:r>
              <a:rPr kumimoji="0" lang="en-US" altLang="ko-KR" dirty="0" smtClean="0">
                <a:ea typeface="굴림" pitchFamily="50" charset="-127"/>
              </a:rPr>
              <a:t>(-)</a:t>
            </a:r>
            <a:r>
              <a:rPr kumimoji="0" lang="ko-KR" altLang="en-US" dirty="0" smtClean="0">
                <a:ea typeface="굴림" pitchFamily="50" charset="-127"/>
              </a:rPr>
              <a:t>극까지 전류가 흐를 수 있는 폐 루프 길을 의미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전류가 흐르면서 다양한 동작을 할 수 있도록 필요한 전자 부품들이 놓여짐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(+)</a:t>
            </a:r>
            <a:r>
              <a:rPr kumimoji="0" lang="ko-KR" altLang="en-US" dirty="0" smtClean="0">
                <a:ea typeface="굴림" pitchFamily="50" charset="-127"/>
              </a:rPr>
              <a:t>극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전원 공급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VCC, VDD </a:t>
            </a:r>
            <a:r>
              <a:rPr kumimoji="0" lang="ko-KR" altLang="en-US" dirty="0" smtClean="0">
                <a:ea typeface="굴림" pitchFamily="50" charset="-127"/>
              </a:rPr>
              <a:t>등으로 불려짐</a:t>
            </a:r>
            <a:endParaRPr kumimoji="0"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(-)</a:t>
            </a:r>
            <a:r>
              <a:rPr kumimoji="0" lang="ko-KR" altLang="en-US" dirty="0" smtClean="0">
                <a:ea typeface="굴림" pitchFamily="50" charset="-127"/>
              </a:rPr>
              <a:t>극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회로가 끝나는 지점에 반드시 존재해야 함</a:t>
            </a:r>
            <a:endParaRPr kumimoji="0" lang="en-US" altLang="ko-KR" dirty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GND </a:t>
            </a:r>
            <a:r>
              <a:rPr kumimoji="0" lang="ko-KR" altLang="en-US" dirty="0" smtClean="0">
                <a:ea typeface="굴림" pitchFamily="50" charset="-127"/>
              </a:rPr>
              <a:t>등으로 불려짐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Ground</a:t>
            </a:r>
            <a:r>
              <a:rPr kumimoji="0" lang="ko-KR" altLang="en-US" dirty="0" smtClean="0">
                <a:ea typeface="굴림" pitchFamily="50" charset="-127"/>
              </a:rPr>
              <a:t>는 땅을 의미하는 것이 아닌 전압 원의 </a:t>
            </a:r>
            <a:r>
              <a:rPr kumimoji="0" lang="en-US" altLang="ko-KR" dirty="0" smtClean="0">
                <a:ea typeface="굴림" pitchFamily="50" charset="-127"/>
              </a:rPr>
              <a:t>(-)</a:t>
            </a:r>
            <a:r>
              <a:rPr kumimoji="0" lang="ko-KR" altLang="en-US" dirty="0" smtClean="0">
                <a:ea typeface="굴림" pitchFamily="50" charset="-127"/>
              </a:rPr>
              <a:t>극을 의미함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VCC</a:t>
            </a:r>
            <a:r>
              <a:rPr kumimoji="0" lang="ko-KR" altLang="en-US" dirty="0" smtClean="0">
                <a:ea typeface="굴림" pitchFamily="50" charset="-127"/>
              </a:rPr>
              <a:t>와 </a:t>
            </a: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는 같은 전압 소스에 존재해야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2</a:t>
            </a:r>
            <a:r>
              <a:rPr kumimoji="0" lang="ko-KR" altLang="en-US" dirty="0" smtClean="0">
                <a:ea typeface="굴림" pitchFamily="50" charset="-127"/>
              </a:rPr>
              <a:t>개 이상의 전압 소스를 사용하는 경우 </a:t>
            </a: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는 서로 연결해야 하는데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이를 공통 </a:t>
            </a: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라 부름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410416"/>
            <a:ext cx="0" cy="2016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1600" y="30410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VCC1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5498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GND1</a:t>
            </a:r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915816" y="3456528"/>
            <a:ext cx="0" cy="2016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30410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VCC2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984" y="5498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GND2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12160" y="3456528"/>
            <a:ext cx="0" cy="15214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52320" y="3456528"/>
            <a:ext cx="0" cy="15214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2240" y="4977988"/>
            <a:ext cx="0" cy="601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012160" y="4977988"/>
            <a:ext cx="144016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0192" y="55799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GND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80112" y="3059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VCC1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30598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VCC2</a:t>
            </a:r>
            <a:endParaRPr lang="ko-KR" altLang="en-US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3995936" y="3995772"/>
            <a:ext cx="1512168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17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전압의 정의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VCC</a:t>
            </a:r>
            <a:r>
              <a:rPr kumimoji="0" lang="ko-KR" altLang="en-US" dirty="0" smtClean="0">
                <a:ea typeface="굴림" pitchFamily="50" charset="-127"/>
              </a:rPr>
              <a:t>와 </a:t>
            </a: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사이의 전위 차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GND</a:t>
            </a:r>
            <a:r>
              <a:rPr kumimoji="0" lang="ko-KR" altLang="en-US" dirty="0" smtClean="0">
                <a:ea typeface="굴림" pitchFamily="50" charset="-127"/>
              </a:rPr>
              <a:t>를 맞춰주지 않으면 기준이 다름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smtClean="0"/>
              <a:t>전자 회로 구성 시 주의 사항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정격을 반드시 지켜야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보장된 출력</a:t>
            </a:r>
            <a:r>
              <a:rPr kumimoji="0" lang="en-US" altLang="ko-KR" dirty="0" smtClean="0">
                <a:ea typeface="굴림" pitchFamily="50" charset="-127"/>
              </a:rPr>
              <a:t>(Watt)</a:t>
            </a:r>
            <a:r>
              <a:rPr kumimoji="0" lang="ko-KR" altLang="en-US" dirty="0" smtClean="0">
                <a:ea typeface="굴림" pitchFamily="50" charset="-127"/>
              </a:rPr>
              <a:t>을 의미하며 지키지 않으면 파괴된다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계산법</a:t>
            </a:r>
            <a:r>
              <a:rPr kumimoji="0" lang="en-US" altLang="ko-KR" dirty="0" smtClean="0">
                <a:ea typeface="굴림" pitchFamily="50" charset="-127"/>
              </a:rPr>
              <a:t>: Watt = Voltage X Current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권장 전압 사용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허용 전류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저항으로 조절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Short</a:t>
            </a:r>
            <a:r>
              <a:rPr kumimoji="0" lang="ko-KR" altLang="en-US" dirty="0" smtClean="0">
                <a:ea typeface="굴림" pitchFamily="50" charset="-127"/>
              </a:rPr>
              <a:t>가 일어나지 않도록 주의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극성</a:t>
            </a:r>
            <a:r>
              <a:rPr kumimoji="0" lang="en-US" altLang="ko-KR" dirty="0" smtClean="0">
                <a:ea typeface="굴림" pitchFamily="50" charset="-127"/>
              </a:rPr>
              <a:t>(+, -)</a:t>
            </a:r>
            <a:r>
              <a:rPr kumimoji="0" lang="ko-KR" altLang="en-US" dirty="0" smtClean="0">
                <a:ea typeface="굴림" pitchFamily="50" charset="-127"/>
              </a:rPr>
              <a:t>을 반드시 지켜야 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Pin</a:t>
            </a:r>
            <a:r>
              <a:rPr kumimoji="0" lang="ko-KR" altLang="en-US" dirty="0" smtClean="0">
                <a:ea typeface="굴림" pitchFamily="50" charset="-127"/>
              </a:rPr>
              <a:t>의 용도에 맞게 연결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Data Sheet</a:t>
            </a:r>
            <a:r>
              <a:rPr kumimoji="0" lang="ko-KR" altLang="en-US" dirty="0" smtClean="0">
                <a:ea typeface="굴림" pitchFamily="50" charset="-127"/>
              </a:rPr>
              <a:t>를 찾아보는 것을 습관화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회로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Open </a:t>
            </a:r>
            <a:r>
              <a:rPr kumimoji="0" lang="ko-KR" altLang="en-US" dirty="0" smtClean="0">
                <a:ea typeface="굴림" pitchFamily="50" charset="-127"/>
              </a:rPr>
              <a:t>회로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전류가 거의 흐르지 않는 회로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아무 작동을 하지 않음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끊어짐에 의해 발생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부도체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저항이 매우 큼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  <a:r>
              <a:rPr kumimoji="0" lang="ko-KR" altLang="en-US" dirty="0" smtClean="0">
                <a:ea typeface="굴림" pitchFamily="50" charset="-127"/>
              </a:rPr>
              <a:t>에 의해 발생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Short </a:t>
            </a:r>
            <a:r>
              <a:rPr kumimoji="0" lang="ko-KR" altLang="en-US" dirty="0" smtClean="0">
                <a:ea typeface="굴림" pitchFamily="50" charset="-127"/>
              </a:rPr>
              <a:t>회로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전류가 정격을 넘어 흐름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회로상의 부품들이 파괴됨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연기가 나거나 불꽃 등이 일어남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(+)</a:t>
            </a:r>
            <a:r>
              <a:rPr kumimoji="0" lang="ko-KR" altLang="en-US" dirty="0" smtClean="0">
                <a:ea typeface="굴림" pitchFamily="50" charset="-127"/>
              </a:rPr>
              <a:t>극과 </a:t>
            </a:r>
            <a:r>
              <a:rPr kumimoji="0" lang="en-US" altLang="ko-KR" dirty="0" smtClean="0">
                <a:ea typeface="굴림" pitchFamily="50" charset="-127"/>
              </a:rPr>
              <a:t>(-)</a:t>
            </a:r>
            <a:r>
              <a:rPr kumimoji="0" lang="ko-KR" altLang="en-US" dirty="0" smtClean="0">
                <a:ea typeface="굴림" pitchFamily="50" charset="-127"/>
              </a:rPr>
              <a:t>극이 직접 연결됨</a:t>
            </a:r>
            <a:endParaRPr kumimoji="0" lang="en-US" altLang="ko-KR" dirty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저항이 매우 작을 때 발생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Data Sheet</a:t>
            </a:r>
            <a:r>
              <a:rPr kumimoji="0" lang="ko-KR" altLang="en-US" dirty="0" smtClean="0">
                <a:ea typeface="굴림" pitchFamily="50" charset="-127"/>
              </a:rPr>
              <a:t>를 잘 보지 않을 때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4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퓨즈</a:t>
            </a:r>
            <a:r>
              <a:rPr lang="en-US" altLang="ko-KR" dirty="0" smtClean="0"/>
              <a:t>(Fuse)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1"/>
            <a:ext cx="8013700" cy="230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회로 안전 장치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Short</a:t>
            </a:r>
            <a:r>
              <a:rPr kumimoji="0" lang="ko-KR" altLang="en-US" dirty="0" smtClean="0">
                <a:ea typeface="굴림" pitchFamily="50" charset="-127"/>
              </a:rPr>
              <a:t>시 과 전류로 회로가 파괴되기 전에 끊어져서 차단됨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적절한 규격에 맞게 사용해야 함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규격이 너무 크면 회로 파괴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규격이 너무 작으면 자주 퓨즈가 끊어짐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3056"/>
            <a:ext cx="4191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2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22485</TotalTime>
  <Words>1266</Words>
  <Application>Microsoft Office PowerPoint</Application>
  <PresentationFormat>화면 슬라이드 쇼(4:3)</PresentationFormat>
  <Paragraphs>300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Smart Maker 초급</vt:lpstr>
      <vt:lpstr>목차</vt:lpstr>
      <vt:lpstr>전압/전류/저항</vt:lpstr>
      <vt:lpstr>기초 상식</vt:lpstr>
      <vt:lpstr>회로(Circuit)</vt:lpstr>
      <vt:lpstr>공통 GND</vt:lpstr>
      <vt:lpstr>전자 회로 구성 시 주의 사항</vt:lpstr>
      <vt:lpstr>Open과 Short 회로</vt:lpstr>
      <vt:lpstr>퓨즈(Fuse)</vt:lpstr>
      <vt:lpstr>집적 회로 칩 (IC Chip)</vt:lpstr>
      <vt:lpstr>Arduino Pin Map</vt:lpstr>
      <vt:lpstr>Arduino Uno Pin Map</vt:lpstr>
      <vt:lpstr>Breadboard</vt:lpstr>
      <vt:lpstr>저항 크기 보는 방법</vt:lpstr>
      <vt:lpstr>Digital vs Analog</vt:lpstr>
      <vt:lpstr>Output vs Input</vt:lpstr>
      <vt:lpstr>LED Circuit</vt:lpstr>
      <vt:lpstr>App Action</vt:lpstr>
      <vt:lpstr>Digital Signal Output</vt:lpstr>
      <vt:lpstr>응용 – Time Blink</vt:lpstr>
      <vt:lpstr>응용 – Trigger Blink</vt:lpstr>
      <vt:lpstr>응용 – Animation Blink</vt:lpstr>
      <vt:lpstr>Unity3D 기초</vt:lpstr>
      <vt:lpstr>Unity3D 기초</vt:lpstr>
      <vt:lpstr>Unity3D 기초</vt:lpstr>
      <vt:lpstr>도전</vt:lpstr>
      <vt:lpstr>Push Button</vt:lpstr>
      <vt:lpstr>회로 기초 지식</vt:lpstr>
      <vt:lpstr>Push button Circuit</vt:lpstr>
      <vt:lpstr>응용 – Light Control</vt:lpstr>
      <vt:lpstr>응용 – Light Toggling</vt:lpstr>
      <vt:lpstr>Push Button Toggling</vt:lpstr>
      <vt:lpstr>응용 – LED Control</vt:lpstr>
      <vt:lpstr>Analog Output</vt:lpstr>
      <vt:lpstr>하드웨어 기초 지식</vt:lpstr>
      <vt:lpstr>실습 – LED 밝기 제어</vt:lpstr>
      <vt:lpstr>Color LED Circuit</vt:lpstr>
      <vt:lpstr>응용 – Color Control</vt:lpstr>
      <vt:lpstr>응용 – Color Animation</vt:lpstr>
      <vt:lpstr>Analog Input</vt:lpstr>
      <vt:lpstr>Potentiometer Circuit</vt:lpstr>
      <vt:lpstr>응용 – Light Intensity</vt:lpstr>
      <vt:lpstr>응용 – Object Moving</vt:lpstr>
      <vt:lpstr>응용 - Rotating Object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1022</cp:revision>
  <dcterms:created xsi:type="dcterms:W3CDTF">2010-10-19T01:20:53Z</dcterms:created>
  <dcterms:modified xsi:type="dcterms:W3CDTF">2015-04-07T07:54:21Z</dcterms:modified>
</cp:coreProperties>
</file>