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64" r:id="rId2"/>
    <p:sldId id="428" r:id="rId3"/>
    <p:sldId id="429" r:id="rId4"/>
    <p:sldId id="430" r:id="rId5"/>
    <p:sldId id="470" r:id="rId6"/>
    <p:sldId id="471" r:id="rId7"/>
    <p:sldId id="431" r:id="rId8"/>
    <p:sldId id="467" r:id="rId9"/>
    <p:sldId id="468" r:id="rId10"/>
    <p:sldId id="469" r:id="rId11"/>
    <p:sldId id="433" r:id="rId12"/>
    <p:sldId id="435" r:id="rId13"/>
    <p:sldId id="434" r:id="rId14"/>
    <p:sldId id="436" r:id="rId15"/>
    <p:sldId id="437" r:id="rId16"/>
    <p:sldId id="438" r:id="rId17"/>
    <p:sldId id="439" r:id="rId18"/>
    <p:sldId id="440" r:id="rId19"/>
    <p:sldId id="442" r:id="rId20"/>
    <p:sldId id="443" r:id="rId21"/>
    <p:sldId id="444" r:id="rId22"/>
    <p:sldId id="445" r:id="rId23"/>
    <p:sldId id="441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7" r:id="rId35"/>
    <p:sldId id="472" r:id="rId36"/>
    <p:sldId id="473" r:id="rId37"/>
    <p:sldId id="456" r:id="rId38"/>
    <p:sldId id="459" r:id="rId39"/>
    <p:sldId id="458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398" r:id="rId48"/>
  </p:sldIdLst>
  <p:sldSz cx="9144000" cy="6858000" type="screen4x3"/>
  <p:notesSz cx="6811963" cy="99425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8EB4E3"/>
    <a:srgbClr val="000000"/>
    <a:srgbClr val="660066"/>
    <a:srgbClr val="A1DA98"/>
    <a:srgbClr val="CE9902"/>
    <a:srgbClr val="FCBE1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7" autoAdjust="0"/>
    <p:restoredTop sz="98793" autoAdjust="0"/>
  </p:normalViewPr>
  <p:slideViewPr>
    <p:cSldViewPr>
      <p:cViewPr>
        <p:scale>
          <a:sx n="75" d="100"/>
          <a:sy n="75" d="100"/>
        </p:scale>
        <p:origin x="-1824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11316"/>
    </p:cViewPr>
  </p:sorterViewPr>
  <p:notesViewPr>
    <p:cSldViewPr>
      <p:cViewPr varScale="1">
        <p:scale>
          <a:sx n="83" d="100"/>
          <a:sy n="83" d="100"/>
        </p:scale>
        <p:origin x="-2406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7E0B47-CE7D-4585-A517-C27A649DCE51}" type="datetimeFigureOut">
              <a:rPr lang="ko-KR" altLang="en-US"/>
              <a:pPr>
                <a:defRPr/>
              </a:pPr>
              <a:t>2015-04-27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ACE479D-A854-4D24-B717-127CCFF7C7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736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A2BC30-48DA-4A4F-9AD3-518C4B94AA7B}" type="datetimeFigureOut">
              <a:rPr lang="ko-KR" altLang="en-US"/>
              <a:pPr>
                <a:defRPr/>
              </a:pPr>
              <a:t>2015-04-27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BA06EEB-5A86-4304-9687-FAC57488BB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70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바닥글 개체 틀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mtClean="0"/>
              <a:t>저격수 탐지 음원위치 추정 시스템</a:t>
            </a:r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BC870EA-F2EC-41D0-AB25-CE82B4A79DC3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70CF16C-FA9B-46F5-83D5-A28AEF520F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A5C9636-EEDD-477A-A4A7-6ED2A0E6C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0"/>
            <a:ext cx="6913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3F6619F7-5C8E-46EB-8625-59DB56A70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1" name="Picture 2" descr="C:\Users\Owner\Google 드라이브\IdeaLink\Admin\아이디어링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381750"/>
            <a:ext cx="12954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92838"/>
            <a:ext cx="24272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6912768" cy="692150"/>
          </a:xfrm>
        </p:spPr>
        <p:txBody>
          <a:bodyPr/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S</a:t>
            </a:r>
            <a:r>
              <a:rPr lang="en-US" altLang="ko-KR" sz="5400" dirty="0" smtClean="0"/>
              <a:t>mart </a:t>
            </a:r>
            <a:r>
              <a:rPr lang="en-US" altLang="ko-KR" sz="5400" dirty="0" smtClean="0">
                <a:solidFill>
                  <a:srgbClr val="FFC000"/>
                </a:solidFill>
              </a:rPr>
              <a:t>M</a:t>
            </a:r>
            <a:r>
              <a:rPr lang="en-US" altLang="ko-KR" sz="5400" dirty="0" smtClean="0"/>
              <a:t>aker </a:t>
            </a:r>
            <a:r>
              <a:rPr lang="ko-KR" altLang="en-US" sz="5400" dirty="0" smtClean="0"/>
              <a:t>중</a:t>
            </a:r>
            <a:r>
              <a:rPr lang="ko-KR" altLang="en-US" sz="5400" dirty="0"/>
              <a:t>급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364088" y="5010497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r"/>
            <a:r>
              <a:rPr lang="ko-KR" altLang="en-US" sz="3200" dirty="0" smtClean="0"/>
              <a:t>강사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오재홍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자연 상태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힘 발생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팔 근육</a:t>
            </a:r>
            <a:r>
              <a:rPr kumimoji="0" lang="en-US" altLang="ko-KR" dirty="0" smtClean="0"/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에너지 보유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야구 배트</a:t>
            </a:r>
            <a:r>
              <a:rPr kumimoji="0" lang="en-US" altLang="ko-KR" dirty="0" smtClean="0"/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에너지가 힘으로 전달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충돌</a:t>
            </a:r>
            <a:r>
              <a:rPr kumimoji="0" lang="en-US" altLang="ko-KR" dirty="0" smtClean="0"/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운동 에너지 발산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공</a:t>
            </a:r>
            <a:r>
              <a:rPr kumimoji="0" lang="en-US" altLang="ko-KR" dirty="0" smtClean="0"/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일을 함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공 날아감</a:t>
            </a:r>
            <a:r>
              <a:rPr kumimoji="0" lang="en-US" altLang="ko-KR" dirty="0" smtClean="0"/>
              <a:t>)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/>
              <a:t>Unity3D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대부분 </a:t>
            </a:r>
            <a:r>
              <a:rPr kumimoji="0" lang="en-US" altLang="ko-KR" dirty="0" smtClean="0"/>
              <a:t>Animation </a:t>
            </a:r>
            <a:r>
              <a:rPr kumimoji="0" lang="ko-KR" altLang="en-US" dirty="0" smtClean="0"/>
              <a:t>효과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/>
              <a:t>Add Force</a:t>
            </a:r>
            <a:r>
              <a:rPr kumimoji="0" lang="ko-KR" altLang="en-US" dirty="0" smtClean="0"/>
              <a:t>를 통해 힘 발생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프로그래밍</a:t>
            </a:r>
            <a:r>
              <a:rPr kumimoji="0" lang="en-US" altLang="ko-KR" dirty="0" smtClean="0"/>
              <a:t>)</a:t>
            </a:r>
            <a:endParaRPr kumimoji="0" lang="en-US" altLang="ko-KR" dirty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에너지 변환과 일은 물리 엔진이 알아서</a:t>
            </a:r>
            <a:r>
              <a:rPr kumimoji="0" lang="en-US" altLang="ko-KR" dirty="0" smtClean="0">
                <a:ea typeface="굴림" charset="-127"/>
              </a:rPr>
              <a:t>…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타격의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1124744"/>
            <a:ext cx="2448272" cy="325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32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Photo resistor Circuit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>
                <a:latin typeface="Lucida Sans Unicode" pitchFamily="34" charset="0"/>
              </a:rPr>
              <a:t>실습</a:t>
            </a:r>
            <a:endParaRPr kumimoji="0" lang="en-US" altLang="ko-KR" sz="32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sz="2800" dirty="0">
                <a:latin typeface="Lucida Sans Unicode" pitchFamily="34" charset="0"/>
              </a:rPr>
              <a:t>회로 구성 </a:t>
            </a:r>
            <a:r>
              <a:rPr kumimoji="0" lang="en-US" altLang="ko-KR" sz="2800" dirty="0">
                <a:latin typeface="Lucida Sans Unicode" pitchFamily="34" charset="0"/>
              </a:rPr>
              <a:t>(A0 </a:t>
            </a:r>
            <a:r>
              <a:rPr kumimoji="0" lang="ko-KR" altLang="en-US" sz="2800" dirty="0">
                <a:latin typeface="Lucida Sans Unicode" pitchFamily="34" charset="0"/>
              </a:rPr>
              <a:t>연결</a:t>
            </a:r>
            <a:r>
              <a:rPr kumimoji="0" lang="en-US" altLang="ko-KR" sz="2800" dirty="0">
                <a:latin typeface="Lucida Sans Unicode" pitchFamily="34" charset="0"/>
              </a:rPr>
              <a:t>)</a:t>
            </a: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sz="2800" dirty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628775"/>
            <a:ext cx="2417762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924175"/>
            <a:ext cx="3476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5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 smtClean="0"/>
              <a:t>– </a:t>
            </a:r>
            <a:r>
              <a:rPr lang="en-US" altLang="ko-KR" dirty="0"/>
              <a:t>Photo </a:t>
            </a:r>
            <a:r>
              <a:rPr lang="en-US" altLang="ko-KR" dirty="0" smtClean="0"/>
              <a:t>resistor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빛의 세기에 따른 값의 변화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무엇이 필요할까 논의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80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증폭</a:t>
            </a:r>
            <a:r>
              <a:rPr lang="en-US" altLang="ko-KR" dirty="0" smtClean="0"/>
              <a:t>(Amplify)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작은 값을 크게 만드는 것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이런 역할을 하는 것을 증폭기</a:t>
            </a:r>
            <a:r>
              <a:rPr kumimoji="0" lang="en-US" altLang="ko-KR" sz="3200" dirty="0" smtClean="0">
                <a:latin typeface="Lucida Sans Unicode" pitchFamily="34" charset="0"/>
              </a:rPr>
              <a:t>(Amplifier)</a:t>
            </a:r>
            <a:r>
              <a:rPr kumimoji="0" lang="ko-KR" altLang="en-US" sz="3200" dirty="0" smtClean="0">
                <a:latin typeface="Lucida Sans Unicode" pitchFamily="34" charset="0"/>
              </a:rPr>
              <a:t>라 부른다</a:t>
            </a:r>
            <a:r>
              <a:rPr kumimoji="0" lang="en-US" altLang="ko-KR" sz="3200" dirty="0" smtClean="0">
                <a:latin typeface="Lucida Sans Unicode" pitchFamily="34" charset="0"/>
              </a:rPr>
              <a:t>.</a:t>
            </a: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2800" dirty="0" smtClean="0">
                <a:latin typeface="Lucida Sans Unicode" pitchFamily="34" charset="0"/>
              </a:rPr>
              <a:t>주로 스피커 출력 회로에 활용</a:t>
            </a:r>
            <a:endParaRPr kumimoji="0" lang="en-US" altLang="ko-KR" sz="2800" dirty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427221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54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Light Control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알고리즘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Get Value: 0 ~ 1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Multiply: X ~ X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Set Intensity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Scene </a:t>
            </a:r>
            <a:r>
              <a:rPr kumimoji="0" lang="ko-KR" altLang="en-US" dirty="0">
                <a:ea typeface="굴림" charset="-127"/>
              </a:rPr>
              <a:t>구성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Capsule</a:t>
            </a:r>
            <a:endParaRPr kumimoji="0" lang="en-US" altLang="ko-KR" dirty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Plane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Spot </a:t>
            </a:r>
            <a:r>
              <a:rPr kumimoji="0" lang="en-US" altLang="ko-KR" dirty="0" smtClean="0">
                <a:ea typeface="굴림" charset="-127"/>
              </a:rPr>
              <a:t>Light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17" y="3464168"/>
            <a:ext cx="4052887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36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Flex Sensor Circuit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>
                <a:latin typeface="Lucida Sans Unicode" pitchFamily="34" charset="0"/>
              </a:rPr>
              <a:t>실습</a:t>
            </a:r>
            <a:endParaRPr kumimoji="0" lang="en-US" altLang="ko-KR" sz="320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sz="2800">
                <a:latin typeface="Lucida Sans Unicode" pitchFamily="34" charset="0"/>
              </a:rPr>
              <a:t>회로 구성 </a:t>
            </a:r>
            <a:r>
              <a:rPr kumimoji="0" lang="en-US" altLang="ko-KR" sz="2800">
                <a:latin typeface="Lucida Sans Unicode" pitchFamily="34" charset="0"/>
              </a:rPr>
              <a:t>(A0 </a:t>
            </a:r>
            <a:r>
              <a:rPr kumimoji="0" lang="ko-KR" altLang="en-US" sz="2800">
                <a:latin typeface="Lucida Sans Unicode" pitchFamily="34" charset="0"/>
              </a:rPr>
              <a:t>연결</a:t>
            </a:r>
            <a:r>
              <a:rPr kumimoji="0" lang="en-US" altLang="ko-KR" sz="2800">
                <a:latin typeface="Lucida Sans Unicode" pitchFamily="34" charset="0"/>
              </a:rPr>
              <a:t>)</a:t>
            </a: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sz="280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sz="3200">
              <a:latin typeface="Lucida Sans Unicode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125538"/>
            <a:ext cx="1560513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644900"/>
            <a:ext cx="44958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8" y="3462338"/>
            <a:ext cx="33464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전압 분배 회로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21907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80928"/>
            <a:ext cx="2603940" cy="81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49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 smtClean="0"/>
              <a:t>– Flex Sensor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구부러짐에 따른 값의 변화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무엇이 필요할까 논의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1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필터링</a:t>
            </a:r>
            <a:r>
              <a:rPr lang="en-US" altLang="ko-KR" dirty="0" smtClean="0"/>
              <a:t>(Filtering)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걸러낸다는 의미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잡음</a:t>
            </a:r>
            <a:r>
              <a:rPr kumimoji="0" lang="en-US" altLang="ko-KR" dirty="0" smtClean="0">
                <a:ea typeface="굴림" charset="-127"/>
              </a:rPr>
              <a:t>(Noise)</a:t>
            </a:r>
            <a:r>
              <a:rPr kumimoji="0" lang="ko-KR" altLang="en-US" dirty="0" smtClean="0">
                <a:ea typeface="굴림" charset="-127"/>
              </a:rPr>
              <a:t>을 걸러냄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Noise</a:t>
            </a:r>
            <a:r>
              <a:rPr kumimoji="0" lang="ko-KR" altLang="en-US" dirty="0" smtClean="0">
                <a:ea typeface="굴림" charset="-127"/>
              </a:rPr>
              <a:t>제거를 위한 다양한 방법 존재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알고리즘 특성상 </a:t>
            </a:r>
            <a:r>
              <a:rPr kumimoji="0" lang="ko-KR" altLang="en-US" dirty="0" err="1" smtClean="0">
                <a:ea typeface="굴림" charset="-127"/>
              </a:rPr>
              <a:t>필터링이</a:t>
            </a:r>
            <a:r>
              <a:rPr kumimoji="0" lang="ko-KR" altLang="en-US" dirty="0" smtClean="0">
                <a:ea typeface="굴림" charset="-127"/>
              </a:rPr>
              <a:t> 잘 될수록 반응 속도가 느려진다</a:t>
            </a:r>
            <a:r>
              <a:rPr kumimoji="0" lang="en-US" altLang="ko-KR" dirty="0" smtClean="0">
                <a:ea typeface="굴림" charset="-127"/>
              </a:rPr>
              <a:t>.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478" y="3933056"/>
            <a:ext cx="6156920" cy="23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- Bending Object</a:t>
            </a:r>
            <a:endParaRPr lang="ko-KR" altLang="en-US" dirty="0" smtClean="0"/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396FE57D-F4D8-4BDB-AFB5-73D3405B72F5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19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>
                <a:latin typeface="Lucida Sans Unicode" pitchFamily="34" charset="0"/>
              </a:rPr>
              <a:t>Scene </a:t>
            </a:r>
            <a:r>
              <a:rPr kumimoji="0" lang="ko-KR" altLang="en-US" sz="3200" dirty="0">
                <a:latin typeface="Lucida Sans Unicode" pitchFamily="34" charset="0"/>
              </a:rPr>
              <a:t>구성</a:t>
            </a:r>
            <a:endParaRPr kumimoji="0" lang="en-US" altLang="ko-KR" sz="32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sz="2800" dirty="0" smtClean="0">
                <a:latin typeface="Lucida Sans Unicode" pitchFamily="34" charset="0"/>
              </a:rPr>
              <a:t>Cube1</a:t>
            </a:r>
            <a:r>
              <a:rPr kumimoji="0" lang="en-US" altLang="ko-KR" sz="2800" dirty="0">
                <a:latin typeface="Lucida Sans Unicode" pitchFamily="34" charset="0"/>
              </a:rPr>
              <a:t>, 2, 3, 4</a:t>
            </a: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sz="2800" dirty="0" err="1">
                <a:latin typeface="Lucida Sans Unicode" pitchFamily="34" charset="0"/>
              </a:rPr>
              <a:t>BendingController</a:t>
            </a:r>
            <a:endParaRPr kumimoji="0" lang="en-US" altLang="ko-KR" sz="2800" dirty="0">
              <a:latin typeface="Lucida Sans Unicode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1500" y="1484313"/>
            <a:ext cx="720725" cy="1008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67375" y="2636838"/>
            <a:ext cx="719138" cy="1008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67375" y="3789363"/>
            <a:ext cx="719138" cy="1008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67375" y="4941888"/>
            <a:ext cx="719138" cy="1008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구부러진 연결선 3"/>
          <p:cNvCxnSpPr>
            <a:stCxn id="2" idx="3"/>
            <a:endCxn id="7" idx="3"/>
          </p:cNvCxnSpPr>
          <p:nvPr/>
        </p:nvCxnSpPr>
        <p:spPr>
          <a:xfrm>
            <a:off x="6372225" y="1989138"/>
            <a:ext cx="14288" cy="1152525"/>
          </a:xfrm>
          <a:prstGeom prst="curvedConnector3">
            <a:avLst>
              <a:gd name="adj1" fmla="val 1644386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7" idx="1"/>
            <a:endCxn id="8" idx="1"/>
          </p:cNvCxnSpPr>
          <p:nvPr/>
        </p:nvCxnSpPr>
        <p:spPr>
          <a:xfrm rot="10800000" flipV="1">
            <a:off x="5667375" y="3141663"/>
            <a:ext cx="12700" cy="115093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9" idx="3"/>
            <a:endCxn id="8" idx="3"/>
          </p:cNvCxnSpPr>
          <p:nvPr/>
        </p:nvCxnSpPr>
        <p:spPr>
          <a:xfrm flipV="1">
            <a:off x="6386513" y="4292600"/>
            <a:ext cx="12700" cy="1152525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다양한 센서 활용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모터 제어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Buzzer </a:t>
            </a:r>
            <a:r>
              <a:rPr kumimoji="0" lang="ko-KR" altLang="en-US" dirty="0" smtClean="0">
                <a:ea typeface="굴림" pitchFamily="50" charset="-127"/>
              </a:rPr>
              <a:t>제어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- Bounce Ball</a:t>
            </a:r>
            <a:endParaRPr lang="ko-KR" altLang="en-US" dirty="0" smtClean="0"/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20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>
                <a:latin typeface="Lucida Sans Unicode" pitchFamily="34" charset="0"/>
              </a:rPr>
              <a:t>Scene </a:t>
            </a:r>
            <a:r>
              <a:rPr kumimoji="0" lang="ko-KR" altLang="en-US" sz="3200" dirty="0">
                <a:latin typeface="Lucida Sans Unicode" pitchFamily="34" charset="0"/>
              </a:rPr>
              <a:t>구성</a:t>
            </a:r>
            <a:endParaRPr kumimoji="0" lang="en-US" altLang="ko-KR" sz="32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Ground</a:t>
            </a:r>
            <a:endParaRPr kumimoji="0" lang="en-US" altLang="ko-KR" sz="32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>
                <a:latin typeface="Lucida Sans Unicode" pitchFamily="34" charset="0"/>
              </a:rPr>
              <a:t>Ball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3429000"/>
            <a:ext cx="3857625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8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운동량</a:t>
            </a:r>
            <a:r>
              <a:rPr lang="en-US" altLang="ko-KR" dirty="0" smtClean="0"/>
              <a:t>(Momentum)</a:t>
            </a:r>
            <a:endParaRPr lang="ko-KR" altLang="en-US" dirty="0" smtClean="0"/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B366A38E-51F4-421D-B61E-9F02F541A2DF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21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400" dirty="0" smtClean="0">
                <a:latin typeface="Lucida Sans Unicode" pitchFamily="34" charset="0"/>
              </a:rPr>
              <a:t>물리 기초</a:t>
            </a:r>
            <a:endParaRPr kumimoji="0" lang="en-US" altLang="ko-KR" sz="24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400" dirty="0" smtClean="0">
                <a:latin typeface="Lucida Sans Unicode" pitchFamily="34" charset="0"/>
              </a:rPr>
              <a:t>위치</a:t>
            </a:r>
            <a:r>
              <a:rPr kumimoji="0" lang="en-US" altLang="ko-KR" sz="2400" dirty="0" smtClean="0">
                <a:latin typeface="Lucida Sans Unicode" pitchFamily="34" charset="0"/>
              </a:rPr>
              <a:t>, </a:t>
            </a:r>
            <a:r>
              <a:rPr kumimoji="0" lang="ko-KR" altLang="en-US" sz="2400" dirty="0" smtClean="0">
                <a:latin typeface="Lucida Sans Unicode" pitchFamily="34" charset="0"/>
              </a:rPr>
              <a:t>속도</a:t>
            </a:r>
            <a:r>
              <a:rPr kumimoji="0" lang="en-US" altLang="ko-KR" sz="2400" dirty="0" smtClean="0">
                <a:latin typeface="Lucida Sans Unicode" pitchFamily="34" charset="0"/>
              </a:rPr>
              <a:t>, </a:t>
            </a:r>
            <a:r>
              <a:rPr kumimoji="0" lang="ko-KR" altLang="en-US" sz="2400" dirty="0" smtClean="0">
                <a:latin typeface="Lucida Sans Unicode" pitchFamily="34" charset="0"/>
              </a:rPr>
              <a:t>가속도 관계</a:t>
            </a:r>
            <a:endParaRPr kumimoji="0" lang="en-US" altLang="ko-KR" sz="24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400" dirty="0" smtClean="0">
                <a:latin typeface="Lucida Sans Unicode" pitchFamily="34" charset="0"/>
              </a:rPr>
              <a:t>힘</a:t>
            </a:r>
            <a:r>
              <a:rPr kumimoji="0" lang="en-US" altLang="ko-KR" sz="2400" dirty="0" smtClean="0">
                <a:latin typeface="Lucida Sans Unicode" pitchFamily="34" charset="0"/>
              </a:rPr>
              <a:t>: F = m x a(</a:t>
            </a:r>
            <a:r>
              <a:rPr kumimoji="0" lang="ko-KR" altLang="en-US" sz="2400" dirty="0" smtClean="0">
                <a:latin typeface="Lucida Sans Unicode" pitchFamily="34" charset="0"/>
              </a:rPr>
              <a:t>가속도</a:t>
            </a:r>
            <a:r>
              <a:rPr kumimoji="0" lang="en-US" altLang="ko-KR" sz="2400" dirty="0" smtClean="0">
                <a:latin typeface="Lucida Sans Unicode" pitchFamily="34" charset="0"/>
              </a:rPr>
              <a:t>)</a:t>
            </a:r>
          </a:p>
          <a:p>
            <a:pPr lvl="1" latinLnBrk="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400" dirty="0" err="1" smtClean="0">
                <a:latin typeface="Lucida Sans Unicode" pitchFamily="34" charset="0"/>
              </a:rPr>
              <a:t>충격량</a:t>
            </a:r>
            <a:r>
              <a:rPr kumimoji="0" lang="ko-KR" altLang="en-US" sz="2400" dirty="0" smtClean="0">
                <a:latin typeface="Lucida Sans Unicode" pitchFamily="34" charset="0"/>
              </a:rPr>
              <a:t> </a:t>
            </a:r>
            <a:r>
              <a:rPr kumimoji="0" lang="en-US" altLang="ko-KR" sz="2400" dirty="0" smtClean="0">
                <a:latin typeface="Lucida Sans Unicode" pitchFamily="34" charset="0"/>
              </a:rPr>
              <a:t>= </a:t>
            </a:r>
            <a:r>
              <a:rPr kumimoji="0" lang="ko-KR" altLang="en-US" sz="2400" dirty="0" smtClean="0">
                <a:latin typeface="Lucida Sans Unicode" pitchFamily="34" charset="0"/>
              </a:rPr>
              <a:t>시간 </a:t>
            </a:r>
            <a:r>
              <a:rPr kumimoji="0" lang="en-US" altLang="ko-KR" sz="2400" dirty="0" smtClean="0">
                <a:latin typeface="Lucida Sans Unicode" pitchFamily="34" charset="0"/>
              </a:rPr>
              <a:t>x </a:t>
            </a:r>
            <a:r>
              <a:rPr kumimoji="0" lang="ko-KR" altLang="en-US" sz="2400" dirty="0" smtClean="0">
                <a:latin typeface="Lucida Sans Unicode" pitchFamily="34" charset="0"/>
              </a:rPr>
              <a:t>운동량</a:t>
            </a:r>
            <a:endParaRPr kumimoji="0" lang="en-US" altLang="ko-KR" sz="24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400" dirty="0" smtClean="0">
                <a:latin typeface="Lucida Sans Unicode" pitchFamily="34" charset="0"/>
              </a:rPr>
              <a:t>운동량 </a:t>
            </a:r>
            <a:r>
              <a:rPr kumimoji="0" lang="en-US" altLang="ko-KR" sz="2400" dirty="0" smtClean="0">
                <a:latin typeface="Lucida Sans Unicode" pitchFamily="34" charset="0"/>
              </a:rPr>
              <a:t>= m x v(</a:t>
            </a:r>
            <a:r>
              <a:rPr kumimoji="0" lang="ko-KR" altLang="en-US" sz="2400" dirty="0" smtClean="0">
                <a:latin typeface="Lucida Sans Unicode" pitchFamily="34" charset="0"/>
              </a:rPr>
              <a:t>속도</a:t>
            </a:r>
            <a:r>
              <a:rPr kumimoji="0" lang="en-US" altLang="ko-KR" sz="2400" dirty="0" smtClean="0">
                <a:latin typeface="Lucida Sans Unicode" pitchFamily="34" charset="0"/>
              </a:rPr>
              <a:t>)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66825"/>
            <a:ext cx="3246438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24168"/>
            <a:ext cx="2879725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3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Temperature Sensor Circuit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2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실습</a:t>
            </a:r>
            <a:endParaRPr kumimoji="0" lang="en-US" altLang="ko-KR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charset="-127"/>
              </a:rPr>
              <a:t>회로 구성</a:t>
            </a:r>
            <a:endParaRPr kumimoji="0" lang="en-US" altLang="ko-KR">
              <a:ea typeface="굴림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6631"/>
            <a:ext cx="2736304" cy="321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62" y="2566632"/>
            <a:ext cx="3384376" cy="319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9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 특성 곡선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4343375" cy="43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저항 값의 변화에 따른 전압의 변화</a:t>
            </a:r>
            <a:endParaRPr kumimoji="0" lang="en-US" altLang="ko-KR" dirty="0">
              <a:ea typeface="굴림" charset="-127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96" y="2355638"/>
            <a:ext cx="26638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67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Temperature Sensor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437112"/>
            <a:ext cx="7484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Tmp</a:t>
            </a:r>
            <a:r>
              <a:rPr lang="en-US" altLang="ko-KR" dirty="0" smtClean="0"/>
              <a:t> </a:t>
            </a:r>
            <a:r>
              <a:rPr lang="en-US" altLang="ko-KR" dirty="0"/>
              <a:t>in °C =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Vout</a:t>
            </a:r>
            <a:r>
              <a:rPr lang="en-US" altLang="ko-KR" dirty="0" smtClean="0"/>
              <a:t> – 0.5]</a:t>
            </a:r>
            <a:r>
              <a:rPr lang="en-US" altLang="ko-KR" dirty="0"/>
              <a:t> / </a:t>
            </a:r>
            <a:r>
              <a:rPr lang="en-US" altLang="ko-KR" dirty="0" smtClean="0"/>
              <a:t>0.01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Vout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aValue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Vcc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 (</a:t>
            </a:r>
            <a:r>
              <a:rPr lang="en-US" altLang="ko-KR" dirty="0" err="1" smtClean="0"/>
              <a:t>Vcc</a:t>
            </a:r>
            <a:r>
              <a:rPr lang="en-US" altLang="ko-KR" dirty="0" smtClean="0"/>
              <a:t> = 5V, </a:t>
            </a:r>
            <a:r>
              <a:rPr lang="en-US" altLang="ko-KR" dirty="0" err="1" smtClean="0"/>
              <a:t>aInput</a:t>
            </a:r>
            <a:r>
              <a:rPr lang="en-US" altLang="ko-KR" dirty="0" smtClean="0"/>
              <a:t> = 0.3)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Vout</a:t>
            </a:r>
            <a:r>
              <a:rPr lang="en-US" altLang="ko-KR" dirty="0"/>
              <a:t>:</a:t>
            </a:r>
            <a:r>
              <a:rPr lang="en-US" altLang="ko-KR" dirty="0" smtClean="0"/>
              <a:t> 0.3 * 5 = 1.5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Tmp</a:t>
            </a:r>
            <a:r>
              <a:rPr lang="en-US" altLang="ko-KR" dirty="0" smtClean="0"/>
              <a:t> in </a:t>
            </a:r>
            <a:r>
              <a:rPr lang="en-US" altLang="ko-KR" dirty="0"/>
              <a:t>°</a:t>
            </a:r>
            <a:r>
              <a:rPr lang="en-US" altLang="ko-KR" dirty="0" smtClean="0"/>
              <a:t>C: (1.5 – 0.5) / 0.01 = 100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19"/>
            <a:ext cx="4536504" cy="341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2040" y="1087576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(0, 0.5),</a:t>
            </a:r>
            <a:r>
              <a:rPr lang="ko-KR" altLang="en-US" dirty="0" smtClean="0"/>
              <a:t> </a:t>
            </a:r>
            <a:r>
              <a:rPr lang="en-US" altLang="ko-KR" dirty="0" smtClean="0"/>
              <a:t>(50, 1)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지나는 직선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기울기</a:t>
            </a:r>
            <a:r>
              <a:rPr lang="en-US" altLang="ko-KR" dirty="0" smtClean="0"/>
              <a:t>: (1 – 0.5) / (50 – 0) = 0.01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y</a:t>
            </a:r>
            <a:r>
              <a:rPr lang="en-US" altLang="ko-KR" dirty="0" smtClean="0"/>
              <a:t> – 0.5 = </a:t>
            </a:r>
            <a:r>
              <a:rPr lang="ko-KR" altLang="en-US" dirty="0" smtClean="0"/>
              <a:t>기울기 </a:t>
            </a:r>
            <a:r>
              <a:rPr lang="en-US" altLang="ko-KR" dirty="0" smtClean="0"/>
              <a:t>* 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y</a:t>
            </a:r>
            <a:r>
              <a:rPr lang="en-US" altLang="ko-KR" dirty="0" smtClean="0"/>
              <a:t> – 0.5 = 0.01 * 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x</a:t>
            </a:r>
            <a:r>
              <a:rPr lang="en-US" altLang="ko-KR" dirty="0" smtClean="0"/>
              <a:t> = (y – 0.5) / 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09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Mapping: </a:t>
            </a:r>
            <a:r>
              <a:rPr kumimoji="0" lang="ko-KR" altLang="en-US" dirty="0" smtClean="0">
                <a:ea typeface="굴림" charset="-127"/>
              </a:rPr>
              <a:t>서로 다른 계를 연관 짓는 것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Table: </a:t>
            </a:r>
            <a:r>
              <a:rPr kumimoji="0" lang="ko-KR" altLang="en-US" dirty="0" smtClean="0">
                <a:ea typeface="굴림" charset="-127"/>
              </a:rPr>
              <a:t>비 선형적 곡선을 표현하기 위한 </a:t>
            </a:r>
            <a:r>
              <a:rPr kumimoji="0" lang="en-US" altLang="ko-KR" dirty="0" smtClean="0">
                <a:ea typeface="굴림" charset="-127"/>
              </a:rPr>
              <a:t>Sampling data</a:t>
            </a:r>
            <a:endParaRPr kumimoji="0" lang="en-US" altLang="ko-KR" dirty="0">
              <a:ea typeface="굴림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9" y="3024814"/>
            <a:ext cx="4051805" cy="27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56" y="3202789"/>
            <a:ext cx="4155640" cy="257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712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– GUI Display</a:t>
            </a:r>
            <a:endParaRPr lang="ko-KR" altLang="en-US" dirty="0" smtClean="0"/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26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온도 센서 값을 </a:t>
            </a:r>
            <a:r>
              <a:rPr kumimoji="0" lang="en-US" altLang="ko-KR" sz="3200" dirty="0" smtClean="0">
                <a:latin typeface="Lucida Sans Unicode" pitchFamily="34" charset="0"/>
              </a:rPr>
              <a:t>GUI</a:t>
            </a:r>
            <a:r>
              <a:rPr kumimoji="0" lang="ko-KR" altLang="en-US" sz="3200" dirty="0" smtClean="0">
                <a:latin typeface="Lucida Sans Unicode" pitchFamily="34" charset="0"/>
              </a:rPr>
              <a:t>로 표기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95393"/>
              </p:ext>
            </p:extLst>
          </p:nvPr>
        </p:nvGraphicFramePr>
        <p:xfrm>
          <a:off x="827584" y="1700808"/>
          <a:ext cx="3024336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</a:tblGrid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Analog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Map Value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-50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95936" y="1778743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mValue</a:t>
            </a:r>
            <a:r>
              <a:rPr lang="en-US" altLang="ko-KR" sz="2000" b="1" dirty="0"/>
              <a:t> = [(</a:t>
            </a:r>
            <a:r>
              <a:rPr lang="en-US" altLang="ko-KR" sz="2000" b="1" dirty="0" err="1"/>
              <a:t>aValue</a:t>
            </a:r>
            <a:r>
              <a:rPr lang="en-US" altLang="ko-KR" sz="2000" b="1" dirty="0"/>
              <a:t> * 5) – 0.5] / 0.01</a:t>
            </a:r>
          </a:p>
        </p:txBody>
      </p:sp>
    </p:spTree>
    <p:extLst>
      <p:ext uri="{BB962C8B-B14F-4D97-AF65-F5344CB8AC3E}">
        <p14:creationId xmlns:p14="http://schemas.microsoft.com/office/powerpoint/2010/main" val="13938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Servo Motor Circuit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>
                <a:latin typeface="Lucida Sans Unicode" pitchFamily="34" charset="0"/>
              </a:rPr>
              <a:t>실습</a:t>
            </a:r>
            <a:endParaRPr kumimoji="0" lang="en-US" altLang="ko-KR" sz="32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sz="2800" dirty="0">
                <a:latin typeface="Lucida Sans Unicode" pitchFamily="34" charset="0"/>
              </a:rPr>
              <a:t>회로 </a:t>
            </a:r>
            <a:r>
              <a:rPr kumimoji="0" lang="ko-KR" altLang="en-US" sz="2800" dirty="0" smtClean="0">
                <a:latin typeface="Lucida Sans Unicode" pitchFamily="34" charset="0"/>
              </a:rPr>
              <a:t>구성</a:t>
            </a:r>
            <a:endParaRPr kumimoji="0" lang="en-US" altLang="ko-KR" sz="28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sz="2800" dirty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98136"/>
            <a:ext cx="1892647" cy="189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6004272" cy="343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6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Servo Motor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Angle</a:t>
            </a:r>
            <a:r>
              <a:rPr kumimoji="0" lang="ko-KR" altLang="en-US" sz="3200" dirty="0" smtClean="0">
                <a:latin typeface="Lucida Sans Unicode" pitchFamily="34" charset="0"/>
              </a:rPr>
              <a:t>기반으로 제어할 수 있는 모터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피드백</a:t>
            </a:r>
            <a:r>
              <a:rPr kumimoji="0" lang="en-US" altLang="ko-KR" sz="3200" dirty="0" smtClean="0">
                <a:latin typeface="Lucida Sans Unicode" pitchFamily="34" charset="0"/>
              </a:rPr>
              <a:t>(Feedback) </a:t>
            </a:r>
            <a:r>
              <a:rPr kumimoji="0" lang="ko-KR" altLang="en-US" sz="3200" dirty="0" smtClean="0">
                <a:latin typeface="Lucida Sans Unicode" pitchFamily="34" charset="0"/>
              </a:rPr>
              <a:t>제어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센서</a:t>
            </a:r>
            <a:r>
              <a:rPr kumimoji="0" lang="en-US" altLang="ko-KR" sz="3200" dirty="0" smtClean="0">
                <a:latin typeface="Lucida Sans Unicode" pitchFamily="34" charset="0"/>
              </a:rPr>
              <a:t>: </a:t>
            </a:r>
            <a:r>
              <a:rPr kumimoji="0" lang="ko-KR" altLang="en-US" sz="3200" dirty="0" smtClean="0">
                <a:latin typeface="Lucida Sans Unicode" pitchFamily="34" charset="0"/>
              </a:rPr>
              <a:t>가변 저항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전압 제어</a:t>
            </a:r>
            <a:r>
              <a:rPr kumimoji="0" lang="en-US" altLang="ko-KR" sz="3200" dirty="0" smtClean="0">
                <a:latin typeface="Lucida Sans Unicode" pitchFamily="34" charset="0"/>
              </a:rPr>
              <a:t>: PWM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47" y="3645024"/>
            <a:ext cx="335464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245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서보</a:t>
            </a:r>
            <a:r>
              <a:rPr lang="ko-KR" altLang="en-US" dirty="0" smtClean="0"/>
              <a:t> 모터 사양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460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제어 각 범위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제어 각 단위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오차율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토크</a:t>
            </a:r>
            <a:r>
              <a:rPr kumimoji="0" lang="en-US" altLang="ko-KR" sz="3200" dirty="0" smtClean="0">
                <a:latin typeface="Lucida Sans Unicode" pitchFamily="34" charset="0"/>
              </a:rPr>
              <a:t>(Torque): </a:t>
            </a:r>
            <a:r>
              <a:rPr kumimoji="0" lang="ko-KR" altLang="en-US" sz="3200" dirty="0" smtClean="0">
                <a:latin typeface="Lucida Sans Unicode" pitchFamily="34" charset="0"/>
              </a:rPr>
              <a:t>순간</a:t>
            </a:r>
            <a:r>
              <a:rPr kumimoji="0" lang="en-US" altLang="ko-KR" sz="3200" dirty="0" smtClean="0">
                <a:latin typeface="Lucida Sans Unicode" pitchFamily="34" charset="0"/>
              </a:rPr>
              <a:t>(Stall)</a:t>
            </a:r>
            <a:r>
              <a:rPr kumimoji="0" lang="ko-KR" altLang="en-US" sz="3200" dirty="0" smtClean="0">
                <a:latin typeface="Lucida Sans Unicode" pitchFamily="34" charset="0"/>
              </a:rPr>
              <a:t> 토크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0" y="4005064"/>
            <a:ext cx="4223289" cy="175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23850"/>
            <a:ext cx="3467531" cy="222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4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Soft Potentiometer Circuit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0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실습</a:t>
            </a:r>
            <a:endParaRPr kumimoji="0" lang="en-US" altLang="ko-KR" dirty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dirty="0">
                <a:ea typeface="굴림" charset="-127"/>
              </a:rPr>
              <a:t>회로 구성</a:t>
            </a:r>
            <a:endParaRPr kumimoji="0" lang="en-US" altLang="ko-KR" dirty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>
                <a:ea typeface="굴림" charset="-127"/>
              </a:rPr>
              <a:t>Default LOW/HIGH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429000"/>
            <a:ext cx="23050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2846388"/>
            <a:ext cx="266382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2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Servo Motor</a:t>
            </a:r>
            <a:endParaRPr lang="ko-KR" altLang="en-US" dirty="0" smtClean="0"/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30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각도 확인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Offset Angle</a:t>
            </a:r>
            <a:r>
              <a:rPr kumimoji="0" lang="ko-KR" altLang="en-US" sz="3200" dirty="0" smtClean="0">
                <a:latin typeface="Lucida Sans Unicode" pitchFamily="34" charset="0"/>
              </a:rPr>
              <a:t>의 이해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Object Rotation</a:t>
            </a:r>
            <a:r>
              <a:rPr lang="ko-KR" altLang="en-US" dirty="0" smtClean="0"/>
              <a:t>기반 제어</a:t>
            </a: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31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Object Rotation Angle</a:t>
            </a: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Servo Motor Angle</a:t>
            </a:r>
            <a:r>
              <a:rPr kumimoji="0" lang="ko-KR" altLang="en-US" sz="3200" dirty="0" smtClean="0">
                <a:latin typeface="Lucida Sans Unicode" pitchFamily="34" charset="0"/>
              </a:rPr>
              <a:t>로 환산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699792" y="2924944"/>
            <a:ext cx="0" cy="129614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1755304" y="4169700"/>
            <a:ext cx="944488" cy="6396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699792" y="4169700"/>
            <a:ext cx="855712" cy="639688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2848" y="2601778"/>
            <a:ext cx="144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 Vector (</a:t>
            </a:r>
            <a:r>
              <a:rPr lang="ko-KR" altLang="en-US" dirty="0" smtClean="0"/>
              <a:t>회전축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82953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Forward </a:t>
            </a:r>
            <a:r>
              <a:rPr lang="en-US" altLang="ko-KR" smtClean="0"/>
              <a:t>Vector (</a:t>
            </a:r>
            <a:r>
              <a:rPr lang="ko-KR" altLang="en-US" dirty="0" err="1" smtClean="0"/>
              <a:t>방향축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위로 구부러진 화살표 8"/>
          <p:cNvSpPr/>
          <p:nvPr/>
        </p:nvSpPr>
        <p:spPr>
          <a:xfrm>
            <a:off x="2227548" y="4581128"/>
            <a:ext cx="900100" cy="43204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모션 제어</a:t>
            </a: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32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가상 로봇 모델 생성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Animation Clip</a:t>
            </a:r>
            <a:r>
              <a:rPr kumimoji="0" lang="ko-KR" altLang="en-US" sz="3200" dirty="0" smtClean="0">
                <a:latin typeface="Lucida Sans Unicode" pitchFamily="34" charset="0"/>
              </a:rPr>
              <a:t>으로 모델 움직임 만들기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Servo Motor </a:t>
            </a:r>
            <a:r>
              <a:rPr kumimoji="0" lang="ko-KR" altLang="en-US" sz="3200" dirty="0" smtClean="0">
                <a:latin typeface="Lucida Sans Unicode" pitchFamily="34" charset="0"/>
              </a:rPr>
              <a:t>연결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104456" cy="307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2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DC Motor Circuit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>
                <a:latin typeface="Lucida Sans Unicode" pitchFamily="34" charset="0"/>
              </a:rPr>
              <a:t>실습</a:t>
            </a:r>
            <a:endParaRPr kumimoji="0" lang="en-US" altLang="ko-KR" sz="32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sz="2800" dirty="0">
                <a:latin typeface="Lucida Sans Unicode" pitchFamily="34" charset="0"/>
              </a:rPr>
              <a:t>회로 </a:t>
            </a:r>
            <a:r>
              <a:rPr kumimoji="0" lang="ko-KR" altLang="en-US" sz="2800" dirty="0" smtClean="0">
                <a:latin typeface="Lucida Sans Unicode" pitchFamily="34" charset="0"/>
              </a:rPr>
              <a:t>구성 </a:t>
            </a:r>
            <a:r>
              <a:rPr kumimoji="0" lang="en-US" altLang="ko-KR" sz="2800" dirty="0" smtClean="0">
                <a:latin typeface="Lucida Sans Unicode" pitchFamily="34" charset="0"/>
              </a:rPr>
              <a:t>(H-bridge)</a:t>
            </a:r>
            <a:endParaRPr kumimoji="0" lang="en-US" altLang="ko-KR" sz="28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sz="2800" dirty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60848"/>
            <a:ext cx="7620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0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트랜지스터</a:t>
            </a:r>
            <a:r>
              <a:rPr lang="en-US" altLang="ko-KR" dirty="0" smtClean="0"/>
              <a:t>(Transistor)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30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전기 스위치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적은 힘으로 큰 전류를 컨트롤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작동 방식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Base 5V: Collector -&gt; Emitter </a:t>
            </a:r>
            <a:r>
              <a:rPr kumimoji="0" lang="ko-KR" altLang="en-US" sz="3200" dirty="0" smtClean="0">
                <a:latin typeface="Lucida Sans Unicode" pitchFamily="34" charset="0"/>
              </a:rPr>
              <a:t>전류 흐름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Base 0V: Collector -&gt; Emitter </a:t>
            </a:r>
            <a:r>
              <a:rPr kumimoji="0" lang="ko-KR" altLang="en-US" sz="3200" dirty="0" smtClean="0">
                <a:latin typeface="Lucida Sans Unicode" pitchFamily="34" charset="0"/>
              </a:rPr>
              <a:t>전류 흐르지 않음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44" y="3501008"/>
            <a:ext cx="218424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01009"/>
            <a:ext cx="224241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1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다이오드</a:t>
            </a:r>
            <a:r>
              <a:rPr lang="en-US" altLang="ko-KR" dirty="0" smtClean="0"/>
              <a:t>(Diode)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역기전력 방지 </a:t>
            </a:r>
            <a:r>
              <a:rPr kumimoji="0" lang="en-US" altLang="ko-KR" sz="3200" dirty="0" smtClean="0">
                <a:latin typeface="Lucida Sans Unicode" pitchFamily="34" charset="0"/>
              </a:rPr>
              <a:t>(</a:t>
            </a:r>
            <a:r>
              <a:rPr kumimoji="0" lang="ko-KR" altLang="en-US" sz="3200" dirty="0" smtClean="0">
                <a:latin typeface="Lucida Sans Unicode" pitchFamily="34" charset="0"/>
              </a:rPr>
              <a:t>전류의 역류 현상</a:t>
            </a:r>
            <a:r>
              <a:rPr kumimoji="0" lang="en-US" altLang="ko-KR" sz="3200" dirty="0" smtClean="0">
                <a:latin typeface="Lucida Sans Unicode" pitchFamily="34" charset="0"/>
              </a:rPr>
              <a:t>)</a:t>
            </a: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방향에 주의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3230820" cy="130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3733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3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전압 강하 현상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460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모터에 과부하</a:t>
            </a:r>
            <a:r>
              <a:rPr kumimoji="0" lang="en-US" altLang="ko-KR" sz="3200" dirty="0" smtClean="0">
                <a:latin typeface="Lucida Sans Unicode" pitchFamily="34" charset="0"/>
              </a:rPr>
              <a:t>(Overload)</a:t>
            </a:r>
            <a:r>
              <a:rPr kumimoji="0" lang="ko-KR" altLang="en-US" sz="3200" dirty="0" smtClean="0">
                <a:latin typeface="Lucida Sans Unicode" pitchFamily="34" charset="0"/>
              </a:rPr>
              <a:t>가 발생하면서 전원부가 힘을 모두 소진하면서 전압이 떨어지는 현상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전압 강하는 회로에 치명적인 영향을 주므로 이를 막을 수 있는 대책이 필요하다</a:t>
            </a:r>
            <a:r>
              <a:rPr kumimoji="0" lang="en-US" altLang="ko-KR" sz="3200" dirty="0" smtClean="0">
                <a:latin typeface="Lucida Sans Unicode" pitchFamily="34" charset="0"/>
              </a:rPr>
              <a:t>.</a:t>
            </a: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역기전력 발생 </a:t>
            </a:r>
            <a:r>
              <a:rPr kumimoji="0" lang="en-US" altLang="ko-KR" sz="3200" dirty="0" smtClean="0">
                <a:latin typeface="Lucida Sans Unicode" pitchFamily="34" charset="0"/>
              </a:rPr>
              <a:t>(</a:t>
            </a:r>
            <a:r>
              <a:rPr kumimoji="0" lang="ko-KR" altLang="en-US" sz="3200" dirty="0" smtClean="0">
                <a:latin typeface="Lucida Sans Unicode" pitchFamily="34" charset="0"/>
              </a:rPr>
              <a:t>전류 역류</a:t>
            </a:r>
            <a:r>
              <a:rPr kumimoji="0" lang="en-US" altLang="ko-KR" sz="3200" dirty="0" smtClean="0">
                <a:latin typeface="Lucida Sans Unicode" pitchFamily="34" charset="0"/>
              </a:rPr>
              <a:t>) : </a:t>
            </a:r>
            <a:r>
              <a:rPr kumimoji="0" lang="ko-KR" altLang="en-US" sz="3200" dirty="0" smtClean="0">
                <a:latin typeface="Lucida Sans Unicode" pitchFamily="34" charset="0"/>
              </a:rPr>
              <a:t>다이오드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순간적인 </a:t>
            </a:r>
            <a:r>
              <a:rPr kumimoji="0" lang="en-US" altLang="ko-KR" sz="3200" dirty="0" smtClean="0">
                <a:latin typeface="Lucida Sans Unicode" pitchFamily="34" charset="0"/>
              </a:rPr>
              <a:t>Short </a:t>
            </a:r>
            <a:r>
              <a:rPr kumimoji="0" lang="ko-KR" altLang="en-US" sz="3200" dirty="0" smtClean="0">
                <a:latin typeface="Lucida Sans Unicode" pitchFamily="34" charset="0"/>
              </a:rPr>
              <a:t>현상 </a:t>
            </a:r>
            <a:r>
              <a:rPr kumimoji="0" lang="en-US" altLang="ko-KR" sz="3200" dirty="0" smtClean="0">
                <a:latin typeface="Lucida Sans Unicode" pitchFamily="34" charset="0"/>
              </a:rPr>
              <a:t>(</a:t>
            </a:r>
            <a:r>
              <a:rPr kumimoji="0" lang="ko-KR" altLang="en-US" sz="3200" dirty="0" smtClean="0">
                <a:latin typeface="Lucida Sans Unicode" pitchFamily="34" charset="0"/>
              </a:rPr>
              <a:t>과전류</a:t>
            </a:r>
            <a:r>
              <a:rPr kumimoji="0" lang="en-US" altLang="ko-KR" sz="3200" dirty="0" smtClean="0">
                <a:latin typeface="Lucida Sans Unicode" pitchFamily="34" charset="0"/>
              </a:rPr>
              <a:t>) : </a:t>
            </a:r>
            <a:r>
              <a:rPr kumimoji="0" lang="ko-KR" altLang="en-US" sz="3200" dirty="0" smtClean="0">
                <a:latin typeface="Lucida Sans Unicode" pitchFamily="34" charset="0"/>
              </a:rPr>
              <a:t>퓨즈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모터 코일에 열이 발생하여 손상</a:t>
            </a:r>
            <a:endParaRPr kumimoji="0" lang="en-US" altLang="ko-KR" sz="3200" dirty="0">
              <a:latin typeface="Lucida Sans Unicode" pitchFamily="34" charset="0"/>
            </a:endParaRPr>
          </a:p>
          <a:p>
            <a:pPr lvl="2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소프트웨어적으로 제어 차단 필요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모터 제어를 다룰 때에는 다양한 안전 대책이 필수이다</a:t>
            </a:r>
            <a:r>
              <a:rPr kumimoji="0" lang="en-US" altLang="ko-KR" sz="3200" dirty="0" smtClean="0">
                <a:latin typeface="Lucida Sans Unicode" pitchFamily="34" charset="0"/>
              </a:rPr>
              <a:t>.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Motor Driver IC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338437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1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DC Motor </a:t>
            </a:r>
            <a:r>
              <a:rPr lang="ko-KR" altLang="en-US" dirty="0" smtClean="0"/>
              <a:t>회전 방향 제어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6792"/>
            <a:ext cx="7620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331640" y="3501008"/>
            <a:ext cx="20882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563888" y="2924944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563888" y="2924944"/>
            <a:ext cx="0" cy="2520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586180" y="5444088"/>
            <a:ext cx="40821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228456" y="2564904"/>
            <a:ext cx="7560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984540" y="2564904"/>
            <a:ext cx="675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60204" y="1916832"/>
            <a:ext cx="52121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987824" y="4869160"/>
            <a:ext cx="13321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352424" y="4185084"/>
            <a:ext cx="7560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869832" y="2924944"/>
            <a:ext cx="1302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69832" y="4163628"/>
            <a:ext cx="798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246504" y="2564904"/>
            <a:ext cx="0" cy="936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246504" y="3501008"/>
            <a:ext cx="14137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172400" y="1916832"/>
            <a:ext cx="0" cy="1008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62128" y="4163628"/>
            <a:ext cx="6216" cy="12804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356368" y="4163628"/>
            <a:ext cx="0" cy="7055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960204" y="1952836"/>
            <a:ext cx="0" cy="29163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31640" y="4365104"/>
            <a:ext cx="1440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74336" y="2564904"/>
            <a:ext cx="0" cy="936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228456" y="3501008"/>
            <a:ext cx="18048" cy="1015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643856" y="3580290"/>
            <a:ext cx="0" cy="936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953368" y="4531138"/>
            <a:ext cx="675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246504" y="4516394"/>
            <a:ext cx="675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43608" y="4005064"/>
            <a:ext cx="6240016" cy="23762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DC Motor </a:t>
            </a:r>
            <a:r>
              <a:rPr lang="ko-KR" altLang="en-US" dirty="0" smtClean="0"/>
              <a:t>회전 속도 제어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PWM(Pulse Width Modulation)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5V </a:t>
            </a:r>
            <a:r>
              <a:rPr kumimoji="0" lang="ko-KR" altLang="en-US" dirty="0" smtClean="0">
                <a:ea typeface="굴림" pitchFamily="50" charset="-127"/>
              </a:rPr>
              <a:t>상태 지속 시간으로 정보 표현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Digital Signal</a:t>
            </a:r>
            <a:r>
              <a:rPr kumimoji="0" lang="ko-KR" altLang="en-US" dirty="0" smtClean="0">
                <a:ea typeface="굴림" pitchFamily="50" charset="-127"/>
              </a:rPr>
              <a:t>만으로 </a:t>
            </a:r>
            <a:r>
              <a:rPr kumimoji="0" lang="en-US" altLang="ko-KR" dirty="0" smtClean="0">
                <a:ea typeface="굴림" pitchFamily="50" charset="-127"/>
              </a:rPr>
              <a:t>Analog Signal </a:t>
            </a:r>
            <a:r>
              <a:rPr kumimoji="0" lang="ko-KR" altLang="en-US" dirty="0" smtClean="0">
                <a:ea typeface="굴림" pitchFamily="50" charset="-127"/>
              </a:rPr>
              <a:t>흉내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en-US" altLang="ko-KR" dirty="0" smtClean="0">
                <a:ea typeface="굴림" pitchFamily="50" charset="-127"/>
              </a:rPr>
              <a:t>DAC</a:t>
            </a:r>
            <a:r>
              <a:rPr kumimoji="0" lang="ko-KR" altLang="en-US" dirty="0" smtClean="0">
                <a:ea typeface="굴림" pitchFamily="50" charset="-127"/>
              </a:rPr>
              <a:t>는 회로가 복잡하여 비싸다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평균 전압의 변화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Analog Output </a:t>
            </a:r>
            <a:r>
              <a:rPr kumimoji="0" lang="ko-KR" altLang="en-US" dirty="0" smtClean="0">
                <a:ea typeface="굴림" pitchFamily="50" charset="-127"/>
              </a:rPr>
              <a:t>대용으로 많이 사용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PWM </a:t>
            </a:r>
            <a:r>
              <a:rPr kumimoji="0" lang="ko-KR" altLang="en-US" dirty="0" err="1" smtClean="0">
                <a:ea typeface="굴림" pitchFamily="50" charset="-127"/>
              </a:rPr>
              <a:t>생성기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전용 </a:t>
            </a:r>
            <a:r>
              <a:rPr kumimoji="0" lang="en-US" altLang="ko-KR" dirty="0" smtClean="0">
                <a:ea typeface="굴림" pitchFamily="50" charset="-127"/>
              </a:rPr>
              <a:t>Timer</a:t>
            </a:r>
            <a:r>
              <a:rPr kumimoji="0" lang="ko-KR" altLang="en-US" dirty="0" smtClean="0">
                <a:ea typeface="굴림" pitchFamily="50" charset="-127"/>
              </a:rPr>
              <a:t>가 존재하여 신호 생성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 descr="https://www.wayneandlayne.com/files/vgs/images/analog_write_pwm_640x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96" y="4080470"/>
            <a:ext cx="6096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 smtClean="0"/>
              <a:t>– Soft Potentiometer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터치 위치에 따른 값의 변화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Pull-up/down</a:t>
            </a:r>
            <a:r>
              <a:rPr kumimoji="0" lang="ko-KR" altLang="en-US" dirty="0" smtClean="0">
                <a:ea typeface="굴림" charset="-127"/>
              </a:rPr>
              <a:t>에 따른 기본 값의 변화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96952"/>
            <a:ext cx="532546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트랜지스터 역할</a:t>
            </a: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40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트랜지스터가 있는 경우와 없는 경우 </a:t>
            </a:r>
            <a:r>
              <a:rPr kumimoji="0" lang="en-US" altLang="ko-KR" sz="3200" dirty="0" smtClean="0">
                <a:latin typeface="Lucida Sans Unicode" pitchFamily="34" charset="0"/>
              </a:rPr>
              <a:t>Power</a:t>
            </a:r>
            <a:r>
              <a:rPr kumimoji="0" lang="ko-KR" altLang="en-US" sz="3200" dirty="0" smtClean="0">
                <a:latin typeface="Lucida Sans Unicode" pitchFamily="34" charset="0"/>
              </a:rPr>
              <a:t>의 차이를 느껴본다</a:t>
            </a:r>
            <a:r>
              <a:rPr kumimoji="0" lang="en-US" altLang="ko-KR" sz="3200" dirty="0" smtClean="0">
                <a:latin typeface="Lucida Sans Unicode" pitchFamily="34" charset="0"/>
              </a:rPr>
              <a:t>.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선풍기</a:t>
            </a: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41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302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전원 버튼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err="1" smtClean="0">
                <a:latin typeface="Lucida Sans Unicode" pitchFamily="34" charset="0"/>
              </a:rPr>
              <a:t>풍량</a:t>
            </a:r>
            <a:r>
              <a:rPr kumimoji="0" lang="ko-KR" altLang="en-US" sz="3200" dirty="0" smtClean="0">
                <a:latin typeface="Lucida Sans Unicode" pitchFamily="34" charset="0"/>
              </a:rPr>
              <a:t> 선택 버튼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타이머 기능</a:t>
            </a:r>
            <a:endParaRPr kumimoji="0" lang="en-US" altLang="ko-KR" sz="3200" dirty="0" smtClean="0">
              <a:latin typeface="Lucida Sans Unicode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16832"/>
            <a:ext cx="23145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4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Buzzer Circuit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>
                <a:latin typeface="Lucida Sans Unicode" pitchFamily="34" charset="0"/>
              </a:rPr>
              <a:t>실습</a:t>
            </a:r>
            <a:endParaRPr kumimoji="0" lang="en-US" altLang="ko-KR" sz="32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sz="2800" dirty="0">
                <a:latin typeface="Lucida Sans Unicode" pitchFamily="34" charset="0"/>
              </a:rPr>
              <a:t>회로 </a:t>
            </a:r>
            <a:r>
              <a:rPr kumimoji="0" lang="ko-KR" altLang="en-US" sz="2800" dirty="0" smtClean="0">
                <a:latin typeface="Lucida Sans Unicode" pitchFamily="34" charset="0"/>
              </a:rPr>
              <a:t>구성</a:t>
            </a:r>
            <a:endParaRPr kumimoji="0" lang="en-US" altLang="ko-KR" sz="2800" dirty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sz="2800" dirty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53135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80" y="2348880"/>
            <a:ext cx="3797511" cy="37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7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주파수</a:t>
            </a:r>
            <a:r>
              <a:rPr lang="en-US" altLang="ko-KR" dirty="0" smtClean="0"/>
              <a:t>(Frequency)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37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신호의 진동 수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음계 결정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저주파</a:t>
            </a:r>
            <a:r>
              <a:rPr kumimoji="0" lang="en-US" altLang="ko-KR" sz="3200" dirty="0" smtClean="0">
                <a:latin typeface="Lucida Sans Unicode" pitchFamily="34" charset="0"/>
              </a:rPr>
              <a:t>: </a:t>
            </a:r>
            <a:r>
              <a:rPr kumimoji="0" lang="ko-KR" altLang="en-US" sz="3200" dirty="0" smtClean="0">
                <a:latin typeface="Lucida Sans Unicode" pitchFamily="34" charset="0"/>
              </a:rPr>
              <a:t>낮은 음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고주파</a:t>
            </a:r>
            <a:r>
              <a:rPr kumimoji="0" lang="en-US" altLang="ko-KR" sz="3200" dirty="0" smtClean="0">
                <a:latin typeface="Lucida Sans Unicode" pitchFamily="34" charset="0"/>
              </a:rPr>
              <a:t>: </a:t>
            </a:r>
            <a:r>
              <a:rPr kumimoji="0" lang="ko-KR" altLang="en-US" sz="3200" dirty="0" smtClean="0">
                <a:latin typeface="Lucida Sans Unicode" pitchFamily="34" charset="0"/>
              </a:rPr>
              <a:t>높은 음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31" y="3483704"/>
            <a:ext cx="4083137" cy="273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Buzzer</a:t>
            </a:r>
            <a:r>
              <a:rPr lang="ko-KR" altLang="en-US" dirty="0" smtClean="0"/>
              <a:t> 음계 제어</a:t>
            </a: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44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Buzzer</a:t>
            </a:r>
            <a:r>
              <a:rPr kumimoji="0" lang="ko-KR" altLang="en-US" sz="3200" dirty="0" smtClean="0">
                <a:latin typeface="Lucida Sans Unicode" pitchFamily="34" charset="0"/>
              </a:rPr>
              <a:t> 음계 별로 소리를 들어본다</a:t>
            </a:r>
            <a:r>
              <a:rPr kumimoji="0" lang="en-US" altLang="ko-KR" sz="3200" dirty="0" smtClean="0">
                <a:latin typeface="Lucida Sans Unicode" pitchFamily="34" charset="0"/>
              </a:rPr>
              <a:t>.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Buzzer</a:t>
            </a:r>
            <a:r>
              <a:rPr lang="ko-KR" altLang="en-US" dirty="0" smtClean="0"/>
              <a:t> 볼륨 제어</a:t>
            </a: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45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가변 저항을 이용해서 볼륨 제어</a:t>
            </a:r>
            <a:endParaRPr kumimoji="0" lang="en-US" altLang="ko-KR" sz="3200" dirty="0" smtClean="0">
              <a:latin typeface="Lucida Sans Unicode" pitchFamily="34" charset="0"/>
            </a:endParaRPr>
          </a:p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sz="3200" dirty="0" smtClean="0">
                <a:latin typeface="Lucida Sans Unicode" pitchFamily="34" charset="0"/>
              </a:rPr>
              <a:t>트랜지스터를 이용해서 출력 향상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7850188" cy="692150"/>
          </a:xfrm>
        </p:spPr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Buzzer</a:t>
            </a:r>
            <a:r>
              <a:rPr lang="ko-KR" altLang="en-US" dirty="0" smtClean="0"/>
              <a:t> 음악 연주</a:t>
            </a: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1192A71-39FA-445D-AE01-C001EA05A29A}" type="slidenum">
              <a:rPr kumimoji="0" lang="ko-KR" altLang="en-US" smtClean="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rPr>
              <a:pPr/>
              <a:t>46</a:t>
            </a:fld>
            <a:endParaRPr kumimoji="0" lang="ko-KR" altLang="en-US" smtClean="0">
              <a:solidFill>
                <a:srgbClr val="FFFFFF"/>
              </a:solidFill>
              <a:latin typeface="Lucida Sans Unicode" pitchFamily="34" charset="0"/>
              <a:ea typeface="맑은 고딕" pitchFamily="50" charset="-127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39750" y="981075"/>
            <a:ext cx="8064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3200" dirty="0" smtClean="0">
                <a:latin typeface="Lucida Sans Unicode" pitchFamily="34" charset="0"/>
              </a:rPr>
              <a:t>Animation</a:t>
            </a:r>
            <a:r>
              <a:rPr kumimoji="0" lang="ko-KR" altLang="en-US" sz="3200" dirty="0" smtClean="0">
                <a:latin typeface="Lucida Sans Unicode" pitchFamily="34" charset="0"/>
              </a:rPr>
              <a:t>을 이용해서 음악 연주</a:t>
            </a:r>
            <a:endParaRPr kumimoji="0" lang="en-US" altLang="ko-KR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5148263" cy="692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kumimoji="0" lang="en-US" altLang="ko-KR" sz="3200" dirty="0">
                <a:latin typeface="HY견고딕" pitchFamily="18" charset="-127"/>
                <a:ea typeface="HY견고딕" pitchFamily="18" charset="-127"/>
                <a:cs typeface="+mj-cs"/>
              </a:rPr>
              <a:t> Q &amp; A</a:t>
            </a:r>
            <a:endParaRPr kumimoji="0" lang="ko-KR" altLang="en-US" sz="130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96" y="2148086"/>
            <a:ext cx="2753669" cy="278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36613"/>
            <a:ext cx="4470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Scaling Object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Analog Value</a:t>
            </a:r>
            <a:r>
              <a:rPr kumimoji="0" lang="ko-KR" altLang="en-US" dirty="0">
                <a:ea typeface="굴림" charset="-127"/>
              </a:rPr>
              <a:t>에 따른 </a:t>
            </a:r>
            <a:r>
              <a:rPr kumimoji="0" lang="en-US" altLang="ko-KR" dirty="0">
                <a:ea typeface="굴림" charset="-127"/>
              </a:rPr>
              <a:t>Event </a:t>
            </a:r>
            <a:r>
              <a:rPr kumimoji="0" lang="ko-KR" altLang="en-US" dirty="0">
                <a:ea typeface="굴림" charset="-127"/>
              </a:rPr>
              <a:t>처리</a:t>
            </a:r>
            <a:endParaRPr kumimoji="0" lang="en-US" altLang="ko-KR" dirty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Drag Start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Drag Move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Drag End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Drag </a:t>
            </a:r>
            <a:r>
              <a:rPr kumimoji="0" lang="en-US" altLang="ko-KR" dirty="0" smtClean="0">
                <a:ea typeface="굴림" charset="-127"/>
              </a:rPr>
              <a:t>Value</a:t>
            </a:r>
            <a:endParaRPr kumimoji="0" lang="en-US" altLang="ko-KR" dirty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손의 위치에 따라 </a:t>
            </a:r>
            <a:r>
              <a:rPr kumimoji="0" lang="en-US" altLang="ko-KR" dirty="0" smtClean="0">
                <a:ea typeface="굴림" charset="-127"/>
              </a:rPr>
              <a:t>Scale </a:t>
            </a:r>
            <a:r>
              <a:rPr kumimoji="0" lang="ko-KR" altLang="en-US" dirty="0" smtClean="0">
                <a:ea typeface="굴림" charset="-127"/>
              </a:rPr>
              <a:t>변화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6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Multi Button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/>
              <a:t>알고리즘</a:t>
            </a:r>
            <a:endParaRPr kumimoji="0" lang="en-US" altLang="ko-KR" dirty="0"/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dirty="0"/>
              <a:t>누르는 지점에 따라 값이 다르게 나오는 특성을 활용</a:t>
            </a:r>
            <a:endParaRPr kumimoji="0" lang="en-US" altLang="ko-KR" dirty="0"/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dirty="0"/>
              <a:t>영역 </a:t>
            </a:r>
            <a:r>
              <a:rPr kumimoji="0" lang="ko-KR" altLang="en-US" dirty="0" smtClean="0"/>
              <a:t>분할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75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Drag Object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Analog Value</a:t>
            </a:r>
            <a:r>
              <a:rPr kumimoji="0" lang="ko-KR" altLang="en-US" dirty="0" smtClean="0">
                <a:ea typeface="굴림" charset="-127"/>
              </a:rPr>
              <a:t>에 따른 </a:t>
            </a:r>
            <a:r>
              <a:rPr kumimoji="0" lang="en-US" altLang="ko-KR" dirty="0" smtClean="0">
                <a:ea typeface="굴림" charset="-127"/>
              </a:rPr>
              <a:t>Event </a:t>
            </a:r>
            <a:r>
              <a:rPr kumimoji="0" lang="ko-KR" altLang="en-US" dirty="0" smtClean="0">
                <a:ea typeface="굴림" charset="-127"/>
              </a:rPr>
              <a:t>처리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Drag Start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Drag Move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Drag End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Drag Force: </a:t>
            </a:r>
            <a:r>
              <a:rPr kumimoji="0" lang="ko-KR" altLang="en-US" dirty="0" smtClean="0">
                <a:ea typeface="굴림" charset="-127"/>
              </a:rPr>
              <a:t>쓸어 내리는 정도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이동 속도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Add Force</a:t>
            </a:r>
            <a:r>
              <a:rPr kumimoji="0" lang="ko-KR" altLang="en-US" dirty="0" smtClean="0">
                <a:ea typeface="굴림" charset="-127"/>
              </a:rPr>
              <a:t>로 변환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Drag End </a:t>
            </a:r>
            <a:r>
              <a:rPr kumimoji="0" lang="ko-KR" altLang="en-US" dirty="0" smtClean="0">
                <a:ea typeface="굴림" charset="-127"/>
              </a:rPr>
              <a:t>이벤트 후 사용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Scene </a:t>
            </a:r>
            <a:r>
              <a:rPr kumimoji="0" lang="ko-KR" altLang="en-US" dirty="0" smtClean="0">
                <a:ea typeface="굴림" charset="-127"/>
              </a:rPr>
              <a:t>구성</a:t>
            </a:r>
            <a:endParaRPr kumimoji="0" lang="en-US" altLang="ko-KR" dirty="0" smtClean="0">
              <a:ea typeface="굴림" charset="-127"/>
            </a:endParaRPr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/>
              <a:t>Cube: Drag</a:t>
            </a:r>
            <a:r>
              <a:rPr kumimoji="0" lang="ko-KR" altLang="en-US" dirty="0"/>
              <a:t>시킬 대상</a:t>
            </a:r>
            <a:endParaRPr kumimoji="0" lang="en-US" altLang="ko-KR" dirty="0"/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/>
              <a:t>Plane: </a:t>
            </a:r>
            <a:r>
              <a:rPr kumimoji="0" lang="ko-KR" altLang="en-US" dirty="0"/>
              <a:t>던져질 공간</a:t>
            </a:r>
            <a:endParaRPr kumimoji="0" lang="en-US" altLang="ko-KR" dirty="0"/>
          </a:p>
          <a:p>
            <a:pPr lvl="1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 smtClean="0"/>
              <a:t>Drag </a:t>
            </a:r>
            <a:r>
              <a:rPr kumimoji="0" lang="en-US" altLang="ko-KR" dirty="0"/>
              <a:t>Event</a:t>
            </a:r>
            <a:r>
              <a:rPr kumimoji="0" lang="ko-KR" altLang="en-US" dirty="0"/>
              <a:t>를 사용해서 </a:t>
            </a:r>
            <a:r>
              <a:rPr kumimoji="0" lang="en-US" altLang="ko-KR" dirty="0"/>
              <a:t>Cube</a:t>
            </a:r>
            <a:r>
              <a:rPr kumimoji="0" lang="ko-KR" altLang="en-US" dirty="0"/>
              <a:t>를 </a:t>
            </a:r>
            <a:r>
              <a:rPr kumimoji="0" lang="en-US" altLang="ko-KR" dirty="0"/>
              <a:t>Drag</a:t>
            </a:r>
            <a:r>
              <a:rPr kumimoji="0" lang="ko-KR" altLang="en-US" dirty="0"/>
              <a:t>시킴</a:t>
            </a:r>
            <a:endParaRPr kumimoji="0" lang="en-US" altLang="ko-KR" dirty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99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Unity3D </a:t>
            </a:r>
            <a:r>
              <a:rPr lang="ko-KR" altLang="en-US" dirty="0" smtClean="0"/>
              <a:t>물리 엔진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물체의 역학적 움직임을 애니메이션으로 표현해주는 기능</a:t>
            </a:r>
            <a:endParaRPr kumimoji="0" lang="en-US" altLang="ko-KR" dirty="0" smtClean="0"/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관</a:t>
            </a:r>
            <a:r>
              <a:rPr kumimoji="0" lang="ko-KR" altLang="en-US" dirty="0"/>
              <a:t>련</a:t>
            </a:r>
            <a:r>
              <a:rPr kumimoji="0" lang="ko-KR" altLang="en-US" dirty="0" smtClean="0"/>
              <a:t> 컴포넌트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/>
              <a:t>RigidBody</a:t>
            </a:r>
            <a:r>
              <a:rPr kumimoji="0" lang="en-US" altLang="ko-KR" dirty="0" smtClean="0"/>
              <a:t>: </a:t>
            </a:r>
            <a:r>
              <a:rPr kumimoji="0" lang="ko-KR" altLang="en-US" dirty="0" smtClean="0"/>
              <a:t>힘에 의한 효과 적용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/>
              <a:t>Collider: </a:t>
            </a:r>
            <a:r>
              <a:rPr kumimoji="0" lang="ko-KR" altLang="en-US" dirty="0" smtClean="0"/>
              <a:t>충돌에 의한 반발력 효과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/>
              <a:t>PhysicsMaterial</a:t>
            </a:r>
            <a:r>
              <a:rPr kumimoji="0" lang="en-US" altLang="ko-KR" dirty="0" smtClean="0"/>
              <a:t>: </a:t>
            </a:r>
            <a:r>
              <a:rPr kumimoji="0" lang="ko-KR" altLang="en-US" dirty="0" smtClean="0"/>
              <a:t>마찰력 효과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/>
              <a:t>Joint: </a:t>
            </a:r>
            <a:r>
              <a:rPr kumimoji="0" lang="en-US" altLang="ko-KR" dirty="0" err="1" smtClean="0"/>
              <a:t>RigidBody</a:t>
            </a:r>
            <a:r>
              <a:rPr kumimoji="0" lang="ko-KR" altLang="en-US" dirty="0" err="1" smtClean="0"/>
              <a:t>끼리의</a:t>
            </a:r>
            <a:r>
              <a:rPr kumimoji="0" lang="ko-KR" altLang="en-US" dirty="0" smtClean="0"/>
              <a:t> 연결 효과</a:t>
            </a:r>
            <a:endParaRPr kumimoji="0" lang="en-US" altLang="ko-KR" dirty="0" smtClean="0"/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물리 엔진 사용 여부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/>
              <a:t>RigidBody</a:t>
            </a:r>
            <a:r>
              <a:rPr kumimoji="0" lang="ko-KR" altLang="en-US" dirty="0" smtClean="0"/>
              <a:t>의 </a:t>
            </a:r>
            <a:r>
              <a:rPr kumimoji="0" lang="en-US" altLang="ko-KR" dirty="0" err="1" smtClean="0"/>
              <a:t>IsKinematic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체크</a:t>
            </a:r>
            <a:endParaRPr kumimoji="0" lang="en-US" altLang="ko-KR" dirty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85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 기초 상식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0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힘</a:t>
            </a:r>
            <a:r>
              <a:rPr kumimoji="0" lang="en-US" altLang="ko-KR" dirty="0" smtClean="0"/>
              <a:t>(Force)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/>
              <a:t>F = m x a</a:t>
            </a:r>
            <a:endParaRPr kumimoji="0" lang="en-US" altLang="ko-KR" dirty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반드시 가속도와 질량이 있어야 존재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중</a:t>
            </a:r>
            <a:r>
              <a:rPr kumimoji="0" lang="ko-KR" altLang="en-US" dirty="0"/>
              <a:t>력</a:t>
            </a:r>
            <a:r>
              <a:rPr kumimoji="0" lang="en-US" altLang="ko-KR" dirty="0" smtClean="0"/>
              <a:t>(Gravity)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에너지</a:t>
            </a:r>
            <a:r>
              <a:rPr kumimoji="0" lang="en-US" altLang="ko-KR" dirty="0" smtClean="0"/>
              <a:t>(Energy)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힘에 의해 발생된 결과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질량과 속도에 의해 표현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운동 에너지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위치 에너지 등</a:t>
            </a:r>
            <a:endParaRPr kumimoji="0" lang="en-US" altLang="ko-KR" dirty="0" smtClean="0"/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일</a:t>
            </a:r>
            <a:r>
              <a:rPr kumimoji="0" lang="en-US" altLang="ko-KR" dirty="0" smtClean="0"/>
              <a:t>(Work)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에너지의 결과물</a:t>
            </a:r>
            <a:endParaRPr kumimoji="0" lang="en-US" altLang="ko-KR" dirty="0" smtClean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/>
              <a:t>위치가 반드시 존재함</a:t>
            </a:r>
            <a:endParaRPr kumimoji="0" lang="en-US" altLang="ko-KR" dirty="0"/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42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22820</TotalTime>
  <Words>986</Words>
  <Application>Microsoft Office PowerPoint</Application>
  <PresentationFormat>화면 슬라이드 쇼(4:3)</PresentationFormat>
  <Paragraphs>278</Paragraphs>
  <Slides>47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Smart Maker 중급</vt:lpstr>
      <vt:lpstr>목차</vt:lpstr>
      <vt:lpstr>Soft Potentiometer Circuit</vt:lpstr>
      <vt:lpstr>실험 – Soft Potentiometer</vt:lpstr>
      <vt:lpstr>응용 – Scaling Object</vt:lpstr>
      <vt:lpstr>응용 – Multi Button</vt:lpstr>
      <vt:lpstr>응용 – Drag Object</vt:lpstr>
      <vt:lpstr>Unity3D 물리 엔진</vt:lpstr>
      <vt:lpstr>물리 기초 상식</vt:lpstr>
      <vt:lpstr>타격의 Unity3D 표현</vt:lpstr>
      <vt:lpstr>Photo resistor Circuit</vt:lpstr>
      <vt:lpstr>실험 – Photo resistor</vt:lpstr>
      <vt:lpstr>증폭(Amplify)</vt:lpstr>
      <vt:lpstr>응용 – Light Control</vt:lpstr>
      <vt:lpstr>Flex Sensor Circuit</vt:lpstr>
      <vt:lpstr>전압 분배 회로</vt:lpstr>
      <vt:lpstr>실험 – Flex Sensor</vt:lpstr>
      <vt:lpstr>필터링(Filtering)</vt:lpstr>
      <vt:lpstr>응용 - Bending Object</vt:lpstr>
      <vt:lpstr>응용 - Bounce Ball</vt:lpstr>
      <vt:lpstr>운동량(Momentum)</vt:lpstr>
      <vt:lpstr>Temperature Sensor Circuit</vt:lpstr>
      <vt:lpstr>센서 특성 곡선</vt:lpstr>
      <vt:lpstr>Temperature Sensor 특성</vt:lpstr>
      <vt:lpstr>Mapping Table</vt:lpstr>
      <vt:lpstr>응용 – GUI Display</vt:lpstr>
      <vt:lpstr>Servo Motor Circuit</vt:lpstr>
      <vt:lpstr>Servo Motor</vt:lpstr>
      <vt:lpstr>서보 모터 사양</vt:lpstr>
      <vt:lpstr>실험 – Servo Motor</vt:lpstr>
      <vt:lpstr>응용 – Object Rotation기반 제어</vt:lpstr>
      <vt:lpstr>응용 – 로봇 모션 제어</vt:lpstr>
      <vt:lpstr>DC Motor Circuit</vt:lpstr>
      <vt:lpstr>트랜지스터(Transistor)</vt:lpstr>
      <vt:lpstr>다이오드(Diode)</vt:lpstr>
      <vt:lpstr>전압 강하 현상</vt:lpstr>
      <vt:lpstr>Motor Driver IC</vt:lpstr>
      <vt:lpstr>DC Motor 회전 방향 제어</vt:lpstr>
      <vt:lpstr>DC Motor 회전 속도 제어</vt:lpstr>
      <vt:lpstr>실험 – 트랜지스터 역할</vt:lpstr>
      <vt:lpstr>응용 – 선풍기</vt:lpstr>
      <vt:lpstr>Buzzer Circuit</vt:lpstr>
      <vt:lpstr>주파수(Frequency)</vt:lpstr>
      <vt:lpstr>실험 – Buzzer 음계 제어</vt:lpstr>
      <vt:lpstr>응용 – Buzzer 볼륨 제어</vt:lpstr>
      <vt:lpstr>응용 – Buzzer 음악 연주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 소개</dc:title>
  <dc:subject>아카데미</dc:subject>
  <dc:creator>Jaehong Oh</dc:creator>
  <cp:lastModifiedBy>Jaehong Oh</cp:lastModifiedBy>
  <cp:revision>1091</cp:revision>
  <dcterms:created xsi:type="dcterms:W3CDTF">2010-10-19T01:20:53Z</dcterms:created>
  <dcterms:modified xsi:type="dcterms:W3CDTF">2015-04-27T07:23:05Z</dcterms:modified>
</cp:coreProperties>
</file>