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4" r:id="rId2"/>
    <p:sldId id="428" r:id="rId3"/>
    <p:sldId id="434" r:id="rId4"/>
    <p:sldId id="435" r:id="rId5"/>
    <p:sldId id="436" r:id="rId6"/>
    <p:sldId id="437" r:id="rId7"/>
    <p:sldId id="438" r:id="rId8"/>
    <p:sldId id="439" r:id="rId9"/>
    <p:sldId id="445" r:id="rId10"/>
    <p:sldId id="446" r:id="rId11"/>
    <p:sldId id="447" r:id="rId12"/>
    <p:sldId id="448" r:id="rId13"/>
    <p:sldId id="440" r:id="rId14"/>
    <p:sldId id="430" r:id="rId15"/>
    <p:sldId id="429" r:id="rId16"/>
    <p:sldId id="441" r:id="rId17"/>
    <p:sldId id="442" r:id="rId18"/>
    <p:sldId id="444" r:id="rId19"/>
    <p:sldId id="443" r:id="rId20"/>
    <p:sldId id="449" r:id="rId21"/>
    <p:sldId id="450" r:id="rId22"/>
    <p:sldId id="451" r:id="rId23"/>
    <p:sldId id="452" r:id="rId24"/>
    <p:sldId id="453" r:id="rId25"/>
    <p:sldId id="398" r:id="rId26"/>
  </p:sldIdLst>
  <p:sldSz cx="9144000" cy="6858000" type="screen4x3"/>
  <p:notesSz cx="6811963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8EB4E3"/>
    <a:srgbClr val="000000"/>
    <a:srgbClr val="660066"/>
    <a:srgbClr val="A1DA98"/>
    <a:srgbClr val="CE9902"/>
    <a:srgbClr val="FCBE1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 autoAdjust="0"/>
    <p:restoredTop sz="98793" autoAdjust="0"/>
  </p:normalViewPr>
  <p:slideViewPr>
    <p:cSldViewPr>
      <p:cViewPr>
        <p:scale>
          <a:sx n="75" d="100"/>
          <a:sy n="75" d="100"/>
        </p:scale>
        <p:origin x="-1824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11316"/>
    </p:cViewPr>
  </p:sorterViewPr>
  <p:notesViewPr>
    <p:cSldViewPr>
      <p:cViewPr varScale="1">
        <p:scale>
          <a:sx n="83" d="100"/>
          <a:sy n="83" d="100"/>
        </p:scale>
        <p:origin x="-2406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7E0B47-CE7D-4585-A517-C27A649DCE51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ACE479D-A854-4D24-B717-127CCFF7C7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736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A2BC30-48DA-4A4F-9AD3-518C4B94AA7B}" type="datetimeFigureOut">
              <a:rPr lang="ko-KR" altLang="en-US"/>
              <a:pPr>
                <a:defRPr/>
              </a:pPr>
              <a:t>2015-04-14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BA06EEB-5A86-4304-9687-FAC57488BB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7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mtClean="0"/>
              <a:t>저격수 탐지 음원위치 추정 시스템</a:t>
            </a:r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BC870EA-F2EC-41D0-AB25-CE82B4A79DC3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70CF16C-FA9B-46F5-83D5-A28AEF520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A5C9636-EEDD-477A-A4A7-6ED2A0E6C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6913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3F6619F7-5C8E-46EB-8625-59DB56A70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1" name="Picture 2" descr="C:\Users\Owner\Google 드라이브\IdeaLink\Admin\아이디어링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81750"/>
            <a:ext cx="12954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92838"/>
            <a:ext cx="24272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OVEAGEsyg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OVEAGEsyg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_XZBFhNAa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9oB-tHMCg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6912768" cy="692150"/>
          </a:xfrm>
        </p:spPr>
        <p:txBody>
          <a:bodyPr/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S</a:t>
            </a:r>
            <a:r>
              <a:rPr lang="en-US" altLang="ko-KR" sz="5400" dirty="0" smtClean="0"/>
              <a:t>mart </a:t>
            </a:r>
            <a:r>
              <a:rPr lang="en-US" altLang="ko-KR" sz="5400" dirty="0" smtClean="0">
                <a:solidFill>
                  <a:srgbClr val="FFC000"/>
                </a:solidFill>
              </a:rPr>
              <a:t>M</a:t>
            </a:r>
            <a:r>
              <a:rPr lang="en-US" altLang="ko-KR" sz="5400" dirty="0" smtClean="0"/>
              <a:t>aker </a:t>
            </a:r>
            <a:r>
              <a:rPr lang="ko-KR" altLang="en-US" sz="5400" dirty="0" smtClean="0"/>
              <a:t>고</a:t>
            </a:r>
            <a:r>
              <a:rPr lang="ko-KR" altLang="en-US" sz="5400" dirty="0"/>
              <a:t>급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364088" y="5010497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r"/>
            <a:r>
              <a:rPr lang="ko-KR" altLang="en-US" sz="3200" dirty="0" smtClean="0"/>
              <a:t>강사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오재홍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Arduino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1052512"/>
            <a:ext cx="8208912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유선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USB Host</a:t>
            </a:r>
            <a:r>
              <a:rPr kumimoji="0" lang="ko-KR" altLang="en-US" dirty="0" smtClean="0">
                <a:ea typeface="굴림" pitchFamily="50" charset="-127"/>
              </a:rPr>
              <a:t>기능을 이용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OTG</a:t>
            </a:r>
            <a:r>
              <a:rPr kumimoji="0" lang="ko-KR" altLang="en-US" dirty="0" smtClean="0">
                <a:ea typeface="굴림" pitchFamily="50" charset="-127"/>
              </a:rPr>
              <a:t>케이블 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휴대폰이 지원해야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ADK(Accessary Development Kit)</a:t>
            </a:r>
            <a:r>
              <a:rPr kumimoji="0" lang="ko-KR" altLang="en-US" dirty="0" smtClean="0">
                <a:ea typeface="굴림" pitchFamily="50" charset="-127"/>
              </a:rPr>
              <a:t>를 이용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USB Host Shield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모든 휴대폰에서 가능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무선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Bluetooth</a:t>
            </a:r>
            <a:r>
              <a:rPr kumimoji="0" lang="ko-KR" altLang="en-US" dirty="0" smtClean="0">
                <a:ea typeface="굴림" pitchFamily="50" charset="-127"/>
              </a:rPr>
              <a:t>를 이용하는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Bluetooth Shield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WiFi</a:t>
            </a:r>
            <a:r>
              <a:rPr kumimoji="0" lang="ko-KR" altLang="en-US" dirty="0" err="1" smtClean="0">
                <a:ea typeface="굴림" pitchFamily="50" charset="-127"/>
              </a:rPr>
              <a:t>를</a:t>
            </a:r>
            <a:r>
              <a:rPr kumimoji="0" lang="ko-KR" altLang="en-US" dirty="0" smtClean="0">
                <a:ea typeface="굴림" pitchFamily="50" charset="-127"/>
              </a:rPr>
              <a:t> 이용하는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WiFi</a:t>
            </a:r>
            <a:r>
              <a:rPr kumimoji="0" lang="en-US" altLang="ko-KR" dirty="0" smtClean="0">
                <a:ea typeface="굴림" pitchFamily="50" charset="-127"/>
              </a:rPr>
              <a:t> Shield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94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Plugins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1052512"/>
            <a:ext cx="8208912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Plugin</a:t>
            </a:r>
            <a:r>
              <a:rPr kumimoji="0" lang="ko-KR" altLang="en-US" dirty="0" smtClean="0">
                <a:ea typeface="굴림" pitchFamily="50" charset="-127"/>
              </a:rPr>
              <a:t>은 특수한 목적을 위해 붙여서 사용하는 일종의 </a:t>
            </a:r>
            <a:r>
              <a:rPr kumimoji="0" lang="en-US" altLang="ko-KR" dirty="0" smtClean="0">
                <a:ea typeface="굴림" pitchFamily="50" charset="-127"/>
              </a:rPr>
              <a:t>Add-on</a:t>
            </a:r>
            <a:r>
              <a:rPr kumimoji="0" lang="ko-KR" altLang="en-US" dirty="0" smtClean="0">
                <a:ea typeface="굴림" pitchFamily="50" charset="-127"/>
              </a:rPr>
              <a:t>을 말함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에서 </a:t>
            </a:r>
            <a:r>
              <a:rPr kumimoji="0" lang="en-US" altLang="ko-KR" dirty="0" smtClean="0">
                <a:ea typeface="굴림" pitchFamily="50" charset="-127"/>
              </a:rPr>
              <a:t>Plugin</a:t>
            </a:r>
            <a:r>
              <a:rPr kumimoji="0" lang="ko-KR" altLang="en-US" dirty="0" smtClean="0">
                <a:ea typeface="굴림" pitchFamily="50" charset="-127"/>
              </a:rPr>
              <a:t>이 필요한 이유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게임에 필요한 일반적인 기능은 모두 </a:t>
            </a: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가 제공함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Arduino</a:t>
            </a:r>
            <a:r>
              <a:rPr kumimoji="0" lang="ko-KR" altLang="en-US" dirty="0" smtClean="0">
                <a:ea typeface="굴림" pitchFamily="50" charset="-127"/>
              </a:rPr>
              <a:t>와 통신은 특수한 경우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외부 통신 포트를 이용한 코드가 필요함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사용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를 </a:t>
            </a:r>
            <a:r>
              <a:rPr kumimoji="0" lang="en-US" altLang="ko-KR" dirty="0" smtClean="0">
                <a:ea typeface="굴림" pitchFamily="50" charset="-127"/>
              </a:rPr>
              <a:t>Android Studio</a:t>
            </a:r>
            <a:r>
              <a:rPr kumimoji="0" lang="ko-KR" altLang="en-US" dirty="0" smtClean="0">
                <a:ea typeface="굴림" pitchFamily="50" charset="-127"/>
              </a:rPr>
              <a:t>로 가져와서 </a:t>
            </a:r>
            <a:r>
              <a:rPr kumimoji="0" lang="en-US" altLang="ko-KR" dirty="0" smtClean="0">
                <a:ea typeface="굴림" pitchFamily="50" charset="-127"/>
              </a:rPr>
              <a:t>Plugin</a:t>
            </a:r>
            <a:r>
              <a:rPr kumimoji="0" lang="ko-KR" altLang="en-US" dirty="0" smtClean="0">
                <a:ea typeface="굴림" pitchFamily="50" charset="-127"/>
              </a:rPr>
              <a:t>을 붙여야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33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iOS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App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2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Arduino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Arduino</a:t>
            </a:r>
            <a:r>
              <a:rPr kumimoji="0" lang="ko-KR" altLang="en-US" dirty="0" smtClean="0">
                <a:ea typeface="굴림" pitchFamily="50" charset="-127"/>
              </a:rPr>
              <a:t>관련 제품 쇼핑몰 검색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제어기의 선택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Uno</a:t>
            </a:r>
            <a:r>
              <a:rPr kumimoji="0" lang="ko-KR" altLang="en-US" dirty="0" smtClean="0">
                <a:ea typeface="굴림" pitchFamily="50" charset="-127"/>
              </a:rPr>
              <a:t>가 압도적으로 많음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호환성은 좋으나 성능적으로 떨어짐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특수 목적을 사용되는 사양 검토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쉴드</a:t>
            </a:r>
            <a:r>
              <a:rPr kumimoji="0" lang="en-US" altLang="ko-KR" dirty="0" smtClean="0">
                <a:ea typeface="굴림" pitchFamily="50" charset="-127"/>
              </a:rPr>
              <a:t>(Shield)</a:t>
            </a:r>
            <a:r>
              <a:rPr kumimoji="0" lang="ko-KR" altLang="en-US" dirty="0" smtClean="0">
                <a:ea typeface="굴림" pitchFamily="50" charset="-127"/>
              </a:rPr>
              <a:t>의 선택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브레드</a:t>
            </a:r>
            <a:r>
              <a:rPr kumimoji="0" lang="ko-KR" altLang="en-US" dirty="0" smtClean="0">
                <a:ea typeface="굴림" pitchFamily="50" charset="-127"/>
              </a:rPr>
              <a:t> 보드의 기능을 대체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모듈의 선택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납땜이 필요 없고 필요한 기능만 집약시킨 연결 형 제품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부품의 선택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선택의 폭은 넓으나 직접 연구하고 개발해야 하는 부담이 존재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5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도전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바람 개비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908720"/>
            <a:ext cx="82809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  <a:hlinkClick r:id="rId2"/>
              </a:rPr>
              <a:t>https://www.youtube.com/watch?v=sOVEAGEsygU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스마트 </a:t>
            </a:r>
            <a:r>
              <a:rPr kumimoji="0" lang="ko-KR" altLang="en-US" dirty="0" err="1" smtClean="0">
                <a:ea typeface="굴림" pitchFamily="50" charset="-127"/>
              </a:rPr>
              <a:t>폰의</a:t>
            </a:r>
            <a:r>
              <a:rPr kumimoji="0" lang="ko-KR" altLang="en-US" dirty="0" smtClean="0">
                <a:ea typeface="굴림" pitchFamily="50" charset="-127"/>
              </a:rPr>
              <a:t> 마이크를 이용한 </a:t>
            </a:r>
            <a:r>
              <a:rPr kumimoji="0" lang="en-US" altLang="ko-KR" dirty="0" smtClean="0">
                <a:ea typeface="굴림" pitchFamily="50" charset="-127"/>
              </a:rPr>
              <a:t>DC </a:t>
            </a:r>
            <a:r>
              <a:rPr kumimoji="0" lang="ko-KR" altLang="en-US" dirty="0" smtClean="0">
                <a:ea typeface="굴림" pitchFamily="50" charset="-127"/>
              </a:rPr>
              <a:t>모터 제어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5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도전 </a:t>
            </a:r>
            <a:r>
              <a:rPr lang="en-US" altLang="ko-KR" dirty="0" smtClean="0"/>
              <a:t>– LED Effect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908720"/>
            <a:ext cx="82809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9944" y="1061120"/>
            <a:ext cx="82809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스마트 </a:t>
            </a:r>
            <a:r>
              <a:rPr kumimoji="0" lang="ko-KR" altLang="en-US" dirty="0" err="1" smtClean="0">
                <a:ea typeface="굴림" pitchFamily="50" charset="-127"/>
              </a:rPr>
              <a:t>폰의</a:t>
            </a:r>
            <a:r>
              <a:rPr kumimoji="0" lang="ko-KR" altLang="en-US" dirty="0" smtClean="0">
                <a:ea typeface="굴림" pitchFamily="50" charset="-127"/>
              </a:rPr>
              <a:t> 기울기 센서를 이용한 </a:t>
            </a:r>
            <a:r>
              <a:rPr kumimoji="0" lang="en-US" altLang="ko-KR" dirty="0" smtClean="0">
                <a:ea typeface="굴림" pitchFamily="50" charset="-127"/>
              </a:rPr>
              <a:t>LED Effect </a:t>
            </a:r>
            <a:r>
              <a:rPr kumimoji="0" lang="ko-KR" altLang="en-US" dirty="0" smtClean="0">
                <a:ea typeface="굴림" pitchFamily="50" charset="-127"/>
              </a:rPr>
              <a:t>구현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4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7992888" cy="692150"/>
          </a:xfrm>
        </p:spPr>
        <p:txBody>
          <a:bodyPr/>
          <a:lstStyle/>
          <a:p>
            <a:r>
              <a:rPr lang="ko-KR" altLang="en-US" dirty="0" smtClean="0"/>
              <a:t>응용 도전 </a:t>
            </a:r>
            <a:r>
              <a:rPr lang="en-US" altLang="ko-KR" dirty="0" smtClean="0"/>
              <a:t>– Music Visualization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908720"/>
            <a:ext cx="82809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7888" y="943392"/>
            <a:ext cx="82809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  <a:hlinkClick r:id="rId2"/>
              </a:rPr>
              <a:t>https://www.youtube.com/watch?v=sOVEAGEsygU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Music</a:t>
            </a:r>
            <a:r>
              <a:rPr kumimoji="0" lang="ko-KR" altLang="en-US" dirty="0" smtClean="0">
                <a:ea typeface="굴림" pitchFamily="50" charset="-127"/>
              </a:rPr>
              <a:t>의 </a:t>
            </a:r>
            <a:r>
              <a:rPr kumimoji="0" lang="en-US" altLang="ko-KR" dirty="0" smtClean="0">
                <a:ea typeface="굴림" pitchFamily="50" charset="-127"/>
              </a:rPr>
              <a:t>Spectrum</a:t>
            </a:r>
            <a:r>
              <a:rPr kumimoji="0" lang="ko-KR" altLang="en-US" dirty="0" smtClean="0">
                <a:ea typeface="굴림" pitchFamily="50" charset="-127"/>
              </a:rPr>
              <a:t>분석을 통한 </a:t>
            </a:r>
            <a:r>
              <a:rPr kumimoji="0" lang="en-US" altLang="ko-KR" dirty="0" smtClean="0">
                <a:ea typeface="굴림" pitchFamily="50" charset="-127"/>
              </a:rPr>
              <a:t>LED </a:t>
            </a:r>
            <a:r>
              <a:rPr kumimoji="0" lang="ko-KR" altLang="en-US" dirty="0" smtClean="0">
                <a:ea typeface="굴림" pitchFamily="50" charset="-127"/>
              </a:rPr>
              <a:t>제어</a:t>
            </a:r>
            <a:endParaRPr kumimoji="0" lang="en-US" altLang="ko-KR" dirty="0"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5374493" cy="294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8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– Music Spectrum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450960" cy="407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3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도전 </a:t>
            </a:r>
            <a:r>
              <a:rPr lang="en-US" altLang="ko-KR" dirty="0" smtClean="0"/>
              <a:t>– Combo Button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908720"/>
            <a:ext cx="82809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9944" y="1061120"/>
            <a:ext cx="82809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www.youtube.com/watch?v=K_XZBFhNAa4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Push Button</a:t>
            </a:r>
            <a:r>
              <a:rPr kumimoji="0" lang="ko-KR" altLang="en-US" dirty="0" smtClean="0">
                <a:ea typeface="굴림" pitchFamily="50" charset="-127"/>
              </a:rPr>
              <a:t>을 이용한 </a:t>
            </a:r>
            <a:r>
              <a:rPr kumimoji="0" lang="en-US" altLang="ko-KR" dirty="0" smtClean="0">
                <a:ea typeface="굴림" pitchFamily="50" charset="-127"/>
              </a:rPr>
              <a:t>Combo </a:t>
            </a:r>
            <a:r>
              <a:rPr kumimoji="0" lang="ko-KR" altLang="en-US" dirty="0" smtClean="0">
                <a:ea typeface="굴림" pitchFamily="50" charset="-127"/>
              </a:rPr>
              <a:t>격투 액션 표현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0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도전 </a:t>
            </a:r>
            <a:r>
              <a:rPr lang="en-US" altLang="ko-KR" dirty="0" smtClean="0"/>
              <a:t>– Game Pad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7888" y="943392"/>
            <a:ext cx="82809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www.youtube.com/watch?v=D9oB-tHMCgM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 Car Tutorial </a:t>
            </a:r>
            <a:r>
              <a:rPr kumimoji="0" lang="ko-KR" altLang="en-US" dirty="0" smtClean="0">
                <a:ea typeface="굴림" pitchFamily="50" charset="-127"/>
              </a:rPr>
              <a:t>프로젝트 활용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장치 활용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Potentiometer: </a:t>
            </a:r>
            <a:r>
              <a:rPr kumimoji="0" lang="ko-KR" altLang="en-US" dirty="0" smtClean="0">
                <a:ea typeface="굴림" pitchFamily="50" charset="-127"/>
              </a:rPr>
              <a:t>핸들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Button1: </a:t>
            </a:r>
            <a:r>
              <a:rPr kumimoji="0" lang="ko-KR" altLang="en-US" dirty="0" smtClean="0">
                <a:ea typeface="굴림" pitchFamily="50" charset="-127"/>
              </a:rPr>
              <a:t>가속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전진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Button2: </a:t>
            </a:r>
            <a:r>
              <a:rPr kumimoji="0" lang="ko-KR" altLang="en-US" dirty="0" smtClean="0">
                <a:ea typeface="굴림" pitchFamily="50" charset="-127"/>
              </a:rPr>
              <a:t>감속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후진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1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빌드</a:t>
            </a:r>
            <a:r>
              <a:rPr kumimoji="0" lang="en-US" altLang="ko-KR" dirty="0" smtClean="0">
                <a:ea typeface="굴림" pitchFamily="50" charset="-127"/>
              </a:rPr>
              <a:t>(Build) </a:t>
            </a:r>
            <a:r>
              <a:rPr kumimoji="0" lang="ko-KR" altLang="en-US" dirty="0" smtClean="0">
                <a:ea typeface="굴림" pitchFamily="50" charset="-127"/>
              </a:rPr>
              <a:t>및 배포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다양한 </a:t>
            </a:r>
            <a:r>
              <a:rPr kumimoji="0" lang="ko-KR" altLang="en-US" dirty="0" err="1" smtClean="0">
                <a:ea typeface="굴림" pitchFamily="50" charset="-127"/>
              </a:rPr>
              <a:t>아두이노</a:t>
            </a:r>
            <a:r>
              <a:rPr kumimoji="0" lang="ko-KR" altLang="en-US" dirty="0" smtClean="0">
                <a:ea typeface="굴림" pitchFamily="50" charset="-127"/>
              </a:rPr>
              <a:t> 제품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다양한 응용 도</a:t>
            </a:r>
            <a:r>
              <a:rPr kumimoji="0" lang="ko-KR" altLang="en-US" dirty="0">
                <a:ea typeface="굴림" pitchFamily="50" charset="-127"/>
              </a:rPr>
              <a:t>전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Rendering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5"/>
            <a:ext cx="7345363" cy="233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렌더링</a:t>
            </a:r>
            <a:r>
              <a:rPr kumimoji="0" lang="en-US" altLang="ko-KR" dirty="0" smtClean="0">
                <a:ea typeface="굴림" pitchFamily="50" charset="-127"/>
              </a:rPr>
              <a:t>(Rendering)</a:t>
            </a:r>
            <a:r>
              <a:rPr kumimoji="0" lang="ko-KR" altLang="en-US" dirty="0" smtClean="0">
                <a:ea typeface="굴림" pitchFamily="50" charset="-127"/>
              </a:rPr>
              <a:t>은 빛에 대한 효과를 계산하는 과정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Light</a:t>
            </a:r>
            <a:r>
              <a:rPr kumimoji="0" lang="ko-KR" altLang="en-US" dirty="0" smtClean="0">
                <a:ea typeface="굴림" pitchFamily="50" charset="-127"/>
              </a:rPr>
              <a:t>는 광원의 형태를 결정하고 </a:t>
            </a: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ko-KR" altLang="en-US" dirty="0" smtClean="0">
                <a:ea typeface="굴림" pitchFamily="50" charset="-127"/>
              </a:rPr>
              <a:t>는 광원에 대한 효과를 결정하는 요소</a:t>
            </a:r>
            <a:endParaRPr kumimoji="0" lang="en-US" altLang="ko-KR" dirty="0"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82" y="3326864"/>
            <a:ext cx="4341350" cy="28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0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2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Directional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태양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Point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등불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촛불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모닥불 등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Spot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서치라이트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손전등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무대조명 등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Area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광고판</a:t>
            </a:r>
            <a:r>
              <a:rPr kumimoji="0" lang="en-US" altLang="ko-KR" dirty="0" smtClean="0">
                <a:ea typeface="굴림" pitchFamily="50" charset="-127"/>
              </a:rPr>
              <a:t>, TV </a:t>
            </a:r>
            <a:r>
              <a:rPr kumimoji="0" lang="ko-KR" altLang="en-US" dirty="0" smtClean="0">
                <a:ea typeface="굴림" pitchFamily="50" charset="-127"/>
              </a:rPr>
              <a:t>등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70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(Legacy)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기본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Diffuse: </a:t>
            </a:r>
            <a:r>
              <a:rPr kumimoji="0" lang="ko-KR" altLang="en-US" dirty="0" smtClean="0">
                <a:ea typeface="굴림" pitchFamily="50" charset="-127"/>
              </a:rPr>
              <a:t>반사 색상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Specular: </a:t>
            </a:r>
            <a:r>
              <a:rPr kumimoji="0" lang="ko-KR" altLang="en-US" dirty="0" smtClean="0">
                <a:ea typeface="굴림" pitchFamily="50" charset="-127"/>
              </a:rPr>
              <a:t>광택 색상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Detail: </a:t>
            </a:r>
            <a:r>
              <a:rPr kumimoji="0" lang="ko-KR" altLang="en-US" dirty="0" smtClean="0">
                <a:ea typeface="굴림" pitchFamily="50" charset="-127"/>
              </a:rPr>
              <a:t>표현의 세밀 정도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특수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Illumination: </a:t>
            </a:r>
            <a:r>
              <a:rPr kumimoji="0" lang="ko-KR" altLang="en-US" dirty="0" smtClean="0">
                <a:ea typeface="굴림" pitchFamily="50" charset="-127"/>
              </a:rPr>
              <a:t>자체 발광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Transparent: </a:t>
            </a:r>
            <a:r>
              <a:rPr kumimoji="0" lang="ko-KR" altLang="en-US" dirty="0" smtClean="0">
                <a:ea typeface="굴림" pitchFamily="50" charset="-127"/>
              </a:rPr>
              <a:t>투명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Reflection: </a:t>
            </a:r>
            <a:r>
              <a:rPr kumimoji="0" lang="ko-KR" altLang="en-US" dirty="0" smtClean="0">
                <a:ea typeface="굴림" pitchFamily="50" charset="-127"/>
              </a:rPr>
              <a:t>주변 반사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시각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굴곡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Bumped: </a:t>
            </a:r>
            <a:r>
              <a:rPr kumimoji="0" lang="ko-KR" altLang="en-US" dirty="0">
                <a:ea typeface="굴림" pitchFamily="50" charset="-127"/>
              </a:rPr>
              <a:t>표면 </a:t>
            </a:r>
            <a:r>
              <a:rPr kumimoji="0" lang="ko-KR" altLang="en-US" dirty="0" smtClean="0">
                <a:ea typeface="굴림" pitchFamily="50" charset="-127"/>
              </a:rPr>
              <a:t>색상</a:t>
            </a:r>
            <a:endParaRPr kumimoji="0" lang="en-US" altLang="ko-KR" dirty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Parallax: </a:t>
            </a:r>
            <a:r>
              <a:rPr kumimoji="0" lang="ko-KR" altLang="en-US" dirty="0">
                <a:ea typeface="굴림" pitchFamily="50" charset="-127"/>
              </a:rPr>
              <a:t>표면 </a:t>
            </a:r>
            <a:r>
              <a:rPr kumimoji="0" lang="ko-KR" altLang="en-US" dirty="0" smtClean="0">
                <a:ea typeface="굴림" pitchFamily="50" charset="-127"/>
              </a:rPr>
              <a:t>자체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Texture: </a:t>
            </a:r>
            <a:r>
              <a:rPr kumimoji="0" lang="ko-KR" altLang="en-US" dirty="0" smtClean="0">
                <a:ea typeface="굴림" pitchFamily="50" charset="-127"/>
              </a:rPr>
              <a:t>이미지 씌우기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Decal: </a:t>
            </a:r>
            <a:r>
              <a:rPr kumimoji="0" lang="ko-KR" altLang="en-US" dirty="0" smtClean="0">
                <a:ea typeface="굴림" pitchFamily="50" charset="-127"/>
              </a:rPr>
              <a:t>자국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1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(Unity5)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Standard</a:t>
            </a:r>
            <a:r>
              <a:rPr kumimoji="0" lang="ko-KR" altLang="en-US" dirty="0" smtClean="0">
                <a:ea typeface="굴림" pitchFamily="50" charset="-127"/>
              </a:rPr>
              <a:t>로 통합됨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Albedo: Diffuse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Metallic: Specular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Smoothness: detail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Normal Map: Bumped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Height Map: Parallax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Occlusion: </a:t>
            </a:r>
            <a:r>
              <a:rPr kumimoji="0" lang="ko-KR" altLang="en-US" dirty="0" smtClean="0">
                <a:ea typeface="굴림" pitchFamily="50" charset="-127"/>
              </a:rPr>
              <a:t>그림자 강화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Emission: Illumination</a:t>
            </a:r>
          </a:p>
        </p:txBody>
      </p:sp>
    </p:spTree>
    <p:extLst>
      <p:ext uri="{BB962C8B-B14F-4D97-AF65-F5344CB8AC3E}">
        <p14:creationId xmlns:p14="http://schemas.microsoft.com/office/powerpoint/2010/main" val="274672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그림자는 빛에 대한 효과를 더 사실감 있게 만들어준다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ko-KR" altLang="en-US" dirty="0" smtClean="0">
                <a:ea typeface="굴림" pitchFamily="50" charset="-127"/>
              </a:rPr>
              <a:t>는 빛과 </a:t>
            </a:r>
            <a:r>
              <a:rPr kumimoji="0" lang="en-US" altLang="ko-KR" dirty="0" smtClean="0">
                <a:ea typeface="굴림" pitchFamily="50" charset="-127"/>
              </a:rPr>
              <a:t>Object</a:t>
            </a:r>
            <a:r>
              <a:rPr kumimoji="0" lang="ko-KR" altLang="en-US" dirty="0" smtClean="0">
                <a:ea typeface="굴림" pitchFamily="50" charset="-127"/>
              </a:rPr>
              <a:t>간의 작용 결과이지만 그림자는 </a:t>
            </a:r>
            <a:r>
              <a:rPr kumimoji="0" lang="en-US" altLang="ko-KR" dirty="0" smtClean="0">
                <a:ea typeface="굴림" pitchFamily="50" charset="-127"/>
              </a:rPr>
              <a:t>Object</a:t>
            </a:r>
            <a:r>
              <a:rPr kumimoji="0" lang="ko-KR" altLang="en-US" dirty="0" smtClean="0">
                <a:ea typeface="굴림" pitchFamily="50" charset="-127"/>
              </a:rPr>
              <a:t>간의 상호 작용 결과이다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물체가 많고 복잡해질수록 느려짐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778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5148263" cy="692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kumimoji="0" lang="en-US" altLang="ko-KR" sz="3200" dirty="0">
                <a:latin typeface="HY견고딕" pitchFamily="18" charset="-127"/>
                <a:ea typeface="HY견고딕" pitchFamily="18" charset="-127"/>
                <a:cs typeface="+mj-cs"/>
              </a:rPr>
              <a:t> Q &amp; A</a:t>
            </a:r>
            <a:endParaRPr kumimoji="0" lang="ko-KR" altLang="en-US" sz="130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6" y="2148086"/>
            <a:ext cx="2753669" cy="278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4470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GUI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Connect/Disconnect</a:t>
            </a:r>
            <a:r>
              <a:rPr kumimoji="0" lang="ko-KR" altLang="en-US" dirty="0" smtClean="0">
                <a:ea typeface="굴림" pitchFamily="50" charset="-127"/>
              </a:rPr>
              <a:t>를 위한 </a:t>
            </a:r>
            <a:r>
              <a:rPr kumimoji="0" lang="en-US" altLang="ko-KR" dirty="0" smtClean="0">
                <a:ea typeface="굴림" pitchFamily="50" charset="-127"/>
              </a:rPr>
              <a:t>GUI </a:t>
            </a:r>
            <a:r>
              <a:rPr kumimoji="0" lang="ko-KR" altLang="en-US" dirty="0" smtClean="0">
                <a:ea typeface="굴림" pitchFamily="50" charset="-127"/>
              </a:rPr>
              <a:t>꾸미기 및 기능 연결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LED On/Off GUI </a:t>
            </a:r>
            <a:r>
              <a:rPr kumimoji="0" lang="ko-KR" altLang="en-US" dirty="0" smtClean="0">
                <a:ea typeface="굴림" pitchFamily="50" charset="-127"/>
              </a:rPr>
              <a:t>꾸미기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Sensor Progress GUI </a:t>
            </a:r>
            <a:r>
              <a:rPr kumimoji="0" lang="ko-KR" altLang="en-US" dirty="0" smtClean="0">
                <a:ea typeface="굴림" pitchFamily="50" charset="-127"/>
              </a:rPr>
              <a:t>꾸미기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4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Build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Build</a:t>
            </a:r>
            <a:r>
              <a:rPr kumimoji="0" lang="ko-KR" altLang="en-US" dirty="0" smtClean="0">
                <a:ea typeface="굴림" pitchFamily="50" charset="-127"/>
              </a:rPr>
              <a:t>란 배포를 목적으로 개발 결과물을 사용자가 손쉽게 실행 가능한 결과물로 만드는 행위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Windows </a:t>
            </a:r>
            <a:r>
              <a:rPr kumimoji="0" lang="ko-KR" altLang="en-US" dirty="0" smtClean="0">
                <a:ea typeface="굴림" pitchFamily="50" charset="-127"/>
              </a:rPr>
              <a:t>결과물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Exe: </a:t>
            </a:r>
            <a:r>
              <a:rPr kumimoji="0" lang="ko-KR" altLang="en-US" dirty="0" smtClean="0">
                <a:ea typeface="굴림" pitchFamily="50" charset="-127"/>
              </a:rPr>
              <a:t>실행할 수 있는 파일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Data </a:t>
            </a:r>
            <a:r>
              <a:rPr kumimoji="0" lang="ko-KR" altLang="en-US" dirty="0" smtClean="0">
                <a:ea typeface="굴림" pitchFamily="50" charset="-127"/>
              </a:rPr>
              <a:t>폴더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프로그램 실행에 필요한 부가적 데이터가 존재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53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- PC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Build Option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Build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Web</a:t>
            </a:r>
            <a:r>
              <a:rPr kumimoji="0" lang="ko-KR" altLang="en-US" dirty="0" smtClean="0">
                <a:ea typeface="굴림" pitchFamily="50" charset="-127"/>
              </a:rPr>
              <a:t>버전은 브라우저</a:t>
            </a:r>
            <a:r>
              <a:rPr kumimoji="0" lang="en-US" altLang="ko-KR" dirty="0" smtClean="0">
                <a:ea typeface="굴림" pitchFamily="50" charset="-127"/>
              </a:rPr>
              <a:t>(IE, Chrome </a:t>
            </a:r>
            <a:r>
              <a:rPr kumimoji="0" lang="ko-KR" altLang="en-US" dirty="0" smtClean="0">
                <a:ea typeface="굴림" pitchFamily="50" charset="-127"/>
              </a:rPr>
              <a:t>등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  <a:r>
              <a:rPr kumimoji="0" lang="ko-KR" altLang="en-US" dirty="0" smtClean="0">
                <a:ea typeface="굴림" pitchFamily="50" charset="-127"/>
              </a:rPr>
              <a:t>에서 작동 가능한 결과물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Web</a:t>
            </a:r>
            <a:r>
              <a:rPr kumimoji="0" lang="ko-KR" altLang="en-US" dirty="0" smtClean="0">
                <a:ea typeface="굴림" pitchFamily="50" charset="-127"/>
              </a:rPr>
              <a:t>버전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결과물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주의 사항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시리얼 통신이 필요하기 때문에 일부 시스템에서는 제대로 실행되지 않을 수 있음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1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7704856" cy="692150"/>
          </a:xfrm>
        </p:spPr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- Web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Build Option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Build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295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Android</a:t>
            </a:r>
            <a:r>
              <a:rPr kumimoji="0" lang="ko-KR" altLang="en-US" dirty="0" smtClean="0">
                <a:ea typeface="굴림" pitchFamily="50" charset="-127"/>
              </a:rPr>
              <a:t>기반 스마트 기기에서 실행 가능한 결과물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Android SDK </a:t>
            </a:r>
            <a:r>
              <a:rPr kumimoji="0" lang="ko-KR" altLang="en-US" dirty="0" smtClean="0">
                <a:ea typeface="굴림" pitchFamily="50" charset="-127"/>
              </a:rPr>
              <a:t>설치가 필요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주의 사항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Android</a:t>
            </a:r>
            <a:r>
              <a:rPr kumimoji="0" lang="ko-KR" altLang="en-US" dirty="0" smtClean="0">
                <a:ea typeface="굴림" pitchFamily="50" charset="-127"/>
              </a:rPr>
              <a:t>에서는 시리얼 통신을 위해 </a:t>
            </a:r>
            <a:r>
              <a:rPr kumimoji="0" lang="en-US" altLang="ko-KR" dirty="0" smtClean="0">
                <a:ea typeface="굴림" pitchFamily="50" charset="-127"/>
              </a:rPr>
              <a:t>OTG </a:t>
            </a:r>
            <a:r>
              <a:rPr kumimoji="0" lang="ko-KR" altLang="en-US" dirty="0" smtClean="0">
                <a:ea typeface="굴림" pitchFamily="50" charset="-127"/>
              </a:rPr>
              <a:t>케이블이 필요함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OTG </a:t>
            </a:r>
            <a:r>
              <a:rPr kumimoji="0" lang="ko-KR" altLang="en-US" dirty="0" smtClean="0">
                <a:ea typeface="굴림" pitchFamily="50" charset="-127"/>
              </a:rPr>
              <a:t>기능은 구형 스마트 기기에서 안될 수 있음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휴대폰 제조사를 통해 확인 필요</a:t>
            </a:r>
            <a:endParaRPr kumimoji="0" lang="en-US" altLang="ko-KR" dirty="0"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05064"/>
            <a:ext cx="3765798" cy="190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05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SDK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1052512"/>
            <a:ext cx="8208912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Android</a:t>
            </a:r>
            <a:r>
              <a:rPr kumimoji="0" lang="ko-KR" altLang="en-US" dirty="0" smtClean="0">
                <a:ea typeface="굴림" pitchFamily="50" charset="-127"/>
              </a:rPr>
              <a:t>용 </a:t>
            </a:r>
            <a:r>
              <a:rPr kumimoji="0" lang="en-US" altLang="ko-KR" dirty="0" smtClean="0">
                <a:ea typeface="굴림" pitchFamily="50" charset="-127"/>
              </a:rPr>
              <a:t>App</a:t>
            </a:r>
            <a:r>
              <a:rPr kumimoji="0" lang="ko-KR" altLang="en-US" dirty="0" smtClean="0">
                <a:ea typeface="굴림" pitchFamily="50" charset="-127"/>
              </a:rPr>
              <a:t>을 개발하기 위해 </a:t>
            </a:r>
            <a:r>
              <a:rPr kumimoji="0" lang="en-US" altLang="ko-KR" dirty="0" smtClean="0">
                <a:ea typeface="굴림" pitchFamily="50" charset="-127"/>
              </a:rPr>
              <a:t>Google</a:t>
            </a:r>
            <a:r>
              <a:rPr kumimoji="0" lang="ko-KR" altLang="en-US" dirty="0" smtClean="0">
                <a:ea typeface="굴림" pitchFamily="50" charset="-127"/>
              </a:rPr>
              <a:t>에서 배포한 개발 도구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다운로드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developer.android.com/sdk/index.html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Android Studio </a:t>
            </a:r>
            <a:r>
              <a:rPr kumimoji="0" lang="ko-KR" altLang="en-US" dirty="0" smtClean="0">
                <a:ea typeface="굴림" pitchFamily="50" charset="-127"/>
              </a:rPr>
              <a:t>설치 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간편함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설치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JDK(Java </a:t>
            </a:r>
            <a:r>
              <a:rPr kumimoji="0" lang="ko-KR" altLang="en-US" dirty="0" smtClean="0">
                <a:ea typeface="굴림" pitchFamily="50" charset="-127"/>
              </a:rPr>
              <a:t>개발 도구</a:t>
            </a:r>
            <a:r>
              <a:rPr kumimoji="0" lang="en-US" altLang="ko-KR" dirty="0" smtClean="0">
                <a:ea typeface="굴림" pitchFamily="50" charset="-127"/>
              </a:rPr>
              <a:t>) </a:t>
            </a:r>
            <a:r>
              <a:rPr kumimoji="0" lang="ko-KR" altLang="en-US" dirty="0" smtClean="0">
                <a:ea typeface="굴림" pitchFamily="50" charset="-127"/>
              </a:rPr>
              <a:t>설치 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Android SDK </a:t>
            </a:r>
            <a:r>
              <a:rPr kumimoji="0" lang="ko-KR" altLang="en-US" dirty="0" smtClean="0">
                <a:ea typeface="굴림" pitchFamily="50" charset="-127"/>
              </a:rPr>
              <a:t>위치 지정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업데이트 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자동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Android Studio</a:t>
            </a:r>
            <a:r>
              <a:rPr kumimoji="0" lang="ko-KR" altLang="en-US" dirty="0" smtClean="0">
                <a:ea typeface="굴림" pitchFamily="50" charset="-127"/>
              </a:rPr>
              <a:t>관련 </a:t>
            </a:r>
            <a:r>
              <a:rPr kumimoji="0" lang="en-US" altLang="ko-KR" dirty="0" smtClean="0">
                <a:ea typeface="굴림" pitchFamily="50" charset="-127"/>
              </a:rPr>
              <a:t>Plug-In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Android SDK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와 연결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Edit-&gt;Preferences-&gt;External Tools</a:t>
            </a: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62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22474</TotalTime>
  <Words>649</Words>
  <Application>Microsoft Office PowerPoint</Application>
  <PresentationFormat>화면 슬라이드 쇼(4:3)</PresentationFormat>
  <Paragraphs>166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Smart Maker 고급</vt:lpstr>
      <vt:lpstr>목차</vt:lpstr>
      <vt:lpstr>실습 – GUI</vt:lpstr>
      <vt:lpstr>PC버전 Build</vt:lpstr>
      <vt:lpstr>실험 - PC버전 Build Option</vt:lpstr>
      <vt:lpstr>Web버전 Build</vt:lpstr>
      <vt:lpstr>실험 - Web버전 Build Option</vt:lpstr>
      <vt:lpstr>Android 버전 Build</vt:lpstr>
      <vt:lpstr>Android SDK</vt:lpstr>
      <vt:lpstr>Android와 Arduino연결</vt:lpstr>
      <vt:lpstr>Android Plugins</vt:lpstr>
      <vt:lpstr>iOS용 App 빌드 과정</vt:lpstr>
      <vt:lpstr>다양한 Arduino 제품</vt:lpstr>
      <vt:lpstr>응용 도전 – 바람 개비</vt:lpstr>
      <vt:lpstr>응용 도전 – LED Effect</vt:lpstr>
      <vt:lpstr>응용 도전 – Music Visualization</vt:lpstr>
      <vt:lpstr>사례 – Music Spectrum</vt:lpstr>
      <vt:lpstr>응용 도전 – Combo Button</vt:lpstr>
      <vt:lpstr>응용 도전 – Game Pad</vt:lpstr>
      <vt:lpstr>Rendering</vt:lpstr>
      <vt:lpstr>Light의 종류</vt:lpstr>
      <vt:lpstr>Shader (Legacy)</vt:lpstr>
      <vt:lpstr>Shader (Unity5)</vt:lpstr>
      <vt:lpstr>Shadow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 소개</dc:title>
  <dc:subject>아카데미</dc:subject>
  <dc:creator>Jaehong Oh</dc:creator>
  <cp:lastModifiedBy>Jaehong Oh</cp:lastModifiedBy>
  <cp:revision>1053</cp:revision>
  <dcterms:created xsi:type="dcterms:W3CDTF">2010-10-19T01:20:53Z</dcterms:created>
  <dcterms:modified xsi:type="dcterms:W3CDTF">2015-04-14T04:52:19Z</dcterms:modified>
</cp:coreProperties>
</file>