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364" r:id="rId2"/>
    <p:sldId id="428" r:id="rId3"/>
    <p:sldId id="429" r:id="rId4"/>
    <p:sldId id="482" r:id="rId5"/>
    <p:sldId id="430" r:id="rId6"/>
    <p:sldId id="459" r:id="rId7"/>
    <p:sldId id="468" r:id="rId8"/>
    <p:sldId id="469" r:id="rId9"/>
    <p:sldId id="470" r:id="rId10"/>
    <p:sldId id="471" r:id="rId11"/>
    <p:sldId id="431" r:id="rId12"/>
    <p:sldId id="432" r:id="rId13"/>
    <p:sldId id="464" r:id="rId14"/>
    <p:sldId id="465" r:id="rId15"/>
    <p:sldId id="460" r:id="rId16"/>
    <p:sldId id="466" r:id="rId17"/>
    <p:sldId id="461" r:id="rId18"/>
    <p:sldId id="467" r:id="rId19"/>
    <p:sldId id="462" r:id="rId20"/>
    <p:sldId id="463" r:id="rId21"/>
    <p:sldId id="442" r:id="rId22"/>
    <p:sldId id="475" r:id="rId23"/>
    <p:sldId id="433" r:id="rId24"/>
    <p:sldId id="483" r:id="rId25"/>
    <p:sldId id="434" r:id="rId26"/>
    <p:sldId id="435" r:id="rId27"/>
    <p:sldId id="436" r:id="rId28"/>
    <p:sldId id="437" r:id="rId29"/>
    <p:sldId id="438" r:id="rId30"/>
    <p:sldId id="439" r:id="rId31"/>
    <p:sldId id="440" r:id="rId32"/>
    <p:sldId id="480" r:id="rId33"/>
    <p:sldId id="481" r:id="rId34"/>
    <p:sldId id="441" r:id="rId35"/>
    <p:sldId id="443" r:id="rId36"/>
    <p:sldId id="485" r:id="rId37"/>
    <p:sldId id="444" r:id="rId38"/>
    <p:sldId id="478" r:id="rId39"/>
    <p:sldId id="445" r:id="rId40"/>
    <p:sldId id="447" r:id="rId41"/>
    <p:sldId id="446" r:id="rId42"/>
    <p:sldId id="448" r:id="rId43"/>
    <p:sldId id="450" r:id="rId44"/>
    <p:sldId id="449" r:id="rId45"/>
    <p:sldId id="472" r:id="rId46"/>
    <p:sldId id="473" r:id="rId47"/>
    <p:sldId id="474" r:id="rId48"/>
    <p:sldId id="451" r:id="rId49"/>
    <p:sldId id="455" r:id="rId50"/>
    <p:sldId id="456" r:id="rId51"/>
    <p:sldId id="453" r:id="rId52"/>
    <p:sldId id="454" r:id="rId53"/>
    <p:sldId id="476" r:id="rId54"/>
    <p:sldId id="452" r:id="rId55"/>
    <p:sldId id="484" r:id="rId56"/>
    <p:sldId id="486" r:id="rId57"/>
    <p:sldId id="487" r:id="rId58"/>
    <p:sldId id="457" r:id="rId59"/>
    <p:sldId id="458" r:id="rId60"/>
    <p:sldId id="479" r:id="rId61"/>
    <p:sldId id="477" r:id="rId62"/>
    <p:sldId id="398" r:id="rId63"/>
  </p:sldIdLst>
  <p:sldSz cx="9144000" cy="6858000" type="screen4x3"/>
  <p:notesSz cx="6811963" cy="99425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5B5"/>
    <a:srgbClr val="8EB4E3"/>
    <a:srgbClr val="000000"/>
    <a:srgbClr val="660066"/>
    <a:srgbClr val="A1DA98"/>
    <a:srgbClr val="CE9902"/>
    <a:srgbClr val="FCBE1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7" autoAdjust="0"/>
    <p:restoredTop sz="98793" autoAdjust="0"/>
  </p:normalViewPr>
  <p:slideViewPr>
    <p:cSldViewPr>
      <p:cViewPr varScale="1">
        <p:scale>
          <a:sx n="86" d="100"/>
          <a:sy n="86" d="100"/>
        </p:scale>
        <p:origin x="-1512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11316"/>
    </p:cViewPr>
  </p:sorterViewPr>
  <p:notesViewPr>
    <p:cSldViewPr>
      <p:cViewPr varScale="1">
        <p:scale>
          <a:sx n="83" d="100"/>
          <a:sy n="83" d="100"/>
        </p:scale>
        <p:origin x="-2406" y="-90"/>
      </p:cViewPr>
      <p:guideLst>
        <p:guide orient="horz" pos="3132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9213" y="0"/>
            <a:ext cx="295116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87E0B47-CE7D-4585-A517-C27A649DCE51}" type="datetimeFigureOut">
              <a:rPr lang="ko-KR" altLang="en-US"/>
              <a:pPr>
                <a:defRPr/>
              </a:pPr>
              <a:t>2015-05-27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511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ko-KR" altLang="en-US"/>
              <a:t>저격수 탐지 음원위치 추정 시스템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9213" y="9444038"/>
            <a:ext cx="2951162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7ACE479D-A854-4D24-B717-127CCFF7C72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27368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9213" y="0"/>
            <a:ext cx="295116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7A2BC30-48DA-4A4F-9AD3-518C4B94AA7B}" type="datetimeFigureOut">
              <a:rPr lang="ko-KR" altLang="en-US"/>
              <a:pPr>
                <a:defRPr/>
              </a:pPr>
              <a:t>2015-05-27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2813"/>
            <a:ext cx="5449887" cy="4473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511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ko-KR" altLang="en-US"/>
              <a:t>저격수 탐지 음원위치 추정 시스템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9213" y="9444038"/>
            <a:ext cx="2951162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CBA06EEB-5A86-4304-9687-FAC57488BBF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45704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1748" name="바닥글 개체 틀 3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mtClean="0"/>
              <a:t>저격수 탐지 음원위치 추정 시스템</a:t>
            </a:r>
          </a:p>
        </p:txBody>
      </p:sp>
      <p:sp>
        <p:nvSpPr>
          <p:cNvPr id="31749" name="슬라이드 번호 개체 틀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fld id="{3BC870EA-F2EC-41D0-AB25-CE82B4A79DC3}" type="slidenum">
              <a:rPr lang="ko-KR" altLang="en-US" smtClean="0"/>
              <a:pPr/>
              <a:t>1</a:t>
            </a:fld>
            <a:endParaRPr lang="ko-KR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0"/>
            <a:ext cx="6912768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3681413" y="6308725"/>
            <a:ext cx="1781175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470CF16C-FA9B-46F5-83D5-A28AEF520F0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248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69215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0"/>
            <a:ext cx="6912768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3681413" y="6308725"/>
            <a:ext cx="1781175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5A5C9636-EEDD-477A-A4A7-6ED2A0E6C5B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757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0825" y="0"/>
            <a:ext cx="691356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FFFFFF"/>
                </a:solidFill>
                <a:latin typeface="Lucida Sans Unicode" pitchFamily="34" charset="0"/>
                <a:ea typeface="맑은 고딕" pitchFamily="50" charset="-127"/>
              </a:defRPr>
            </a:lvl1pPr>
          </a:lstStyle>
          <a:p>
            <a:pPr>
              <a:defRPr/>
            </a:pPr>
            <a:fld id="{3F6619F7-5C8E-46EB-8625-59DB56A707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1031" name="Picture 2" descr="C:\Users\Owner\Google 드라이브\IdeaLink\Admin\아이디어링크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6381750"/>
            <a:ext cx="12954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/>
          <p:cNvCxnSpPr/>
          <p:nvPr userDrawn="1"/>
        </p:nvCxnSpPr>
        <p:spPr>
          <a:xfrm>
            <a:off x="0" y="69215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그림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6192838"/>
            <a:ext cx="2427288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980" r:id="rId1"/>
    <p:sldLayoutId id="2147483981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Lucida Sans Unicode" pitchFamily="34" charset="0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Lucida Sans Unicode" pitchFamily="34" charset="0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Lucida Sans Unicode" pitchFamily="34" charset="0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Lucida Sans Unicode" pitchFamily="34" charset="0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 Unicode" pitchFamily="34" charset="0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 Unicode" pitchFamily="34" charset="0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 Unicode" pitchFamily="34" charset="0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 Unicode" pitchFamily="34" charset="0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unity3d.com/Manual/StandardShaderMaterialParameters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2-FfB9kRmE" TargetMode="External"/><Relationship Id="rId2" Type="http://schemas.openxmlformats.org/officeDocument/2006/relationships/hyperlink" Target="https://www.youtube.com/watch?v=iIvTUDgaXik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www.youtube.com/watch?v=1_ngADgoWAY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rbosquid.com/index.cfm" TargetMode="External"/><Relationship Id="rId2" Type="http://schemas.openxmlformats.org/officeDocument/2006/relationships/hyperlink" Target="https://www.youtube.com/watch?v=qtfcNykNVYU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Zol2MjGm3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CF_afTObl8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artoonsolutions.com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files.unity3d.com/will/MecanimTute.zip" TargetMode="External"/><Relationship Id="rId2" Type="http://schemas.openxmlformats.org/officeDocument/2006/relationships/hyperlink" Target="https://www.youtube.com/watch?v=BStXjU-mJvk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xamo.com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gJ1Q-9hPFw" TargetMode="External"/><Relationship Id="rId2" Type="http://schemas.openxmlformats.org/officeDocument/2006/relationships/hyperlink" Target="https://www.youtube.com/watch?v=12Lg9PyHZpo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576" y="2132856"/>
            <a:ext cx="6912768" cy="692150"/>
          </a:xfrm>
        </p:spPr>
        <p:txBody>
          <a:bodyPr/>
          <a:lstStyle/>
          <a:p>
            <a:r>
              <a:rPr lang="en-US" altLang="ko-KR" sz="5400" dirty="0" smtClean="0">
                <a:solidFill>
                  <a:srgbClr val="FFC000"/>
                </a:solidFill>
              </a:rPr>
              <a:t>S</a:t>
            </a:r>
            <a:r>
              <a:rPr lang="en-US" altLang="ko-KR" sz="5400" dirty="0" smtClean="0"/>
              <a:t>mart </a:t>
            </a:r>
            <a:r>
              <a:rPr lang="en-US" altLang="ko-KR" sz="5400" dirty="0" smtClean="0">
                <a:solidFill>
                  <a:srgbClr val="FFC000"/>
                </a:solidFill>
              </a:rPr>
              <a:t>M</a:t>
            </a:r>
            <a:r>
              <a:rPr lang="en-US" altLang="ko-KR" sz="5400" dirty="0" smtClean="0"/>
              <a:t>aker </a:t>
            </a:r>
            <a:r>
              <a:rPr lang="ko-KR" altLang="en-US" sz="5400" dirty="0" smtClean="0"/>
              <a:t>고</a:t>
            </a:r>
            <a:r>
              <a:rPr lang="ko-KR" altLang="en-US" sz="5400" dirty="0"/>
              <a:t>급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5364088" y="5010497"/>
            <a:ext cx="2952328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algn="r"/>
            <a:r>
              <a:rPr lang="ko-KR" altLang="en-US" sz="3200" dirty="0" smtClean="0"/>
              <a:t>강사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오재홍</a:t>
            </a:r>
            <a:endParaRPr lang="ko-KR" altLang="en-US" sz="3200" dirty="0"/>
          </a:p>
        </p:txBody>
      </p:sp>
      <p:sp>
        <p:nvSpPr>
          <p:cNvPr id="4" name="제목 1"/>
          <p:cNvSpPr txBox="1">
            <a:spLocks/>
          </p:cNvSpPr>
          <p:nvPr/>
        </p:nvSpPr>
        <p:spPr bwMode="auto">
          <a:xfrm>
            <a:off x="5364088" y="3008134"/>
            <a:ext cx="2952328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r>
              <a:rPr lang="en-US" altLang="ko-KR" sz="3200" smtClean="0"/>
              <a:t>Unity3D </a:t>
            </a:r>
            <a:r>
              <a:rPr lang="ko-KR" altLang="en-US" sz="3200" dirty="0"/>
              <a:t>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Geometry </a:t>
            </a:r>
            <a:r>
              <a:rPr lang="en-US" altLang="ko-KR" dirty="0" err="1" smtClean="0"/>
              <a:t>Shader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pic>
        <p:nvPicPr>
          <p:cNvPr id="4" name="Picture 2" descr="http://www.nvidia.com/docs/IO/15339/pacific-fighter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96752"/>
            <a:ext cx="5760640" cy="461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559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Shader</a:t>
            </a:r>
            <a:r>
              <a:rPr lang="en-US" altLang="ko-KR" dirty="0" smtClean="0"/>
              <a:t> (Legacy)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55576" y="1017904"/>
            <a:ext cx="7345363" cy="4859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7500" lnSpcReduction="20000"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기본 효과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Diffuse: </a:t>
            </a:r>
            <a:r>
              <a:rPr kumimoji="0" lang="ko-KR" altLang="en-US" dirty="0" smtClean="0">
                <a:ea typeface="굴림" pitchFamily="50" charset="-127"/>
              </a:rPr>
              <a:t>반사 색상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Specular: </a:t>
            </a:r>
            <a:r>
              <a:rPr kumimoji="0" lang="ko-KR" altLang="en-US" dirty="0" smtClean="0">
                <a:ea typeface="굴림" pitchFamily="50" charset="-127"/>
              </a:rPr>
              <a:t>광택 색상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Detail: </a:t>
            </a:r>
            <a:r>
              <a:rPr kumimoji="0" lang="ko-KR" altLang="en-US" dirty="0" smtClean="0">
                <a:ea typeface="굴림" pitchFamily="50" charset="-127"/>
              </a:rPr>
              <a:t>표현의 세밀 정도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특수 효과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Illumination: </a:t>
            </a:r>
            <a:r>
              <a:rPr kumimoji="0" lang="ko-KR" altLang="en-US" dirty="0" smtClean="0">
                <a:ea typeface="굴림" pitchFamily="50" charset="-127"/>
              </a:rPr>
              <a:t>자체 발광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Transparent: </a:t>
            </a:r>
            <a:r>
              <a:rPr kumimoji="0" lang="ko-KR" altLang="en-US" dirty="0" smtClean="0">
                <a:ea typeface="굴림" pitchFamily="50" charset="-127"/>
              </a:rPr>
              <a:t>투명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Reflection: </a:t>
            </a:r>
            <a:r>
              <a:rPr kumimoji="0" lang="ko-KR" altLang="en-US" dirty="0" smtClean="0">
                <a:ea typeface="굴림" pitchFamily="50" charset="-127"/>
              </a:rPr>
              <a:t>주변 반사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시각 효과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굴곡</a:t>
            </a:r>
            <a:endParaRPr kumimoji="0" lang="en-US" altLang="ko-KR" dirty="0" smtClean="0">
              <a:ea typeface="굴림" pitchFamily="50" charset="-127"/>
            </a:endParaRP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>
                <a:ea typeface="굴림" pitchFamily="50" charset="-127"/>
              </a:rPr>
              <a:t>Bumped: </a:t>
            </a:r>
            <a:r>
              <a:rPr kumimoji="0" lang="ko-KR" altLang="en-US" dirty="0">
                <a:ea typeface="굴림" pitchFamily="50" charset="-127"/>
              </a:rPr>
              <a:t>표면 </a:t>
            </a:r>
            <a:r>
              <a:rPr kumimoji="0" lang="ko-KR" altLang="en-US" dirty="0" smtClean="0">
                <a:ea typeface="굴림" pitchFamily="50" charset="-127"/>
              </a:rPr>
              <a:t>색상</a:t>
            </a:r>
            <a:endParaRPr kumimoji="0" lang="en-US" altLang="ko-KR" dirty="0">
              <a:ea typeface="굴림" pitchFamily="50" charset="-127"/>
            </a:endParaRP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>
                <a:ea typeface="굴림" pitchFamily="50" charset="-127"/>
              </a:rPr>
              <a:t>Parallax: </a:t>
            </a:r>
            <a:r>
              <a:rPr kumimoji="0" lang="ko-KR" altLang="en-US" dirty="0">
                <a:ea typeface="굴림" pitchFamily="50" charset="-127"/>
              </a:rPr>
              <a:t>표면 </a:t>
            </a:r>
            <a:r>
              <a:rPr kumimoji="0" lang="ko-KR" altLang="en-US" dirty="0" smtClean="0">
                <a:ea typeface="굴림" pitchFamily="50" charset="-127"/>
              </a:rPr>
              <a:t>자체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Texture: </a:t>
            </a:r>
            <a:r>
              <a:rPr kumimoji="0" lang="ko-KR" altLang="en-US" dirty="0" smtClean="0">
                <a:ea typeface="굴림" pitchFamily="50" charset="-127"/>
              </a:rPr>
              <a:t>이미지 씌우기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Decal: </a:t>
            </a:r>
            <a:r>
              <a:rPr kumimoji="0" lang="ko-KR" altLang="en-US" dirty="0" smtClean="0">
                <a:ea typeface="굴림" pitchFamily="50" charset="-127"/>
              </a:rPr>
              <a:t>자국</a:t>
            </a:r>
            <a:endParaRPr kumimoji="0" lang="en-US" altLang="ko-KR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087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Shader</a:t>
            </a:r>
            <a:r>
              <a:rPr lang="en-US" altLang="ko-KR" dirty="0" smtClean="0"/>
              <a:t> (Unity5)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55576" y="1017904"/>
            <a:ext cx="7345363" cy="4859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Standard</a:t>
            </a:r>
            <a:r>
              <a:rPr kumimoji="0" lang="ko-KR" altLang="en-US" dirty="0" smtClean="0">
                <a:ea typeface="굴림" pitchFamily="50" charset="-127"/>
              </a:rPr>
              <a:t>로 통합됨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Albedo: Diffuse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Metallic: Specular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Smoothness: detail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Normal Map: Bumped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Height Map: Parallax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Occlusion: </a:t>
            </a:r>
            <a:r>
              <a:rPr kumimoji="0" lang="ko-KR" altLang="en-US" dirty="0" smtClean="0">
                <a:ea typeface="굴림" pitchFamily="50" charset="-127"/>
              </a:rPr>
              <a:t>그림자 강화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Emission: Illumination</a:t>
            </a: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효과 확인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  <a:hlinkClick r:id="rId2"/>
              </a:rPr>
              <a:t>http</a:t>
            </a:r>
            <a:r>
              <a:rPr kumimoji="0" lang="en-US" altLang="ko-KR" dirty="0">
                <a:ea typeface="굴림" pitchFamily="50" charset="-127"/>
                <a:hlinkClick r:id="rId2"/>
              </a:rPr>
              <a:t>://</a:t>
            </a:r>
            <a:r>
              <a:rPr kumimoji="0" lang="en-US" altLang="ko-KR" dirty="0" smtClean="0">
                <a:ea typeface="굴림" pitchFamily="50" charset="-127"/>
                <a:hlinkClick r:id="rId2"/>
              </a:rPr>
              <a:t>docs.unity3d.com/Manual/StandardShaderMaterialParameters.html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 dirty="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807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Shader</a:t>
            </a:r>
            <a:r>
              <a:rPr lang="en-US" altLang="ko-KR" dirty="0" smtClean="0"/>
              <a:t> –Texture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55576" y="1017904"/>
            <a:ext cx="7345363" cy="1835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3D </a:t>
            </a:r>
            <a:r>
              <a:rPr kumimoji="0" lang="ko-KR" altLang="en-US" dirty="0" smtClean="0">
                <a:ea typeface="굴림" pitchFamily="50" charset="-127"/>
              </a:rPr>
              <a:t>물체에 실사 이미지를 입히는 기술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 dirty="0" smtClean="0">
              <a:ea typeface="굴림" pitchFamily="50" charset="-127"/>
            </a:endParaRPr>
          </a:p>
        </p:txBody>
      </p:sp>
      <p:pic>
        <p:nvPicPr>
          <p:cNvPr id="1026" name="Picture 2" descr="http://photosculpt.net/storage/images/renderstonedesign.jpg?__SQUARESPACE_CACHEVERSION=128795938568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140968"/>
            <a:ext cx="3844735" cy="2162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apocalypsecity.net/img/tex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612" y="2746291"/>
            <a:ext cx="2952327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19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Shader</a:t>
            </a:r>
            <a:r>
              <a:rPr lang="en-US" altLang="ko-KR" dirty="0" smtClean="0"/>
              <a:t> –Texture map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55576" y="1017904"/>
            <a:ext cx="7345363" cy="247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0000" lnSpcReduction="20000"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Texture map</a:t>
            </a:r>
            <a:r>
              <a:rPr kumimoji="0" lang="ko-KR" altLang="en-US" dirty="0" smtClean="0">
                <a:ea typeface="굴림" pitchFamily="50" charset="-127"/>
              </a:rPr>
              <a:t>을 제작하기 위해서는 </a:t>
            </a:r>
            <a:r>
              <a:rPr kumimoji="0" lang="en-US" altLang="ko-KR" dirty="0" smtClean="0">
                <a:ea typeface="굴림" pitchFamily="50" charset="-127"/>
              </a:rPr>
              <a:t>UV map</a:t>
            </a:r>
            <a:r>
              <a:rPr kumimoji="0" lang="ko-KR" altLang="en-US" dirty="0" smtClean="0">
                <a:ea typeface="굴림" pitchFamily="50" charset="-127"/>
              </a:rPr>
              <a:t>이 필요하다</a:t>
            </a:r>
            <a:r>
              <a:rPr kumimoji="0" lang="en-US" altLang="ko-KR" dirty="0" smtClean="0">
                <a:ea typeface="굴림" pitchFamily="50" charset="-127"/>
              </a:rPr>
              <a:t>.</a:t>
            </a: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이 작업은 </a:t>
            </a:r>
            <a:r>
              <a:rPr kumimoji="0" lang="en-US" altLang="ko-KR" dirty="0" smtClean="0">
                <a:ea typeface="굴림" pitchFamily="50" charset="-127"/>
              </a:rPr>
              <a:t>3D </a:t>
            </a:r>
            <a:r>
              <a:rPr kumimoji="0" lang="ko-KR" altLang="en-US" dirty="0" smtClean="0">
                <a:ea typeface="굴림" pitchFamily="50" charset="-127"/>
              </a:rPr>
              <a:t>전문 도구에서 가능하다</a:t>
            </a:r>
            <a:r>
              <a:rPr kumimoji="0" lang="en-US" altLang="ko-KR" dirty="0" smtClean="0">
                <a:ea typeface="굴림" pitchFamily="50" charset="-127"/>
              </a:rPr>
              <a:t>.</a:t>
            </a: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참고 동영상</a:t>
            </a:r>
            <a:endParaRPr kumimoji="0" lang="en-US" altLang="ko-KR" dirty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  <a:hlinkClick r:id="rId2"/>
              </a:rPr>
              <a:t>https</a:t>
            </a:r>
            <a:r>
              <a:rPr kumimoji="0" lang="en-US" altLang="ko-KR" dirty="0">
                <a:ea typeface="굴림" pitchFamily="50" charset="-127"/>
                <a:hlinkClick r:id="rId2"/>
              </a:rPr>
              <a:t>://www.youtube.com/watch?v=iIvTUDgaXik</a:t>
            </a:r>
            <a:endParaRPr kumimoji="0" lang="en-US" altLang="ko-KR" dirty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>
                <a:ea typeface="굴림" pitchFamily="50" charset="-127"/>
                <a:hlinkClick r:id="rId3"/>
              </a:rPr>
              <a:t>https://www.youtube.com/watch?v=f2-FfB9kRmE</a:t>
            </a:r>
            <a:endParaRPr kumimoji="0" lang="en-US" altLang="ko-KR" dirty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>
                <a:ea typeface="굴림" pitchFamily="50" charset="-127"/>
                <a:hlinkClick r:id="rId4"/>
              </a:rPr>
              <a:t>https://</a:t>
            </a:r>
            <a:r>
              <a:rPr kumimoji="0" lang="en-US" altLang="ko-KR" dirty="0" smtClean="0">
                <a:ea typeface="굴림" pitchFamily="50" charset="-127"/>
                <a:hlinkClick r:id="rId4"/>
              </a:rPr>
              <a:t>www.youtube.com/watch?v=1_ngADgoWAY</a:t>
            </a:r>
            <a:endParaRPr kumimoji="0" lang="en-US" altLang="ko-KR" dirty="0" smtClean="0">
              <a:ea typeface="굴림" pitchFamily="50" charset="-127"/>
            </a:endParaRPr>
          </a:p>
        </p:txBody>
      </p:sp>
      <p:pic>
        <p:nvPicPr>
          <p:cNvPr id="2050" name="Picture 2" descr="http://cfile29.uf.tistory.com/original/1810A8404F2E705C09B97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488736"/>
            <a:ext cx="5203753" cy="2731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42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Shader</a:t>
            </a:r>
            <a:r>
              <a:rPr lang="en-US" altLang="ko-KR" dirty="0" smtClean="0"/>
              <a:t> – Normal Map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55576" y="1017904"/>
            <a:ext cx="7345363" cy="4859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표면의 거친 정도를 표현</a:t>
            </a:r>
            <a:endParaRPr kumimoji="0" lang="en-US" altLang="ko-KR" dirty="0" smtClean="0">
              <a:ea typeface="굴림" pitchFamily="50" charset="-127"/>
            </a:endParaRPr>
          </a:p>
        </p:txBody>
      </p:sp>
      <p:pic>
        <p:nvPicPr>
          <p:cNvPr id="3078" name="Picture 6" descr="http://i.imgur.com/mI7LPJ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04" y="2276872"/>
            <a:ext cx="3136902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DOT3 Bump Mapping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528" y="2400885"/>
            <a:ext cx="5040560" cy="313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51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Shader</a:t>
            </a:r>
            <a:r>
              <a:rPr lang="en-US" altLang="ko-KR" dirty="0" smtClean="0"/>
              <a:t> – Normal Map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55576" y="1017904"/>
            <a:ext cx="7345363" cy="2267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7500" lnSpcReduction="20000"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제작 방법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3D </a:t>
            </a:r>
            <a:r>
              <a:rPr kumimoji="0" lang="ko-KR" altLang="en-US" dirty="0" smtClean="0">
                <a:ea typeface="굴림" pitchFamily="50" charset="-127"/>
              </a:rPr>
              <a:t>모델로부터</a:t>
            </a:r>
            <a:endParaRPr kumimoji="0" lang="en-US" altLang="ko-KR" dirty="0">
              <a:ea typeface="굴림" pitchFamily="50" charset="-127"/>
            </a:endParaRP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직접 전문 디자이너가 </a:t>
            </a:r>
            <a:r>
              <a:rPr kumimoji="0" lang="ko-KR" altLang="en-US" dirty="0" err="1" smtClean="0">
                <a:ea typeface="굴림" pitchFamily="50" charset="-127"/>
              </a:rPr>
              <a:t>디테일하게</a:t>
            </a:r>
            <a:r>
              <a:rPr kumimoji="0" lang="ko-KR" altLang="en-US" dirty="0" smtClean="0">
                <a:ea typeface="굴림" pitchFamily="50" charset="-127"/>
              </a:rPr>
              <a:t> 표현한 후 추출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2D </a:t>
            </a:r>
            <a:r>
              <a:rPr kumimoji="0" lang="ko-KR" altLang="en-US" dirty="0" smtClean="0">
                <a:ea typeface="굴림" pitchFamily="50" charset="-127"/>
              </a:rPr>
              <a:t>이미지로부터</a:t>
            </a:r>
            <a:endParaRPr kumimoji="0" lang="en-US" altLang="ko-KR" dirty="0" smtClean="0">
              <a:ea typeface="굴림" pitchFamily="50" charset="-127"/>
            </a:endParaRP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사진으로부터 추출</a:t>
            </a:r>
            <a:endParaRPr kumimoji="0" lang="en-US" altLang="ko-KR" dirty="0" smtClean="0">
              <a:ea typeface="굴림" pitchFamily="50" charset="-127"/>
            </a:endParaRP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Edge </a:t>
            </a:r>
            <a:r>
              <a:rPr kumimoji="0" lang="ko-KR" altLang="en-US" dirty="0" smtClean="0">
                <a:ea typeface="굴림" pitchFamily="50" charset="-127"/>
              </a:rPr>
              <a:t>추출 영상 처리</a:t>
            </a:r>
            <a:endParaRPr kumimoji="0" lang="en-US" altLang="ko-KR" dirty="0" smtClean="0">
              <a:ea typeface="굴림" pitchFamily="50" charset="-127"/>
            </a:endParaRP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Normalized map </a:t>
            </a:r>
            <a:r>
              <a:rPr kumimoji="0" lang="ko-KR" altLang="en-US" dirty="0" smtClean="0">
                <a:ea typeface="굴림" pitchFamily="50" charset="-127"/>
              </a:rPr>
              <a:t>플러그 인 제공</a:t>
            </a:r>
            <a:endParaRPr kumimoji="0" lang="en-US" altLang="ko-KR" dirty="0" smtClean="0">
              <a:ea typeface="굴림" pitchFamily="50" charset="-127"/>
            </a:endParaRPr>
          </a:p>
        </p:txBody>
      </p:sp>
      <p:pic>
        <p:nvPicPr>
          <p:cNvPr id="3074" name="Picture 2" descr="https://s-media-cache-ak0.pinimg.com/236x/a8/fc/ab/a8fcab334c391dfbcd9b565cdedd096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415444"/>
            <a:ext cx="2448819" cy="2448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www.mathworks.com/matlabcentral/fileexchange/screenshots/8267/origin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82222"/>
            <a:ext cx="5381590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06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Shader</a:t>
            </a:r>
            <a:r>
              <a:rPr lang="en-US" altLang="ko-KR" dirty="0" smtClean="0"/>
              <a:t> – Height Map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55576" y="1017904"/>
            <a:ext cx="7345363" cy="4859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표면의 높이 정보</a:t>
            </a:r>
            <a:endParaRPr kumimoji="0" lang="en-US" altLang="ko-KR" dirty="0" smtClean="0">
              <a:ea typeface="굴림" pitchFamily="50" charset="-127"/>
            </a:endParaRPr>
          </a:p>
        </p:txBody>
      </p:sp>
      <p:pic>
        <p:nvPicPr>
          <p:cNvPr id="5122" name="Picture 2" descr="http://files.slembcke.net/mirror/parallax_flo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184" y="1917184"/>
            <a:ext cx="5115756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225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Shader</a:t>
            </a:r>
            <a:r>
              <a:rPr lang="en-US" altLang="ko-KR" dirty="0" smtClean="0"/>
              <a:t> – Height Map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55576" y="1017904"/>
            <a:ext cx="7345363" cy="233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10000"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제작 방법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3D </a:t>
            </a:r>
            <a:r>
              <a:rPr kumimoji="0" lang="ko-KR" altLang="en-US" dirty="0" smtClean="0">
                <a:ea typeface="굴림" pitchFamily="50" charset="-127"/>
              </a:rPr>
              <a:t>모델로부터</a:t>
            </a:r>
            <a:endParaRPr kumimoji="0" lang="en-US" altLang="ko-KR" dirty="0" smtClean="0">
              <a:ea typeface="굴림" pitchFamily="50" charset="-127"/>
            </a:endParaRP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Depth</a:t>
            </a:r>
            <a:r>
              <a:rPr kumimoji="0" lang="ko-KR" altLang="en-US" dirty="0" smtClean="0">
                <a:ea typeface="굴림" pitchFamily="50" charset="-127"/>
              </a:rPr>
              <a:t>정보가 필수이기에 유일한 방법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2D </a:t>
            </a:r>
            <a:r>
              <a:rPr kumimoji="0" lang="ko-KR" altLang="en-US" dirty="0" smtClean="0">
                <a:ea typeface="굴림" pitchFamily="50" charset="-127"/>
              </a:rPr>
              <a:t>이미지로부터</a:t>
            </a:r>
            <a:endParaRPr kumimoji="0" lang="en-US" altLang="ko-KR" dirty="0" smtClean="0">
              <a:ea typeface="굴림" pitchFamily="50" charset="-127"/>
            </a:endParaRP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자동 추출은 불가능</a:t>
            </a:r>
            <a:endParaRPr kumimoji="0" lang="en-US" altLang="ko-KR" dirty="0" smtClean="0">
              <a:ea typeface="굴림" pitchFamily="50" charset="-127"/>
            </a:endParaRP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Top View</a:t>
            </a:r>
            <a:r>
              <a:rPr kumimoji="0" lang="ko-KR" altLang="en-US" dirty="0" smtClean="0">
                <a:ea typeface="굴림" pitchFamily="50" charset="-127"/>
              </a:rPr>
              <a:t>로 촬영된 이미지를 활용해서 그려야 함</a:t>
            </a:r>
            <a:endParaRPr kumimoji="0" lang="en-US" altLang="ko-KR" dirty="0" smtClean="0">
              <a:ea typeface="굴림" pitchFamily="50" charset="-127"/>
            </a:endParaRP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 dirty="0" smtClean="0">
              <a:ea typeface="굴림" pitchFamily="50" charset="-127"/>
            </a:endParaRPr>
          </a:p>
        </p:txBody>
      </p:sp>
      <p:sp>
        <p:nvSpPr>
          <p:cNvPr id="5" name="AutoShape 2" descr="data:image/jpeg;base64,/9j/4AAQSkZJRgABAQAAAQABAAD/2wCEAAkGBxMTERUTExMSFhUVGBgbGBYYGBsgHxgcGxwaGh8dIB8bKCggIB8nHB0aIjIkJSkrMC4uHCE0ODYtNygtLisBCgoKDg0OGxAQGjclHCQuNy03Mi8tLDY2NystMjM1LDQ0NSwtLCw1Ky4sNjc1LS40NzItLzcsKzcsLDc3MCw2LP/AABEIAKgBLAMBIgACEQEDEQH/xAAcAAEAAgMBAQEAAAAAAAAAAAAABQYDBAcCAQj/xAA7EAACAQMDAgUCBAMHBAMBAAABAhEAAyEEEjEFQQYTIlFhMnEUQoGRByOhFVJigrHB0TOSovFy4fAX/8QAGAEBAAMBAAAAAAAAAAAAAAAAAAECAwT/xAAwEQEAAQIFAQUHBAMAAAAAAAAAAQIRAxIhMVFBYaGxwfAEEzJxgZHRIjNy8UKS4f/aAAwDAQACEQMRAD8A4bW10tUN62Ln0FgG9UQCYme0c/pWrW30p7a3QbolAHMe52ttH/dHx74qad1MX4Jtx03+na3R06y1tbvnom4tNrDMgVXPciSdoA4+sZr5pOl2XZF/Equ4MSWVQFALKJ9X1GAYxhgc1s2tbpT5QNpAZYuTuAGbgAwCTg2zgEY+9eLH4ZbqMTaKFrm7dvgqG9Pp2EoSvGW+YrW1PY4ZrxYiY/V1tpHb61307WMdItblVtRbAKzuBRhu83y4gMIG0h5OYBxWn0/ytt03FkhAU9UZ3KsfOGJ/y1n6hassU8p7Qi2xbFwSwZyB6gfUV2gAGJxPc7el1WnkB1sgC1ltjyXI7AT9OAZ2yZzBERaLr568l5vP0tMWnzYrnSLQDj8QhYQVgpBXdcBn1cwqNAk+uIrHqul2kmNQGMqAAEzuLckOQANszJjcsxJiJpVc0cNowsS/x90J610W1ucnUWoS8FCb0m4m5RuDAx9LTPGD7Vp6HS2zqfLdlFvc43bhGA231DEEgCR71G0pmjgjCrtMTXvH2StvT2fxbICGsh2Abeq+kHmWIBx2kTWbrujsIoNopMr9N1X3ApLHGRDYyB9qhKUzRa1j3NWeKs06R9/JO2dBp7oWLiWCLZZtz7tzbmULmIwA3+avDdKshWHnruxtMpB9NwnhyQCVUAkA+oDbmoWlM0cI9zX0rm308dylKVR0lKUoFKUoFKUoFKUoFKUoFKUoFKUoFKUoFKUoFKUoFKUoFbvR74S8rFS8B4UCZJVgv/kQa0q3ui3XW8DbXc8OAPujCfsJn9KmneGeNrh1fKexm6lfDWl3KwuC5cLHywBDbYG6ZJEcEd/30dNcVWlkDj2JI/0zUt1C5d/DbXt3B/M9TlwVmXIAWPTy3fOecRE6a/sbdtRvhlBH7GrVbssHXDmI5nafONvFv9B1Ntbjl1ubWUj+Wqsy+pSYD4+kESfetkanQeWo8m6bkKGYnE/mIh+eeRGB8g4PDuoZbrkWmublyqOUIG9G5GRkAY96zjrlkW1QaO1ICguSpJA5/LgnOec/Ai9MxbXwYYtNU4k5YnptVEffW7Bf1Om/EWXs23FtShdWyWIaTgkgyIHas/43SMqb7DAgQQs5G9jg7h2OSQZ4G2JrDc6kr6mzctadUKMkW0P1kNI4HJwOD+tbDdZXbb83SoTtwfSAy72OBtJAB3D0kSZmeAiY117kVUVWp/TN/wCWvXt1Y+pavSNbYJacXfQEaIUKFQHG5uSHMmeRmtDo11UvIzqWAnAEmSCFIBiYaDHxUh1TqyPbZDplVmFsrcJXcqhUAAhQIO0nED1GtPo5e3ct3BbZgxdVjG47YMEgjAYHg/NRPxR+F8OJjAqiYnXmq/TpPrrKSt9RsAECzcDG45DlVY/ng7TGQGQbZjE88+NJrtILqONO5O4kqIIAkH0gyDCyIIyc+mIrafqV4gH8PdG+44EMd0s13C+n0vLsJjOyIEV46d1XddITSKbhDbgrBSZZT7YiNsDse5zV77a9zlyzaqcs/wC8d+u3rl5Xq1jZaHlMStsAny19QAQMOeGKvL8ieJmo7o2oCLekOwa2wgIGAJBAJJPpj3g9/YVK6bX3tqBdOx2oCPVyF8tRiJ2NsEpy24wc1F9EuOq3iiO822BhgAAVaSRBJgScEd/eqzOsfhrRTbDri3H+Uc9zLrtYh1Vp9rlFKSGtqrMA24+lTtODA4xA7SX4rSAgrbYxctMVKYZVneuXYgGRjPHOYGTqGpufi7LG1dDKUK23fczQ5MboBy08gwZ7QB8Tqqypt6c7hdssIKwSm6FIVACWk8RwMHMr6/8AExTOSm0Tt0qjn1s1dTd0xtOERvMLgq0EALAxBdu8+9RlSep6jba06CyAzOGD+iQIHp9KLjB4jmoys6rdHZgRVETmv9ZuUpSqtilKUClKUClKUClKUClKUClKUClKUClKUClKUCt7onmecotRvIcCe0owJ+4EkfI71o1vdGtM14KjBCVf1HsNjbv/ABkf8VaneGeN+3V8p3bGrF1dOylU2eaJcEks8NxJiIBEhRxHatLp73Q82d++D9Ikx+lSR09xkS15+601xwBDGGtgnCwTJ8wwBzOaj7WlfzWS2wJUkblYAEAxIJIEGrTE3hhh1U5aom3PW1ttb+Db6K10OzLbt3CzLbZbgkEs28SJHdPtUivW9X5QtrYXaqITtRzKASN0HgifbBPua0PD/nb3Ft9rABj6N5JDBBAAJmXIkdiazW7esYrtCkoiOAvlYVAdpO3vtc4OSD3irUzMRpdhjU0VYk5sult5n+mTX3dXcu2r7WPUgVlVUbgOY3DkAkH2xxTQ9b1Lm3bCo7N9Jfd6/UTnIVgDIEjEYgya+a7X6uzd2tctgyQHC24wzgtIGDLPJ+rJmvmv0+pF1XDo5EKj+hQZJkKDAbLGSsxOY7Teb6XUimmaYiqKbW01n8ebL1PW6trb2nsYc2ySFdiDtt7RuJJ3EKuDJkn3rTdr1hFVrAAQsdzB8+cgDITMCVIwII9627C68g7fUA4QkeU3q/l4nJPFucxjPesPVn1vlFL0C2NvpHlYAO0YTIWRGMUnnVOFaLURNFr9Kp4t4MSeI7gYMqWgwYsW2k7pJwwJIgAkDAIEwcmcVzrlwgDbbG0NBAII3AgnnkAmJ47RUXSss9XLtj2bCib5U3Z8S3VCgJa9Kqsw0kKFAmG/wjHBk4zUdodabW+FUl1Kyd2ARBwCAf1B4FatKTXMpp9nw6YmIjdv3uqM15LoS2ptlSqru2+k7uCSeeYOcnkk1sv4huGDsQFXtuGm4SDbnblmM8nmTx7CIelM8k+z4c2vGyT1PWne09oqoV3Dky5MwByzH27zUZSlRMzO69GHTRFqYKUpULlKUoFKUoFKUoFKUoFKUoFKUoFKUoFKUoFKUoFb/RNL5t5U3Mu4PJXmAjEjHuJH6960K2um2ka4A5G2GOWCgkKSAWOACwAn5qad4Z4v7dXylNW+l6kBPLu3ETfcVFJuBlIVyx2qMEqrD05MxHNQv4ctdZXuKGBaWctkg55G6SfcVvP0y39RuogMygZHKwLpIEMJ+hQDgHzAJxlo+l2XZR+JVNwZpZQAAGKgfV9RiYMYI5rSYmene5KMSmi8zV9qfnxe/rl68M6R3vMqXLiEL9VomY3os9vSJ3H4Wsh6bqrau4e4ItB5QvlAVQAkdgpn2gV5t9LsiY1I3BZWNg9f8tolnAiGYTIMoeeK1+jaWw4bznKkOgUSBIIeeeACFM9uO4qYjaPNFVV5qxInTTTLr5PnXrV1LoFy6907QVc78g5wXzEzxitdup3zM3rpmJ9bZjjvUmvRbILzqbZCoSMoJaLkfmOJVcCW9YkCtfqfSrdsPsvLd2+XDLtg7t8j6pkbRwD8xiazTVv5r4eLgzaidZ/jbys0beuuqCFuXAC24gMRLYz98DPxXy7rLjTuuO0iDLEyJmM9pz96ktD06y9tWa6qkhQQXUHcb20mCRAFqDn35wY+W+k2iYOoQH1Ej0RAZlADbgCx2g9hDAzUZal/fYMTN42nhD0qf1XQ7PrNvU2sMwVWZMgOV+oN7DdMRkQT2hdTbCuyhgwViAw4YAxP681FVMxu0wsejE+HwlipWSzZZztVWY+wBJ/YVjqrYpSlApUnovD2qu/9PT3WgAwFMweGjnbGZ4AzUhZ8Ea0nNsJPG51yfaASfnIiM0FcpXWej/wXZwpvapUYgkoqzGMZJ9/jIrd6f4R0fT9TbLFrzqT6rgAWRH0qRJOcTPx2NByXp/S798xYs3rpHa2jMf8AxBrxrOn3bRi7auWz7OjL/qK/UXhrr9t2CW1EkbgsxIEjEmB3MAe5qytrrV1YIUqT6hcxH6NzkUHFfCn8ILRRLmruO/mW0YWrY27C4kS059sDsfiar4r/AIZauxrDa09m7cstBt3DEQWVYZsKDuI/Qg+8foPekbLZtxuEhTMRDLmfgZrNrUDAqAFYCQ4/+J594P8AqCM8B+Ses9Gv6W55d+2yMRuWfzLuZdw91JUwe9aFfrG90mzNu5etWnvoQVYhYCwu5FJ7bZH/AKxTfGHgXT622q6KxaS5cUXUuqu0HczEhyOO4jMbeMUHAKVYuveDdXpr1y2bT3BbUs1xFJUALuYk9og8xxPBFR3Weh6jSsi6i01tnQOoMZU8HHH2ORQR1KUoFKUoFKUoFKUoFKUoFKUoFKUoFKUoFKUoFKUoJjpXhnVagK1q0zK5gQVk5IIAJBJwcCujf/zBNR05XSbWrtAyCV23VJ3gHgeYEYCccZzVU/hr1YJqFssSJbdab+5cgiY4ypIzOY966Bf1j2rPnKQVs27iuGYgsjyz5IP8xiF9RmMxk0FeteDF0rJqtPdulp/lptO5NsBiTAw0yuAQCeStTfi/onTTb07sqvqmxcRWg3GIVmdyuSwJBnP157kTGkS3/Y9q9Z3OLKLksFhFyTMSdpM+4Iqh9O8RqeoXNTcWxtkEDJYKo2iCIO4zJkR6jjgUF/0PQ9NZ0MWNPpr1u+U3GAxSRbYglvbaH9yV4mBWHwbetXRqba2ltMtwi0wXYDjbt4kbisyV7jHap/p1tdP04eSLj27m022TMS0gNxgDG6BiKz2tTbF4+YVTaJcqIUfPuTx2oId3XQ3Fum3svFSl27ulSMsAZMLmBAzMYqsdT6vcFhNU4ZmvD0L2EHIyIWGEfMmrZqj+LvqqnTtZRt8GdxdciD8H9Rz2rPpdJdXTXDqLdi6qs7FP8JnCyIODE95oPHh/W2W23CzW7ltdzAtKsGUj9p/2qE1WjtHXnfLB/pE5RSW9Q2wAZJILdvtXvT2dHqVe1adrLkq6qwwduCq5GCe0mYFUzq3Q9VaYJq32W2IIuLuK+o4C43cQuQD+vIdG/sWydTbLI8AKiMHAKjJXIKmcz3JqQ6j4ctFg34q6LkYaTntgxzI9yarPRNTpGQWXa24XBgsuRgA4kfr7Grlo+r6Yp5Yv2guQV3ITj+v70FW1YOkZhaNz17QpLEBsEDn59+K0Omaq/qL03LwtLZChgZ9SgE4iZOAKtN7ptrUGEAZVwJaQTIx7wOf+K8dK8Lspl2SAwlDDQAccGcgE59qDxpdSPPAFxWRyWQbjNvttz+U/V8Ekd6uaIdqi2q7QuI7T9jVcveGrStudwrqSUYciIaRxMbRP69qm+kNO9YO0EAMAAMiTH60H25Zti4GuCCJ4JAHP1e4+D8QJiqh496strV2rWxbiODuBXcAROJM/ee2asHjHpVzUWdtq8UgMscgk+/z/AMmq3otJftoF1RRwhIFxoJgElcgbpgwSe4oOX/xA8PhrtryLFu0WUehAANxCtBPaQcTHf4qH1X8O9da0p1V62tpfTttu38x92RCLJB+G2n4rsGr6St6EZijArc8wDDFTuUgzuO3GBHIrPr9cb7qt0zscXEW4CA5AwR7gd1xBn70H5spXaeqfwfW63mfiVsNcFy64K7vqYlYA2hFj5P8ASuV9Y6Stl3RbodrbMrDaQQVMGOQRzmaCKpX0ivlApSlApSlApSlApSlApSlApSlApSlB6RyCCCQQZBHII711bw/1S3q7A81VY8MCAQGAA4OImCPaRXJ6mfC/UvJvCT6G5++YP/7/AGoLdrurm1a/Ct5ptLa2wrrIVmICwRDCRB+wz2qm37Q3XAhlVZoJEEiTBIroPTNQq3PKa7vLTfllAClRGwnadoMCPtn3qQ12m6e9u0r7Fv6pV9KqCUJ+rK4gS2SJweaCA6f4yaz0Z9Gr3BcuOUWDMIRLEZlSTC/qSKuvg7V3LumWxc3r6FU3G5DH1Q0+xEiR9JPMZov9gXNFqrlu7p2u27gZbVxAWUnlWU8HET9z3xVx8D9T1FsXVe3cYCNrAkiIHKsciZIgyM0GrqW1Gjv2w1vcHNwsshSNpmdxEZHHy0dqsPiJL+rQpbBuW1UelWGWIkFln6lJ9+wNSFrqq3HK3FBYRO5cMDwR3H2qX6LrEJKq20qQpHMEzAz2xQcX0um1mjv2E1Ho8q5KbpYFGHqWFkxxI+9XDruov39Tb2F9gAfJgLAK+liJ7zn4r74s/iPbt6xrF7Tgi0SN4hjPuPYc/NSPSPHGl1BGxmG0ekuhIMR6cZDCZ4EjI4IAc46npbwvuxvWdIxbesFgGPEm4BtzjGOeMVL6Z9TYsnVXEtX7XLXLWZnu22N3vINXrqOssl7Qa0zBwTbdQrj4g8nHyaz6HpFwXHQMUtxJJ3HcO0jiYn2x70FOteJb2pKkG35JIh7JKBIAncrw3xJNfLPUm/EA2i1y2W2uoANxYBKnkkrj3MSImM3HrWlsqwWzoEZjjcir3zkLwJ5MHmtXp/h+3Z23msvabdu2rJ2kHABUEwJJxz3AoLT5AAQ+rJDASTzHMzPcRUhrr9wIdoljxOI+9aup6iLeXZFTaWDMwXA5kNDTxx/9VEf29auEFQzAxkAxmO/EUGc6i8u43dgUnEGJHHciP9fioPVa6++4W0VRb9Od09+YnvHetvVdbVtwQyB+YGSJ9oHNV/XdbMmyPNfC7twnaDOTEScRHzQY7y37ahrt1fo2bDEBjndESRmB9q3+gdbVdWi3VLJtEsRuCuuCZbJXvPM1HNoUOTZYncpYZ7cYUx98/wBKz6VVt2NWbm4q5gokh7hKx9amQk5IXOIn3C062yWN5rTb7mo2jc302gD9OJ+Tj2HyaoXijSaPp92zb09jztUIuG9dyS4YZycHJIAwMcnNZf4a9QXTtqFuNcFqy/o8y4u22SCxXOTJjjP7mq94j6uus1j3rKMUSywczu2kbpjAwfgDtQfPGF1Et2Lgs6drmoAc/wAtck5E+/MfrVLXod/UeZds2twRgHVBG0twAv3wAKzaYBiDcYlbYZ4/vQwAC+0/tWfpOtNm8dwY2rzKzruIPoferSBypE8GQTwYICt3rLIYdWU+zAg/1rHXevC6W0sFvKDtcVmU3DJtNcksB7eomf1zVE138OfQDbvDzIyHHpY/BGV+xB+9BQKVIdS6LfsT5ttgAY3cj9xjNR9ApSlApSlApSlApSlApSlApSlB1Lwj1RNTpilwxdAKMVjdEYIn3H7kGtLQ9IA1Qust5lUwWE+mR6YLc4xGck8CqZ0HqRsXQ0+lhtbng98exzV50dtWDnfsBYfzGLna6/3+0HAkmguHS9YUtiyXXy1B2KQFG2Y4aQCBIilzr2kGoS35qozxIJGwkztliCgOOZHIqL6NcY22Q3LRuDgptXEZAUypPzVa6n0Wbh1KIb8mTbhQCcgzsJEftQdHHU7SPdW9ZdBbg7ioKk+wgkg+3ANZb2t/HaRl0lwWXJ27mEkD+6BJgniTMCYzFcy8O+JLj3l0+rQXEf0iVAdIiNp+qBH0zFWnSh7L+X5JAJMbVaDPBESA3eKCn6vwRfTUmzcewGEFibkSCfqluT3M9verH4Q8Gaq1qnW9bOwHet4H0vzBBSYmZH3NSvUtat64jm0Hu2R6CVhtsGZtsAxxzA47V70Pj8WG2k6cWyIQITAHO2MFI9jFBd/N8q6Ut+oGPSXaAYyoEHaTEweaz2+r6YXUD3EXcAViZBB4O0kR9wKidB1XTawBrtv+Xc9O4bHUGcbuY/Ud/tMT4l8NaNjtt3LodeGtqXVZJMMbYP8AXj5oLhd6hp/MZUcPcP1bZJgfPsPYVq3uowshbk4KgqwLSfmIH6VXOh6UwVTW6O65AD222KcdtywSY9/1rR1mtVt+0WAyid1ltxEEgAIu5YxyTJyaCW62dLcKPqbO90D7UNyWAkCNqkc85Pb5qOXTXNWgbT3BYUtHlmz6k24IIaT9u1VBvF5W8Ht2lFtJBvXMtx6lU8TuiYngcxNS/gfxezu9gXkWWNwXLjciDuQAqSW/MIMnPFBal8O3xZNq3eS2u2Wfa25uR3OAZ/p3r0NP5Fsqil2YAFhHIED2EV8vm+xS35zO8AwU2/YwDOQf9ahr2vG5jdvE217N6QTjuoz3xmgjtX4ht6Jwi3HuG8PLckCLRaIbuDBIn9fasT9N1/4yy+8lBaKucBAO4VRkDgzHPvmo/rHUbF3UopUAbxO/6cjlSOxx2INXL+0LSKHZwqsu1JMAzxwIA+1BCazwkly01i0ERrjSt24zDcEyOBkncATB7V68NLo+nXDYu3P5t/y4tkQynj1zIUse3IB4FetV4gQudl0hURsjsQM7TAfv+U8T71U+o+GVZhdtaje52sCFYnnJyOZzmgl/FXQGOpEWtLZS7cAK4VmAZmJAAJVSPfuV9zWe94N36s3Bc/lNI8sD1AMAsfPepMahB5N/VNprbLuaZKkbgO5Ik+4NVLqHji0t52VrrAEqoTCwODLHE/AoLtfa1oyNG0rfa2fIViYX0+kt7xyBMyBivuj1SXAg1PoS2h8xR9N1oI3MT2JM/Fcm6v4va9e85bSi5AG9z5hEcEBvSD34NQWv6hdvNuu3Gc9tx4+w4A+1B0K34ws22cXiG2khVtgMCpyAW4MccnNVXqPXNM9wsuhtR/ie4CfckW2Vefifmq9SgUpSgUpSgUpSgUpSgUpSgUpSgVd/ATh9wFw27qDB/vrxHPbj9qpFbPT9WbVwOCfYwYkHBH7UFp6h4nujUEoV2oXXcBBcHBMjIk5EHGDVjHX7LaK5dBu3b1pVCs4yOFhyD6lAMgmDGM9ql1exb8sXEXDlfUZ9WJJzxP3/AN699J6jZJa3fRh5qeX5iH6fYle4GP270Fo8PeIV1n8m9bQNEb1A3NIIH3yI9wSsVvalbGnYIdQp3A7MkAgHIO3H75+1Vvp/hi5Yvz+I042QwYNIKHO7MDbHzMjiovxr1hdVqjcVi6hQoYrtkgkkgcxJ/Nmgv93xCttA9q7bvXVM27bNtx3i42H2nO3B+1aXTvFeuR7f4mw9nzHIFwIQ24wc27kiDGBAntnI570xkLBbjbVJmfY+4/4PNW3qlyxPmaLVO0W1W9Kn0gEbWOfXtIng+kNMkGQ6He69evsLd1LTyr5KLcQx3IBK22GcHdyODxh6w13SaR7l23bQA+iwq7Qx5BXYIIPJUnHftVAXqz6gh9bvcaWTKbQyMsFWI72yPbCniBg3nS+IrGpln0u6yqzaCsf5kiHKEEFW5lCCOcigoZ8e6jUgWdQUKHEkwB2AYkxHbJH6VDam5ctehjtttBK2pVSp/KOCS3ckngewroGs0vTHE6PS3BdaVi7FxQTH5CTJnsY+Paorr3RtRbsoiaDa4EC4Ld2VOCSu4wv+00FI6hrS2DbVFXC24Mrz+32/91p2CwO5DBUgg+xBkH94qQ1HR7yhmvLcVhyGUkk/f/mtW1p1KEksrDj0ypHyQZX9jQdX0njG2uktXVne+6bcEgMcMSzbjJYHntEVGXNU4eblnUXCR9SACY7ekDvia+fw3uXLYM2yLQE7w2Cw557EfpI4Ga2PE3izSJdctf1FxyT6LN2QOO49I+wJ+1Bo37VgHfctvKsGKiQQff1ES2RxP01nuAO1ufPs2oOXA2gEfm3gf09+9UzrXjS/eJ2M6IZlWffOQRyAMR2FQOu1928267ce4fdmJ59p4oL/ANS67063KqpvN3YDE8Y4UCPaahuq+PLrqEtIttR+Yne5jjJx/Q81UKUGbVap7jbrjMx92M49vgfFYaUoFKUoFKUoFKUoFKUoFKUoFKUoFKUoFKUoFKUoLf4K1iOG0122twZZARMdyMSfnj3qc8a3LYFkWtIjtAO/a2IP0ysc/wCLtXO9FqmtXFuIYZCCD9v9q7L028t6yt+wzLvElZxPdSDjnFBS73XrCXmHlO1tkUFXUTbY5YCCOD+bBqsakeokCATgfH65iutXdHY1L7NQGWQVkbQyMfpJMGUmqb4k8HNp0FwbikxIhgD+nePeKCpVsaDUm289iNpHYgxz8YrYvdLMF7LG9bWA7BSNhPYjOPZuDW/pPD926B+FY3FIlgRtKMuTM+w70Fs8E9I0d8vcvJcAtAkhG9Sx8HlIJ9+4zAix+FLfS9U9wW91pFfaXt6hrMmDDlBtBDZhsZBxX3wv0rTm1s1+nVCylS1q5PmYyWVMgR3yBHIGKi+nDQ6LzLti4oB9LLevoO8+kIRdP5cjdxQWbrvRLlgNd0GrvXbiqf8Aq7GUCMHzSnP+Yfeq74X8Ua6zbuDX23e2v5jlw3MKPpMzxIqtdR/iOVebW+4RBVizqsjsyMW8xeOdpqqeIfFer1pnUXSwHCKFVR/lUAUFx6142sOSUSyFJwPLG/8A4U/eRVL6h1sOxKWwpJ5nlRxIGJ+R9qh6UG7req3roi5cYr/dmF/7RitKlKBSlKBSlKBSlKBSlKBSlKBSlKBSlKBSlKBSlKBSlKBSlKBSlKBVz/hx1vy7h07kBLhlZ7PxH+YY+4HvVMr0jEEEEgjII7Gg7hqyu4B52tjjAP37V51WhBtugNwhxDKHwfn1SB+lVtfG1k6ZWd2F4j1IinkY+wB55qv6/wAe6lxFvbbHvEt+5x+woLh0PwymkLXGvrbtuu1xeKkFfbsP1msd7xfodDvXSO1wuPWLVvYCP7pukz/mVWI/15dq9XcutuuO7t7sSf8AWsFBees/xP1V1dli3Y0ye6KGuHHe68tPyu04FUvU6h7jF7js7tyzEkn7k5NYqUClKUClKUClKUClKUClKUClKUClKUClKUClKUClKUClKUClKUClKUClKUClKUClKUClKUClKUClKUClKUClKUClKUClKUClKUClKUClKUClKUH/2Q=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148" name="Picture 4" descr="http://upload.wikimedia.org/wikipedia/commons/2/2f/Heightmap_render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73016"/>
            <a:ext cx="3836661" cy="246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upload.wikimedia.org/wikipedia/commons/5/57/Heightm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591515"/>
            <a:ext cx="2447925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337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Shader</a:t>
            </a:r>
            <a:r>
              <a:rPr lang="en-US" altLang="ko-KR" dirty="0" smtClean="0"/>
              <a:t> – Occlusion Map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55576" y="1017904"/>
            <a:ext cx="7345363" cy="4859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Ambient Occlusion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기본적인 음영을 추가함으로써 깊이를 더함</a:t>
            </a:r>
            <a:endParaRPr kumimoji="0" lang="en-US" altLang="ko-KR" dirty="0" smtClean="0">
              <a:ea typeface="굴림" pitchFamily="50" charset="-127"/>
            </a:endParaRPr>
          </a:p>
        </p:txBody>
      </p:sp>
      <p:pic>
        <p:nvPicPr>
          <p:cNvPr id="7170" name="Picture 2" descr="http://download.autodesk.com/esd/mudbox/help2009/images/MED/DaliSP1/English/Presentation/comp_ambient_occlus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60" y="3140968"/>
            <a:ext cx="7280926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113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>
          <a:xfrm>
            <a:off x="107950" y="-26988"/>
            <a:ext cx="8229600" cy="854076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목</a:t>
            </a:r>
            <a:r>
              <a:rPr lang="ko-KR" altLang="en-US" dirty="0"/>
              <a:t>차</a:t>
            </a:r>
            <a:endParaRPr lang="ko-KR" altLang="en-US" dirty="0" smtClean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69215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2" name="Content Placeholder 2"/>
          <p:cNvSpPr txBox="1">
            <a:spLocks/>
          </p:cNvSpPr>
          <p:nvPr/>
        </p:nvSpPr>
        <p:spPr bwMode="auto">
          <a:xfrm>
            <a:off x="904875" y="1052512"/>
            <a:ext cx="7345363" cy="489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Light</a:t>
            </a:r>
            <a:endParaRPr kumimoji="0" lang="en-US" altLang="ko-KR" dirty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Camera</a:t>
            </a: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Material</a:t>
            </a: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Particle System</a:t>
            </a: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Physics</a:t>
            </a: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2D Sprite</a:t>
            </a:r>
            <a:endParaRPr kumimoji="0" lang="en-US" altLang="ko-KR" dirty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Animator</a:t>
            </a: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>
                <a:ea typeface="굴림" pitchFamily="50" charset="-127"/>
              </a:rPr>
              <a:t>UI </a:t>
            </a:r>
            <a:r>
              <a:rPr kumimoji="0" lang="en-US" altLang="ko-KR" dirty="0" smtClean="0">
                <a:ea typeface="굴림" pitchFamily="50" charset="-127"/>
              </a:rPr>
              <a:t>System</a:t>
            </a: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Terrain </a:t>
            </a:r>
            <a:r>
              <a:rPr kumimoji="0" lang="en-US" altLang="ko-KR" dirty="0" smtClean="0">
                <a:ea typeface="굴림" pitchFamily="50" charset="-127"/>
              </a:rPr>
              <a:t>System</a:t>
            </a:r>
            <a:endParaRPr kumimoji="0" lang="en-US" altLang="ko-KR" dirty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 dirty="0">
              <a:ea typeface="굴림" pitchFamily="50" charset="-127"/>
            </a:endParaRPr>
          </a:p>
          <a:p>
            <a:pPr marL="742950" lvl="1" indent="-285750" latinLnBrk="1">
              <a:spcBef>
                <a:spcPct val="20000"/>
              </a:spcBef>
              <a:buFont typeface="Arial" charset="0"/>
              <a:buChar char="–"/>
            </a:pPr>
            <a:endParaRPr kumimoji="0" lang="en-US" altLang="ko-KR" dirty="0">
              <a:ea typeface="굴림" pitchFamily="50" charset="-127"/>
            </a:endParaRPr>
          </a:p>
          <a:p>
            <a:pPr marL="742950" lvl="1" indent="-285750" latinLnBrk="1">
              <a:spcBef>
                <a:spcPct val="20000"/>
              </a:spcBef>
              <a:buFont typeface="Arial" charset="0"/>
              <a:buChar char="–"/>
            </a:pPr>
            <a:endParaRPr kumimoji="0" lang="en-US" altLang="ko-KR" dirty="0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Shader</a:t>
            </a:r>
            <a:r>
              <a:rPr lang="en-US" altLang="ko-KR" dirty="0" smtClean="0"/>
              <a:t> – Emission Map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55576" y="1017904"/>
            <a:ext cx="7345363" cy="4859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자체 발광</a:t>
            </a:r>
            <a:endParaRPr kumimoji="0" lang="en-US" altLang="ko-KR" dirty="0" smtClean="0">
              <a:ea typeface="굴림" pitchFamily="50" charset="-127"/>
            </a:endParaRPr>
          </a:p>
        </p:txBody>
      </p:sp>
      <p:pic>
        <p:nvPicPr>
          <p:cNvPr id="8194" name="Picture 2" descr="http://www.witchbeam.com.au/unityboard/shaders_enem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52" y="2276872"/>
            <a:ext cx="7620000" cy="337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941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Material Advance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55576" y="1017904"/>
            <a:ext cx="7345363" cy="4859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Render Mode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Opaque: </a:t>
            </a:r>
            <a:r>
              <a:rPr kumimoji="0" lang="ko-KR" altLang="en-US" dirty="0" smtClean="0">
                <a:ea typeface="굴림" pitchFamily="50" charset="-127"/>
              </a:rPr>
              <a:t>일반</a:t>
            </a:r>
            <a:r>
              <a:rPr kumimoji="0" lang="en-US" altLang="ko-KR" dirty="0" smtClean="0">
                <a:ea typeface="굴림" pitchFamily="50" charset="-127"/>
              </a:rPr>
              <a:t>, </a:t>
            </a:r>
            <a:r>
              <a:rPr kumimoji="0" lang="ko-KR" altLang="en-US" dirty="0" smtClean="0">
                <a:ea typeface="굴림" pitchFamily="50" charset="-127"/>
              </a:rPr>
              <a:t>불투명 재질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Cutout: Visible </a:t>
            </a:r>
            <a:r>
              <a:rPr kumimoji="0" lang="ko-KR" altLang="en-US" dirty="0" smtClean="0">
                <a:ea typeface="굴림" pitchFamily="50" charset="-127"/>
              </a:rPr>
              <a:t>처리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Fade: </a:t>
            </a:r>
            <a:r>
              <a:rPr kumimoji="0" lang="ko-KR" altLang="en-US" dirty="0" smtClean="0">
                <a:ea typeface="굴림" pitchFamily="50" charset="-127"/>
              </a:rPr>
              <a:t>흐려지게 만드는 효과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Transparent: </a:t>
            </a:r>
            <a:r>
              <a:rPr kumimoji="0" lang="ko-KR" altLang="en-US" dirty="0" smtClean="0">
                <a:ea typeface="굴림" pitchFamily="50" charset="-127"/>
              </a:rPr>
              <a:t>투명하게 만드는 효과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Texture </a:t>
            </a:r>
            <a:r>
              <a:rPr kumimoji="0" lang="ko-KR" altLang="en-US" dirty="0" smtClean="0">
                <a:ea typeface="굴림" pitchFamily="50" charset="-127"/>
              </a:rPr>
              <a:t>효과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Tiling: </a:t>
            </a:r>
            <a:r>
              <a:rPr kumimoji="0" lang="ko-KR" altLang="en-US" dirty="0" smtClean="0">
                <a:ea typeface="굴림" pitchFamily="50" charset="-127"/>
              </a:rPr>
              <a:t>늘이는 정도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Offset: </a:t>
            </a:r>
            <a:r>
              <a:rPr kumimoji="0" lang="ko-KR" altLang="en-US" dirty="0" smtClean="0">
                <a:ea typeface="굴림" pitchFamily="50" charset="-127"/>
              </a:rPr>
              <a:t>특정 위치만 표현</a:t>
            </a:r>
            <a:endParaRPr kumimoji="0" lang="en-US" altLang="ko-KR" dirty="0" smtClean="0">
              <a:ea typeface="굴림" pitchFamily="50" charset="-127"/>
            </a:endParaRP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Atlas</a:t>
            </a:r>
            <a:r>
              <a:rPr kumimoji="0" lang="ko-KR" altLang="en-US" dirty="0" smtClean="0">
                <a:ea typeface="굴림" pitchFamily="50" charset="-127"/>
              </a:rPr>
              <a:t>의 원리</a:t>
            </a:r>
            <a:endParaRPr kumimoji="0" lang="en-US" altLang="ko-KR" dirty="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762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3D Model </a:t>
            </a:r>
            <a:r>
              <a:rPr lang="ko-KR" altLang="en-US" dirty="0" smtClean="0"/>
              <a:t>가져오기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55576" y="1017904"/>
            <a:ext cx="7345363" cy="4859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어떻게 만들어지나</a:t>
            </a:r>
            <a:r>
              <a:rPr kumimoji="0" lang="en-US" altLang="ko-KR" dirty="0" smtClean="0">
                <a:ea typeface="굴림" pitchFamily="50" charset="-127"/>
              </a:rPr>
              <a:t>?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>
                <a:ea typeface="굴림" pitchFamily="50" charset="-127"/>
                <a:hlinkClick r:id="rId2"/>
              </a:rPr>
              <a:t>https://</a:t>
            </a:r>
            <a:r>
              <a:rPr kumimoji="0" lang="en-US" altLang="ko-KR" dirty="0" smtClean="0">
                <a:ea typeface="굴림" pitchFamily="50" charset="-127"/>
                <a:hlinkClick r:id="rId2"/>
              </a:rPr>
              <a:t>www.youtube.com/watch?v=qtfcNykNVYU</a:t>
            </a:r>
            <a:endParaRPr kumimoji="0" lang="en-US" altLang="ko-KR" dirty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Maker Market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err="1" smtClean="0">
                <a:ea typeface="굴림" pitchFamily="50" charset="-127"/>
              </a:rPr>
              <a:t>Turbosquid</a:t>
            </a:r>
            <a:endParaRPr kumimoji="0" lang="en-US" altLang="ko-KR" dirty="0" smtClean="0">
              <a:ea typeface="굴림" pitchFamily="50" charset="-127"/>
            </a:endParaRP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>
                <a:ea typeface="굴림" pitchFamily="50" charset="-127"/>
                <a:hlinkClick r:id="rId3"/>
              </a:rPr>
              <a:t>http://</a:t>
            </a:r>
            <a:r>
              <a:rPr kumimoji="0" lang="en-US" altLang="ko-KR" dirty="0" smtClean="0">
                <a:ea typeface="굴림" pitchFamily="50" charset="-127"/>
                <a:hlinkClick r:id="rId3"/>
              </a:rPr>
              <a:t>www.turbosquid.com/index.cfm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FBX </a:t>
            </a:r>
            <a:r>
              <a:rPr kumimoji="0" lang="ko-KR" altLang="en-US" dirty="0" smtClean="0">
                <a:ea typeface="굴림" pitchFamily="50" charset="-127"/>
              </a:rPr>
              <a:t>파일 포맷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Autodesk</a:t>
            </a:r>
            <a:r>
              <a:rPr kumimoji="0" lang="ko-KR" altLang="en-US" dirty="0" smtClean="0">
                <a:ea typeface="굴림" pitchFamily="50" charset="-127"/>
              </a:rPr>
              <a:t>사가 제정한 </a:t>
            </a:r>
            <a:r>
              <a:rPr kumimoji="0" lang="en-US" altLang="ko-KR" dirty="0" smtClean="0">
                <a:ea typeface="굴림" pitchFamily="50" charset="-127"/>
              </a:rPr>
              <a:t>3D </a:t>
            </a:r>
            <a:r>
              <a:rPr kumimoji="0" lang="ko-KR" altLang="en-US" dirty="0" smtClean="0">
                <a:ea typeface="굴림" pitchFamily="50" charset="-127"/>
              </a:rPr>
              <a:t>그래픽 도구간 데이터 포맷 표준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Unity3D</a:t>
            </a:r>
            <a:r>
              <a:rPr kumimoji="0" lang="ko-KR" altLang="en-US" dirty="0" smtClean="0">
                <a:ea typeface="굴림" pitchFamily="50" charset="-127"/>
              </a:rPr>
              <a:t>가 기본 포맷으로 선택</a:t>
            </a:r>
            <a:endParaRPr kumimoji="0" lang="en-US" altLang="ko-KR" dirty="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639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Shadow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55576" y="1017904"/>
            <a:ext cx="7345363" cy="4859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10000"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그림자는 빛에 대한 효과를 더 사실감 있게 만들어준다</a:t>
            </a:r>
            <a:r>
              <a:rPr kumimoji="0" lang="en-US" altLang="ko-KR" dirty="0" smtClean="0">
                <a:ea typeface="굴림" pitchFamily="50" charset="-127"/>
              </a:rPr>
              <a:t>.</a:t>
            </a: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err="1" smtClean="0">
                <a:ea typeface="굴림" pitchFamily="50" charset="-127"/>
              </a:rPr>
              <a:t>Shader</a:t>
            </a:r>
            <a:r>
              <a:rPr kumimoji="0" lang="ko-KR" altLang="en-US" dirty="0" smtClean="0">
                <a:ea typeface="굴림" pitchFamily="50" charset="-127"/>
              </a:rPr>
              <a:t>는 빛과 </a:t>
            </a:r>
            <a:r>
              <a:rPr kumimoji="0" lang="en-US" altLang="ko-KR" dirty="0" smtClean="0">
                <a:ea typeface="굴림" pitchFamily="50" charset="-127"/>
              </a:rPr>
              <a:t>Object</a:t>
            </a:r>
            <a:r>
              <a:rPr kumimoji="0" lang="ko-KR" altLang="en-US" dirty="0" smtClean="0">
                <a:ea typeface="굴림" pitchFamily="50" charset="-127"/>
              </a:rPr>
              <a:t>간의 작용 결과이지만 그림자는 </a:t>
            </a:r>
            <a:r>
              <a:rPr kumimoji="0" lang="en-US" altLang="ko-KR" dirty="0" smtClean="0">
                <a:ea typeface="굴림" pitchFamily="50" charset="-127"/>
              </a:rPr>
              <a:t>Object</a:t>
            </a:r>
            <a:r>
              <a:rPr kumimoji="0" lang="ko-KR" altLang="en-US" dirty="0" smtClean="0">
                <a:ea typeface="굴림" pitchFamily="50" charset="-127"/>
              </a:rPr>
              <a:t>간의 상호 작용 결과이다</a:t>
            </a:r>
            <a:r>
              <a:rPr kumimoji="0" lang="en-US" altLang="ko-KR" dirty="0" smtClean="0">
                <a:ea typeface="굴림" pitchFamily="50" charset="-127"/>
              </a:rPr>
              <a:t>.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물체가 많고 복잡해질수록 느려짐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설정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Light</a:t>
            </a: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Shadow type: Soft/Hard (Edge </a:t>
            </a:r>
            <a:r>
              <a:rPr kumimoji="0" lang="ko-KR" altLang="en-US" dirty="0" smtClean="0">
                <a:ea typeface="굴림" pitchFamily="50" charset="-127"/>
              </a:rPr>
              <a:t>처리방식</a:t>
            </a:r>
            <a:r>
              <a:rPr kumimoji="0" lang="en-US" altLang="ko-KR" dirty="0" smtClean="0">
                <a:ea typeface="굴림" pitchFamily="50" charset="-127"/>
              </a:rPr>
              <a:t>)</a:t>
            </a: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Resolution: Quality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Mesh Renderer</a:t>
            </a: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Cast Shadows: </a:t>
            </a:r>
            <a:r>
              <a:rPr kumimoji="0" lang="ko-KR" altLang="en-US" dirty="0" smtClean="0">
                <a:ea typeface="굴림" pitchFamily="50" charset="-127"/>
              </a:rPr>
              <a:t>그림자 영향을 줌</a:t>
            </a:r>
            <a:endParaRPr kumimoji="0" lang="en-US" altLang="ko-KR" dirty="0" smtClean="0">
              <a:ea typeface="굴림" pitchFamily="50" charset="-127"/>
            </a:endParaRP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Receive Shadows: </a:t>
            </a:r>
            <a:r>
              <a:rPr kumimoji="0" lang="ko-KR" altLang="en-US" dirty="0" smtClean="0">
                <a:ea typeface="굴림" pitchFamily="50" charset="-127"/>
              </a:rPr>
              <a:t>그림자 영향을 받음</a:t>
            </a:r>
            <a:endParaRPr kumimoji="0" lang="en-US" altLang="ko-KR" dirty="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36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Reflection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55576" y="1017904"/>
            <a:ext cx="7345363" cy="4859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반사 효과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Reflection Probe</a:t>
            </a: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참고 동영상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>
                <a:ea typeface="굴림" pitchFamily="50" charset="-127"/>
                <a:hlinkClick r:id="rId2"/>
              </a:rPr>
              <a:t>https://</a:t>
            </a:r>
            <a:r>
              <a:rPr kumimoji="0" lang="en-US" altLang="ko-KR" dirty="0" smtClean="0">
                <a:ea typeface="굴림" pitchFamily="50" charset="-127"/>
                <a:hlinkClick r:id="rId2"/>
              </a:rPr>
              <a:t>www.youtube.com/watch?v=wZol2MjGm3s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 dirty="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736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Lightmap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55576" y="1017904"/>
            <a:ext cx="7345363" cy="4859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도구</a:t>
            </a:r>
            <a:r>
              <a:rPr kumimoji="0" lang="en-US" altLang="ko-KR" dirty="0" smtClean="0">
                <a:ea typeface="굴림" pitchFamily="50" charset="-127"/>
              </a:rPr>
              <a:t>: Window/Lighting</a:t>
            </a: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그림자 효과를 미리 만들어둔 텍스처 이미지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정적인 물체에 대해서 미리 그림자를 계산함으로써 실행 속도에 매우 효율적임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Mesh Renderer</a:t>
            </a:r>
            <a:r>
              <a:rPr kumimoji="0" lang="ko-KR" altLang="en-US" dirty="0" smtClean="0">
                <a:ea typeface="굴림" pitchFamily="50" charset="-127"/>
              </a:rPr>
              <a:t>에서 </a:t>
            </a:r>
            <a:r>
              <a:rPr kumimoji="0" lang="en-US" altLang="ko-KR" dirty="0" smtClean="0">
                <a:ea typeface="굴림" pitchFamily="50" charset="-127"/>
              </a:rPr>
              <a:t>Static </a:t>
            </a:r>
            <a:r>
              <a:rPr kumimoji="0" lang="ko-KR" altLang="en-US" dirty="0" smtClean="0">
                <a:ea typeface="굴림" pitchFamily="50" charset="-127"/>
              </a:rPr>
              <a:t>체크</a:t>
            </a:r>
            <a:endParaRPr kumimoji="0" lang="en-US" altLang="ko-KR" dirty="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029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Light Probe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55576" y="1017904"/>
            <a:ext cx="7345363" cy="4859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동적인 물체에 있어서 </a:t>
            </a:r>
            <a:r>
              <a:rPr kumimoji="0" lang="en-US" altLang="ko-KR" dirty="0" err="1" smtClean="0">
                <a:ea typeface="굴림" pitchFamily="50" charset="-127"/>
              </a:rPr>
              <a:t>Lightmap</a:t>
            </a:r>
            <a:r>
              <a:rPr kumimoji="0" lang="ko-KR" altLang="en-US" dirty="0" smtClean="0">
                <a:ea typeface="굴림" pitchFamily="50" charset="-127"/>
              </a:rPr>
              <a:t>에 의한 그림자 영향 표현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err="1" smtClean="0">
                <a:ea typeface="굴림" pitchFamily="50" charset="-127"/>
              </a:rPr>
              <a:t>Lightmap</a:t>
            </a:r>
            <a:r>
              <a:rPr kumimoji="0" lang="ko-KR" altLang="en-US" dirty="0" smtClean="0">
                <a:ea typeface="굴림" pitchFamily="50" charset="-127"/>
              </a:rPr>
              <a:t>을 만들 당시의 빛의 상태를 기억하여 보간을 통해 </a:t>
            </a:r>
            <a:r>
              <a:rPr kumimoji="0" lang="en-US" altLang="ko-KR" dirty="0" smtClean="0">
                <a:ea typeface="굴림" pitchFamily="50" charset="-127"/>
              </a:rPr>
              <a:t>Object</a:t>
            </a:r>
            <a:r>
              <a:rPr kumimoji="0" lang="ko-KR" altLang="en-US" dirty="0" smtClean="0">
                <a:ea typeface="굴림" pitchFamily="50" charset="-127"/>
              </a:rPr>
              <a:t>의 색을 변화시킴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 dirty="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1465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Camera - Skybox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55576" y="1017904"/>
            <a:ext cx="7345363" cy="4859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이미지를 이용해서 아주 멀리 있는 공간을 표현하는 기법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어느 방향으로 보던 항상 보임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 dirty="0" smtClean="0">
              <a:ea typeface="굴림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371" y="3068960"/>
            <a:ext cx="5247771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93163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Camera – Culling Mask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55576" y="1017904"/>
            <a:ext cx="7345363" cy="4859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보여주고 싶은 것만 보이도록 하는 기법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Layer</a:t>
            </a:r>
            <a:r>
              <a:rPr kumimoji="0" lang="ko-KR" altLang="en-US" dirty="0" smtClean="0">
                <a:ea typeface="굴림" pitchFamily="50" charset="-127"/>
              </a:rPr>
              <a:t>를 이용해서 </a:t>
            </a:r>
            <a:r>
              <a:rPr kumimoji="0" lang="en-US" altLang="ko-KR" dirty="0" smtClean="0">
                <a:ea typeface="굴림" pitchFamily="50" charset="-127"/>
              </a:rPr>
              <a:t>Visible </a:t>
            </a:r>
            <a:r>
              <a:rPr kumimoji="0" lang="ko-KR" altLang="en-US" dirty="0" smtClean="0">
                <a:ea typeface="굴림" pitchFamily="50" charset="-127"/>
              </a:rPr>
              <a:t>레벨을 정할 수 있다</a:t>
            </a:r>
            <a:r>
              <a:rPr kumimoji="0" lang="en-US" altLang="ko-KR" dirty="0" smtClean="0">
                <a:ea typeface="굴림" pitchFamily="50" charset="-127"/>
              </a:rPr>
              <a:t>.</a:t>
            </a: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 dirty="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26041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Camera – Don’t Clear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55576" y="1017904"/>
            <a:ext cx="7345363" cy="4859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이전 </a:t>
            </a:r>
            <a:r>
              <a:rPr kumimoji="0" lang="ko-KR" altLang="en-US" dirty="0" err="1" smtClean="0">
                <a:ea typeface="굴림" pitchFamily="50" charset="-127"/>
              </a:rPr>
              <a:t>렌더링</a:t>
            </a:r>
            <a:r>
              <a:rPr kumimoji="0" lang="ko-KR" altLang="en-US" dirty="0" smtClean="0">
                <a:ea typeface="굴림" pitchFamily="50" charset="-127"/>
              </a:rPr>
              <a:t> 결과를 지우지 않음으로써 계속 겹쳐지면서 누적되는 효과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 dirty="0" smtClean="0">
              <a:ea typeface="굴림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6872"/>
            <a:ext cx="5088565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151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Rendering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55576" y="1017905"/>
            <a:ext cx="7345363" cy="233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err="1" smtClean="0">
                <a:ea typeface="굴림" pitchFamily="50" charset="-127"/>
              </a:rPr>
              <a:t>렌더링</a:t>
            </a:r>
            <a:r>
              <a:rPr kumimoji="0" lang="en-US" altLang="ko-KR" dirty="0" smtClean="0">
                <a:ea typeface="굴림" pitchFamily="50" charset="-127"/>
              </a:rPr>
              <a:t>(Rendering)</a:t>
            </a:r>
            <a:r>
              <a:rPr kumimoji="0" lang="ko-KR" altLang="en-US" dirty="0" smtClean="0">
                <a:ea typeface="굴림" pitchFamily="50" charset="-127"/>
              </a:rPr>
              <a:t>은 빛에 대한 효과를 계산하는 과정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Light</a:t>
            </a:r>
            <a:r>
              <a:rPr kumimoji="0" lang="ko-KR" altLang="en-US" dirty="0" smtClean="0">
                <a:ea typeface="굴림" pitchFamily="50" charset="-127"/>
              </a:rPr>
              <a:t>는 광원의 형태를 결정하고 </a:t>
            </a:r>
            <a:r>
              <a:rPr kumimoji="0" lang="en-US" altLang="ko-KR" dirty="0" err="1" smtClean="0">
                <a:ea typeface="굴림" pitchFamily="50" charset="-127"/>
              </a:rPr>
              <a:t>Shader</a:t>
            </a:r>
            <a:r>
              <a:rPr kumimoji="0" lang="ko-KR" altLang="en-US" dirty="0" smtClean="0">
                <a:ea typeface="굴림" pitchFamily="50" charset="-127"/>
              </a:rPr>
              <a:t>는 광원에 대한 효과를 결정하는 요소</a:t>
            </a:r>
            <a:endParaRPr kumimoji="0" lang="en-US" altLang="ko-KR" dirty="0">
              <a:ea typeface="굴림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582" y="3326864"/>
            <a:ext cx="4341350" cy="2808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64930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Camera – Multi View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55576" y="1017904"/>
            <a:ext cx="7345363" cy="4859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여러 대의 카메라를 겹쳐서 동시에 보이도록 하는 기술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필요한 </a:t>
            </a:r>
            <a:r>
              <a:rPr kumimoji="0" lang="en-US" altLang="ko-KR" dirty="0" smtClean="0">
                <a:ea typeface="굴림" pitchFamily="50" charset="-127"/>
              </a:rPr>
              <a:t>Parameter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Depth: </a:t>
            </a:r>
            <a:r>
              <a:rPr kumimoji="0" lang="ko-KR" altLang="en-US" dirty="0" smtClean="0">
                <a:ea typeface="굴림" pitchFamily="50" charset="-127"/>
              </a:rPr>
              <a:t>카메라 </a:t>
            </a:r>
            <a:r>
              <a:rPr kumimoji="0" lang="en-US" altLang="ko-KR" dirty="0" smtClean="0">
                <a:ea typeface="굴림" pitchFamily="50" charset="-127"/>
              </a:rPr>
              <a:t>View</a:t>
            </a:r>
            <a:r>
              <a:rPr kumimoji="0" lang="ko-KR" altLang="en-US" dirty="0" smtClean="0">
                <a:ea typeface="굴림" pitchFamily="50" charset="-127"/>
              </a:rPr>
              <a:t>를 그리는 순서</a:t>
            </a:r>
            <a:endParaRPr kumimoji="0" lang="en-US" altLang="ko-KR" dirty="0" smtClean="0">
              <a:ea typeface="굴림" pitchFamily="50" charset="-127"/>
            </a:endParaRP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값이 클수록 나중에 그려진다</a:t>
            </a:r>
            <a:r>
              <a:rPr kumimoji="0" lang="en-US" altLang="ko-KR" dirty="0" smtClean="0">
                <a:ea typeface="굴림" pitchFamily="50" charset="-127"/>
              </a:rPr>
              <a:t>.</a:t>
            </a: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Depth Only</a:t>
            </a:r>
            <a:r>
              <a:rPr kumimoji="0" lang="ko-KR" altLang="en-US" dirty="0" smtClean="0">
                <a:ea typeface="굴림" pitchFamily="50" charset="-127"/>
              </a:rPr>
              <a:t>를 이용하면 한 공간에 있는 것처럼 만들 수 있다</a:t>
            </a:r>
            <a:r>
              <a:rPr kumimoji="0" lang="en-US" altLang="ko-KR" dirty="0" smtClean="0">
                <a:ea typeface="굴림" pitchFamily="50" charset="-127"/>
              </a:rPr>
              <a:t>.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Viewport </a:t>
            </a:r>
            <a:r>
              <a:rPr kumimoji="0" lang="en-US" altLang="ko-KR" dirty="0" err="1" smtClean="0">
                <a:ea typeface="굴림" pitchFamily="50" charset="-127"/>
              </a:rPr>
              <a:t>Rect</a:t>
            </a:r>
            <a:r>
              <a:rPr kumimoji="0" lang="en-US" altLang="ko-KR" dirty="0" smtClean="0">
                <a:ea typeface="굴림" pitchFamily="50" charset="-127"/>
              </a:rPr>
              <a:t>: </a:t>
            </a:r>
            <a:r>
              <a:rPr kumimoji="0" lang="ko-KR" altLang="en-US" dirty="0" smtClean="0">
                <a:ea typeface="굴림" pitchFamily="50" charset="-127"/>
              </a:rPr>
              <a:t>그리는 영역</a:t>
            </a:r>
            <a:endParaRPr kumimoji="0" lang="en-US" altLang="ko-KR" dirty="0" smtClean="0">
              <a:ea typeface="굴림" pitchFamily="50" charset="-127"/>
            </a:endParaRP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X, Y: </a:t>
            </a:r>
            <a:r>
              <a:rPr kumimoji="0" lang="ko-KR" altLang="en-US" dirty="0" smtClean="0">
                <a:ea typeface="굴림" pitchFamily="50" charset="-127"/>
              </a:rPr>
              <a:t>화면의 시작 위치</a:t>
            </a:r>
            <a:endParaRPr kumimoji="0" lang="en-US" altLang="ko-KR" dirty="0" smtClean="0">
              <a:ea typeface="굴림" pitchFamily="50" charset="-127"/>
            </a:endParaRP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W, H: </a:t>
            </a:r>
            <a:r>
              <a:rPr kumimoji="0" lang="ko-KR" altLang="en-US" dirty="0" smtClean="0">
                <a:ea typeface="굴림" pitchFamily="50" charset="-127"/>
              </a:rPr>
              <a:t>화면의 크기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 dirty="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18696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Camera – Render Texture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55576" y="1017904"/>
            <a:ext cx="7345363" cy="4859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특정 카메라의 장면을 </a:t>
            </a:r>
            <a:r>
              <a:rPr kumimoji="0" lang="en-US" altLang="ko-KR" dirty="0" smtClean="0">
                <a:ea typeface="굴림" pitchFamily="50" charset="-127"/>
              </a:rPr>
              <a:t>Texture</a:t>
            </a:r>
            <a:r>
              <a:rPr kumimoji="0" lang="ko-KR" altLang="en-US" dirty="0" smtClean="0">
                <a:ea typeface="굴림" pitchFamily="50" charset="-127"/>
              </a:rPr>
              <a:t>로 활용할 수 있는 기술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응용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TV </a:t>
            </a:r>
            <a:r>
              <a:rPr kumimoji="0" lang="ko-KR" altLang="en-US" dirty="0" smtClean="0">
                <a:ea typeface="굴림" pitchFamily="50" charset="-127"/>
              </a:rPr>
              <a:t>화면의 구현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err="1" smtClean="0">
                <a:ea typeface="굴림" pitchFamily="50" charset="-127"/>
              </a:rPr>
              <a:t>Minimap</a:t>
            </a:r>
            <a:r>
              <a:rPr kumimoji="0" lang="ko-KR" altLang="en-US" dirty="0" smtClean="0">
                <a:ea typeface="굴림" pitchFamily="50" charset="-127"/>
              </a:rPr>
              <a:t> </a:t>
            </a:r>
            <a:r>
              <a:rPr kumimoji="0" lang="en-US" altLang="ko-KR" dirty="0" smtClean="0">
                <a:ea typeface="굴림" pitchFamily="50" charset="-127"/>
              </a:rPr>
              <a:t>UI</a:t>
            </a:r>
            <a:r>
              <a:rPr kumimoji="0" lang="ko-KR" altLang="en-US" dirty="0" smtClean="0">
                <a:ea typeface="굴림" pitchFamily="50" charset="-127"/>
              </a:rPr>
              <a:t>의 구현</a:t>
            </a:r>
            <a:endParaRPr kumimoji="0" lang="en-US" altLang="ko-KR" dirty="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46939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Particle System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55576" y="1017904"/>
            <a:ext cx="7345363" cy="4859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Unity3D</a:t>
            </a:r>
            <a:r>
              <a:rPr kumimoji="0" lang="ko-KR" altLang="en-US" dirty="0" smtClean="0">
                <a:ea typeface="굴림" pitchFamily="50" charset="-127"/>
              </a:rPr>
              <a:t>에서는 일명 </a:t>
            </a:r>
            <a:r>
              <a:rPr kumimoji="0" lang="ko-KR" altLang="en-US" dirty="0" err="1" smtClean="0">
                <a:ea typeface="굴림" pitchFamily="50" charset="-127"/>
              </a:rPr>
              <a:t>슈리켄</a:t>
            </a:r>
            <a:r>
              <a:rPr kumimoji="0" lang="en-US" altLang="ko-KR" dirty="0" smtClean="0">
                <a:ea typeface="굴림" pitchFamily="50" charset="-127"/>
              </a:rPr>
              <a:t>(Shuriken)</a:t>
            </a:r>
            <a:r>
              <a:rPr kumimoji="0" lang="ko-KR" altLang="en-US" dirty="0" smtClean="0">
                <a:ea typeface="굴림" pitchFamily="50" charset="-127"/>
              </a:rPr>
              <a:t>이라 불린다</a:t>
            </a:r>
            <a:r>
              <a:rPr kumimoji="0" lang="en-US" altLang="ko-KR" dirty="0" smtClean="0">
                <a:ea typeface="굴림" pitchFamily="50" charset="-127"/>
              </a:rPr>
              <a:t>.</a:t>
            </a: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입자 형태를 이용해서 다양한 효과를 나타내는 특별한 시스템</a:t>
            </a:r>
            <a:endParaRPr kumimoji="0" lang="en-US" altLang="ko-KR" dirty="0" smtClean="0">
              <a:ea typeface="굴림" pitchFamily="50" charset="-127"/>
            </a:endParaRPr>
          </a:p>
        </p:txBody>
      </p:sp>
      <p:pic>
        <p:nvPicPr>
          <p:cNvPr id="1026" name="Picture 2" descr="http://japan.unity3d.com/unity/quality/i_special-effects/fla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652" y="3447588"/>
            <a:ext cx="6385209" cy="254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704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Particle System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55576" y="1017904"/>
            <a:ext cx="7345363" cy="4859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20000"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Standard Asset </a:t>
            </a:r>
            <a:r>
              <a:rPr kumimoji="0" lang="ko-KR" altLang="en-US" dirty="0" smtClean="0">
                <a:ea typeface="굴림" pitchFamily="50" charset="-127"/>
              </a:rPr>
              <a:t>분석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Particle </a:t>
            </a:r>
            <a:r>
              <a:rPr kumimoji="0" lang="en-US" altLang="ko-KR" dirty="0" err="1" smtClean="0">
                <a:ea typeface="굴림" pitchFamily="50" charset="-127"/>
              </a:rPr>
              <a:t>Shader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Additive</a:t>
            </a: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색상을 더하는 방식</a:t>
            </a:r>
            <a:endParaRPr kumimoji="0" lang="en-US" altLang="ko-KR" dirty="0" smtClean="0">
              <a:ea typeface="굴림" pitchFamily="50" charset="-127"/>
            </a:endParaRPr>
          </a:p>
          <a:p>
            <a:pPr marL="1714500" lvl="3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검은색은 투명 효과가 나타남</a:t>
            </a:r>
            <a:endParaRPr kumimoji="0" lang="en-US" altLang="ko-KR" dirty="0" smtClean="0">
              <a:ea typeface="굴림" pitchFamily="50" charset="-127"/>
            </a:endParaRP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주로 불꽃 표현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Alpha blended</a:t>
            </a: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투명색 처리</a:t>
            </a:r>
            <a:endParaRPr kumimoji="0" lang="en-US" altLang="ko-KR" dirty="0" smtClean="0">
              <a:ea typeface="굴림" pitchFamily="50" charset="-127"/>
            </a:endParaRP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주로 흰 연기 표현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Multiply</a:t>
            </a: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색상을 곱하는 방식</a:t>
            </a:r>
            <a:endParaRPr kumimoji="0" lang="en-US" altLang="ko-KR" dirty="0" smtClean="0">
              <a:ea typeface="굴림" pitchFamily="50" charset="-127"/>
            </a:endParaRPr>
          </a:p>
          <a:p>
            <a:pPr marL="1714500" lvl="3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검은색은 더욱 검게</a:t>
            </a:r>
            <a:r>
              <a:rPr kumimoji="0" lang="en-US" altLang="ko-KR" dirty="0" smtClean="0">
                <a:ea typeface="굴림" pitchFamily="50" charset="-127"/>
              </a:rPr>
              <a:t>, </a:t>
            </a:r>
            <a:r>
              <a:rPr kumimoji="0" lang="ko-KR" altLang="en-US" dirty="0" smtClean="0">
                <a:ea typeface="굴림" pitchFamily="50" charset="-127"/>
              </a:rPr>
              <a:t>흰색은 더욱 희게</a:t>
            </a:r>
            <a:endParaRPr kumimoji="0" lang="en-US" altLang="ko-KR" dirty="0" smtClean="0">
              <a:ea typeface="굴림" pitchFamily="50" charset="-127"/>
            </a:endParaRP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주로 검은 연기 표현</a:t>
            </a:r>
            <a:endParaRPr kumimoji="0" lang="en-US" altLang="ko-KR" dirty="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48708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Physics - </a:t>
            </a:r>
            <a:r>
              <a:rPr lang="en-US" altLang="ko-KR" dirty="0" err="1" smtClean="0"/>
              <a:t>Rigidbody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55576" y="1017904"/>
            <a:ext cx="7345363" cy="4859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0000" lnSpcReduction="20000"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Mass: </a:t>
            </a:r>
            <a:r>
              <a:rPr kumimoji="0" lang="ko-KR" altLang="en-US" dirty="0" smtClean="0">
                <a:ea typeface="굴림" pitchFamily="50" charset="-127"/>
              </a:rPr>
              <a:t>질량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충돌이나 힘에 대한 반응의 정도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Drag: </a:t>
            </a:r>
            <a:r>
              <a:rPr kumimoji="0" lang="ko-KR" altLang="en-US" dirty="0" smtClean="0">
                <a:ea typeface="굴림" pitchFamily="50" charset="-127"/>
              </a:rPr>
              <a:t>속도에 대한 저항력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공기 중의 마찰 효과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Drag: </a:t>
            </a:r>
            <a:r>
              <a:rPr kumimoji="0" lang="ko-KR" altLang="en-US" dirty="0" smtClean="0">
                <a:ea typeface="굴림" pitchFamily="50" charset="-127"/>
              </a:rPr>
              <a:t>이동 속도 저항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Angular Drag: </a:t>
            </a:r>
            <a:r>
              <a:rPr kumimoji="0" lang="ko-KR" altLang="en-US" dirty="0" smtClean="0">
                <a:ea typeface="굴림" pitchFamily="50" charset="-127"/>
              </a:rPr>
              <a:t>회전 속도 저항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err="1" smtClean="0">
                <a:ea typeface="굴림" pitchFamily="50" charset="-127"/>
              </a:rPr>
              <a:t>IsKinematic</a:t>
            </a:r>
            <a:r>
              <a:rPr kumimoji="0" lang="en-US" altLang="ko-KR" dirty="0" smtClean="0">
                <a:ea typeface="굴림" pitchFamily="50" charset="-127"/>
              </a:rPr>
              <a:t>: </a:t>
            </a:r>
            <a:r>
              <a:rPr kumimoji="0" lang="ko-KR" altLang="en-US" dirty="0" smtClean="0">
                <a:ea typeface="굴림" pitchFamily="50" charset="-127"/>
              </a:rPr>
              <a:t>물리 적용 여부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Interpolate: </a:t>
            </a:r>
            <a:r>
              <a:rPr kumimoji="0" lang="ko-KR" altLang="en-US" dirty="0" smtClean="0">
                <a:ea typeface="굴림" pitchFamily="50" charset="-127"/>
              </a:rPr>
              <a:t>최적화와 관련됨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물리 연산 주기와 그래픽 처리 주기를 일치시키는 기법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Collision Detection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아주 빠르게 움직이는 경우 충돌 처리 옵션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Discrete: </a:t>
            </a:r>
            <a:r>
              <a:rPr kumimoji="0" lang="ko-KR" altLang="en-US" dirty="0" smtClean="0">
                <a:ea typeface="굴림" pitchFamily="50" charset="-127"/>
              </a:rPr>
              <a:t>순간만 계산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Continuous: </a:t>
            </a:r>
            <a:r>
              <a:rPr kumimoji="0" lang="ko-KR" altLang="en-US" dirty="0" smtClean="0">
                <a:ea typeface="굴림" pitchFamily="50" charset="-127"/>
              </a:rPr>
              <a:t>이동 궤적에 따른 계산 </a:t>
            </a:r>
            <a:r>
              <a:rPr kumimoji="0" lang="en-US" altLang="ko-KR" dirty="0" smtClean="0">
                <a:ea typeface="굴림" pitchFamily="50" charset="-127"/>
              </a:rPr>
              <a:t>(Static Object</a:t>
            </a:r>
            <a:r>
              <a:rPr kumimoji="0" lang="ko-KR" altLang="en-US" dirty="0" smtClean="0">
                <a:ea typeface="굴림" pitchFamily="50" charset="-127"/>
              </a:rPr>
              <a:t>만</a:t>
            </a:r>
            <a:r>
              <a:rPr kumimoji="0" lang="en-US" altLang="ko-KR" dirty="0" smtClean="0">
                <a:ea typeface="굴림" pitchFamily="50" charset="-127"/>
              </a:rPr>
              <a:t>)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Continuous Dynamic: Dynamic Object</a:t>
            </a:r>
            <a:r>
              <a:rPr kumimoji="0" lang="ko-KR" altLang="en-US" dirty="0" smtClean="0">
                <a:ea typeface="굴림" pitchFamily="50" charset="-127"/>
              </a:rPr>
              <a:t>까지 다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Constraints: </a:t>
            </a:r>
            <a:r>
              <a:rPr kumimoji="0" lang="ko-KR" altLang="en-US" dirty="0" smtClean="0">
                <a:ea typeface="굴림" pitchFamily="50" charset="-127"/>
              </a:rPr>
              <a:t>제약 조건</a:t>
            </a:r>
            <a:endParaRPr kumimoji="0" lang="en-US" altLang="ko-KR" dirty="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73321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Physics – Physics Material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55576" y="1017904"/>
            <a:ext cx="7345363" cy="4859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Friction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Dynamic: </a:t>
            </a:r>
            <a:r>
              <a:rPr kumimoji="0" lang="ko-KR" altLang="en-US" dirty="0" smtClean="0">
                <a:ea typeface="굴림" pitchFamily="50" charset="-127"/>
              </a:rPr>
              <a:t>운동 마찰력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Static: </a:t>
            </a:r>
            <a:r>
              <a:rPr kumimoji="0" lang="ko-KR" altLang="en-US" dirty="0" smtClean="0">
                <a:ea typeface="굴림" pitchFamily="50" charset="-127"/>
              </a:rPr>
              <a:t>정지 마찰력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Combine: </a:t>
            </a:r>
            <a:r>
              <a:rPr kumimoji="0" lang="ko-KR" altLang="en-US" dirty="0" smtClean="0">
                <a:ea typeface="굴림" pitchFamily="50" charset="-127"/>
              </a:rPr>
              <a:t>두 충돌 체의 </a:t>
            </a:r>
            <a:r>
              <a:rPr kumimoji="0" lang="en-US" altLang="ko-KR" dirty="0" smtClean="0">
                <a:ea typeface="굴림" pitchFamily="50" charset="-127"/>
              </a:rPr>
              <a:t>Friction </a:t>
            </a:r>
            <a:r>
              <a:rPr kumimoji="0" lang="ko-KR" altLang="en-US" dirty="0" smtClean="0">
                <a:ea typeface="굴림" pitchFamily="50" charset="-127"/>
              </a:rPr>
              <a:t>결합 방법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Bounciness: </a:t>
            </a:r>
            <a:r>
              <a:rPr kumimoji="0" lang="ko-KR" altLang="en-US" dirty="0" smtClean="0">
                <a:ea typeface="굴림" pitchFamily="50" charset="-127"/>
              </a:rPr>
              <a:t>탄성력</a:t>
            </a:r>
            <a:endParaRPr kumimoji="0" lang="en-US" altLang="ko-KR" dirty="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08659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Physics - Move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55576" y="1017904"/>
            <a:ext cx="7345363" cy="4859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Force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주로 </a:t>
            </a:r>
            <a:r>
              <a:rPr kumimoji="0" lang="en-US" altLang="ko-KR" dirty="0" smtClean="0">
                <a:ea typeface="굴림" pitchFamily="50" charset="-127"/>
              </a:rPr>
              <a:t>Effect</a:t>
            </a:r>
            <a:r>
              <a:rPr kumimoji="0" lang="ko-KR" altLang="en-US" dirty="0" smtClean="0">
                <a:ea typeface="굴림" pitchFamily="50" charset="-127"/>
              </a:rPr>
              <a:t>를 줄 때 사용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Mass</a:t>
            </a:r>
            <a:r>
              <a:rPr kumimoji="0" lang="ko-KR" altLang="en-US" dirty="0" smtClean="0">
                <a:ea typeface="굴림" pitchFamily="50" charset="-127"/>
              </a:rPr>
              <a:t>나 </a:t>
            </a:r>
            <a:r>
              <a:rPr kumimoji="0" lang="en-US" altLang="ko-KR" dirty="0" smtClean="0">
                <a:ea typeface="굴림" pitchFamily="50" charset="-127"/>
              </a:rPr>
              <a:t>Drag/Friction</a:t>
            </a:r>
            <a:r>
              <a:rPr kumimoji="0" lang="ko-KR" altLang="en-US" dirty="0" smtClean="0">
                <a:ea typeface="굴림" pitchFamily="50" charset="-127"/>
              </a:rPr>
              <a:t>에 따라 다름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Velocity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주로 이동 제어를 할 때 사용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필요한 </a:t>
            </a:r>
            <a:r>
              <a:rPr kumimoji="0" lang="en-US" altLang="ko-KR" dirty="0" smtClean="0">
                <a:ea typeface="굴림" pitchFamily="50" charset="-127"/>
              </a:rPr>
              <a:t>Force</a:t>
            </a:r>
            <a:r>
              <a:rPr kumimoji="0" lang="ko-KR" altLang="en-US" dirty="0" smtClean="0">
                <a:ea typeface="굴림" pitchFamily="50" charset="-127"/>
              </a:rPr>
              <a:t>를 자동으로 계산</a:t>
            </a:r>
            <a:endParaRPr kumimoji="0" lang="en-US" altLang="ko-KR" dirty="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67144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Physics – Joint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55576" y="1017904"/>
            <a:ext cx="7345363" cy="4859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err="1" smtClean="0">
                <a:ea typeface="굴림" pitchFamily="50" charset="-127"/>
              </a:rPr>
              <a:t>Rigidbody</a:t>
            </a:r>
            <a:r>
              <a:rPr kumimoji="0" lang="ko-KR" altLang="en-US" dirty="0" smtClean="0">
                <a:ea typeface="굴림" pitchFamily="50" charset="-127"/>
              </a:rPr>
              <a:t>를 서로 연결시킴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Joint </a:t>
            </a:r>
            <a:r>
              <a:rPr kumimoji="0" lang="ko-KR" altLang="en-US" dirty="0" smtClean="0">
                <a:ea typeface="굴림" pitchFamily="50" charset="-127"/>
              </a:rPr>
              <a:t>종류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Hinge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Fixed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Spring</a:t>
            </a: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Motor: </a:t>
            </a:r>
            <a:r>
              <a:rPr kumimoji="0" lang="ko-KR" altLang="en-US" dirty="0" smtClean="0">
                <a:ea typeface="굴림" pitchFamily="50" charset="-127"/>
              </a:rPr>
              <a:t>스스로 움직일 수 있음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Target Velocity: </a:t>
            </a:r>
            <a:r>
              <a:rPr kumimoji="0" lang="ko-KR" altLang="en-US" dirty="0" smtClean="0">
                <a:ea typeface="굴림" pitchFamily="50" charset="-127"/>
              </a:rPr>
              <a:t>회전 속도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Force: </a:t>
            </a:r>
            <a:r>
              <a:rPr kumimoji="0" lang="ko-KR" altLang="en-US" dirty="0" smtClean="0">
                <a:ea typeface="굴림" pitchFamily="50" charset="-127"/>
              </a:rPr>
              <a:t>회전에 사용되는 힘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Free Spin: </a:t>
            </a:r>
            <a:r>
              <a:rPr kumimoji="0" lang="ko-KR" altLang="en-US" dirty="0" smtClean="0">
                <a:ea typeface="굴림" pitchFamily="50" charset="-127"/>
              </a:rPr>
              <a:t>힘이 멈추는데 사용되지 않음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Break: </a:t>
            </a:r>
            <a:r>
              <a:rPr kumimoji="0" lang="ko-KR" altLang="en-US" dirty="0" smtClean="0">
                <a:ea typeface="굴림" pitchFamily="50" charset="-127"/>
              </a:rPr>
              <a:t>깨짐 효과</a:t>
            </a:r>
            <a:endParaRPr kumimoji="0" lang="en-US" altLang="ko-KR" dirty="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689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Physics - Cloth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55576" y="1017904"/>
            <a:ext cx="7345363" cy="4859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부드러운 천 조각의 표현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Cloth Component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Skinned Mesh</a:t>
            </a: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>
                <a:ea typeface="굴림" pitchFamily="50" charset="-127"/>
                <a:hlinkClick r:id="rId2"/>
              </a:rPr>
              <a:t>https://</a:t>
            </a:r>
            <a:r>
              <a:rPr kumimoji="0" lang="en-US" altLang="ko-KR" dirty="0" smtClean="0">
                <a:ea typeface="굴림" pitchFamily="50" charset="-127"/>
                <a:hlinkClick r:id="rId2"/>
              </a:rPr>
              <a:t>www.youtube.com/watch?v=wCF_afTObl8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Edit </a:t>
            </a:r>
            <a:r>
              <a:rPr kumimoji="0" lang="en-US" altLang="ko-KR" dirty="0" err="1" smtClean="0">
                <a:ea typeface="굴림" pitchFamily="50" charset="-127"/>
              </a:rPr>
              <a:t>Contraint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Attach Collider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바람 효과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Double Sided </a:t>
            </a:r>
            <a:r>
              <a:rPr kumimoji="0" lang="en-US" altLang="ko-KR" dirty="0" err="1" smtClean="0">
                <a:ea typeface="굴림" pitchFamily="50" charset="-127"/>
              </a:rPr>
              <a:t>Shader</a:t>
            </a:r>
            <a:r>
              <a:rPr kumimoji="0" lang="en-US" altLang="ko-KR" dirty="0" smtClean="0">
                <a:ea typeface="굴림" pitchFamily="50" charset="-127"/>
              </a:rPr>
              <a:t> </a:t>
            </a:r>
            <a:r>
              <a:rPr kumimoji="0" lang="ko-KR" altLang="en-US" dirty="0" smtClean="0">
                <a:ea typeface="굴림" pitchFamily="50" charset="-127"/>
              </a:rPr>
              <a:t>필요</a:t>
            </a:r>
            <a:endParaRPr kumimoji="0" lang="en-US" altLang="ko-KR" dirty="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200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2D Sprite - Texture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55576" y="1017904"/>
            <a:ext cx="7345363" cy="4859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화면에 보여줄 이미지가 필요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Import Option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Texture Type: Sprite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Mode: Single/Multiple</a:t>
            </a: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Sprite Editor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Single Mode</a:t>
            </a: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Border: Scale</a:t>
            </a:r>
            <a:r>
              <a:rPr kumimoji="0" lang="ko-KR" altLang="en-US" dirty="0" smtClean="0">
                <a:ea typeface="굴림" pitchFamily="50" charset="-127"/>
              </a:rPr>
              <a:t>변화에 영향 받지 않는 구간</a:t>
            </a:r>
            <a:endParaRPr kumimoji="0" lang="en-US" altLang="ko-KR" dirty="0" smtClean="0">
              <a:ea typeface="굴림" pitchFamily="50" charset="-127"/>
            </a:endParaRPr>
          </a:p>
          <a:p>
            <a:pPr marL="1714500" lvl="3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UI</a:t>
            </a:r>
            <a:r>
              <a:rPr kumimoji="0" lang="ko-KR" altLang="en-US" dirty="0" smtClean="0">
                <a:ea typeface="굴림" pitchFamily="50" charset="-127"/>
              </a:rPr>
              <a:t>에서만 영향</a:t>
            </a:r>
            <a:endParaRPr kumimoji="0" lang="en-US" altLang="ko-KR" dirty="0" smtClean="0">
              <a:ea typeface="굴림" pitchFamily="50" charset="-127"/>
            </a:endParaRP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Pivot: </a:t>
            </a:r>
            <a:r>
              <a:rPr kumimoji="0" lang="ko-KR" altLang="en-US" dirty="0" smtClean="0">
                <a:ea typeface="굴림" pitchFamily="50" charset="-127"/>
              </a:rPr>
              <a:t>이동</a:t>
            </a:r>
            <a:r>
              <a:rPr kumimoji="0" lang="en-US" altLang="ko-KR" dirty="0" smtClean="0">
                <a:ea typeface="굴림" pitchFamily="50" charset="-127"/>
              </a:rPr>
              <a:t>/</a:t>
            </a:r>
            <a:r>
              <a:rPr kumimoji="0" lang="ko-KR" altLang="en-US" dirty="0" smtClean="0">
                <a:ea typeface="굴림" pitchFamily="50" charset="-127"/>
              </a:rPr>
              <a:t>회전 시 사용되는 중심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Multiple Mode</a:t>
            </a: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Slice: Automatic/Grid</a:t>
            </a:r>
          </a:p>
        </p:txBody>
      </p:sp>
    </p:spTree>
    <p:extLst>
      <p:ext uri="{BB962C8B-B14F-4D97-AF65-F5344CB8AC3E}">
        <p14:creationId xmlns:p14="http://schemas.microsoft.com/office/powerpoint/2010/main" val="112169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3D </a:t>
            </a:r>
            <a:r>
              <a:rPr lang="ko-KR" altLang="en-US" dirty="0" smtClean="0"/>
              <a:t>그래픽의 요소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pic>
        <p:nvPicPr>
          <p:cNvPr id="1026" name="Picture 2" descr="http://www.matrix44.net/cms/wp-content/uploads/2011/03/ads_specular_light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4566397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erimez.com/misc/Softimage/tutorials/si_help/introduction/images/matter/si_matter_shading_area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124744"/>
            <a:ext cx="3384376" cy="286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71600" y="4149080"/>
            <a:ext cx="7345363" cy="1984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20000"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물체의 모양을 어떻게 만들 것인가</a:t>
            </a:r>
            <a:r>
              <a:rPr kumimoji="0" lang="en-US" altLang="ko-KR" dirty="0" smtClean="0">
                <a:ea typeface="굴림" pitchFamily="50" charset="-127"/>
              </a:rPr>
              <a:t>?</a:t>
            </a: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어떤 빛을 만들어낼 것인가</a:t>
            </a:r>
            <a:r>
              <a:rPr kumimoji="0" lang="en-US" altLang="ko-KR" dirty="0" smtClean="0">
                <a:ea typeface="굴림" pitchFamily="50" charset="-127"/>
              </a:rPr>
              <a:t>?</a:t>
            </a: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어떤 반사 재질을 만들 것인가</a:t>
            </a:r>
            <a:r>
              <a:rPr kumimoji="0" lang="en-US" altLang="ko-KR" dirty="0" smtClean="0">
                <a:ea typeface="굴림" pitchFamily="50" charset="-127"/>
              </a:rPr>
              <a:t>?</a:t>
            </a: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어떤 각도로 보여지게 할 것인가</a:t>
            </a:r>
            <a:r>
              <a:rPr kumimoji="0" lang="en-US" altLang="ko-KR" dirty="0" smtClean="0">
                <a:ea typeface="굴림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856030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2D Sprite – </a:t>
            </a:r>
            <a:r>
              <a:rPr lang="en-US" altLang="ko-KR" dirty="0" err="1" smtClean="0"/>
              <a:t>Etc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55576" y="1017904"/>
            <a:ext cx="7345363" cy="4859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Camera</a:t>
            </a:r>
            <a:r>
              <a:rPr kumimoji="0" lang="ko-KR" altLang="en-US" dirty="0" smtClean="0">
                <a:ea typeface="굴림" pitchFamily="50" charset="-127"/>
              </a:rPr>
              <a:t>는 </a:t>
            </a:r>
            <a:r>
              <a:rPr kumimoji="0" lang="en-US" altLang="ko-KR" dirty="0" smtClean="0">
                <a:ea typeface="굴림" pitchFamily="50" charset="-127"/>
              </a:rPr>
              <a:t>Orthographic</a:t>
            </a:r>
            <a:r>
              <a:rPr kumimoji="0" lang="ko-KR" altLang="en-US" dirty="0" smtClean="0">
                <a:ea typeface="굴림" pitchFamily="50" charset="-127"/>
              </a:rPr>
              <a:t>으로 설정해야 한다</a:t>
            </a:r>
            <a:r>
              <a:rPr kumimoji="0" lang="en-US" altLang="ko-KR" dirty="0" smtClean="0">
                <a:ea typeface="굴림" pitchFamily="50" charset="-127"/>
              </a:rPr>
              <a:t>.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Screen </a:t>
            </a:r>
            <a:r>
              <a:rPr kumimoji="0" lang="ko-KR" altLang="en-US" dirty="0" smtClean="0">
                <a:ea typeface="굴림" pitchFamily="50" charset="-127"/>
              </a:rPr>
              <a:t>크기 변화에 대응할 수 없으므로 미리 크기를 정해 놓고 개발해야 함</a:t>
            </a:r>
            <a:r>
              <a:rPr kumimoji="0" lang="en-US" altLang="ko-KR" dirty="0" smtClean="0">
                <a:ea typeface="굴림" pitchFamily="50" charset="-127"/>
              </a:rPr>
              <a:t>.</a:t>
            </a: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Physics</a:t>
            </a:r>
            <a:r>
              <a:rPr kumimoji="0" lang="ko-KR" altLang="en-US" dirty="0" smtClean="0">
                <a:ea typeface="굴림" pitchFamily="50" charset="-127"/>
              </a:rPr>
              <a:t>는 </a:t>
            </a:r>
            <a:r>
              <a:rPr kumimoji="0" lang="en-US" altLang="ko-KR" dirty="0" smtClean="0">
                <a:ea typeface="굴림" pitchFamily="50" charset="-127"/>
              </a:rPr>
              <a:t>3D</a:t>
            </a:r>
            <a:r>
              <a:rPr kumimoji="0" lang="ko-KR" altLang="en-US" dirty="0" smtClean="0">
                <a:ea typeface="굴림" pitchFamily="50" charset="-127"/>
              </a:rPr>
              <a:t>일 때와 동일하다</a:t>
            </a:r>
            <a:r>
              <a:rPr kumimoji="0" lang="en-US" altLang="ko-KR" dirty="0" smtClean="0">
                <a:ea typeface="굴림" pitchFamily="50" charset="-127"/>
              </a:rPr>
              <a:t>.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3D</a:t>
            </a:r>
            <a:r>
              <a:rPr kumimoji="0" lang="ko-KR" altLang="en-US" dirty="0" smtClean="0">
                <a:ea typeface="굴림" pitchFamily="50" charset="-127"/>
              </a:rPr>
              <a:t>에는 없는 </a:t>
            </a:r>
            <a:r>
              <a:rPr kumimoji="0" lang="en-US" altLang="ko-KR" dirty="0" smtClean="0">
                <a:ea typeface="굴림" pitchFamily="50" charset="-127"/>
              </a:rPr>
              <a:t>Effect</a:t>
            </a:r>
            <a:r>
              <a:rPr kumimoji="0" lang="ko-KR" altLang="en-US" dirty="0" smtClean="0">
                <a:ea typeface="굴림" pitchFamily="50" charset="-127"/>
              </a:rPr>
              <a:t>들 존재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Rotation</a:t>
            </a:r>
            <a:r>
              <a:rPr kumimoji="0" lang="ko-KR" altLang="en-US" dirty="0" smtClean="0">
                <a:ea typeface="굴림" pitchFamily="50" charset="-127"/>
              </a:rPr>
              <a:t>을 조절하면 </a:t>
            </a:r>
            <a:r>
              <a:rPr kumimoji="0" lang="en-US" altLang="ko-KR" dirty="0" smtClean="0">
                <a:ea typeface="굴림" pitchFamily="50" charset="-127"/>
              </a:rPr>
              <a:t>3</a:t>
            </a:r>
            <a:r>
              <a:rPr kumimoji="0" lang="ko-KR" altLang="en-US" dirty="0" smtClean="0">
                <a:ea typeface="굴림" pitchFamily="50" charset="-127"/>
              </a:rPr>
              <a:t>차원 효과를 낼 수 있다</a:t>
            </a:r>
            <a:r>
              <a:rPr kumimoji="0" lang="en-US" altLang="ko-KR" dirty="0" smtClean="0">
                <a:ea typeface="굴림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86872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2D Sprite - Animation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55576" y="1017904"/>
            <a:ext cx="7345363" cy="4859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Animation</a:t>
            </a:r>
            <a:r>
              <a:rPr kumimoji="0" lang="ko-KR" altLang="en-US" dirty="0" smtClean="0">
                <a:ea typeface="굴림" pitchFamily="50" charset="-127"/>
              </a:rPr>
              <a:t>창을 이용해서 </a:t>
            </a:r>
            <a:r>
              <a:rPr kumimoji="0" lang="en-US" altLang="ko-KR" dirty="0" smtClean="0">
                <a:ea typeface="굴림" pitchFamily="50" charset="-127"/>
              </a:rPr>
              <a:t>Sprite Renderer</a:t>
            </a:r>
            <a:r>
              <a:rPr kumimoji="0" lang="ko-KR" altLang="en-US" dirty="0" smtClean="0">
                <a:ea typeface="굴림" pitchFamily="50" charset="-127"/>
              </a:rPr>
              <a:t>의 </a:t>
            </a:r>
            <a:r>
              <a:rPr kumimoji="0" lang="en-US" altLang="ko-KR" dirty="0" smtClean="0">
                <a:ea typeface="굴림" pitchFamily="50" charset="-127"/>
              </a:rPr>
              <a:t>Sprite</a:t>
            </a:r>
            <a:r>
              <a:rPr kumimoji="0" lang="ko-KR" altLang="en-US" dirty="0" smtClean="0">
                <a:ea typeface="굴림" pitchFamily="50" charset="-127"/>
              </a:rPr>
              <a:t>값을 바꿔 만들 수 있다</a:t>
            </a:r>
            <a:r>
              <a:rPr kumimoji="0" lang="en-US" altLang="ko-KR" dirty="0" smtClean="0">
                <a:ea typeface="굴림" pitchFamily="50" charset="-127"/>
              </a:rPr>
              <a:t>.</a:t>
            </a: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GIF </a:t>
            </a:r>
            <a:r>
              <a:rPr kumimoji="0" lang="ko-KR" altLang="en-US" dirty="0" smtClean="0">
                <a:ea typeface="굴림" pitchFamily="50" charset="-127"/>
              </a:rPr>
              <a:t>이미지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여러 프레임을 겹쳐서 </a:t>
            </a:r>
            <a:r>
              <a:rPr kumimoji="0" lang="en-US" altLang="ko-KR" dirty="0" smtClean="0">
                <a:ea typeface="굴림" pitchFamily="50" charset="-127"/>
              </a:rPr>
              <a:t>Animation</a:t>
            </a:r>
            <a:r>
              <a:rPr kumimoji="0" lang="ko-KR" altLang="en-US" dirty="0" smtClean="0">
                <a:ea typeface="굴림" pitchFamily="50" charset="-127"/>
              </a:rPr>
              <a:t>효과가 나오도록 만드는 이미지 포맷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GIMP</a:t>
            </a:r>
            <a:r>
              <a:rPr kumimoji="0" lang="ko-KR" altLang="en-US" dirty="0" smtClean="0">
                <a:ea typeface="굴림" pitchFamily="50" charset="-127"/>
              </a:rPr>
              <a:t>를 이용하면 분해할 수 있다</a:t>
            </a:r>
            <a:r>
              <a:rPr kumimoji="0" lang="en-US" altLang="ko-KR" dirty="0" smtClean="0">
                <a:ea typeface="굴림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594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Animator - FSM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55576" y="1017904"/>
            <a:ext cx="7345363" cy="4859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62500" lnSpcReduction="20000"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State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State: Clip </a:t>
            </a:r>
            <a:r>
              <a:rPr kumimoji="0" lang="ko-KR" altLang="en-US" dirty="0" smtClean="0">
                <a:ea typeface="굴림" pitchFamily="50" charset="-127"/>
              </a:rPr>
              <a:t>실행 상태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Entry: </a:t>
            </a:r>
            <a:r>
              <a:rPr kumimoji="0" lang="ko-KR" altLang="en-US" dirty="0" smtClean="0">
                <a:ea typeface="굴림" pitchFamily="50" charset="-127"/>
              </a:rPr>
              <a:t>시작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Any State: Global Event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Blend Tree: </a:t>
            </a:r>
            <a:r>
              <a:rPr kumimoji="0" lang="ko-KR" altLang="en-US" dirty="0" smtClean="0">
                <a:ea typeface="굴림" pitchFamily="50" charset="-127"/>
              </a:rPr>
              <a:t>여러 </a:t>
            </a:r>
            <a:r>
              <a:rPr kumimoji="0" lang="en-US" altLang="ko-KR" dirty="0" smtClean="0">
                <a:ea typeface="굴림" pitchFamily="50" charset="-127"/>
              </a:rPr>
              <a:t>Clip </a:t>
            </a:r>
            <a:r>
              <a:rPr kumimoji="0" lang="ko-KR" altLang="en-US" dirty="0" smtClean="0">
                <a:ea typeface="굴림" pitchFamily="50" charset="-127"/>
              </a:rPr>
              <a:t>동시 실행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Layer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여러 </a:t>
            </a:r>
            <a:r>
              <a:rPr kumimoji="0" lang="en-US" altLang="ko-KR" dirty="0" smtClean="0">
                <a:ea typeface="굴림" pitchFamily="50" charset="-127"/>
              </a:rPr>
              <a:t>State</a:t>
            </a:r>
            <a:r>
              <a:rPr kumimoji="0" lang="ko-KR" altLang="en-US" dirty="0" smtClean="0">
                <a:ea typeface="굴림" pitchFamily="50" charset="-127"/>
              </a:rPr>
              <a:t>가 동시 실행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Weight: Blending </a:t>
            </a:r>
            <a:r>
              <a:rPr kumimoji="0" lang="ko-KR" altLang="en-US" dirty="0" smtClean="0">
                <a:ea typeface="굴림" pitchFamily="50" charset="-127"/>
              </a:rPr>
              <a:t>가중치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Mask: </a:t>
            </a:r>
            <a:r>
              <a:rPr kumimoji="0" lang="ko-KR" altLang="en-US" dirty="0" smtClean="0">
                <a:ea typeface="굴림" pitchFamily="50" charset="-127"/>
              </a:rPr>
              <a:t>적용 범위 결정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Blending</a:t>
            </a: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Override: </a:t>
            </a:r>
            <a:r>
              <a:rPr kumimoji="0" lang="ko-KR" altLang="en-US" dirty="0" smtClean="0">
                <a:ea typeface="굴림" pitchFamily="50" charset="-127"/>
              </a:rPr>
              <a:t>덮어씌움</a:t>
            </a:r>
            <a:endParaRPr kumimoji="0" lang="en-US" altLang="ko-KR" dirty="0" smtClean="0">
              <a:ea typeface="굴림" pitchFamily="50" charset="-127"/>
            </a:endParaRP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Additive: </a:t>
            </a:r>
            <a:r>
              <a:rPr kumimoji="0" lang="ko-KR" altLang="en-US" dirty="0" smtClean="0">
                <a:ea typeface="굴림" pitchFamily="50" charset="-127"/>
              </a:rPr>
              <a:t>더해서 섞음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Transition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Condition: </a:t>
            </a:r>
            <a:r>
              <a:rPr kumimoji="0" lang="ko-KR" altLang="en-US" dirty="0" smtClean="0">
                <a:ea typeface="굴림" pitchFamily="50" charset="-127"/>
              </a:rPr>
              <a:t>천이 조건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Parameter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Transition </a:t>
            </a:r>
            <a:r>
              <a:rPr kumimoji="0" lang="ko-KR" altLang="en-US" dirty="0" smtClean="0">
                <a:ea typeface="굴림" pitchFamily="50" charset="-127"/>
              </a:rPr>
              <a:t>및 </a:t>
            </a:r>
            <a:r>
              <a:rPr kumimoji="0" lang="en-US" altLang="ko-KR" dirty="0" smtClean="0">
                <a:ea typeface="굴림" pitchFamily="50" charset="-127"/>
              </a:rPr>
              <a:t>Blending </a:t>
            </a:r>
            <a:r>
              <a:rPr kumimoji="0" lang="ko-KR" altLang="en-US" dirty="0" smtClean="0">
                <a:ea typeface="굴림" pitchFamily="50" charset="-127"/>
              </a:rPr>
              <a:t>등 </a:t>
            </a:r>
            <a:r>
              <a:rPr kumimoji="0" lang="en-US" altLang="ko-KR" dirty="0" smtClean="0">
                <a:ea typeface="굴림" pitchFamily="50" charset="-127"/>
              </a:rPr>
              <a:t>State </a:t>
            </a:r>
            <a:r>
              <a:rPr kumimoji="0" lang="ko-KR" altLang="en-US" dirty="0" smtClean="0">
                <a:ea typeface="굴림" pitchFamily="50" charset="-127"/>
              </a:rPr>
              <a:t>컨트롤에 필요한 변수</a:t>
            </a:r>
            <a:endParaRPr kumimoji="0" lang="en-US" altLang="ko-KR" dirty="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40681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Animator – 2D Tutorial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55576" y="1017904"/>
            <a:ext cx="7345363" cy="4859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Maker Market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>
                <a:ea typeface="굴림" pitchFamily="50" charset="-127"/>
                <a:hlinkClick r:id="rId2"/>
              </a:rPr>
              <a:t>http://</a:t>
            </a:r>
            <a:r>
              <a:rPr kumimoji="0" lang="en-US" altLang="ko-KR" dirty="0" smtClean="0">
                <a:ea typeface="굴림" pitchFamily="50" charset="-127"/>
                <a:hlinkClick r:id="rId2"/>
              </a:rPr>
              <a:t>www.cartoonsolutions.com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Asset Store</a:t>
            </a: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Unity Essential/Sample Project/2D Platformer</a:t>
            </a: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 dirty="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93344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Animator – 3D Tutorial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55576" y="1017904"/>
            <a:ext cx="7345363" cy="4859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Multi-body</a:t>
            </a:r>
            <a:r>
              <a:rPr kumimoji="0" lang="ko-KR" altLang="en-US" dirty="0" smtClean="0">
                <a:ea typeface="굴림" pitchFamily="50" charset="-127"/>
              </a:rPr>
              <a:t>기반 </a:t>
            </a:r>
            <a:r>
              <a:rPr kumimoji="0" lang="en-US" altLang="ko-KR" dirty="0" smtClean="0">
                <a:ea typeface="굴림" pitchFamily="50" charset="-127"/>
              </a:rPr>
              <a:t>Animation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Bone Animation</a:t>
            </a: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Tutorial </a:t>
            </a:r>
            <a:r>
              <a:rPr kumimoji="0" lang="ko-KR" altLang="en-US" dirty="0" smtClean="0">
                <a:ea typeface="굴림" pitchFamily="50" charset="-127"/>
              </a:rPr>
              <a:t>영상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>
                <a:ea typeface="굴림" pitchFamily="50" charset="-127"/>
                <a:hlinkClick r:id="rId2"/>
              </a:rPr>
              <a:t>https://</a:t>
            </a:r>
            <a:r>
              <a:rPr kumimoji="0" lang="en-US" altLang="ko-KR" dirty="0" smtClean="0">
                <a:ea typeface="굴림" pitchFamily="50" charset="-127"/>
                <a:hlinkClick r:id="rId2"/>
              </a:rPr>
              <a:t>www.youtube.com/watch?v=BStXjU-mJvk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소스 다운로드</a:t>
            </a:r>
            <a:endParaRPr kumimoji="0" lang="en-US" altLang="ko-KR" dirty="0" smtClean="0">
              <a:ea typeface="굴림" pitchFamily="50" charset="-127"/>
            </a:endParaRP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lang="en-US" altLang="ko-KR" dirty="0" smtClean="0">
                <a:hlinkClick r:id="rId3"/>
              </a:rPr>
              <a:t>http</a:t>
            </a:r>
            <a:r>
              <a:rPr lang="en-US" altLang="ko-KR" dirty="0">
                <a:hlinkClick r:id="rId3"/>
              </a:rPr>
              <a:t>://</a:t>
            </a:r>
            <a:r>
              <a:rPr lang="en-US" altLang="ko-KR" dirty="0" smtClean="0">
                <a:hlinkClick r:id="rId3"/>
              </a:rPr>
              <a:t>files.unity3d.com/will/MecanimTute.zip</a:t>
            </a:r>
            <a:endParaRPr lang="en-US" altLang="ko-KR" dirty="0" smtClean="0"/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 dirty="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15780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Animator – Rig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55576" y="1017904"/>
            <a:ext cx="7345363" cy="4859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 dirty="0" smtClean="0">
              <a:ea typeface="굴림" pitchFamily="50" charset="-127"/>
            </a:endParaRPr>
          </a:p>
        </p:txBody>
      </p:sp>
      <p:pic>
        <p:nvPicPr>
          <p:cNvPr id="3074" name="Picture 2" descr="http://www.harkyman.com/animprop/basebon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55" y="2960667"/>
            <a:ext cx="2437459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55575" y="979168"/>
            <a:ext cx="7345363" cy="1585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10000"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Bone: Animation </a:t>
            </a:r>
            <a:r>
              <a:rPr kumimoji="0" lang="ko-KR" altLang="en-US" dirty="0" smtClean="0">
                <a:ea typeface="굴림" pitchFamily="50" charset="-127"/>
              </a:rPr>
              <a:t>재사용을 위한 구조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Rig: Bone</a:t>
            </a:r>
            <a:r>
              <a:rPr kumimoji="0" lang="ko-KR" altLang="en-US" dirty="0" smtClean="0">
                <a:ea typeface="굴림" pitchFamily="50" charset="-127"/>
              </a:rPr>
              <a:t>에 </a:t>
            </a:r>
            <a:r>
              <a:rPr kumimoji="0" lang="en-US" altLang="ko-KR" dirty="0" smtClean="0">
                <a:ea typeface="굴림" pitchFamily="50" charset="-127"/>
              </a:rPr>
              <a:t>Model</a:t>
            </a:r>
            <a:r>
              <a:rPr kumimoji="0" lang="ko-KR" altLang="en-US" dirty="0" smtClean="0">
                <a:ea typeface="굴림" pitchFamily="50" charset="-127"/>
              </a:rPr>
              <a:t>이 입혀진 상태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Retargeting: Bone</a:t>
            </a:r>
            <a:r>
              <a:rPr kumimoji="0" lang="ko-KR" altLang="en-US" dirty="0" smtClean="0">
                <a:ea typeface="굴림" pitchFamily="50" charset="-127"/>
              </a:rPr>
              <a:t>에 </a:t>
            </a:r>
            <a:r>
              <a:rPr kumimoji="0" lang="en-US" altLang="ko-KR" dirty="0" smtClean="0">
                <a:ea typeface="굴림" pitchFamily="50" charset="-127"/>
              </a:rPr>
              <a:t>Model</a:t>
            </a:r>
            <a:r>
              <a:rPr kumimoji="0" lang="ko-KR" altLang="en-US" dirty="0" smtClean="0">
                <a:ea typeface="굴림" pitchFamily="50" charset="-127"/>
              </a:rPr>
              <a:t>을 입히는 과정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 dirty="0" smtClean="0">
              <a:ea typeface="굴림" pitchFamily="50" charset="-127"/>
            </a:endParaRPr>
          </a:p>
        </p:txBody>
      </p:sp>
      <p:pic>
        <p:nvPicPr>
          <p:cNvPr id="3076" name="Picture 4" descr="http://www.3dartistonline.com/news/wp-content/uploads/2011/03/Main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636351"/>
            <a:ext cx="5473155" cy="338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3364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Animator - Blending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55575" y="979168"/>
            <a:ext cx="7345363" cy="1585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서로 다른 </a:t>
            </a:r>
            <a:r>
              <a:rPr kumimoji="0" lang="en-US" altLang="ko-KR" dirty="0" smtClean="0">
                <a:ea typeface="굴림" pitchFamily="50" charset="-127"/>
              </a:rPr>
              <a:t>Animation</a:t>
            </a:r>
            <a:r>
              <a:rPr kumimoji="0" lang="ko-KR" altLang="en-US" dirty="0" smtClean="0">
                <a:ea typeface="굴림" pitchFamily="50" charset="-127"/>
              </a:rPr>
              <a:t>을 섞음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 dirty="0" smtClean="0">
              <a:ea typeface="굴림" pitchFamily="50" charset="-127"/>
            </a:endParaRPr>
          </a:p>
        </p:txBody>
      </p:sp>
      <p:pic>
        <p:nvPicPr>
          <p:cNvPr id="5122" name="Picture 2" descr="https://encrypted-tbn2.gstatic.com/images?q=tbn:ANd9GcQtfBDp3m8KfXM-yk2vEu0uMTuISrzoQ-Vtn2JLUjlhgQxl9u_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852936"/>
            <a:ext cx="5529186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data:image/jpeg;base64,/9j/4AAQSkZJRgABAQAAAQABAAD/2wCEAAkGBxQSEhMSExMUFhQWFhcVFhgXFxgaGBgYGBcZGBgaFxUaHCggGBomHBwUITEhJSkrLy4uGB8zODMsNyktLiwBCgoKDg0OGxAQGiwkICQsLCwsLCwsLDQsLCwsNCw0LCwsLCwsLCwsLCwsLCwsLCwsLCwsLCwsLCwsLCwsLCwsLP/AABEIAJkBSQMBIgACEQEDEQH/xAAcAAEAAgMBAQEAAAAAAAAAAAAABgcBBQgEAwL/xABGEAACAQMCAwcBBAYGBwkAAAABAgADBBESIQUxQQYHEyJRYYFxFDKRoRUjM1KCwUJykrHR8CQ0Q1RiorIIFkSTlMLS1PH/xAAYAQEBAQEBAAAAAAAAAAAAAAAAAgEDBP/EAB8RAQEBAQACAwEBAQAAAAAAAAABAhEhMQMSQTJRcf/aAAwDAQACEQMRAD8AvGIiAiIgIiICIiAiIgIiICIiAiIgIiICIiAiIgePiPEFohSwY6iVAUZJOktjHvjH1In3t7hXGpWBHqCDuOe4kP7ymK06bk/qwWBX1fGVPr0aSHs3YeDb0kwQdKswJJwxAyN+QHLHtJlveLuZMytpERKQREQEREBERAREQEREBPjSukYsqsCV546bkb++x2mblmCMVGWCnSPU42H4yAdi1qVrlnZ96XmdSg2dzggZ3T7re+wEm3lkXnPZb/ixImBMykEREBERAREjHbftnS4atMuj1alUkU6VP7zYxqO/IDIH1YQJPEifZbtg12+ipY3VtlSyNVXyNjGQG6Hf0kshtnCIiGEREBERAREQEREBERAREQETGZqOJX6OtZFqACntVKtupxnTtyOCD8zLeTqs5+140VzcPdXltT20KzV2HQU02T5LFf8AIk1kW7D2RKNdPnVWACA9KS/dx/W+98iSmZj15b8lneT8IiJSCIiAiIgIiICIiAiJ+K1QKCTyEDw8a4h4K56kE5/dAGSf7h8zX9h7YC2FbTh7gmu3qQ5yn/Lpmp7Q06le4W2z+1ADAf7OkDlzn94jA+pEmlGkFAVQAoAAA5ADYASM3t666n1zI/cREtyIiICIiAkO7e26hre6ZdQpF125jWMk+mPLn4E+Xbbt2LRvs9FRUuMAnVnRSBGxbH3jy8o6dRKy41x++qv4xrMWC6SgAFPHXFPOMnnnnJ1646Yl71ZXAOLmrdUVD13TRUILqoUZHIlEAJGNt+snM5g4HeXVs4alUqIWHm07Y3Pl32xsDjlv7S2uyPeCXZaN1jUxCpUUYGonADr06bjb6c4zyeDct8rFiBEpzIiICIiAiIgIiICIiAMqPht9f3zvVr8QNnS8Rlp0aSJr2Y4BZgTqA585bkrHtrWqWD1KiPik3mZMjOG54BPm3B+MSdd/F4kvt6+1HbN7e3o0qFTXcFQXd13AXylnTAw7MM4wOvtKv7OWtS64jTpVblwblmNVwd6gClmUgHGSBj2HLlPK/FfGqEqrhW31PgtgdSQAMfT0my4RVWjeWVb9yvTyeoDHQ2cc/Kxmf9dOcnh0RSphQFAwAAAByAGwE/cRLcCIiAiIgIiICIiAkN7f9q69obeha0VqXFwW0l8+HTC6QS2Nz94bZHI/STKR7tjwzxKa1UVTVoksur0OA2/4H4mX0rPO+Xl7NX10jMt/c2rsyl1WiukU9H7TLMckYZdyBjErXvA7cV7vCUV8KjTqeIGDE1H0E6H5DQOunfpv0nx7T9olVDQceFUGxppT0qwOMlmBC49985mjpsKq6uQwcDfMjt55dZmS+Fvd11vVq24vrmoKlauuFIwNNIHZSAANROSce3pJzIR3OVc8MRM58OpVT41lh+TCTeXPTjq9pERNYREQEwTMzx8Xq6aTkcyNK/1m8o/MiK2Tt4554pxqlUurl1LMr1nIZubDO3xjl7Ynx/SQwQzKPqfX6y1a/d3Y3NZXFMjG9Uo5AO3IgHAYnBOPf1lGcUNKnVdKoY6WZQTnkGIGcY32nOefLv68NkbxAfvp+K/4T6eLceNRCUS5bRVpppz4qZyOhyhwQT6ZkcWpaswUIQGIGd9gTgnczqji1sKVNa9NRmgmAABk0gBqUbegBAHp7zbPDPt55Wy4fdeLTSppK6lBKtjUp6q2OoOR8T0zScC4stVmUAjI1pnG4OM4+cH5m7lZvZ1y3n63hERNSREQEREBERAREQPJxXiVO2pPWrNppoMsdz7AADcknAxKJ7VcSqcQqB6p8gZvCTpTU7425tgDJMlffbxvR9nt9DFS3iM4O2QMKhXqd9W/oMe0P4Hw+tealtULkKWyThAR0LHqeQH/AOybXXE55rVPaeGNK/Un+Z9TPJe3IRCSdOOR655jHv1meJV61Imm9JhW5FXBBB9x6c/aal7Mk+JcVAQOSjlMXb/jrDhNY1KNJycl6aMT6llBM9chPdBxsXXDaW+WolqDfRD5M/wFJNpbzkREBERAREQEREBId2+7Vi1UUaWlrioDsd9FMgjWR7nYA89/STGc89pOK06t/dOKoc+KVDAFRhBpVQDzAxjPI4z1mWqxO1qP0aWc1WZiQSMsck/U88e0wWIPt0+P5T2cRFamlNzTdaVUEq7DysRtsfx+o3kfururVJWiuAObN/KS7+Pxb3clfk/a6G2hSlT3DOCpH0woP4y1Jz/3K3yWt/4DPk3NNkz61E86/TbxB9TOgJUcNeyIiakiIgJrOOKSqDprBPvjJ/vwfibOafjV3pZV5jmwzjYkLsfXGr5xJ3/Lp8X9x9bILQoM7YVRrqufbdiT8Tl+td+JXquEYK9So6k/eKszMuoDO+4zL972b2pT4efCYAVaiUXOM/q6mQcemdhn3lGmkBUYI2pVOAcYB98Z2j1ONze21rqlaoDkqAgPP+lgdcTrSgwZVIOQQCPoROUK9QEsnXn8Tofut4q9zw6g9QYZAaRP7wp+UN8jHzmbGbfO0tls7ynSBzTcsaefvIWz+r2GNPp7ZHSTATWca4QK4BVtFRSCGxn4IyMzZUxgDJyep9ZknGassj9RESkE8fGOJJbUKtxUzopIztpGThRk4HUz0XFQqrMFZyASFXSGYgbKpYhcnluQPUiQft9xis3Db1W4fdIDb1AXZ7Mqo0nchLktj6An2gTyJo045XJA/Rt4PcvZYHvtdZm8gIiICIiBD6vCkvValXRXDliSyjIwcDHoQMYkj4TwylbUko0UCU0GAB+ZPqSckn3nx4dR0uw6jV/1DH5TZMesj4548u3za7eRTn/aB0KbM501GFVcgEnSNB/In85UT0F2LmpUJ5DP/tG+JMu2vG6l9W8V2UgNUSigGClIP5WbbfUMHOeYmkqkLjOAJtMzwnHcRxPF1WoHUoqUtSqc4DU2xsOWdLfgPaXlOVLO7qUqi16DlXptqRhvg4weexBBInSfZHjS3lpRuFIJZcPgYxUXyuMdPMD8YmxG55biIiagmu4rx62tSouLijRLZKio6pqA541HfmJsZruK1LoFfs1K3cYOrxaz0yD00hKT5688QPB/344b/v8Aaf8An0//AJT38K47bXWoW9xRrFcavDdX05zjOk7Zwfwng+0cT/3ex/8AVVv/AKs9/Cql0S32mnboNtPg1XqZ551a6SY6cs9eUDYxEQPPfV/Dpu/7qk7c+Urk93VrXuaVZSwZXWpXUEaGK74ZSDglgMjbbVLA41T1UXH0/wCoTHCKWFY/vMT+AC/ykXzqR2z4+O1+uI8PpVaL0aiKaTKVKkDAGPTpj8pyi5ZmISqAozyGo7Eg88TpXvH4q9rw64q0gC+FQZ6eI4plvcgMT8Tnn7CKblMU2wNypyOnI439D7zanDXcMu1t6qVqbMalNhUDkdVOcDP4dZ1xbV1qKrocqyhlI5FSMg/hOU6rgeXbI6S/+6S/NbhdvnOaQaic+lM4XHqNOmbDaZRETXMiIgDNVxHgNKu4d9WfLnDYDBG1KCPTOeWM5m1iZZ1stnpEu8+yD8LuAB+zVKi46eG6nb+EGc9Kdhj2nVd7apVptTqKGRwVZTyIIwQZzX2r4T9jvLi3ByqsWTfJ8NvMgJ9QDg59JlXitE2FcsfTP+f89J0X3WcLa34bQVwQz6qxB6eIcqP7OmVd3Ydklvrlq1YA0KBGpCBio5yVUjqo5n12HrL9VcbCbGbv4zERNQREQE03bLh73NjdUKQBqVaLogJwNTKQMnpNzEBERAREQEwZmIEYsLspdOjA5y+fQK1QaDz66l/ObXtHdeFaXFX9yjUb5CEj88T63PDlerTreYOmQCDjUpB8rDqN8/UCfe8oh6boQCGVlIPIggjBk5nF719uVynQ2Ax6bZ/LM9LcNevSuKo+5bolR/fXUVPgAFj/AA+8+CLjKnoSPwlt92/ZLxeGXXiEr9tU01ON0RQyow9TqLN+EReryKftfKpA9Pzl2dxNfVY1l/duGA9N0pscfJMpV6FSk70Kgw9NijjI2KnB59Pf6S/u5+3KcLo5GNT1mA/4TVcL+IAPzETv0msREpzIiICIiAiIgeHjFXTSJ9So/FhMcFuRUpKRjI2bByM9f8fmfe+s1qrocZGQeZG45HImOH2KUUFOmulRnA58zk7n3Mnl71fZ9efrRd5VDXwy7HpT1/2GDfynOgc8wff/ABnVPELRK1KpSqDUlRWRxuMqwwwyN+RM5v7X8FNjeVbfJKDDUyeZptuufcHI+IrcVoCMOWPp/n+U6G7pbFqXDKGonNTVW36K5ygHp5dP4ypu7zsl+kbomp/q9HBqjfz5zppg9M7kn0B9Z0PQpKiqigBVAVQOQAGAAPTE2M3fx+4iJqCIiAiIgeLjHEqdtRqV6rBUpqWJ+nIAdSeQE5VqXDValSsx89V2qPvnzMSx39BnH0Euvv6t3axosoJVLhS+OQBR1BPtqKj5EpK35n5mVeIt3uJLa70f7MCh/b/Wavy0y3JTvcTxACrd255sqVV9fKSrD41J+JlxRGa9kRE1JERAREQEREBERAREQEg3ef2yFjQ8KmQbmsCFGd6aHINQ/wBy+p+hk5nM3bnif2riN1VJyq1DST2Sl5B+YY/xTKrM7Wkp0yRpAJJIUc8knYAdSST+c6r4baLRpU6SKFVEVAo5AKAMCUf3OcLW4vmd1BW2p6wDy8RjhDj1ADn22l6XFYIjOc4UFjjc4AydusRu65r7e8UFxxK5bQEAqGiB7Uho1MR1JB+CBLY7kqxNg6E7U67qvsCFcgfLMfmUTxG78etUuNOnxaj1NPPGttWPfnLy7jf9RqHr9obPwiR+tvpYsRE1zIiICIiAiIgIiIHyuq600Z3YKigszMcBQNySegnLHGeJPc3Ve4ZixeoxXJ5IGPhqPQBcCXd32K36LcrqwKtLXjqurG/tkr+EoSgN5lXiLZ7i6jeLeJ/Q0UWP9fLj+7EuCU13E3oFa7onGWRKgPXysykfGpfxlyxGa9kRE1JERAREQK379+K+Fw4UQcGvVVD66U/WN8ZVR/FKM4bQqGi9yVJorUFJn6B2UsoPx19SPWTXv8vi/EEo5BFKguke9RiW+dl/CRrs72lahZ3Vg9AVaFwNXPS1OpgAMDggjyqce0nq53nhLu5C1evftXVgqW9M6web+LqVV+gKlj/VEv2cq9gOM3NlUq1Lc0xrUU2NRSw2bVkKCN+Y+TOgO7/tO99SqGqqB6bBcpkKwIyDpbJU5yMZPKZNTvDWbz7JVERLQREQEREBERAREQEREBOWu1irRv7uiu/+kVAAP+Jsgf8ANidSzl2iFue0Pm+4/ESTnqFrZA+SoHzMqs3i7e7Hsc3DqLmowNWtpZwOSBQcID/SO5yZNCJmJqXLnbvgy8NvKltq1IcVKZ9EcnCn3GCPfAMunua4aaXDabk58djXwOisAqj66VBPuZUfffeipxOqEOfDSlSb+sAWI+NQH1Blwd0fF6VbhlsiOC1FBSqLkBlYeo9DzB6zIq3wm0RE1JERAREQEREBERAg/fLxAUeFVxnBqlKK/wATAtj6KGPxOd+G6yr1NJNNGVXcDyqXyFBPTODLO/7Q18xrWtuPurTeqR6s7BAfgK39oyDdk+0ptaF3Z1KHi29zTIYDAdKmMK4Y8wNjg9QMdZN9rnUt7kqT1uINVRgEo0m8TO5YVPKqgdN1zn/hx1l/TlPsBxi6sqtSrblBqTw2NRSy7MG2AI32/MzoTsD2le+ou1RUD02CNozpbyg6gDuvXbJ+sTU7w1m/0lEREpBERAREwWgea94dSrKy1KaOGBUhlByD0zNHR7A8OQYFrT553LH+9uXtJIWHqJnUJnI2WxzSOxN29y9ultcACo4DadFPAY4YVGGNOMEToLs3wKlZURRogheZJOWZjzLN1m0mZkzI3W7SIzGZSSIiAiIgIiICImNQ9YGYmAwPIiZzA1vaJa5tqwtiBXKEUycYDHbO+22/OUnwvusvadzQqmmR4delUZvEQ/dqKzEeb6nlL+mJlnVTXGREwZmalQXGe6LiFavXqlrdvEqvUB8RgSGYsM5TY4IE1tv3Q35OTSC4HPxUH0GQ06PxEz6q+zS9jrOvRs6FK5fXWRcM2dRxk6QW/pELgZ9puoiakiIgIiICJgmCw5ZGYGYiYzA8d9wmhXOa1GlUIBUF0ViAeYBIyBy/CaWh3f8ADkzi1Tfnkuf72knjMzkb2xzMvZG6qXVS2p21wCKlTB0lKQGs+bxGGnTjGOpnQfZrs/SsaK0KOcDdmbBd2PNmIA3+MDpNrMzJmRut2kTAOeUZlJZiIgJpOK8FetV1h1C5tmAKlsGhWaqwUZGNYKjV00jY7Y3cQI5e9mTVo0V8RUq0izK+jWFywqoi5I8qVUtz7ijjbOR+L7sxUfIW4CoDTNJfC1eF4YIyhL4yToPLGU5STRAjdbgt0MlbvOdI06XAxqYtgmqxzhl9/IBkZyPre8Dq1PDcXBSpTpeGp06iCyMtQs2pS2SabDlvSBOem/iBHanArkn/AF0gebYI/WorDfxsnCAp/FnnMfoG5yWN62cvjyNhQ3h4CqamnYqx3B+/0AxJHEDU8N4ZWp1C73BqIQ40FW21FCuCXOygOOWTr3O2+2iICIiAiIgePi1q1WnoU4Oum3swSorsh9mClT7MZrLDs7oZg/hGm6V1dEplFfx3VvMmph5QHGc7+K2w3zv4gRqz7NVKagLcnV4qVGYU8FlGWqpgPsHqNVYnpqAxtmfY8FuAVK3beXw8gq3m0MScnxMeZdKnbGxON8TfxAjrcDrVLenSqV/1iMamsqXzVB1UmILDyI2+nmdK+ZYq8CuTnF6RkufuPtqZCAD4ucAKR/FJFECNVez9ywb/AE5gf1mnCPhdQqBMjxfNp1jrvoWeunwmuKq1DdEqGYlNLYILAgftMbKCOWN8gCbqICIiAiIgIiICIiBob/gRqVWqEqQKiVkDLk+RAnhZOyocVCdj+1PIjf4VuzDOtENWBanRpUmZqZYuUVwzE6xnVqOxHrvvtJYgR48CuNtN4w+//QOPNsuFFQABRt+exnzTs1VCCn9pygZCF8NtIVMEADxM/e82STnqDtiSxA0N5wKq1V6qXGhqmlWwh+4joyKGVwRgeOOZ/bsRjkfl+grrOftpzkH9m+P2pc7eNjdTo+gkjiBHKfALgf8AjWOQQcq+T5lxyq7YVSNsZLE+09CcIrCmVauap8VKg1AjyrVDlD5jsVAG2Bty3M3cQI9Y9nWTCmpsCWygKaibk1wCuo4CglRuc62O0+J7NPr8TVS1AOqtoPiAPcrWLmrq3wFp4XTsy/ewZJ4gIiIH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5458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다양한 </a:t>
            </a:r>
            <a:r>
              <a:rPr lang="en-US" altLang="ko-KR" dirty="0" smtClean="0"/>
              <a:t>3D Animation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55575" y="979168"/>
            <a:ext cx="7345363" cy="1585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Maker Market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err="1" smtClean="0">
                <a:ea typeface="굴림" pitchFamily="50" charset="-127"/>
              </a:rPr>
              <a:t>Mixamo</a:t>
            </a:r>
            <a:endParaRPr kumimoji="0" lang="en-US" altLang="ko-KR" dirty="0" smtClean="0">
              <a:ea typeface="굴림" pitchFamily="50" charset="-127"/>
            </a:endParaRP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>
                <a:ea typeface="굴림" pitchFamily="50" charset="-127"/>
                <a:hlinkClick r:id="rId2"/>
              </a:rPr>
              <a:t>https://</a:t>
            </a:r>
            <a:r>
              <a:rPr kumimoji="0" lang="en-US" altLang="ko-KR" dirty="0" smtClean="0">
                <a:ea typeface="굴림" pitchFamily="50" charset="-127"/>
                <a:hlinkClick r:id="rId2"/>
              </a:rPr>
              <a:t>www.mixamo.com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 dirty="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42551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UI System - Canvas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55576" y="1017904"/>
            <a:ext cx="7345363" cy="4859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0000" lnSpcReduction="20000"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GUI</a:t>
            </a:r>
            <a:r>
              <a:rPr kumimoji="0" lang="ko-KR" altLang="en-US" dirty="0" smtClean="0">
                <a:ea typeface="굴림" pitchFamily="50" charset="-127"/>
              </a:rPr>
              <a:t>가 그려지는 화면의 단위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Render Mode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Screen Space – Overlay</a:t>
            </a: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카메라와 상관 없이 </a:t>
            </a:r>
            <a:r>
              <a:rPr kumimoji="0" lang="en-US" altLang="ko-KR" dirty="0" smtClean="0">
                <a:ea typeface="굴림" pitchFamily="50" charset="-127"/>
              </a:rPr>
              <a:t>Game view</a:t>
            </a:r>
            <a:r>
              <a:rPr kumimoji="0" lang="ko-KR" altLang="en-US" dirty="0" smtClean="0">
                <a:ea typeface="굴림" pitchFamily="50" charset="-127"/>
              </a:rPr>
              <a:t>에 그려진다</a:t>
            </a:r>
            <a:r>
              <a:rPr kumimoji="0" lang="en-US" altLang="ko-KR" dirty="0" smtClean="0">
                <a:ea typeface="굴림" pitchFamily="50" charset="-127"/>
              </a:rPr>
              <a:t>.</a:t>
            </a: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위치는 고정</a:t>
            </a:r>
            <a:r>
              <a:rPr kumimoji="0" lang="en-US" altLang="ko-KR" dirty="0" smtClean="0">
                <a:ea typeface="굴림" pitchFamily="50" charset="-127"/>
              </a:rPr>
              <a:t>, </a:t>
            </a:r>
            <a:r>
              <a:rPr kumimoji="0" lang="ko-KR" altLang="en-US" dirty="0" smtClean="0">
                <a:ea typeface="굴림" pitchFamily="50" charset="-127"/>
              </a:rPr>
              <a:t>크기는 </a:t>
            </a:r>
            <a:r>
              <a:rPr kumimoji="0" lang="en-US" altLang="ko-KR" dirty="0" smtClean="0">
                <a:ea typeface="굴림" pitchFamily="50" charset="-127"/>
              </a:rPr>
              <a:t>Game view</a:t>
            </a:r>
            <a:r>
              <a:rPr kumimoji="0" lang="ko-KR" altLang="en-US" dirty="0" smtClean="0">
                <a:ea typeface="굴림" pitchFamily="50" charset="-127"/>
              </a:rPr>
              <a:t>크기에 따라 변경됨</a:t>
            </a:r>
            <a:endParaRPr kumimoji="0" lang="en-US" altLang="ko-KR" dirty="0" smtClean="0">
              <a:ea typeface="굴림" pitchFamily="50" charset="-127"/>
            </a:endParaRP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Pixel Perfect: </a:t>
            </a:r>
            <a:r>
              <a:rPr kumimoji="0" lang="ko-KR" altLang="en-US" dirty="0" smtClean="0">
                <a:ea typeface="굴림" pitchFamily="50" charset="-127"/>
              </a:rPr>
              <a:t>크기가 애매할 때 </a:t>
            </a:r>
            <a:r>
              <a:rPr kumimoji="0" lang="en-US" altLang="ko-KR" dirty="0" smtClean="0">
                <a:ea typeface="굴림" pitchFamily="50" charset="-127"/>
              </a:rPr>
              <a:t>Pixel</a:t>
            </a:r>
            <a:r>
              <a:rPr kumimoji="0" lang="ko-KR" altLang="en-US" dirty="0" smtClean="0">
                <a:ea typeface="굴림" pitchFamily="50" charset="-127"/>
              </a:rPr>
              <a:t>사이즈에 자동 맞춤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Screen Space – Camera</a:t>
            </a: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특정 카메라에 종속됨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World Space</a:t>
            </a: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선택한 카메라를 기준으로 </a:t>
            </a:r>
            <a:r>
              <a:rPr kumimoji="0" lang="en-US" altLang="ko-KR" dirty="0" smtClean="0">
                <a:ea typeface="굴림" pitchFamily="50" charset="-127"/>
              </a:rPr>
              <a:t>3</a:t>
            </a:r>
            <a:r>
              <a:rPr kumimoji="0" lang="ko-KR" altLang="en-US" dirty="0" smtClean="0">
                <a:ea typeface="굴림" pitchFamily="50" charset="-127"/>
              </a:rPr>
              <a:t>차원 화면으로 보여지게 할 수 있다</a:t>
            </a:r>
            <a:r>
              <a:rPr kumimoji="0" lang="en-US" altLang="ko-KR" dirty="0" smtClean="0">
                <a:ea typeface="굴림" pitchFamily="50" charset="-127"/>
              </a:rPr>
              <a:t>.</a:t>
            </a: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Canvas </a:t>
            </a:r>
            <a:r>
              <a:rPr kumimoji="0" lang="en-US" altLang="ko-KR" dirty="0" err="1" smtClean="0">
                <a:ea typeface="굴림" pitchFamily="50" charset="-127"/>
              </a:rPr>
              <a:t>Scaler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UI Scale Mode</a:t>
            </a: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Constant Pixel Size: </a:t>
            </a:r>
            <a:r>
              <a:rPr kumimoji="0" lang="ko-KR" altLang="en-US" dirty="0" smtClean="0">
                <a:ea typeface="굴림" pitchFamily="50" charset="-127"/>
              </a:rPr>
              <a:t>픽셀기반 크기 조절</a:t>
            </a:r>
            <a:endParaRPr kumimoji="0" lang="en-US" altLang="ko-KR" dirty="0" smtClean="0">
              <a:ea typeface="굴림" pitchFamily="50" charset="-127"/>
            </a:endParaRP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Scale with Screen Size: </a:t>
            </a:r>
            <a:r>
              <a:rPr kumimoji="0" lang="ko-KR" altLang="en-US" dirty="0" smtClean="0">
                <a:ea typeface="굴림" pitchFamily="50" charset="-127"/>
              </a:rPr>
              <a:t>해상도기반 크기 조절</a:t>
            </a:r>
            <a:endParaRPr kumimoji="0" lang="en-US" altLang="ko-KR" dirty="0" smtClean="0">
              <a:ea typeface="굴림" pitchFamily="50" charset="-127"/>
            </a:endParaRP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Constant Physical Size: </a:t>
            </a:r>
            <a:r>
              <a:rPr kumimoji="0" lang="ko-KR" altLang="en-US" dirty="0" smtClean="0">
                <a:ea typeface="굴림" pitchFamily="50" charset="-127"/>
              </a:rPr>
              <a:t>디스플레이 크기기반 조절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 dirty="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64641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UI System – UI Elements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55576" y="1017904"/>
            <a:ext cx="7345363" cy="4859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공통 요소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Intractable: </a:t>
            </a:r>
            <a:r>
              <a:rPr kumimoji="0" lang="ko-KR" altLang="en-US" dirty="0" smtClean="0">
                <a:ea typeface="굴림" pitchFamily="50" charset="-127"/>
              </a:rPr>
              <a:t>입력 반응 여부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Transition: </a:t>
            </a:r>
            <a:r>
              <a:rPr kumimoji="0" lang="ko-KR" altLang="en-US" dirty="0" smtClean="0">
                <a:ea typeface="굴림" pitchFamily="50" charset="-127"/>
              </a:rPr>
              <a:t>입력에 따른 변화</a:t>
            </a:r>
            <a:endParaRPr kumimoji="0" lang="en-US" altLang="ko-KR" dirty="0" smtClean="0">
              <a:ea typeface="굴림" pitchFamily="50" charset="-127"/>
            </a:endParaRP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None</a:t>
            </a: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Color Tint</a:t>
            </a: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Swap Sprite</a:t>
            </a: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Animation</a:t>
            </a: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Image</a:t>
            </a: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Raw Image</a:t>
            </a: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Button</a:t>
            </a: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Slider</a:t>
            </a: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Toggle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 dirty="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5282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Light</a:t>
            </a:r>
            <a:r>
              <a:rPr lang="ko-KR" altLang="en-US" dirty="0" smtClean="0"/>
              <a:t>의 종류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55576" y="1017904"/>
            <a:ext cx="7345363" cy="4283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Directional Type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태양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Point Type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등불</a:t>
            </a:r>
            <a:r>
              <a:rPr kumimoji="0" lang="en-US" altLang="ko-KR" dirty="0" smtClean="0">
                <a:ea typeface="굴림" pitchFamily="50" charset="-127"/>
              </a:rPr>
              <a:t>, </a:t>
            </a:r>
            <a:r>
              <a:rPr kumimoji="0" lang="ko-KR" altLang="en-US" dirty="0" smtClean="0">
                <a:ea typeface="굴림" pitchFamily="50" charset="-127"/>
              </a:rPr>
              <a:t>촛불</a:t>
            </a:r>
            <a:r>
              <a:rPr kumimoji="0" lang="en-US" altLang="ko-KR" dirty="0" smtClean="0">
                <a:ea typeface="굴림" pitchFamily="50" charset="-127"/>
              </a:rPr>
              <a:t>, </a:t>
            </a:r>
            <a:r>
              <a:rPr kumimoji="0" lang="ko-KR" altLang="en-US" dirty="0" smtClean="0">
                <a:ea typeface="굴림" pitchFamily="50" charset="-127"/>
              </a:rPr>
              <a:t>모닥불 등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Spot Type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서치라이트</a:t>
            </a:r>
            <a:r>
              <a:rPr kumimoji="0" lang="en-US" altLang="ko-KR" dirty="0" smtClean="0">
                <a:ea typeface="굴림" pitchFamily="50" charset="-127"/>
              </a:rPr>
              <a:t>, </a:t>
            </a:r>
            <a:r>
              <a:rPr kumimoji="0" lang="ko-KR" altLang="en-US" dirty="0" smtClean="0">
                <a:ea typeface="굴림" pitchFamily="50" charset="-127"/>
              </a:rPr>
              <a:t>손전등</a:t>
            </a:r>
            <a:r>
              <a:rPr kumimoji="0" lang="en-US" altLang="ko-KR" dirty="0" smtClean="0">
                <a:ea typeface="굴림" pitchFamily="50" charset="-127"/>
              </a:rPr>
              <a:t>, </a:t>
            </a:r>
            <a:r>
              <a:rPr kumimoji="0" lang="ko-KR" altLang="en-US" dirty="0" smtClean="0">
                <a:ea typeface="굴림" pitchFamily="50" charset="-127"/>
              </a:rPr>
              <a:t>무대조명 등</a:t>
            </a: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Area Type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광고판</a:t>
            </a:r>
            <a:r>
              <a:rPr kumimoji="0" lang="en-US" altLang="ko-KR" dirty="0" smtClean="0">
                <a:ea typeface="굴림" pitchFamily="50" charset="-127"/>
              </a:rPr>
              <a:t>, TV </a:t>
            </a:r>
            <a:r>
              <a:rPr kumimoji="0" lang="ko-KR" altLang="en-US" dirty="0" smtClean="0">
                <a:ea typeface="굴림" pitchFamily="50" charset="-127"/>
              </a:rPr>
              <a:t>등</a:t>
            </a:r>
            <a:endParaRPr kumimoji="0" lang="en-US" altLang="ko-KR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0343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UI System - Text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55576" y="1017904"/>
            <a:ext cx="7345363" cy="4859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20000"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Text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Font</a:t>
            </a: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Bitmap</a:t>
            </a:r>
          </a:p>
          <a:p>
            <a:pPr marL="1714500" lvl="3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글씨 그림을 만들어서 처리</a:t>
            </a:r>
            <a:endParaRPr kumimoji="0" lang="en-US" altLang="ko-KR" dirty="0" smtClean="0">
              <a:ea typeface="굴림" pitchFamily="50" charset="-127"/>
            </a:endParaRPr>
          </a:p>
          <a:p>
            <a:pPr marL="1714500" lvl="3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다양한 디자인 가능</a:t>
            </a:r>
            <a:endParaRPr kumimoji="0" lang="en-US" altLang="ko-KR" dirty="0" smtClean="0">
              <a:ea typeface="굴림" pitchFamily="50" charset="-127"/>
            </a:endParaRPr>
          </a:p>
          <a:p>
            <a:pPr marL="1714500" lvl="3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조합형 글자의 경우 표현이 어려움</a:t>
            </a:r>
            <a:endParaRPr kumimoji="0" lang="en-US" altLang="ko-KR" dirty="0" smtClean="0">
              <a:ea typeface="굴림" pitchFamily="50" charset="-127"/>
            </a:endParaRP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True type</a:t>
            </a:r>
          </a:p>
          <a:p>
            <a:pPr marL="1714500" lvl="3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벡터 정보 활용 </a:t>
            </a:r>
            <a:r>
              <a:rPr kumimoji="0" lang="en-US" altLang="ko-KR" dirty="0" smtClean="0">
                <a:ea typeface="굴림" pitchFamily="50" charset="-127"/>
              </a:rPr>
              <a:t>(</a:t>
            </a:r>
            <a:r>
              <a:rPr kumimoji="0" lang="ko-KR" altLang="en-US" dirty="0" smtClean="0">
                <a:ea typeface="굴림" pitchFamily="50" charset="-127"/>
              </a:rPr>
              <a:t>일반 폰트</a:t>
            </a:r>
            <a:r>
              <a:rPr kumimoji="0" lang="en-US" altLang="ko-KR" dirty="0">
                <a:ea typeface="굴림" pitchFamily="50" charset="-127"/>
              </a:rPr>
              <a:t> </a:t>
            </a:r>
            <a:r>
              <a:rPr kumimoji="0" lang="ko-KR" altLang="en-US" dirty="0" smtClean="0">
                <a:ea typeface="굴림" pitchFamily="50" charset="-127"/>
              </a:rPr>
              <a:t>파일</a:t>
            </a:r>
            <a:r>
              <a:rPr kumimoji="0" lang="en-US" altLang="ko-KR" dirty="0" smtClean="0">
                <a:ea typeface="굴림" pitchFamily="50" charset="-127"/>
              </a:rPr>
              <a:t>)</a:t>
            </a:r>
          </a:p>
          <a:p>
            <a:pPr marL="1714500" lvl="3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만들기 어렵고 독특한 디자인 표현 불가</a:t>
            </a:r>
            <a:endParaRPr kumimoji="0" lang="en-US" altLang="ko-KR" dirty="0" smtClean="0">
              <a:ea typeface="굴림" pitchFamily="50" charset="-127"/>
            </a:endParaRPr>
          </a:p>
          <a:p>
            <a:pPr marL="1714500" lvl="3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다양한 상황에 대응하기 편함</a:t>
            </a:r>
            <a:endParaRPr kumimoji="0" lang="en-US" altLang="ko-KR" dirty="0" smtClean="0">
              <a:ea typeface="굴림" pitchFamily="50" charset="-127"/>
            </a:endParaRP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Style, Size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Line Spacing</a:t>
            </a: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Input Field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 dirty="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04643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UI System - Panel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55576" y="1017904"/>
            <a:ext cx="7345363" cy="4859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20000"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UI </a:t>
            </a:r>
            <a:r>
              <a:rPr kumimoji="0" lang="ko-KR" altLang="en-US" dirty="0" smtClean="0">
                <a:ea typeface="굴림" pitchFamily="50" charset="-127"/>
              </a:rPr>
              <a:t>요소들의 묶음</a:t>
            </a:r>
            <a:r>
              <a:rPr kumimoji="0" lang="en-US" altLang="ko-KR" dirty="0" smtClean="0">
                <a:ea typeface="굴림" pitchFamily="50" charset="-127"/>
              </a:rPr>
              <a:t>(Group)</a:t>
            </a: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err="1" smtClean="0">
                <a:ea typeface="굴림" pitchFamily="50" charset="-127"/>
              </a:rPr>
              <a:t>Rect</a:t>
            </a:r>
            <a:r>
              <a:rPr kumimoji="0" lang="en-US" altLang="ko-KR" dirty="0" smtClean="0">
                <a:ea typeface="굴림" pitchFamily="50" charset="-127"/>
              </a:rPr>
              <a:t> Transform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Anchor</a:t>
            </a: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Layout: </a:t>
            </a:r>
            <a:r>
              <a:rPr kumimoji="0" lang="ko-KR" altLang="en-US" dirty="0" smtClean="0">
                <a:ea typeface="굴림" pitchFamily="50" charset="-127"/>
              </a:rPr>
              <a:t>하위 </a:t>
            </a:r>
            <a:r>
              <a:rPr kumimoji="0" lang="en-US" altLang="ko-KR" dirty="0" smtClean="0">
                <a:ea typeface="굴림" pitchFamily="50" charset="-127"/>
              </a:rPr>
              <a:t>UI</a:t>
            </a:r>
            <a:r>
              <a:rPr kumimoji="0" lang="ko-KR" altLang="en-US" dirty="0" smtClean="0">
                <a:ea typeface="굴림" pitchFamily="50" charset="-127"/>
              </a:rPr>
              <a:t>요소들의 정렬 방식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Container</a:t>
            </a:r>
            <a:r>
              <a:rPr kumimoji="0" lang="ko-KR" altLang="en-US" dirty="0" smtClean="0">
                <a:ea typeface="굴림" pitchFamily="50" charset="-127"/>
              </a:rPr>
              <a:t>용</a:t>
            </a:r>
            <a:endParaRPr kumimoji="0" lang="en-US" altLang="ko-KR" dirty="0" smtClean="0">
              <a:ea typeface="굴림" pitchFamily="50" charset="-127"/>
            </a:endParaRP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>
                <a:ea typeface="굴림" pitchFamily="50" charset="-127"/>
              </a:rPr>
              <a:t>Horizontal Layout Group</a:t>
            </a: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>
                <a:ea typeface="굴림" pitchFamily="50" charset="-127"/>
              </a:rPr>
              <a:t>Vertical Layout Group</a:t>
            </a: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>
                <a:ea typeface="굴림" pitchFamily="50" charset="-127"/>
              </a:rPr>
              <a:t>Grid Layout Group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Item</a:t>
            </a:r>
            <a:r>
              <a:rPr kumimoji="0" lang="ko-KR" altLang="en-US" dirty="0" smtClean="0">
                <a:ea typeface="굴림" pitchFamily="50" charset="-127"/>
              </a:rPr>
              <a:t>용</a:t>
            </a:r>
            <a:endParaRPr kumimoji="0" lang="en-US" altLang="ko-KR" dirty="0" smtClean="0">
              <a:ea typeface="굴림" pitchFamily="50" charset="-127"/>
            </a:endParaRP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>
                <a:ea typeface="굴림" pitchFamily="50" charset="-127"/>
              </a:rPr>
              <a:t>Layout </a:t>
            </a:r>
            <a:r>
              <a:rPr kumimoji="0" lang="en-US" altLang="ko-KR" dirty="0" smtClean="0">
                <a:ea typeface="굴림" pitchFamily="50" charset="-127"/>
              </a:rPr>
              <a:t>Element</a:t>
            </a: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Content Size Fitter</a:t>
            </a: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Aspect Ratio Fitter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 dirty="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83249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UI System - Scroll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55576" y="1017904"/>
            <a:ext cx="7345363" cy="4859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Scroll </a:t>
            </a:r>
            <a:r>
              <a:rPr kumimoji="0" lang="en-US" altLang="ko-KR" dirty="0" err="1" smtClean="0">
                <a:ea typeface="굴림" pitchFamily="50" charset="-127"/>
              </a:rPr>
              <a:t>Rect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Mask</a:t>
            </a:r>
            <a:r>
              <a:rPr kumimoji="0" lang="ko-KR" altLang="en-US" dirty="0" smtClean="0">
                <a:ea typeface="굴림" pitchFamily="50" charset="-127"/>
              </a:rPr>
              <a:t>와 함께 사용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Movement Type</a:t>
            </a: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Unrestricted</a:t>
            </a:r>
          </a:p>
          <a:p>
            <a:pPr marL="1714500" lvl="3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Scroll </a:t>
            </a:r>
            <a:r>
              <a:rPr kumimoji="0" lang="ko-KR" altLang="en-US" dirty="0" smtClean="0">
                <a:ea typeface="굴림" pitchFamily="50" charset="-127"/>
              </a:rPr>
              <a:t>영역 제한이 없음</a:t>
            </a:r>
            <a:endParaRPr kumimoji="0" lang="en-US" altLang="ko-KR" dirty="0" smtClean="0">
              <a:ea typeface="굴림" pitchFamily="50" charset="-127"/>
            </a:endParaRP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Elastic</a:t>
            </a:r>
          </a:p>
          <a:p>
            <a:pPr marL="1714500" lvl="3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Scroll View </a:t>
            </a:r>
            <a:r>
              <a:rPr kumimoji="0" lang="ko-KR" altLang="en-US" dirty="0" smtClean="0">
                <a:ea typeface="굴림" pitchFamily="50" charset="-127"/>
              </a:rPr>
              <a:t>영역을 벗어나면 튕겨짐</a:t>
            </a:r>
            <a:endParaRPr kumimoji="0" lang="en-US" altLang="ko-KR" dirty="0" smtClean="0">
              <a:ea typeface="굴림" pitchFamily="50" charset="-127"/>
            </a:endParaRP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Clamped</a:t>
            </a:r>
          </a:p>
          <a:p>
            <a:pPr marL="1714500" lvl="3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Scroll View </a:t>
            </a:r>
            <a:r>
              <a:rPr kumimoji="0" lang="ko-KR" altLang="en-US" dirty="0" smtClean="0">
                <a:ea typeface="굴림" pitchFamily="50" charset="-127"/>
              </a:rPr>
              <a:t>영역을 벗어나면 멈춤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Inertia</a:t>
            </a: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Drag</a:t>
            </a:r>
            <a:r>
              <a:rPr kumimoji="0" lang="ko-KR" altLang="en-US" dirty="0" smtClean="0">
                <a:ea typeface="굴림" pitchFamily="50" charset="-127"/>
              </a:rPr>
              <a:t>시 끝난 후에도 영향 주는 정도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 dirty="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72295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UI System - </a:t>
            </a:r>
            <a:r>
              <a:rPr lang="ko-KR" altLang="en-US" dirty="0" smtClean="0"/>
              <a:t>응용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55576" y="1017904"/>
            <a:ext cx="7345363" cy="4859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UI List</a:t>
            </a: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UI Popup</a:t>
            </a: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UI Drop down</a:t>
            </a:r>
          </a:p>
        </p:txBody>
      </p:sp>
    </p:spTree>
    <p:extLst>
      <p:ext uri="{BB962C8B-B14F-4D97-AF65-F5344CB8AC3E}">
        <p14:creationId xmlns:p14="http://schemas.microsoft.com/office/powerpoint/2010/main" val="24264298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UI System – Event System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55576" y="1017904"/>
            <a:ext cx="7345363" cy="4859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Input(Mouse, Touch)</a:t>
            </a:r>
            <a:r>
              <a:rPr kumimoji="0" lang="ko-KR" altLang="en-US" dirty="0" smtClean="0">
                <a:ea typeface="굴림" pitchFamily="50" charset="-127"/>
              </a:rPr>
              <a:t>에 의한 이벤트 처리 방법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UI Event</a:t>
            </a: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Event Trigger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UI Event</a:t>
            </a:r>
            <a:r>
              <a:rPr kumimoji="0" lang="ko-KR" altLang="en-US" dirty="0" smtClean="0">
                <a:ea typeface="굴림" pitchFamily="50" charset="-127"/>
              </a:rPr>
              <a:t>가 없는 경우 직접 설정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Physics </a:t>
            </a:r>
            <a:r>
              <a:rPr kumimoji="0" lang="en-US" altLang="ko-KR" dirty="0" err="1" smtClean="0">
                <a:ea typeface="굴림" pitchFamily="50" charset="-127"/>
              </a:rPr>
              <a:t>Raycaster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2D/3D Object Input </a:t>
            </a:r>
            <a:r>
              <a:rPr kumimoji="0" lang="ko-KR" altLang="en-US" dirty="0" smtClean="0">
                <a:ea typeface="굴림" pitchFamily="50" charset="-127"/>
              </a:rPr>
              <a:t>처리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Collider</a:t>
            </a:r>
            <a:r>
              <a:rPr kumimoji="0" lang="ko-KR" altLang="en-US" dirty="0" smtClean="0">
                <a:ea typeface="굴림" pitchFamily="50" charset="-127"/>
              </a:rPr>
              <a:t>가 있어야 함</a:t>
            </a:r>
            <a:r>
              <a:rPr kumimoji="0" lang="en-US" altLang="ko-KR" dirty="0" smtClean="0">
                <a:ea typeface="굴림" pitchFamily="50" charset="-127"/>
              </a:rPr>
              <a:t>.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해당 </a:t>
            </a:r>
            <a:r>
              <a:rPr kumimoji="0" lang="en-US" altLang="ko-KR" dirty="0" smtClean="0">
                <a:ea typeface="굴림" pitchFamily="50" charset="-127"/>
              </a:rPr>
              <a:t>Camera</a:t>
            </a:r>
            <a:r>
              <a:rPr kumimoji="0" lang="ko-KR" altLang="en-US" dirty="0" smtClean="0">
                <a:ea typeface="굴림" pitchFamily="50" charset="-127"/>
              </a:rPr>
              <a:t>에서 </a:t>
            </a:r>
            <a:r>
              <a:rPr kumimoji="0" lang="en-US" altLang="ko-KR" dirty="0" err="1" smtClean="0">
                <a:ea typeface="굴림" pitchFamily="50" charset="-127"/>
              </a:rPr>
              <a:t>Raycaster</a:t>
            </a:r>
            <a:r>
              <a:rPr kumimoji="0" lang="en-US" altLang="ko-KR" dirty="0" smtClean="0">
                <a:ea typeface="굴림" pitchFamily="50" charset="-127"/>
              </a:rPr>
              <a:t> </a:t>
            </a:r>
            <a:r>
              <a:rPr kumimoji="0" lang="ko-KR" altLang="en-US" dirty="0" smtClean="0">
                <a:ea typeface="굴림" pitchFamily="50" charset="-127"/>
              </a:rPr>
              <a:t>필요</a:t>
            </a:r>
            <a:endParaRPr kumimoji="0" lang="en-US" altLang="ko-KR" dirty="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24988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UI System – Drag &amp; Drop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55576" y="1017904"/>
            <a:ext cx="7345363" cy="4859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Event Proxy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UGUI/ON BEGIN DRAG: </a:t>
            </a:r>
            <a:r>
              <a:rPr kumimoji="0" lang="ko-KR" altLang="en-US" dirty="0" smtClean="0">
                <a:ea typeface="굴림" pitchFamily="50" charset="-127"/>
              </a:rPr>
              <a:t>드래그 시작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UGUI/ON DRAG: </a:t>
            </a:r>
            <a:r>
              <a:rPr kumimoji="0" lang="ko-KR" altLang="en-US" dirty="0" smtClean="0">
                <a:ea typeface="굴림" pitchFamily="50" charset="-127"/>
              </a:rPr>
              <a:t>드래그 중</a:t>
            </a:r>
            <a:endParaRPr kumimoji="0" lang="en-US" altLang="ko-KR" dirty="0" smtClean="0">
              <a:ea typeface="굴림" pitchFamily="50" charset="-127"/>
            </a:endParaRP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오직 </a:t>
            </a:r>
            <a:r>
              <a:rPr kumimoji="0" lang="en-US" altLang="ko-KR" dirty="0" smtClean="0">
                <a:ea typeface="굴림" pitchFamily="50" charset="-127"/>
              </a:rPr>
              <a:t>Object</a:t>
            </a:r>
            <a:r>
              <a:rPr kumimoji="0" lang="ko-KR" altLang="en-US" dirty="0" smtClean="0">
                <a:ea typeface="굴림" pitchFamily="50" charset="-127"/>
              </a:rPr>
              <a:t>위에서만 발생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UGUI/ON END DRAG: </a:t>
            </a:r>
            <a:r>
              <a:rPr kumimoji="0" lang="ko-KR" altLang="en-US" dirty="0" smtClean="0">
                <a:ea typeface="굴림" pitchFamily="50" charset="-127"/>
              </a:rPr>
              <a:t>드래그 끝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UGUI/ON DROP: </a:t>
            </a:r>
            <a:r>
              <a:rPr kumimoji="0" lang="ko-KR" altLang="en-US" dirty="0" smtClean="0">
                <a:ea typeface="굴림" pitchFamily="50" charset="-127"/>
              </a:rPr>
              <a:t>드래그가 위에서 끝날 때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3D Drag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Camera</a:t>
            </a:r>
            <a:r>
              <a:rPr kumimoji="0" lang="ko-KR" altLang="en-US" dirty="0" smtClean="0">
                <a:ea typeface="굴림" pitchFamily="50" charset="-127"/>
              </a:rPr>
              <a:t>에 </a:t>
            </a:r>
            <a:r>
              <a:rPr kumimoji="0" lang="en-US" altLang="ko-KR" dirty="0" err="1" smtClean="0">
                <a:ea typeface="굴림" pitchFamily="50" charset="-127"/>
              </a:rPr>
              <a:t>Raycaster</a:t>
            </a:r>
            <a:r>
              <a:rPr kumimoji="0" lang="ko-KR" altLang="en-US" dirty="0" smtClean="0">
                <a:ea typeface="굴림" pitchFamily="50" charset="-127"/>
              </a:rPr>
              <a:t>필요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Object</a:t>
            </a:r>
            <a:r>
              <a:rPr kumimoji="0" lang="ko-KR" altLang="en-US" dirty="0" smtClean="0">
                <a:ea typeface="굴림" pitchFamily="50" charset="-127"/>
              </a:rPr>
              <a:t>에 </a:t>
            </a:r>
            <a:r>
              <a:rPr kumimoji="0" lang="en-US" altLang="ko-KR" dirty="0" smtClean="0">
                <a:ea typeface="굴림" pitchFamily="50" charset="-127"/>
              </a:rPr>
              <a:t>Collider</a:t>
            </a:r>
            <a:r>
              <a:rPr kumimoji="0" lang="ko-KR" altLang="en-US" dirty="0" smtClean="0">
                <a:ea typeface="굴림" pitchFamily="50" charset="-127"/>
              </a:rPr>
              <a:t>필요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 dirty="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45769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UI System – Drag &amp; Drop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55576" y="1017904"/>
            <a:ext cx="7345363" cy="4859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Drag Move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좌표 변환 필요</a:t>
            </a:r>
            <a:endParaRPr kumimoji="0" lang="en-US" altLang="ko-KR" dirty="0" smtClean="0">
              <a:ea typeface="굴림" pitchFamily="50" charset="-127"/>
            </a:endParaRP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Screen </a:t>
            </a:r>
            <a:r>
              <a:rPr kumimoji="0" lang="ko-KR" altLang="en-US" dirty="0" smtClean="0">
                <a:ea typeface="굴림" pitchFamily="50" charset="-127"/>
              </a:rPr>
              <a:t>좌표 계</a:t>
            </a:r>
            <a:endParaRPr kumimoji="0" lang="en-US" altLang="ko-KR" dirty="0" smtClean="0">
              <a:ea typeface="굴림" pitchFamily="50" charset="-127"/>
            </a:endParaRP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World </a:t>
            </a:r>
            <a:r>
              <a:rPr kumimoji="0" lang="ko-KR" altLang="en-US" dirty="0" smtClean="0">
                <a:ea typeface="굴림" pitchFamily="50" charset="-127"/>
              </a:rPr>
              <a:t>좌표 계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 dirty="0" smtClean="0">
              <a:ea typeface="굴림" pitchFamily="50" charset="-127"/>
            </a:endParaRPr>
          </a:p>
        </p:txBody>
      </p:sp>
      <p:pic>
        <p:nvPicPr>
          <p:cNvPr id="1026" name="Picture 2" descr="http://i.stack.imgur.com/2uaq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754789"/>
            <a:ext cx="3454217" cy="312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1.gstatic.com/images?q=tbn:ANd9GcTCzAkwguea5p8RKoNkVGebh7O_jMyGPD28g554JoRb4rW1akz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193314"/>
            <a:ext cx="3519270" cy="2683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5734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UI System – Drag &amp; Drop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55576" y="1017904"/>
            <a:ext cx="7345363" cy="4859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62500" lnSpcReduction="20000"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Inventory System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Canvas</a:t>
            </a: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선택한 </a:t>
            </a:r>
            <a:r>
              <a:rPr kumimoji="0" lang="en-US" altLang="ko-KR" dirty="0" smtClean="0">
                <a:ea typeface="굴림" pitchFamily="50" charset="-127"/>
              </a:rPr>
              <a:t>Item</a:t>
            </a:r>
            <a:r>
              <a:rPr kumimoji="0" lang="ko-KR" altLang="en-US" dirty="0" smtClean="0">
                <a:ea typeface="굴림" pitchFamily="50" charset="-127"/>
              </a:rPr>
              <a:t>이 최상위로 보이기 위한 다른 </a:t>
            </a:r>
            <a:r>
              <a:rPr kumimoji="0" lang="en-US" altLang="ko-KR" dirty="0" smtClean="0">
                <a:ea typeface="굴림" pitchFamily="50" charset="-127"/>
              </a:rPr>
              <a:t>Canvas</a:t>
            </a: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Dragged Item</a:t>
            </a:r>
          </a:p>
          <a:p>
            <a:pPr marL="1714500" lvl="3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Drag</a:t>
            </a:r>
            <a:r>
              <a:rPr kumimoji="0" lang="ko-KR" altLang="en-US" dirty="0" smtClean="0">
                <a:ea typeface="굴림" pitchFamily="50" charset="-127"/>
              </a:rPr>
              <a:t>에 의해 움직이는 효과만 보여줌</a:t>
            </a:r>
            <a:endParaRPr kumimoji="0" lang="en-US" altLang="ko-KR" dirty="0" smtClean="0">
              <a:ea typeface="굴림" pitchFamily="50" charset="-127"/>
            </a:endParaRPr>
          </a:p>
          <a:p>
            <a:pPr marL="1714500" lvl="3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Canvas Group</a:t>
            </a:r>
            <a:r>
              <a:rPr kumimoji="0" lang="ko-KR" altLang="en-US" dirty="0" smtClean="0">
                <a:ea typeface="굴림" pitchFamily="50" charset="-127"/>
              </a:rPr>
              <a:t>에 의해 </a:t>
            </a:r>
            <a:r>
              <a:rPr kumimoji="0" lang="en-US" altLang="ko-KR" dirty="0" smtClean="0">
                <a:ea typeface="굴림" pitchFamily="50" charset="-127"/>
              </a:rPr>
              <a:t>Block </a:t>
            </a:r>
            <a:r>
              <a:rPr kumimoji="0" lang="en-US" altLang="ko-KR" dirty="0" err="1" smtClean="0">
                <a:ea typeface="굴림" pitchFamily="50" charset="-127"/>
              </a:rPr>
              <a:t>Raycast</a:t>
            </a:r>
            <a:r>
              <a:rPr kumimoji="0" lang="en-US" altLang="ko-KR" dirty="0" smtClean="0">
                <a:ea typeface="굴림" pitchFamily="50" charset="-127"/>
              </a:rPr>
              <a:t> disable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Panel</a:t>
            </a: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Grid Layout Group</a:t>
            </a:r>
            <a:r>
              <a:rPr kumimoji="0" lang="ko-KR" altLang="en-US" dirty="0" smtClean="0">
                <a:ea typeface="굴림" pitchFamily="50" charset="-127"/>
              </a:rPr>
              <a:t>으로 </a:t>
            </a:r>
            <a:r>
              <a:rPr kumimoji="0" lang="en-US" altLang="ko-KR" dirty="0" smtClean="0">
                <a:ea typeface="굴림" pitchFamily="50" charset="-127"/>
              </a:rPr>
              <a:t>Slot</a:t>
            </a:r>
            <a:r>
              <a:rPr kumimoji="0" lang="ko-KR" altLang="en-US" dirty="0" smtClean="0">
                <a:ea typeface="굴림" pitchFamily="50" charset="-127"/>
              </a:rPr>
              <a:t>관리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Slot</a:t>
            </a: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Grid Layout Group</a:t>
            </a:r>
            <a:r>
              <a:rPr kumimoji="0" lang="ko-KR" altLang="en-US" dirty="0" smtClean="0">
                <a:ea typeface="굴림" pitchFamily="50" charset="-127"/>
              </a:rPr>
              <a:t>으로 </a:t>
            </a:r>
            <a:r>
              <a:rPr kumimoji="0" lang="en-US" altLang="ko-KR" dirty="0" smtClean="0">
                <a:ea typeface="굴림" pitchFamily="50" charset="-127"/>
              </a:rPr>
              <a:t>Item</a:t>
            </a:r>
            <a:r>
              <a:rPr kumimoji="0" lang="ko-KR" altLang="en-US" dirty="0" smtClean="0">
                <a:ea typeface="굴림" pitchFamily="50" charset="-127"/>
              </a:rPr>
              <a:t>관리</a:t>
            </a:r>
            <a:endParaRPr kumimoji="0" lang="en-US" altLang="ko-KR" dirty="0" smtClean="0">
              <a:ea typeface="굴림" pitchFamily="50" charset="-127"/>
            </a:endParaRP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On Drop: Item</a:t>
            </a:r>
            <a:r>
              <a:rPr kumimoji="0" lang="ko-KR" altLang="en-US" dirty="0" smtClean="0">
                <a:ea typeface="굴림" pitchFamily="50" charset="-127"/>
              </a:rPr>
              <a:t>의 </a:t>
            </a:r>
            <a:r>
              <a:rPr kumimoji="0" lang="en-US" altLang="ko-KR" dirty="0" smtClean="0">
                <a:ea typeface="굴림" pitchFamily="50" charset="-127"/>
              </a:rPr>
              <a:t>Slot</a:t>
            </a:r>
            <a:r>
              <a:rPr kumimoji="0" lang="ko-KR" altLang="en-US" dirty="0" smtClean="0">
                <a:ea typeface="굴림" pitchFamily="50" charset="-127"/>
              </a:rPr>
              <a:t>을 바꿈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Item</a:t>
            </a: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On Begin Drag</a:t>
            </a:r>
            <a:endParaRPr kumimoji="0" lang="en-US" altLang="ko-KR" dirty="0">
              <a:ea typeface="굴림" pitchFamily="50" charset="-127"/>
            </a:endParaRPr>
          </a:p>
          <a:p>
            <a:pPr marL="1714500" lvl="3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Canvas</a:t>
            </a:r>
            <a:r>
              <a:rPr kumimoji="0" lang="ko-KR" altLang="en-US" dirty="0" smtClean="0">
                <a:ea typeface="굴림" pitchFamily="50" charset="-127"/>
              </a:rPr>
              <a:t>의 </a:t>
            </a:r>
            <a:r>
              <a:rPr kumimoji="0" lang="en-US" altLang="ko-KR" dirty="0" smtClean="0">
                <a:ea typeface="굴림" pitchFamily="50" charset="-127"/>
              </a:rPr>
              <a:t>Dragged Item Active</a:t>
            </a:r>
          </a:p>
          <a:p>
            <a:pPr marL="1714500" lvl="3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Sprite </a:t>
            </a:r>
            <a:r>
              <a:rPr kumimoji="0" lang="ko-KR" altLang="en-US" dirty="0" smtClean="0">
                <a:ea typeface="굴림" pitchFamily="50" charset="-127"/>
              </a:rPr>
              <a:t>복사하여 같게 보이게 함</a:t>
            </a:r>
            <a:r>
              <a:rPr kumimoji="0" lang="en-US" altLang="ko-KR" dirty="0" smtClean="0">
                <a:ea typeface="굴림" pitchFamily="50" charset="-127"/>
              </a:rPr>
              <a:t>.</a:t>
            </a: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On Drag</a:t>
            </a:r>
          </a:p>
          <a:p>
            <a:pPr marL="1714500" lvl="3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Canvas</a:t>
            </a:r>
            <a:r>
              <a:rPr kumimoji="0" lang="ko-KR" altLang="en-US" dirty="0" smtClean="0">
                <a:ea typeface="굴림" pitchFamily="50" charset="-127"/>
              </a:rPr>
              <a:t>의 </a:t>
            </a:r>
            <a:r>
              <a:rPr kumimoji="0" lang="en-US" altLang="ko-KR" dirty="0" smtClean="0">
                <a:ea typeface="굴림" pitchFamily="50" charset="-127"/>
              </a:rPr>
              <a:t>Dragged Item </a:t>
            </a:r>
            <a:r>
              <a:rPr kumimoji="0" lang="ko-KR" altLang="en-US" dirty="0" smtClean="0">
                <a:ea typeface="굴림" pitchFamily="50" charset="-127"/>
              </a:rPr>
              <a:t>움직임 </a:t>
            </a:r>
            <a:r>
              <a:rPr kumimoji="0" lang="ko-KR" altLang="en-US" dirty="0">
                <a:ea typeface="굴림" pitchFamily="50" charset="-127"/>
              </a:rPr>
              <a:t>처</a:t>
            </a:r>
            <a:r>
              <a:rPr kumimoji="0" lang="ko-KR" altLang="en-US" dirty="0" smtClean="0">
                <a:ea typeface="굴림" pitchFamily="50" charset="-127"/>
              </a:rPr>
              <a:t>리</a:t>
            </a:r>
            <a:endParaRPr kumimoji="0" lang="en-US" altLang="ko-KR" dirty="0" smtClean="0">
              <a:ea typeface="굴림" pitchFamily="50" charset="-127"/>
            </a:endParaRP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On End Drag</a:t>
            </a:r>
          </a:p>
          <a:p>
            <a:pPr marL="1714500" lvl="3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Canvas</a:t>
            </a:r>
            <a:r>
              <a:rPr kumimoji="0" lang="ko-KR" altLang="en-US" dirty="0" smtClean="0">
                <a:ea typeface="굴림" pitchFamily="50" charset="-127"/>
              </a:rPr>
              <a:t>의 </a:t>
            </a:r>
            <a:r>
              <a:rPr kumimoji="0" lang="en-US" altLang="ko-KR" dirty="0" smtClean="0">
                <a:ea typeface="굴림" pitchFamily="50" charset="-127"/>
              </a:rPr>
              <a:t>Dragged Item </a:t>
            </a:r>
            <a:r>
              <a:rPr kumimoji="0" lang="en-US" altLang="ko-KR" smtClean="0">
                <a:ea typeface="굴림" pitchFamily="50" charset="-127"/>
              </a:rPr>
              <a:t>Diactive</a:t>
            </a:r>
            <a:endParaRPr kumimoji="0" lang="en-US" altLang="ko-KR" dirty="0" smtClean="0">
              <a:ea typeface="굴림" pitchFamily="50" charset="-127"/>
            </a:endParaRP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Canvas Group</a:t>
            </a:r>
            <a:r>
              <a:rPr kumimoji="0" lang="ko-KR" altLang="en-US" dirty="0" smtClean="0">
                <a:ea typeface="굴림" pitchFamily="50" charset="-127"/>
              </a:rPr>
              <a:t>으로 개별 입력 처리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 dirty="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97103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Terrain System –Terrain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55576" y="1017904"/>
            <a:ext cx="7345363" cy="4859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Terrain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Terrain Tool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Terrain Data</a:t>
            </a: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Terrain Collider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Physics Material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Terrain Data</a:t>
            </a:r>
            <a:r>
              <a:rPr kumimoji="0" lang="ko-KR" altLang="en-US" dirty="0" smtClean="0">
                <a:ea typeface="굴림" pitchFamily="50" charset="-127"/>
              </a:rPr>
              <a:t>에 기반해서 자동 생성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Test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Character Controller</a:t>
            </a:r>
          </a:p>
        </p:txBody>
      </p:sp>
    </p:spTree>
    <p:extLst>
      <p:ext uri="{BB962C8B-B14F-4D97-AF65-F5344CB8AC3E}">
        <p14:creationId xmlns:p14="http://schemas.microsoft.com/office/powerpoint/2010/main" val="36860970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Terrain System - Object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55576" y="1017904"/>
            <a:ext cx="7345363" cy="4859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7500" lnSpcReduction="20000"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Tree</a:t>
            </a: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Glass</a:t>
            </a: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Wind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Tree</a:t>
            </a:r>
            <a:r>
              <a:rPr kumimoji="0" lang="ko-KR" altLang="en-US" dirty="0" smtClean="0">
                <a:ea typeface="굴림" pitchFamily="50" charset="-127"/>
              </a:rPr>
              <a:t>의 경우 </a:t>
            </a:r>
            <a:r>
              <a:rPr kumimoji="0" lang="en-US" altLang="ko-KR" dirty="0" smtClean="0">
                <a:ea typeface="굴림" pitchFamily="50" charset="-127"/>
              </a:rPr>
              <a:t>Wind Zone </a:t>
            </a:r>
            <a:r>
              <a:rPr kumimoji="0" lang="ko-KR" altLang="en-US" dirty="0" smtClean="0">
                <a:ea typeface="굴림" pitchFamily="50" charset="-127"/>
              </a:rPr>
              <a:t>필요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Water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Free </a:t>
            </a:r>
            <a:r>
              <a:rPr kumimoji="0" lang="ko-KR" altLang="en-US" dirty="0" smtClean="0">
                <a:ea typeface="굴림" pitchFamily="50" charset="-127"/>
              </a:rPr>
              <a:t>라이선스의 경우 </a:t>
            </a:r>
            <a:r>
              <a:rPr kumimoji="0" lang="en-US" altLang="ko-KR" dirty="0" smtClean="0">
                <a:ea typeface="굴림" pitchFamily="50" charset="-127"/>
              </a:rPr>
              <a:t>Basic</a:t>
            </a:r>
            <a:r>
              <a:rPr kumimoji="0" lang="ko-KR" altLang="en-US" dirty="0" smtClean="0">
                <a:ea typeface="굴림" pitchFamily="50" charset="-127"/>
              </a:rPr>
              <a:t>만 가능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Sun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Light</a:t>
            </a:r>
            <a:r>
              <a:rPr kumimoji="0" lang="ko-KR" altLang="en-US" dirty="0" smtClean="0">
                <a:ea typeface="굴림" pitchFamily="50" charset="-127"/>
              </a:rPr>
              <a:t>에 </a:t>
            </a:r>
            <a:r>
              <a:rPr kumimoji="0" lang="en-US" altLang="ko-KR" dirty="0" smtClean="0">
                <a:ea typeface="굴림" pitchFamily="50" charset="-127"/>
              </a:rPr>
              <a:t>Lenz Flare </a:t>
            </a:r>
            <a:r>
              <a:rPr kumimoji="0" lang="ko-KR" altLang="en-US" dirty="0" smtClean="0">
                <a:ea typeface="굴림" pitchFamily="50" charset="-127"/>
              </a:rPr>
              <a:t>필요</a:t>
            </a:r>
            <a:endParaRPr kumimoji="0" lang="en-US" altLang="ko-KR" dirty="0" smtClean="0">
              <a:ea typeface="굴림" pitchFamily="50" charset="-127"/>
            </a:endParaRPr>
          </a:p>
          <a:p>
            <a:pPr marL="1257300" lvl="2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Directional </a:t>
            </a:r>
            <a:r>
              <a:rPr kumimoji="0" lang="ko-KR" altLang="en-US" dirty="0" smtClean="0">
                <a:ea typeface="굴림" pitchFamily="50" charset="-127"/>
              </a:rPr>
              <a:t>타입은 안됨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Camera</a:t>
            </a:r>
            <a:r>
              <a:rPr kumimoji="0" lang="ko-KR" altLang="en-US" dirty="0" smtClean="0">
                <a:ea typeface="굴림" pitchFamily="50" charset="-127"/>
              </a:rPr>
              <a:t>에 </a:t>
            </a:r>
            <a:r>
              <a:rPr kumimoji="0" lang="en-US" altLang="ko-KR" dirty="0" smtClean="0">
                <a:ea typeface="굴림" pitchFamily="50" charset="-127"/>
              </a:rPr>
              <a:t>Flare Layer </a:t>
            </a:r>
            <a:r>
              <a:rPr kumimoji="0" lang="ko-KR" altLang="en-US" dirty="0" smtClean="0">
                <a:ea typeface="굴림" pitchFamily="50" charset="-127"/>
              </a:rPr>
              <a:t>필요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Sky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smtClean="0">
                <a:ea typeface="굴림" pitchFamily="50" charset="-127"/>
              </a:rPr>
              <a:t>Skybox Material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Fog</a:t>
            </a:r>
          </a:p>
        </p:txBody>
      </p:sp>
    </p:spTree>
    <p:extLst>
      <p:ext uri="{BB962C8B-B14F-4D97-AF65-F5344CB8AC3E}">
        <p14:creationId xmlns:p14="http://schemas.microsoft.com/office/powerpoint/2010/main" val="3592101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Light – Advance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55576" y="1017904"/>
            <a:ext cx="7345363" cy="4283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Cookie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이미지로 특정 패턴을 만들어 무늬를 표현하는 방법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Shadow Type</a:t>
            </a: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Draw Halo</a:t>
            </a: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Flare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렌즈 </a:t>
            </a:r>
            <a:r>
              <a:rPr kumimoji="0" lang="ko-KR" altLang="en-US" dirty="0" err="1" smtClean="0">
                <a:ea typeface="굴림" pitchFamily="50" charset="-127"/>
              </a:rPr>
              <a:t>플레어</a:t>
            </a:r>
            <a:r>
              <a:rPr kumimoji="0" lang="ko-KR" altLang="en-US" dirty="0" smtClean="0">
                <a:ea typeface="굴림" pitchFamily="50" charset="-127"/>
              </a:rPr>
              <a:t> 표현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Culling Mask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특정 </a:t>
            </a:r>
            <a:r>
              <a:rPr kumimoji="0" lang="en-US" altLang="ko-KR" dirty="0" smtClean="0">
                <a:ea typeface="굴림" pitchFamily="50" charset="-127"/>
              </a:rPr>
              <a:t>Layer</a:t>
            </a:r>
            <a:r>
              <a:rPr kumimoji="0" lang="ko-KR" altLang="en-US" dirty="0" smtClean="0">
                <a:ea typeface="굴림" pitchFamily="50" charset="-127"/>
              </a:rPr>
              <a:t>만 빛이 비춰지도록 조절</a:t>
            </a:r>
            <a:endParaRPr kumimoji="0" lang="en-US" altLang="ko-KR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94586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0"/>
            <a:ext cx="8784976" cy="692150"/>
          </a:xfrm>
        </p:spPr>
        <p:txBody>
          <a:bodyPr/>
          <a:lstStyle/>
          <a:p>
            <a:r>
              <a:rPr lang="en-US" altLang="ko-KR" sz="3600" dirty="0" smtClean="0"/>
              <a:t>Terrain System – Occlusion Culling</a:t>
            </a:r>
            <a:endParaRPr lang="ko-KR" altLang="en-US" sz="36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55576" y="1017904"/>
            <a:ext cx="7345363" cy="197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카메라에 보여지는 부분만 </a:t>
            </a:r>
            <a:r>
              <a:rPr kumimoji="0" lang="ko-KR" altLang="en-US" dirty="0" err="1" smtClean="0">
                <a:ea typeface="굴림" pitchFamily="50" charset="-127"/>
              </a:rPr>
              <a:t>렌더링하는</a:t>
            </a:r>
            <a:r>
              <a:rPr kumimoji="0" lang="ko-KR" altLang="en-US" dirty="0" smtClean="0">
                <a:ea typeface="굴림" pitchFamily="50" charset="-127"/>
              </a:rPr>
              <a:t> 기술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Window/Occlusion Culling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Visualization bake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 dirty="0" smtClean="0">
              <a:ea typeface="굴림" pitchFamily="50" charset="-127"/>
            </a:endParaRPr>
          </a:p>
        </p:txBody>
      </p:sp>
      <p:pic>
        <p:nvPicPr>
          <p:cNvPr id="1026" name="Picture 2" descr="http://docs.unity3d.com/410/Documentation/Images/manual/OcclusionCulling-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049656"/>
            <a:ext cx="5040560" cy="3134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699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Terrain System - LOD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61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55576" y="1017904"/>
            <a:ext cx="7345363" cy="4859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거리에 따라 보여짐을 다르게 하여 그래픽 리소스를 줄이는 기술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참고 동영상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>
                <a:ea typeface="굴림" pitchFamily="50" charset="-127"/>
                <a:hlinkClick r:id="rId2"/>
              </a:rPr>
              <a:t>https://</a:t>
            </a:r>
            <a:r>
              <a:rPr kumimoji="0" lang="en-US" altLang="ko-KR" dirty="0" smtClean="0">
                <a:ea typeface="굴림" pitchFamily="50" charset="-127"/>
                <a:hlinkClick r:id="rId2"/>
              </a:rPr>
              <a:t>www.youtube.com/watch?v=12Lg9PyHZpo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>
                <a:ea typeface="굴림" pitchFamily="50" charset="-127"/>
                <a:hlinkClick r:id="rId3"/>
              </a:rPr>
              <a:t>https://</a:t>
            </a:r>
            <a:r>
              <a:rPr kumimoji="0" lang="en-US" altLang="ko-KR" dirty="0" smtClean="0">
                <a:ea typeface="굴림" pitchFamily="50" charset="-127"/>
                <a:hlinkClick r:id="rId3"/>
              </a:rPr>
              <a:t>www.youtube.com/watch?v=sgJ1Q-9hPFw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endParaRPr kumimoji="0" lang="en-US" altLang="ko-KR" dirty="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74925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0" y="0"/>
            <a:ext cx="5148263" cy="6921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fontAlgn="auto" latinLnBrk="1" hangingPunct="1">
              <a:spcAft>
                <a:spcPts val="0"/>
              </a:spcAft>
              <a:defRPr/>
            </a:pPr>
            <a:r>
              <a:rPr kumimoji="0" lang="en-US" altLang="ko-KR" sz="3200" dirty="0">
                <a:latin typeface="HY견고딕" pitchFamily="18" charset="-127"/>
                <a:ea typeface="HY견고딕" pitchFamily="18" charset="-127"/>
                <a:cs typeface="+mj-cs"/>
              </a:rPr>
              <a:t> Q &amp; A</a:t>
            </a:r>
            <a:endParaRPr kumimoji="0" lang="ko-KR" altLang="en-US" sz="1300" dirty="0"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9215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296" y="2148086"/>
            <a:ext cx="2753669" cy="27814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1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836613"/>
            <a:ext cx="4470400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Shader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55576" y="1017904"/>
            <a:ext cx="7345363" cy="4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7500" lnSpcReduction="20000"/>
          </a:bodyPr>
          <a:lstStyle>
            <a:lvl1pPr>
              <a:defRPr sz="32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Lucida Sans Unicode" pitchFamily="34" charset="0"/>
                <a:ea typeface="맑은 고딕" pitchFamily="50" charset="-127"/>
              </a:defRPr>
            </a:lvl9pPr>
          </a:lstStyle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GPU</a:t>
            </a:r>
            <a:r>
              <a:rPr kumimoji="0" lang="ko-KR" altLang="en-US" dirty="0" smtClean="0">
                <a:ea typeface="굴림" pitchFamily="50" charset="-127"/>
              </a:rPr>
              <a:t>를 프로그래밍하는 것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그래픽 처리만 특화된 기능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ko-KR" altLang="en-US" dirty="0" smtClean="0">
                <a:ea typeface="굴림" pitchFamily="50" charset="-127"/>
              </a:rPr>
              <a:t>일반적인 프로그래밍은 </a:t>
            </a:r>
            <a:r>
              <a:rPr kumimoji="0" lang="en-US" altLang="ko-KR" dirty="0" smtClean="0">
                <a:ea typeface="굴림" pitchFamily="50" charset="-127"/>
              </a:rPr>
              <a:t>CPU</a:t>
            </a:r>
            <a:r>
              <a:rPr kumimoji="0" lang="ko-KR" altLang="en-US" dirty="0" smtClean="0">
                <a:ea typeface="굴림" pitchFamily="50" charset="-127"/>
              </a:rPr>
              <a:t>용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GPL(Graphic Processor Language)</a:t>
            </a:r>
            <a:r>
              <a:rPr kumimoji="0" lang="ko-KR" altLang="en-US" dirty="0" smtClean="0">
                <a:ea typeface="굴림" pitchFamily="50" charset="-127"/>
              </a:rPr>
              <a:t>을 배워야만 가능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err="1" smtClean="0">
                <a:ea typeface="굴림" pitchFamily="50" charset="-127"/>
              </a:rPr>
              <a:t>Shader</a:t>
            </a:r>
            <a:r>
              <a:rPr kumimoji="0" lang="ko-KR" altLang="en-US" dirty="0" smtClean="0">
                <a:ea typeface="굴림" pitchFamily="50" charset="-127"/>
              </a:rPr>
              <a:t>는 복잡한 하드웨어 의존성을 감춰준 방식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err="1" smtClean="0">
                <a:ea typeface="굴림" pitchFamily="50" charset="-127"/>
              </a:rPr>
              <a:t>Shader</a:t>
            </a:r>
            <a:r>
              <a:rPr kumimoji="0" lang="ko-KR" altLang="en-US" dirty="0" smtClean="0">
                <a:ea typeface="굴림" pitchFamily="50" charset="-127"/>
              </a:rPr>
              <a:t>를 만드는 것을 </a:t>
            </a:r>
            <a:r>
              <a:rPr kumimoji="0" lang="en-US" altLang="ko-KR" dirty="0" err="1" smtClean="0">
                <a:ea typeface="굴림" pitchFamily="50" charset="-127"/>
              </a:rPr>
              <a:t>Shader</a:t>
            </a:r>
            <a:r>
              <a:rPr kumimoji="0" lang="en-US" altLang="ko-KR" dirty="0" smtClean="0">
                <a:ea typeface="굴림" pitchFamily="50" charset="-127"/>
              </a:rPr>
              <a:t> </a:t>
            </a:r>
            <a:r>
              <a:rPr kumimoji="0" lang="ko-KR" altLang="en-US" dirty="0" smtClean="0">
                <a:ea typeface="굴림" pitchFamily="50" charset="-127"/>
              </a:rPr>
              <a:t>프로그래밍이라 부른다</a:t>
            </a:r>
            <a:r>
              <a:rPr kumimoji="0" lang="en-US" altLang="ko-KR" dirty="0" smtClean="0">
                <a:ea typeface="굴림" pitchFamily="50" charset="-127"/>
              </a:rPr>
              <a:t>.</a:t>
            </a: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Unity3D</a:t>
            </a:r>
            <a:r>
              <a:rPr kumimoji="0" lang="ko-KR" altLang="en-US" dirty="0" smtClean="0">
                <a:ea typeface="굴림" pitchFamily="50" charset="-127"/>
              </a:rPr>
              <a:t>에서는 </a:t>
            </a:r>
            <a:r>
              <a:rPr kumimoji="0" lang="en-US" altLang="ko-KR" dirty="0" err="1" smtClean="0">
                <a:ea typeface="굴림" pitchFamily="50" charset="-127"/>
              </a:rPr>
              <a:t>ShaderLab</a:t>
            </a:r>
            <a:r>
              <a:rPr kumimoji="0" lang="ko-KR" altLang="en-US" dirty="0" smtClean="0">
                <a:ea typeface="굴림" pitchFamily="50" charset="-127"/>
              </a:rPr>
              <a:t>을 배워야 함</a:t>
            </a:r>
            <a:endParaRPr kumimoji="0" lang="en-US" altLang="ko-KR" dirty="0" smtClean="0">
              <a:ea typeface="굴림" pitchFamily="50" charset="-127"/>
            </a:endParaRPr>
          </a:p>
          <a:p>
            <a:pPr marL="342900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err="1" smtClean="0">
                <a:ea typeface="굴림" pitchFamily="50" charset="-127"/>
              </a:rPr>
              <a:t>Shader</a:t>
            </a:r>
            <a:r>
              <a:rPr kumimoji="0" lang="ko-KR" altLang="en-US" dirty="0" smtClean="0">
                <a:ea typeface="굴림" pitchFamily="50" charset="-127"/>
              </a:rPr>
              <a:t>의 종류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Vertex </a:t>
            </a:r>
            <a:r>
              <a:rPr kumimoji="0" lang="en-US" altLang="ko-KR" dirty="0" err="1" smtClean="0">
                <a:ea typeface="굴림" pitchFamily="50" charset="-127"/>
              </a:rPr>
              <a:t>Shader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Pixel </a:t>
            </a:r>
            <a:r>
              <a:rPr kumimoji="0" lang="en-US" altLang="ko-KR" dirty="0" err="1" smtClean="0">
                <a:ea typeface="굴림" pitchFamily="50" charset="-127"/>
              </a:rPr>
              <a:t>Shader</a:t>
            </a:r>
            <a:endParaRPr kumimoji="0" lang="en-US" altLang="ko-KR" dirty="0" smtClean="0">
              <a:ea typeface="굴림" pitchFamily="50" charset="-127"/>
            </a:endParaRPr>
          </a:p>
          <a:p>
            <a:pPr marL="800100" lvl="1" indent="-342900" latinLnBrk="1">
              <a:spcBef>
                <a:spcPct val="20000"/>
              </a:spcBef>
              <a:buFont typeface="Arial" charset="0"/>
              <a:buChar char="•"/>
            </a:pPr>
            <a:r>
              <a:rPr kumimoji="0" lang="en-US" altLang="ko-KR" dirty="0" smtClean="0">
                <a:ea typeface="굴림" pitchFamily="50" charset="-127"/>
              </a:rPr>
              <a:t>Geometry </a:t>
            </a:r>
            <a:r>
              <a:rPr kumimoji="0" lang="en-US" altLang="ko-KR" dirty="0" err="1" smtClean="0">
                <a:ea typeface="굴림" pitchFamily="50" charset="-127"/>
              </a:rPr>
              <a:t>Shader</a:t>
            </a:r>
            <a:endParaRPr kumimoji="0" lang="en-US" altLang="ko-KR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1849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Vertex </a:t>
            </a:r>
            <a:r>
              <a:rPr lang="en-US" altLang="ko-KR" dirty="0" err="1" smtClean="0"/>
              <a:t>Shader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sp>
        <p:nvSpPr>
          <p:cNvPr id="4" name="AutoShape 4" descr="data:image/jpeg;base64,/9j/4AAQSkZJRgABAQAAAQABAAD/2wCEAAkGBxQTEhUUExQWFRQXGRwbGBgYGR8fHRogIBoYGhsgIBoeHSogGR8lHh0aITEhJSsrMC8xHB8zODYsNyktLisBCgoKBQUFDgUFDisZExkrKysrKysrKysrKysrKysrKysrKysrKysrKysrKysrKysrKysrKysrKysrKysrKysrK//AABEIAOcA2gMBIgACEQEDEQH/xAAcAAABBQEBAQAAAAAAAAAAAAAAAwQFBgcCAQj/xAA/EAACAQMDAgUCAwUFCAIDAAABAhEDEiEABDEiQQUTMlFhBnEHQoEUI1KRoTNicrHBQ4KSosLR4fAk8TRTsv/EABQBAQAAAAAAAAAAAAAAAAAAAAD/xAAUEQEAAAAAAAAAAAAAAAAAAAAA/9oADAMBAAIRAxEAPwDcdGjRoK39V/VH7IyU1p3u6lpJhVEwJ5JJzAxNpyNRP0d47uNxvCKrynlObFUBQb6QBHLcE8k99I/WtLzWrkCWpWR/ureY+SKjr99Mvw83CLu7WYBnpsEB/MZRiB7kBSY9gfY6DTdRfjvjabYKIL1XMU6Y5Y9yT+VF5LduACSAW/1L9RptVgQ9ZvRTBzkwCe4E4HucDvFPpXBjVrE1NxU5j2HCKOAox8Tk9tBLVvF68S1cpHNqoB/zKxH8/bR4PTr7mupNWstKmQz9bAueUQgEKAfUViYABi4jUJ57sQKYD1GNqZPlgnA4y+eW7ANlcjWj+GbEUaaoMx6mPLMeWP3PbgcDAGgdaNGjQGjRo0Bo0aNAaNGkd7uBTpvUIkIrMR9gT/poIPffWNGm7IErVWQlWsp8EYOWIBE4kSJBHIOpD6f8ZTd0RWRWUEkFXi4EEjMEgSIPPBHHGsybxkWfvKVRGH52j1Hlgad4AJzB57jVj/DbzEqbmmyBVJFWFOA7Frp9rlCYHdWk50F8018S36UKZqVCYHYCST2AUZJPtpt4547R2qg1CSzeimuXc+yrP82MKOSQM6zzd7+puKtWruSbVxTpKehVCqxHALObsk4YRiBACWo/VdXcVXek5CIbBTphXBbBPmMRAIECLliWHaTavp3xR66P5iBHpvaQDIPSrBh7SG4kwQRJ51n+xoCmV/KWgMUxDHg+xBJiCCPRjGrb9ILU86uWtKW0hIx1jzCwK9ja1Pv3GBoLTo0aNAaNGjQGjRo0Bph434qm2pGrUIAkBQTFzMYVR8k678U8SSgl9Q/AAyWPYAe/9ByYAnWa+M+M+e91Z0HIVLhCg9gDyT3J5+BAAJ7reKzs1nmlzLGpIW7uVVpKj+6VH35mLpJ5P7zzGFoxYbIwVEEG6YNvq767dlElCwA7FGs/mQAo+xAHtpou23W5qKtNFpKnUTUbJPYqAOACMnILDHpOgfeG0xTJcgGu8tEemRFzcdUQMkQIkrcdL/tN5gA1WcxambuYBbAcDPSogSek865reA1kpOx8tiqswUuxBIBIkWAEz3Mke+tI+l/CaNKktSnLNUUE1GHUQYMR+QcdI9syc6Bj9LfT9RGFbcWh46KS5FOcEl/zPEjEAAkZ51adGjQGjRo0Bo0aNAaNGjQGoj6ur2bLctj+ycCTAllKrntkjOo76q+sV2j+WtJqtS249SqigzFzEyDjsp7TGs98Z+otzviUquaNC5ehVVQSCrrLuxJIMHgcenhtAr9NLUao1SoEbhUBVgFuDYmTaWAPUVntiYMv9MeNfsmyx+93VV6gAYyFWm7UEZ25iELAepiWiACVr/hvgzqQuXps0MzVnYkiWEK37tjIjgKCR8xI1dlQR7UpICwBClQGuGGkxIEWm7M5InQN9ujtUq1mdqtUkByx9WLoUcUwLhCiBjPM6XRkqB0ZoXzAxa60ghKdoBwQ0iSPiCIbXfhf0+1Wu9JCSJBZiWtUFFkxPcggL3iOASNK8I8EobZYpU1U93gXMe5Zokn/AC4EAAaCjeH+CVK8qvmKOCzf2ZB7gupZ5z0gn2JiGN98H8PFCktO4uRlnPLscljHue3YQO2nujQGjRo0Bo0aNAaNGjQZd+I8VN4AcinTUCYIBYszdJBGRZ27DUDR39pCFRJ4sEDgmSPyjBzng6efVO5L73cFc/vIk8Laq04+TKkx8/zaeF0h5qe4ucnucWZ/49BLUNtwzEMeRHpHtHuf7x/SJjTnbLLuOCAjA+x6x/pB9xjSJQrlcjuv+q+324PwZlXw9wajEZDIv/K1Sf16sjtoH25r3UKs4YI1w/3Wgj3B7H9OQRqxfTG4g1KJ7HzE+zHrHzDyfs6jVT3VS4N5QvcBgI9OeVLHp/SZGDGo/a+N7i6m4s29swcvKkR1NZaoPS0GIKjJjQa5o1mG48R3/ls6+IEgKWFlCjmATElWBnHA03Pie6mDvdxUYjgCiv69NIWj5n+Z0Gr6NZTVq1+ln3O4wRISs4ABwe/VEhpI4XgSdSNtUcu1QezVagP6yxVj+i6DRdGqV4b9QGhh7vL7q/K/4aklD/gLfaIg2/abpKih0YMp7j/IjkH4ORoFtGjSO7rBKbueFUsf0BOgxXxDftX3FauVJVqr2AEYVG8tCQYElUU84n3yUdvuFaqackXAMQFa6B0tgCciwA/M9tR/gobyaa1CQYiBiTJnIzMzgR+o1YfA9upNSRaFVSCMQSXkz/ujn/KdA53G5ZFUUkMXJCNAWFYMbACSptU9MAfYmdO95QQtTqmKltN3uIBBWaRaB2FuQO5AmedNKZcuZQmAAsQJB/NDEESREHIt+dKeHuTuBScWoFLZjJLKbMSIkX5IOQII0F1+g9uBtvMAA852qQIi3CJEY9CoZ7kk99WPWZbTxqts1QUV8xLZqIThDlTbJFoZlY8wsMSDMrMU/wAQ0WBuNtWpT3UBwP0BDEDuQpA99BddGqLvfxLoqYSlzhTVq00VzMQtpd5+Co/zIaVvrjdDK0qRGJFtTHwGYqHzgRE+2g0XRrOqX1ZvHPVbSUHqApF2OOOmo1nYzDalPDPrdJ8vcGn5gibDaYMm7ynNwEDsWMg44kLjo032O9p1kD02Dqe4/wAj3B+DpxoDRo0aDF/qSlZutxBg+a5Ibgybv0weR2iZ038G3qGo5mSqgQBceomfTP8ACM8atX4jfTgFT9spgAvatUxOYCoxHyIQwQcJ7nVOWuVIJ6SODyp+D7DjBj40E6dy59KhflzJ/wCFTn/iGo95FYsTfCi5W9DScgqOcBcmeRzAGnm2rhx7Ecj2/wC4+dMkaSze7H+Q6R/RQf10Fn8O8TSpAHS4/Ifj+H+IfbjEgagqJCIATAXp/wCE2/5jTK+70Cf7xkAexBGSe4I/mNI7Ksykl5qdb5PqHW0wOD/Q+5bQPq1K8MQCgIMsMOwj44H+Ke+BrjYu6ItrAggE3DJMD8wg/qZOnK1lZSVM4P6Y7jkH4OmlOqAiz3AgdzgcDQPhvgQQ6EAiDHUM9sdX/Lp94b4or0xbdUZZVrR+ZTBkmFUnmCQc6g7C3qwP4R/1H/QY++nXhYKqGSAZbHZhe0A/pEHt9pBCcvqHi1B89R/kICn9WGo4bttlW/aKbN5a2HcpAipTZmUtaoAD04LyoBIBBmREjt64cSPsQeQfY/8AvseNJU0DNVDCQSEI9xYCR/Nm0GkU3DAEEEESCMgjsQe+on6wb/4O5GRdSdMGD1CwZ7c6ifoDxcMh2xYs9IdJIPUgMSDENEqenAFRBqZ+p/DX3G2qUqbBHa2CwMdLqxGOJAicxPB40GLbeoLSrZNzCIyTMkgfczPbBxp94JWcVWVgpBttDMRnqgMQpBPsOJ9zB0lvvDKm2rWujKz8hs3le6twce2BEEAnCKVAXaMm1cfrU59vv/40Fk8T3pphXamZBAFpBBDEAjMNzB9PYfOvEdJU3Xgq0kfma5ZxyDPbkR8ar9bxMEhGqK7jJNwi0YUE/lz+psnJOlKQS8VLwx4a1oABjIg9iBk9p+AAmaAqoTcy9TEgspMSZCkhgJk/Ykn3jTeslS8EMPLQMsKmRJWbJYiBaBEHuBkRrxtuHxkp3JJM+4EnAPv/AC99MfJRVttS4SJKjAH5iSPYqf8AeHzoFfNpsxKDzABE+qSeZY4gAgRPdsaKRqB5vIRY6Vg2k8kFgSYBGABg4EjKAqKP7Kf09J+SSQG+4M682dd2XJCE9RAyc5XqIiIx6e2gkdwrk3LVeFALHphgeBKgYAlzBB4g9R08NRQAGRVKmQQOme890n3yBgzI1F+G1Sl4HUtxlW7yqzn9eDjAGOdLbPeXixT1JKsTyIxx3JEGeM9+NBLbPxOpRq+ftpqoyqr02b1kBiFDdnAxcxOSgmMa0LwbxWnuaQq0jKnBBEMpHKsvKsDgg6y3aoUNRUMTD5OLv4vhgVVp+c9olfpLxcJu0qElV3fRURpBpus+SYOIIupsRMuaYnQaXo0aNAlututRGRxcrAhge4ODrGvG9p+zV3oOSzLlYBNyEkK2BAmCDwJDDW1apv4k+ECpSWuB1UjBI5tYgT/umDnEF9BmimopuoraR+VyLSPaBJH9I5g6V2VRSieZPpET6OB379vV+gGvfMK+rjs3b9fY/wBP5xo22AV/hYj+fUP6EDQSeo2kcEni5zPxcx/y0mrwf3Uz8ej9e33tE6R2Z6Vap3AII9AnPHY/Jn7iY0Cm4c2sydJCnr/QnA/MPvjvnTzaLZCt6oAu/ij/ACPe3j27wluMgD3Zf5XCf6TpyygiDnQLTpx4eIpU55sWfvAn+uojebjy6bXsALTDHEY4P/f+fzKmuThBA/iYH+i8n7mP10C71bOsEA8Z4b2B+faJI+ZIKOz3gqrBlQxdrGEM4LEgkd1tjA/XuNI1RarPlnCmCeeOB2E4wIGnS7dbAhAYAAZzxgaBfYbjyt3TqASbXIA5Po8wfcoqwPdQe2tSpuGAYGQRII7g8axhtwVrUDT6wrk9TYgq1M2tBJy4mZHtwY0X6N8UFRXo5DUoIDDhGmBPBghl6SQAF0DP8Utpfs1JkpTrIzgDsbqY+QAzqxI7A9p1ldNFEEol5HrtHAP5vbn7E+3bevFNitejUov6aiMjfZgQf89YNsKFanfSrFRWR3R5UmbWYSMjBHV/vT30D7bra5/w5J++uN9TFRGBAtIgSPUW6R+kkff7coU6DByLhAUdNpjJMfmntxx8a73O9IKqUnqE2GYiWzMRwMCToHNDbopttURwQIJH3HccfyPfTNNsDULyevCz1AWyBg+4lpEHHOld7XewsirIBKm/4/wxB+/se2uTUNghDjKwQQI7Zhu0HHvoOt5WKobsT0hhkScDHIyfn76c1ox+Qji4Ff0yBj/wdN/MvCv2LpaPYXrz/e9/bj3mVp+I+SArek4X+6ZAE+ySRn8v24CI22+QlwHUG7q6h09CfPP/AN+0vaO7oqRc1Ow4PUOk/lYGZXmJH8XxqRr0bXBBm9ZLe5Byf1DCPhQO2mW8NyO35VVrfkgHP6HA/U+x0Cu4oteloJpklWvwxBF0D4JUL1AGCcmZCPi9a6nVoiVqKDXpg9JuEsgU9z5qlpWfbvrrd1zTWE6oKkJPswOD+UYiDjsI7+16wyvLOjh5EH8kmPhbo5GAJOg2am0gEdxOutRH0pvPN2tIn1qqq8fxBRn7EQw+GGpfQGk9xQV1ZHAZWBVgeCCII/UaU0aDGPG/BdxtmYOn7sEhaxyrDsTAhSfZiMzEjJhBtyrmTcpANnAxIMCcjK9JMfy19BEaof119MbdKRr0v3FRTwnFSeVCQQGxcLQPTnEkBRGqiwsOAD+kDiO3216CEUAngAD5x2A5PwNNN7RY02ZXGUOSsyI7wROl0IUy4g/xEyP5/lHGIA++gb10YFCsoLj0iCT0NkDIU84Ez99OxTmCWZvm4gH9FgHRW9Sf4j//AC2k6lUU5n0nj7/w/r2/X40B5K3QFUAZaAMn8o/1/RffTmk7J6eP4Tx+h/L/AFHxptRqYwCxOSeBJ+TyOwicAaUsY8tb8Ln/AJiM/wAhoHdTeIQoJtJZcHnBuMAeqQIxPMc406YF/Vhf4e5/xH/pH6zMCFp0BfcMFcKxyZ75Jkj8sf4h31JPugyc2zhpPp/iz2xwf7ynvoOhkX+704/wiosfzy36j21c/wAPKVz7mt2by0X7L5hx97w0+zD21Qd/vC6lKa9uTIgdrRggyIBMRzBGtP8AoFB+zF19NSoWH2AWn/0aCyaov1x9INVZtxt4vMGpTjLkAKGUgghgoAI7gCMiGvWjQfPiVal7BljIWVIkwJjqtsOTI55iI0puNwqBZBWG4tPyPyyO+tf+o/ANk6PV3KpTAEvVu8vjEswIDRj1T21jrLD1ER2rJJsqMttS38ht4aOcWng2ydB7umNjeWrEMpxgDIORJEe/z9zOjdblQGyVD4yCIY4EHgzI4PMe517Q3CuoalMnkAYnuDMCQecg4zriiLlKVRaBKgcjIxnibSog/MToFN0WgFBb1JlsA9ax08/qY/UaXJBt5ksJnmQC2f5dse2NN3qkBcTnI/htOcn8oPf/ADnHu525ZkuMGTgcRa2DPqEn45Og7rbh+laZ6S3fj0tNsEHInIIEwcniQZyabG+AFOFUCIHEGY/9+NRtevDIGGQZleOComT0zPfHyde7lng2gKW6eozM4yo5gSeZGfnQPN0vk0zfkYl/c4GRzPYRj7YGvN6pdh/E1OpZH5B0dQj80Tn3IH3bCqalSPUyZaThT2AjEd8CfTPfRSUqWqIZeIHZIJBiPd2tMeo9EkaCz+E7p9uP2mm7QG60LyKqAWlTcYum4q0gzaJtJGtRo1QyhlMqwBB+CJGsSpbZzSSgpLVbVooTkdUUwwHsJljzgyTg62rZ7cU6aUwSQihQTyYAEn50C2jRo0Bqm/W305VrE113Nqov9m4ARR+YhwpIJ74JOMiBq5aqv1Vt95XcU6NJPKWDNSqFV25mFVmhewIGc9gdBmW92TU6LM0wysSDyhIJgn5/kDgTI129TMCSfYc/9h9zGrbufobeVkZKlaigYEEIGIgiMyA3vw2o3xT6cqbMKHtZD+dRAn2b2Y+/f+mgro2DlxabYVjYvByoiSME5iIyD9xzuNulsxOVMmSYDAnJyOP01MbAdTn7L/IXf9f9NNvGdtCuy8FTd8GD1fb3/n7nQNriuG47N/of+/8A6eqzwMeo4H3/APGT9gdcVNyo+fj7+84H6xpDw/Z1dw00ZqUxgCmrVBOJ/eLgDgfHUJjGgXVoFqC4jE9h9z7/AAM6QVessYZuATwI9RA7CTHv0gTqy7H6O3zQPKpU1/vvbj4VA/8AIxq3fTP0NR2wDVT59bkswhQeZVJIGcgmSDJESdBUfp/6Ur1wCB5dM5NRxlvlVwW7ZwscExGtN8F8MTbUUo0ySqTBbkySx4AHJPGnujQGjRo0Fb/EOgW2NVlW9qUVABH5T1c4HSW1kDLUek9QHy6dK5mbBZ2A6gOYHYn9BIg62/6n3Bp7SsyoXNhUKqlpLdI6RyBMn4B1jT7cOFXCq0KApyV7gsO1oOB7cnQK7XZKoVIt6RaVxEAAj2jggGeWOm7XB6g6bQFLPmATcMr9ljmB7zjSm9qmVFJyTMgtEAD1W4k4MTkdQ54098OqqC59ICrMniC/JP357zOgi6W2sY2seoTmCJGCIxAgiAIHq0mzurgBRaARcD6ZKwIPHBjmJE9gZDxCkDHkjquEAiEnvHcdN2VBETidNiXQQ6KvuWfB9+qy3Pt7dhoO1DARaoHclif59OdIJTMhi37pewEdokGSbYnAj4xALHceKKuGrUwv8MktGI4DYHsR7Tp/4Nsa2/Nu2peYJF1V3BpgR2YAw3EraDBJjQIftKVBarAKZYlebeFCgZAIABMcA/B1O/T/AIZud5b5NICgDIrv00z7Wp6qnMysKSOV1e/APoKhR6q0V6hIY3DoBAAwhJmIBlixB4jjVuGgr/gX0nS25WoxNWsuQ7CApIINicJgkTloJEnVg0aNAaNGjQGm+031Krd5dRKlptaxg1pHIMHB+Dqr/iX4sKVBKOS1drSASGKiC0QCT1FFI9mM4nVBS1XWqHAr0wWFVXZlSFvWVJuCOqspVsNH90DQbdpPcUVdSjgMrCCDwRrjY1memjstjMqllmbSQCRPeDjUP4/9W0NsGEmrVXmnTgkGARceEwQc5gzB0ETvPpfa7Wm1SrXrCncYHSSSzdKKBTLu2QqgSTjnR4DttjXcqKFUdIINVyQ8gEi0VGEhSpIIGG7w0VLxDcVtxu1/aCrWyUmfLQ8BVUdwG9RIJlcjC6deC1PKqUVNRrqdWZLxcvmmmREw3SXmZPSOAYAaPsfAdrREUtvRpx/BTVf8hqR0aNAaNGjQGjRo0Bo0aNAhvd5TpLfVdaayBLEASeBnknsO+oNvB/D98RWC06sGSyOQCSPzhGAfpP5gcEazLxjxapX31WtLk0qj06QIY2Q4QQBFOGI9TGZZpIA6Zr8OfFmbeKqyRVpveOkAIhmm0KSCwZioZSQysDMBJDSKPg23QQtCko+Ka/8AbTPefSmzqQTQpqw4amLGH6rE/YyNSW+3tOijVKrBEXkn/wBkn2AydZn459YVtySqltvt2ZESxwK1QsRzHoEG4BTPpkwSAHnjabPb7jy/NrVnUG5RaFpm28ipUWmbZA9hAiSJzcvCvANjVpJU/Zqb4/2o8wqe4l5yDIx+mswoIfMlrkqBFqMqKCuDUFvpMCDBJiYWQRjV6/DOv/8AkU/yzTqqLbbVdSgBXlSPK4+RzoLfQ2FJPRSpr/hUD/Iac6NGgNGjRoDRo0aA0aNRHjH1LtdrivWVW5tEs3x0KC0H3jQUT8T6obxHaJ1myk7sEawi4labF5EAWvjM+x1CbWgXqqBcyvWo0zBLAq1RPMm4XLKtJnpm2AC0lp9SePrut21cbes9NwiUmS02hcqzANg3lipJxIjJGu6firVKq1XdtsrXWQR5jTTsILBjEWllFt3eZB0GhfV/1f5Zaht5NQA31AVin2gXGC3Pvb3zjWdeXVYVqhVVqyQlxJLSgDMRBuxcSC0iSTmNc7Xyg5ZqtvlAcvEhjlgrk+kLdwfbnTyhQqVnVaIevU6nlDhLiLQ7L002i4dRzHtgA73PR5fmMRJZcWhGuFxNxDESVElo5J1I/R3gdSpVILXUqdZzUZlm4XXBAflgvMwqjIkTK/T/ANBG1TvKjOV4pqQAAAQssqg+k+lTEzlpnV22Wzp0kFOkioi8KoAA7nA+c6BfRo0aA0aNGgNGjRoDXFWoFUseACT9hnSW+3tOiheq600HLOwA/mdZ/wDVH4nbc0alPah6zspAeAiqpwX6yGIgkrAhiOe+goPhNQ1lDVbRUqlqhEKpdywLJFQQUJk+pRg4ESbV+HrU9vW3283EoadlFMdTX/vniCS7MbMTPSTiSBUfCPGzSIpmlUwAAqPTPSTczFcsrYEP1egZgiO/ClLdTyrSatQJBDNAXAUmy6wsICyaZzAMBNePeN1d5XDm4EKTSoFoVJKqCSpy5ugtJiYAAmUXpLTBtdLbkuC0yWDlluZhcSRBg4wSwjJhsrLCDzDTvUVFlWuBWXcyRMFmXEE2kmRECy/T/wBIbysVdz+yUri0QA7TgHy5ME8yxBBjHbQQTOUkBWI8wAKbhUd7hUUIbZYEOViAeAYEDWrfSPg77emxqtNSobiMdAyQkgANBLMTHLnsBpfwX6bobYDy1LOJ/eObnzzBPon2UAfGpfQGjRo0Bo0aNAaNGjQUb8V/H6m2o0qdF2SpVfJT1lAVVgp/KSzoLuwmM6zSht5uELVuAYySTJkM9xkmAvEckcmJu/4v3GrtAoBhapzwDdRj+gc/p21StqwDBwjsapgtgQo9LZIEDJxjq5xOgmv2NmYOKhVVYSEwjFuJzJtkMWBE44jRUdAasBiQKJYglgP3pl1djFy2r8mII4jj9logihZhjIBU3Ry4yJOfzcdfsDpbbCoeprUcVAWBzcFdUJwQAoCKxgtkCY0D3wzwp9/VqLmmjLFZjytr1adiA+oypk8DMzwdO8O2FOggSmsL/Un3J7nWXeCeIPtNyKkdAL0nWfUrEVA6EgXFLSmebTgSDrRfCPqXabnFDcU3aAbAwDieJQ9Q/UaCW0aNQ3if1Vs9uSKu5pKw5QNc/t6Flv6aCZ0aprfiVs5ARa7ycRRZPnmrZiJM/B042n4g7J2Kl2pxJJdSAAIkkiQoyDLQD20Fq0aS2u5SoivTdXRhKspBUj3BGCNK6A0aNGgwH608Vqbvd1fOUstKo9OikgBAGdb5mQSq3nHeOwGvaGyIglRH+zPmMJbEdIWPhYyeozMMY/cVVavWqQba1erheIao9QsSYAAViPYE9wdSe3pAAE0UIVk8sLFxBYGSbRAgMAZwBOZ0DjayAlxt9T1KWXuEZFxzE2gEDEZ4OmniQCKoRPLD0hBjqBtqM8hZiGRVM5hrSBGnFEEswQ3veQzNIlDXqKymcghhbb/MiWOlq9IvP9oSzEiBFsJmAWtIYyVMnqK+qY0F7+jfpWnC7ut+8q1AKiKYtpg9a4AALgwSYw0xBkm6ay36I+uE21Ebbcq/7t2p0mpU2bpBMKVWWNsesC0gwOM37YfUW1rA+XXpsV9QuAZf8SmGX9RoJTRqK8Q+pNpQE1dzRSeLqiyfsJk/pqs7/wDFXZJIprXrEchKZWMTkVCpAAyTGgvejWbn8WV6/wD4O5ITm2wngHi75AxMmR21N+CfiJsdwype1Go0QtZSskzAD5psSQQAGJMGONBbdGjRoDRo0aDIfxI3nmeIlcW0KKgg92ZryMfBpxzknUN4TWUeUKgIYsVIgkGEqCBHP25Mkxp79fbIp4nVMst4SqkwAYRKRAkQcqxIzBYHvmGpsxqEiGU8GSpDQCcZ6goWOIIbQWA1lJuqSPJYKGcFcESzXGINjKexlCeI15uaDPTdC7hnkoOkEB7mmbZDKLyYPb502XxJXpVFr9AqNZHapIWkcjA4PRMn5HMam7C1FKFgRciQCBBE3sPSJCgw3+ugl9zvFVZqFnSn5IZbJGHVkYWryAQbSeXMekSlWp06pFyNUU9SKVuRDmTLqW7jKCZuIiTpstcLSw94WlEYLXi+WEerkNPs8ydK71riGV/JN2SCLh0t6gcKfy9z1CCNA139KmpHmF3ZiBCLURI5IZWMCYPVIGSREQPdttgpYqrKQelA5tmLibFYzNwlucTInRU3hAIuZQhuY2cmM9VkGVM3H3E94T2zUlHmLeRUybfMzJ6II+CARx3xGQdopWmZpkEs16pVPTmbhlfStp/4eCYMhQg9Fz0irf2lQq3MEEsbpY4BBYA/I6dM9l0uzhz1KsCbwcsIEyTwJggmPYCDYvVFwcdJY22NBIACQSeCAvAbtMnMA/2G5fZBatKoqFgDUQgCm5MSz01Eq04NQTgEmIjWk/Tf1BT3lMsoKOhtqU29SHMfdTEqwwR+sZXtd55VFxTpMUDsCi2iCXxb1fIEDHtmZct4nU29ddzRtwkvTEy1NW6kEgE3ByVwAHVADBMhsWmvie7FGjVqsQFpozknsFUsT/TSu03C1EWohuR1DKfcESD/AC0x+pvD23G0rUV9ToQOIJ5tMjhvSfgnQYB4bSsWmsiVIWoS0A20275iSTx2P21MbFz5dZqNIl1HlqkAA8lOSOSwEjmwz7iC21UKA5hCoN5amVYOenkmLpBRl7H4mZHbbix1JYs6KSYYojXHJBBHs2JJBPsTITO424aKfmsrVFV14XCgTBZeqWtJIwTUYxg6UqVQCahSo4RMWuwLg5dLWfH+zEAnqge4EfvdwqkoFZnBFpJBwxPmXMWMqDBABObRjMIbZwouBNJKTNk97pYkAdBMsOT7mCI0HVOkQqhHUx5YLOJki9bQMOGUEWky3cEm7Rv/AAtGVfMRzcxVRF1sEg3EsxMk4cwwJQCZz6u1H7qlYanlrK1GBhSoCjpgnvMqM4mNcVNwDSqupeoXlbQzQCAFgG60QwOCTjPbQMKe2porBKdNLQehiLYMkkNLMR7RbdmRBw+2tIMSFIgQGpkwKazAYIvBMs0sTHV7EFN1HSljMHjByqhZIGGIiYjv6sjt7XqEiohQ+gAu0QT19xNhyPaOBEiAkT0MJC3Ak0Zrtc38fUwmTxcTwFOcg8V6SuFDQxt8tJdQakhblgrgqAvGSFYHg6KBZh0imgBXy2XNyloYjAHBic8A99C1DTSKdL/aTGLTJLFubm6Sx46gPfQTfgX1XuNi4SqGq7QCWJMtTEA3UxJJRZzTJZlFsdg+rbbcLURXRgyOAyspkMCJBB7gjWKptkKuhQrSAJBR4DXH94TEZuE3KCbmB7DVi/DD6giqdoxJp1UFbbuY9TAmtTImQ1wepEfx8CBoNN0aNGgY+L+E0tzTsqqGHY91PuD2P+fBkawvx7Z/s+5q0KTiEaAxIUkgKzMVyshiBwoMjga+gtYp+IuyNHxFmyBWtqUmPCsUNN1+1yIx/wAZ99BW6NPzFN74AKqSpS6MZkkqLh2ImPkzL0a5IpmiQUukEgACVYGCuCYJ7c9zxphRrATcy2gAMowZAg8sS0C2Y5HvweVdTSRupQApwrAsIEyIg4mAf/GgkEdbqopgh2MmYhukAyR6uDlZI4xxrmtXE0mcE1YgMsYBWcExbJHDc8Z14Hdi90eXYvEBol4PsPfEHiIONIbGobacANTKkAMSGkhTkgTwpyeqZnQe7iu4FZnUQDi097FgkGM8YE5/SPfMAYdRUQYQRIOBkMJBIniO/MzpNQ7CpdbGbJY9UqEn0gZ47czwRp3t6avUAZTVZVJBERJiCjEgDAbgz9+dA3pOi1br/wB4VMQ/EEe5Igd5H6cDTpd0SPLNUBiSwYBRyxJYEzkExH27HTuglS9j0gAdLM0embpCqR3AIETBiIwnUrVsOQqPcbxMlVEhhJEACAeCJzoO6aOPLtKtBVXBkQFPSbhM9dpGBgk/ZWojM1VHUBFQFSputY3E5IBUAhTIGJiQBhnSTpreWCjFiDJyT/ZgW8NLAiTgTg6URyA4lqtSmlpBCwWYkyYAUEkKwmcsRkjAaH+G++voPTzFOoTTJiTTqAVaZgAQBcyxAizVu1m/4WFBX3K0z0rTpU49vKasM+xIcSvIIM860jQUj8TvA6LbWtuQoSuiiHGJkqsOCCriI5BIjEaxqnTqMsM7FSFU2WW5wwIOCBDcSMCZzr6L+ofDBudtWoE2+YhUH2MdJ/QwdfPNGaTEVLlNK9XUAEA9AIOCAQ0rnt9o0DlNtTT+0VRe4UW9wpggkwRw0cKJA9hqSZSErAxUBm1Jk/2ScHh+Rloj392lMW2J1NyS5BGQCJYsMQWkET+nf3ZMQ2OlqihiynonuIOJAgWx2OZk6B3t6jgrLiLWuVuSSUwWgEA4Aw3AyRppUZmvtVabgvbPMBiSSoiRPSMyPYSY7aR5LNLMEw4J6ZCngenA7TMZ00VpBblyhYORANxLEcfeAO4n30DkKbmHUVcTerEzGDCCB3BwCJJ5zrijXbpsqAqpZHLRJOScgrB6STPuR7wsiKGJDSEWGpqIA4JBybCAo72meDM67Z/3as1MBQrVczcjgA4VckG70g9lPzoGiwTSAaJZmREUrcsNKlDJ7jtwRzadSNt9S9g6gIZZ3AUC4ReOoZh+VgR2JyuPDnBBU0zTtLNcCZk4iXICkliAWPp7EGWy0gUJUPXWo/DZAF2YmAwKhjgFpY8zGgW21Io1NlC3Q9jIsIskFbu0xAn5AFpzpjX3poVKW5kg0HpPADBbVNK8dwSRXqdRPDkYIGnabqAWLYpqymmjN1e+BBLABSYAm4gjTTx5baZSYp+WiqOSBJVuAQAQUGQ2COMQH0EDr3TLwWsX29Fzy1JCf1UHnT3QGoD60+nF3tAqIFZJakx7NjBPIUwJ+wOYjU/o0HzmWdJptbTqFiroyFZIksha6Lh6ZHYiJHDkVmuizpHVySASTAMLdghjxjHEa1/6q+jqO865NKsBAqKAZGDDqcOJA9mHYiTrMPHfo7dbMNVfympyBchweyg0mdbmPMJLSYE8aBjQYrVuBV0IAIGAGliIMnOeDiSODnTffVAVdUYI6tEnEZBVYPODE9s/q2oVEdQadObiA5TpINw5m0qQZECe38I08va+20eWALiYgQTEqsg8yTgdI4zoPBDMq2klQGBJwDwInCkCSVC4kdtOUr1GSC1juQRaM5iCC0+lfgcfMmHDlGFNgbHypUcB8k/EWxmctOQTD+rbKXIX6pDEXTKsO8xzOPYmBxoHzViLEaoRaR3HA4IBGQcLGeSM6XTfMazEoIKjJJUEtAOIJXCLg/PvqOXapcaiwCqjKYwS1wEc+kH5I+dJvu0ZGD1QVqEWwQLgYX8uZtFwAiZ40DtWu8tHliLnAXjOYYmAW6pKsYNvGuX3ZETFP94CQvJVSgEdhMAgZ75wdFfeEArIVSqhTAuABckgDAIgGYPA4OdNtuSrItrB2UeYSQSq0xcoDE4I5gkckxAjQSngPiNbbmpWp7gIrN5fUl97mo2RJuKLcgkZzJkDWrfS/j/7SGRhFWmFLYIVla6x1nNpKsIMGVPaCce8LDWEqoQOAVYjJZiEkAHhAVAJPJaQedXv8MJbcb2oMqPLRm7O4uLRjEAjAxLH2khoesq/FD6PcO2924ZlImtTXkEKReAeQcEgcEXZliNV0aD5voVjMyWBGFYALC95EC1iceoDAica7p7m0BWKqEpi5AbiOIie3T7GJ/lqn1H+Ge2rlnon9nqMZaFDU2PeaZwpIkErHJOTnWR7/b1KTvSD03VFCipQuNOGZlHqWQB/dlfkydA6okhUEuQhEelr8RMeo47f3Tx2ZV6kioptN3TAYwULxgCVDrcTyTEROlqLqxaoyJgD94xnGfUCsjMgjjAIjGua4HlCmzQSLulekgDAuMgQbV7fqc6B1sixMCFuId7T6wAODAthgAPgEfOvKDDHlyRbUp3ZNuYgjuIDGBkT2mdR+yqAosrDgWQDAUDvaxADDmCMggxGn1T3Yui0+TCkMMgzAOALsHvjvkHW13xu8wAMxphr/wAhiW4jBILen+E9XOniu4NNLgrgSVUGWhbeZMzI6gAcGeIEXzC3nra5SizCjMGAftAj1EaV/bhLMgKVMIGcMBME+phLjJJnss4I0DpajBL1AphmvqXGTA65YDkhQBddnHOIg/GqhIqASxqZNxCiGQkqBA/gQSv/AO1vuHL7lnak0BhaFUngzBEJgAEqBdJwDzOvaG0eoVQetleJbqUCQjGF6fWHgHsg7CQs/hHjW72nlstWrUpU0pg0Xjy3BECx3DVFJ4CyJP8AdGdj29YOiuplWAYH3BEj+msH3G8NrmCWZUFhANO4s0QvJa51xBMtnkHW3eD7LyqFGmxJZKaKc91UA8Y7aB9o0aNAaxD61r123VU10qJ+akKs+WACAqqJtqcBmtnqYZGI2/WP/X/iFavvK1IkolAAUlIEyRJqi5ZJJhVYYAU5lmXQVKpRueFcWtF0ZtkBIDAghmIUkzm5vg6VrmA15FpAprA5MkCV75YDHcfbUzvdnP8A8fziHJlT0TjN/puuGAfeR2OoqvNopqqq0Rdkw3pUEHm03G2Y6Z+NA23u1MghbEVjaLozBkCDap7A55YGLde0nuZCS4ZlJwrKpPTiIEHkGT+vYSRWm4WjUqEEkdIIzHUSMXE475k9+7Tf0raohqjC0ySoAOV9QZQVOPVxgfYAnRpyzk0qaiZMkSwUAEkhTIBmczxOOekvCqDaHBAAMm0RxA5kYkckx8BE1ARa3mrbJuMkd4lptA5kkiYPzHC7i8hlRwWgKxl+k5MMCRByZmRC9PuC1GgGN+EnB9yog9oADMUMDJBXg40m2580xBWmGN1mZtkBVYZY3GenOWEkiNO/CPBam9rlKJZiIDNBWkgGGJNsXcr7ysAYNul+F/hjtKZDVS9dgIhiQv2AksB8XHvMydBQfCPC6+7dKe3m2mOok9KyLYYxKD81gM9IwuSNh+m/Aqezo+VTzJudjy7QqyY+FUfYDk50+2Wzp0kCUkWmg4VFCgfYDGl9AaNGjQVf8SqVdvD6y7eZI67RLFACWAUZaYCkDNpaM6xNgrhqflRfbIRTAa5rpfAcgAAD82Obdbr9e7+pQ8P3NWlIqLTNpHKyQpYfKglv01jnhYRQqmAys0kO15XqUsPd3Obu5u7A6CNFJggYrafLfJ5WbSAF/hM8Y5mPZXdUGAqMbyEXrBACm+Y6SAVAtkjgST8l8SjBKkPNhTqmABGTcTAJkYzDKOTptta5LA1GLN6HVR0lyD6sGQFwJ7NgcjQM6CFKhUqRk3WwBJFx7r0tk/3YXkGNOE24gFUWmVY4YxAuIJFuQtsmQwGOMaWbaqbWDKpRmDMZpmRIWFE3i0wTz1Dv1BjXoWFEJpl4LKt4qZFswWwvPGO8TA0DkNBALOqh4yJulMAGMLLdyBHtk6Taq04YQzLabTAHpIUryWCHIHt7RpnuK1pk08FlllcQQQBHIk5JC47wJEjsF3LMxZAOm1BEA+zEWgDJJU5AbMjAOd5vVQNYDluoOMkWkAALBE9TQCO9oLET5sXIAREFSqxDAU0BqEhYtCXSIzm3HPbWg/Rf4c0npLW3SMsz5dEOwhJNpc4Zmb1RIAkYkY0LwrwXb7YEUKNOlPNqgE9hJ5b9dBSvor6CKFNxvJLhvMSizXBHOQ7n0s65iMDmWMFdE0aNAaNGjQGqx9WfR6b1kcvYyiD03BsyvcEWktwe+vdGghdl+GsE+buAyQAAlIKeSeWZlzj8vbSf1J+GyFQ20BvDBmSo5YMeCwLEhTGLfSccZnzRoIWj9F78ZNBFbtbVUheCABAxPPv/AEEg30RvHT/Yo5a4k1GxItMWoZhTA4yJ0aNAnW/C+vErXologIEZKa/oC1x4yRyO2dSm2/DRSQau4cDPTSUKMxOWDTwOAO/udGjQXPwnwultqYpUUCIO3cn3JOWPydPNGjQGjRo0Bo0aNAnuKKurI6hlYEMpEgg4II7jVQf8NdoP7N69LmLXUxJnmojNHwT/AKa80aB5sfoLZICGpmtKhSKpuUgf3AAk4GbZwPbVT8f/AA3rI5bZkPTZizU2MOJUrAY9LACAC2QBm450aNBFUvpDxJwq/s4UBQGNR6csREehzwSTMdu+pnafhxujmpuaKt2hGcjmZYlAZBiLQBgZidGjQSOy/C6ip66pIGYpoqZ7mTcZ+eck99WPwz6S2lAqyUQXXKs5LsD3ILk2n5EaNGgnNGjRoDRo0aD/2Q=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data:image/jpeg;base64,/9j/4AAQSkZJRgABAQAAAQABAAD/2wCEAAkGBxQTEhUUExQWFRQXGRwbGBgYGR8fHRogIBoYGhsgIBoeHSogGR8lHh0aITEhJSsrMC8xHB8zODYsNyktLisBCgoKBQUFDgUFDisZExkrKysrKysrKysrKysrKysrKysrKysrKysrKysrKysrKysrKysrKysrKysrKysrKysrK//AABEIAOcA2gMBIgACEQEDEQH/xAAcAAABBQEBAQAAAAAAAAAAAAAAAwQFBgcCAQj/xAA/EAACAQMDAgUCAwUFCAIDAAABAhEDEiEABDEiQQUTMlFhBnEHQoEUI1KRoTNicrHBQ4KSosLR4fAk8TRTsv/EABQBAQAAAAAAAAAAAAAAAAAAAAD/xAAUEQEAAAAAAAAAAAAAAAAAAAAA/9oADAMBAAIRAxEAPwDcdGjRoK39V/VH7IyU1p3u6lpJhVEwJ5JJzAxNpyNRP0d47uNxvCKrynlObFUBQb6QBHLcE8k99I/WtLzWrkCWpWR/ureY+SKjr99Mvw83CLu7WYBnpsEB/MZRiB7kBSY9gfY6DTdRfjvjabYKIL1XMU6Y5Y9yT+VF5LduACSAW/1L9RptVgQ9ZvRTBzkwCe4E4HucDvFPpXBjVrE1NxU5j2HCKOAox8Tk9tBLVvF68S1cpHNqoB/zKxH8/bR4PTr7mupNWstKmQz9bAueUQgEKAfUViYABi4jUJ57sQKYD1GNqZPlgnA4y+eW7ANlcjWj+GbEUaaoMx6mPLMeWP3PbgcDAGgdaNGjQGjRo0Bo0aNAaNGkd7uBTpvUIkIrMR9gT/poIPffWNGm7IErVWQlWsp8EYOWIBE4kSJBHIOpD6f8ZTd0RWRWUEkFXi4EEjMEgSIPPBHHGsybxkWfvKVRGH52j1Hlgad4AJzB57jVj/DbzEqbmmyBVJFWFOA7Frp9rlCYHdWk50F8018S36UKZqVCYHYCST2AUZJPtpt4547R2qg1CSzeimuXc+yrP82MKOSQM6zzd7+puKtWruSbVxTpKehVCqxHALObsk4YRiBACWo/VdXcVXek5CIbBTphXBbBPmMRAIECLliWHaTavp3xR66P5iBHpvaQDIPSrBh7SG4kwQRJ51n+xoCmV/KWgMUxDHg+xBJiCCPRjGrb9ILU86uWtKW0hIx1jzCwK9ja1Pv3GBoLTo0aNAaNGjQGjRo0Bph434qm2pGrUIAkBQTFzMYVR8k678U8SSgl9Q/AAyWPYAe/9ByYAnWa+M+M+e91Z0HIVLhCg9gDyT3J5+BAAJ7reKzs1nmlzLGpIW7uVVpKj+6VH35mLpJ5P7zzGFoxYbIwVEEG6YNvq767dlElCwA7FGs/mQAo+xAHtpou23W5qKtNFpKnUTUbJPYqAOACMnILDHpOgfeG0xTJcgGu8tEemRFzcdUQMkQIkrcdL/tN5gA1WcxambuYBbAcDPSogSek865reA1kpOx8tiqswUuxBIBIkWAEz3Mke+tI+l/CaNKktSnLNUUE1GHUQYMR+QcdI9syc6Bj9LfT9RGFbcWh46KS5FOcEl/zPEjEAAkZ51adGjQGjRo0Bo0aNAaNGjQGoj6ur2bLctj+ycCTAllKrntkjOo76q+sV2j+WtJqtS249SqigzFzEyDjsp7TGs98Z+otzviUquaNC5ehVVQSCrrLuxJIMHgcenhtAr9NLUao1SoEbhUBVgFuDYmTaWAPUVntiYMv9MeNfsmyx+93VV6gAYyFWm7UEZ25iELAepiWiACVr/hvgzqQuXps0MzVnYkiWEK37tjIjgKCR8xI1dlQR7UpICwBClQGuGGkxIEWm7M5InQN9ujtUq1mdqtUkByx9WLoUcUwLhCiBjPM6XRkqB0ZoXzAxa60ghKdoBwQ0iSPiCIbXfhf0+1Wu9JCSJBZiWtUFFkxPcggL3iOASNK8I8EobZYpU1U93gXMe5Zokn/AC4EAAaCjeH+CVK8qvmKOCzf2ZB7gupZ5z0gn2JiGN98H8PFCktO4uRlnPLscljHue3YQO2nujQGjRo0Bo0aNAaNGjQZd+I8VN4AcinTUCYIBYszdJBGRZ27DUDR39pCFRJ4sEDgmSPyjBzng6efVO5L73cFc/vIk8Laq04+TKkx8/zaeF0h5qe4ucnucWZ/49BLUNtwzEMeRHpHtHuf7x/SJjTnbLLuOCAjA+x6x/pB9xjSJQrlcjuv+q+324PwZlXw9wajEZDIv/K1Sf16sjtoH25r3UKs4YI1w/3Wgj3B7H9OQRqxfTG4g1KJ7HzE+zHrHzDyfs6jVT3VS4N5QvcBgI9OeVLHp/SZGDGo/a+N7i6m4s29swcvKkR1NZaoPS0GIKjJjQa5o1mG48R3/ls6+IEgKWFlCjmATElWBnHA03Pie6mDvdxUYjgCiv69NIWj5n+Z0Gr6NZTVq1+ln3O4wRISs4ABwe/VEhpI4XgSdSNtUcu1QezVagP6yxVj+i6DRdGqV4b9QGhh7vL7q/K/4aklD/gLfaIg2/abpKih0YMp7j/IjkH4ORoFtGjSO7rBKbueFUsf0BOgxXxDftX3FauVJVqr2AEYVG8tCQYElUU84n3yUdvuFaqackXAMQFa6B0tgCciwA/M9tR/gobyaa1CQYiBiTJnIzMzgR+o1YfA9upNSRaFVSCMQSXkz/ujn/KdA53G5ZFUUkMXJCNAWFYMbACSptU9MAfYmdO95QQtTqmKltN3uIBBWaRaB2FuQO5AmedNKZcuZQmAAsQJB/NDEESREHIt+dKeHuTuBScWoFLZjJLKbMSIkX5IOQII0F1+g9uBtvMAA852qQIi3CJEY9CoZ7kk99WPWZbTxqts1QUV8xLZqIThDlTbJFoZlY8wsMSDMrMU/wAQ0WBuNtWpT3UBwP0BDEDuQpA99BddGqLvfxLoqYSlzhTVq00VzMQtpd5+Co/zIaVvrjdDK0qRGJFtTHwGYqHzgRE+2g0XRrOqX1ZvHPVbSUHqApF2OOOmo1nYzDalPDPrdJ8vcGn5gibDaYMm7ynNwEDsWMg44kLjo032O9p1kD02Dqe4/wAj3B+DpxoDRo0aDF/qSlZutxBg+a5Ibgybv0weR2iZ038G3qGo5mSqgQBceomfTP8ACM8atX4jfTgFT9spgAvatUxOYCoxHyIQwQcJ7nVOWuVIJ6SODyp+D7DjBj40E6dy59KhflzJ/wCFTn/iGo95FYsTfCi5W9DScgqOcBcmeRzAGnm2rhx7Ecj2/wC4+dMkaSze7H+Q6R/RQf10Fn8O8TSpAHS4/Ifj+H+IfbjEgagqJCIATAXp/wCE2/5jTK+70Cf7xkAexBGSe4I/mNI7Ksykl5qdb5PqHW0wOD/Q+5bQPq1K8MQCgIMsMOwj44H+Ke+BrjYu6ItrAggE3DJMD8wg/qZOnK1lZSVM4P6Y7jkH4OmlOqAiz3AgdzgcDQPhvgQQ6EAiDHUM9sdX/Lp94b4or0xbdUZZVrR+ZTBkmFUnmCQc6g7C3qwP4R/1H/QY++nXhYKqGSAZbHZhe0A/pEHt9pBCcvqHi1B89R/kICn9WGo4bttlW/aKbN5a2HcpAipTZmUtaoAD04LyoBIBBmREjt64cSPsQeQfY/8AvseNJU0DNVDCQSEI9xYCR/Nm0GkU3DAEEEESCMgjsQe+on6wb/4O5GRdSdMGD1CwZ7c6ifoDxcMh2xYs9IdJIPUgMSDENEqenAFRBqZ+p/DX3G2qUqbBHa2CwMdLqxGOJAicxPB40GLbeoLSrZNzCIyTMkgfczPbBxp94JWcVWVgpBttDMRnqgMQpBPsOJ9zB0lvvDKm2rWujKz8hs3le6twce2BEEAnCKVAXaMm1cfrU59vv/40Fk8T3pphXamZBAFpBBDEAjMNzB9PYfOvEdJU3Xgq0kfma5ZxyDPbkR8ar9bxMEhGqK7jJNwi0YUE/lz+psnJOlKQS8VLwx4a1oABjIg9iBk9p+AAmaAqoTcy9TEgspMSZCkhgJk/Ykn3jTeslS8EMPLQMsKmRJWbJYiBaBEHuBkRrxtuHxkp3JJM+4EnAPv/AC99MfJRVttS4SJKjAH5iSPYqf8AeHzoFfNpsxKDzABE+qSeZY4gAgRPdsaKRqB5vIRY6Vg2k8kFgSYBGABg4EjKAqKP7Kf09J+SSQG+4M682dd2XJCE9RAyc5XqIiIx6e2gkdwrk3LVeFALHphgeBKgYAlzBB4g9R08NRQAGRVKmQQOme890n3yBgzI1F+G1Sl4HUtxlW7yqzn9eDjAGOdLbPeXixT1JKsTyIxx3JEGeM9+NBLbPxOpRq+ftpqoyqr02b1kBiFDdnAxcxOSgmMa0LwbxWnuaQq0jKnBBEMpHKsvKsDgg6y3aoUNRUMTD5OLv4vhgVVp+c9olfpLxcJu0qElV3fRURpBpus+SYOIIupsRMuaYnQaXo0aNAlututRGRxcrAhge4ODrGvG9p+zV3oOSzLlYBNyEkK2BAmCDwJDDW1apv4k+ECpSWuB1UjBI5tYgT/umDnEF9BmimopuoraR+VyLSPaBJH9I5g6V2VRSieZPpET6OB379vV+gGvfMK+rjs3b9fY/wBP5xo22AV/hYj+fUP6EDQSeo2kcEni5zPxcx/y0mrwf3Uz8ej9e33tE6R2Z6Vap3AII9AnPHY/Jn7iY0Cm4c2sydJCnr/QnA/MPvjvnTzaLZCt6oAu/ij/ACPe3j27wluMgD3Zf5XCf6TpyygiDnQLTpx4eIpU55sWfvAn+uojebjy6bXsALTDHEY4P/f+fzKmuThBA/iYH+i8n7mP10C71bOsEA8Z4b2B+faJI+ZIKOz3gqrBlQxdrGEM4LEgkd1tjA/XuNI1RarPlnCmCeeOB2E4wIGnS7dbAhAYAAZzxgaBfYbjyt3TqASbXIA5Po8wfcoqwPdQe2tSpuGAYGQRII7g8axhtwVrUDT6wrk9TYgq1M2tBJy4mZHtwY0X6N8UFRXo5DUoIDDhGmBPBghl6SQAF0DP8Utpfs1JkpTrIzgDsbqY+QAzqxI7A9p1ldNFEEol5HrtHAP5vbn7E+3bevFNitejUov6aiMjfZgQf89YNsKFanfSrFRWR3R5UmbWYSMjBHV/vT30D7bra5/w5J++uN9TFRGBAtIgSPUW6R+kkff7coU6DByLhAUdNpjJMfmntxx8a73O9IKqUnqE2GYiWzMRwMCToHNDbopttURwQIJH3HccfyPfTNNsDULyevCz1AWyBg+4lpEHHOld7XewsirIBKm/4/wxB+/se2uTUNghDjKwQQI7Zhu0HHvoOt5WKobsT0hhkScDHIyfn76c1ox+Qji4Ff0yBj/wdN/MvCv2LpaPYXrz/e9/bj3mVp+I+SArek4X+6ZAE+ySRn8v24CI22+QlwHUG7q6h09CfPP/AN+0vaO7oqRc1Ow4PUOk/lYGZXmJH8XxqRr0bXBBm9ZLe5Byf1DCPhQO2mW8NyO35VVrfkgHP6HA/U+x0Cu4oteloJpklWvwxBF0D4JUL1AGCcmZCPi9a6nVoiVqKDXpg9JuEsgU9z5qlpWfbvrrd1zTWE6oKkJPswOD+UYiDjsI7+16wyvLOjh5EH8kmPhbo5GAJOg2am0gEdxOutRH0pvPN2tIn1qqq8fxBRn7EQw+GGpfQGk9xQV1ZHAZWBVgeCCII/UaU0aDGPG/BdxtmYOn7sEhaxyrDsTAhSfZiMzEjJhBtyrmTcpANnAxIMCcjK9JMfy19BEaof119MbdKRr0v3FRTwnFSeVCQQGxcLQPTnEkBRGqiwsOAD+kDiO3216CEUAngAD5x2A5PwNNN7RY02ZXGUOSsyI7wROl0IUy4g/xEyP5/lHGIA++gb10YFCsoLj0iCT0NkDIU84Ez99OxTmCWZvm4gH9FgHRW9Sf4j//AC2k6lUU5n0nj7/w/r2/X40B5K3QFUAZaAMn8o/1/RffTmk7J6eP4Tx+h/L/AFHxptRqYwCxOSeBJ+TyOwicAaUsY8tb8Ln/AJiM/wAhoHdTeIQoJtJZcHnBuMAeqQIxPMc406YF/Vhf4e5/xH/pH6zMCFp0BfcMFcKxyZ75Jkj8sf4h31JPugyc2zhpPp/iz2xwf7ynvoOhkX+704/wiosfzy36j21c/wAPKVz7mt2by0X7L5hx97w0+zD21Qd/vC6lKa9uTIgdrRggyIBMRzBGtP8AoFB+zF19NSoWH2AWn/0aCyaov1x9INVZtxt4vMGpTjLkAKGUgghgoAI7gCMiGvWjQfPiVal7BljIWVIkwJjqtsOTI55iI0puNwqBZBWG4tPyPyyO+tf+o/ANk6PV3KpTAEvVu8vjEswIDRj1T21jrLD1ER2rJJsqMttS38ht4aOcWng2ydB7umNjeWrEMpxgDIORJEe/z9zOjdblQGyVD4yCIY4EHgzI4PMe517Q3CuoalMnkAYnuDMCQecg4zriiLlKVRaBKgcjIxnibSog/MToFN0WgFBb1JlsA9ax08/qY/UaXJBt5ksJnmQC2f5dse2NN3qkBcTnI/htOcn8oPf/ADnHu525ZkuMGTgcRa2DPqEn45Og7rbh+laZ6S3fj0tNsEHInIIEwcniQZyabG+AFOFUCIHEGY/9+NRtevDIGGQZleOComT0zPfHyde7lng2gKW6eozM4yo5gSeZGfnQPN0vk0zfkYl/c4GRzPYRj7YGvN6pdh/E1OpZH5B0dQj80Tn3IH3bCqalSPUyZaThT2AjEd8CfTPfRSUqWqIZeIHZIJBiPd2tMeo9EkaCz+E7p9uP2mm7QG60LyKqAWlTcYum4q0gzaJtJGtRo1QyhlMqwBB+CJGsSpbZzSSgpLVbVooTkdUUwwHsJljzgyTg62rZ7cU6aUwSQihQTyYAEn50C2jRo0Bqm/W305VrE113Nqov9m4ARR+YhwpIJ74JOMiBq5aqv1Vt95XcU6NJPKWDNSqFV25mFVmhewIGc9gdBmW92TU6LM0wysSDyhIJgn5/kDgTI129TMCSfYc/9h9zGrbufobeVkZKlaigYEEIGIgiMyA3vw2o3xT6cqbMKHtZD+dRAn2b2Y+/f+mgro2DlxabYVjYvByoiSME5iIyD9xzuNulsxOVMmSYDAnJyOP01MbAdTn7L/IXf9f9NNvGdtCuy8FTd8GD1fb3/n7nQNriuG47N/of+/8A6eqzwMeo4H3/APGT9gdcVNyo+fj7+84H6xpDw/Z1dw00ZqUxgCmrVBOJ/eLgDgfHUJjGgXVoFqC4jE9h9z7/AAM6QVessYZuATwI9RA7CTHv0gTqy7H6O3zQPKpU1/vvbj4VA/8AIxq3fTP0NR2wDVT59bkswhQeZVJIGcgmSDJESdBUfp/6Ur1wCB5dM5NRxlvlVwW7ZwscExGtN8F8MTbUUo0ySqTBbkySx4AHJPGnujQGjRo0Fb/EOgW2NVlW9qUVABH5T1c4HSW1kDLUek9QHy6dK5mbBZ2A6gOYHYn9BIg62/6n3Bp7SsyoXNhUKqlpLdI6RyBMn4B1jT7cOFXCq0KApyV7gsO1oOB7cnQK7XZKoVIt6RaVxEAAj2jggGeWOm7XB6g6bQFLPmATcMr9ljmB7zjSm9qmVFJyTMgtEAD1W4k4MTkdQ54098OqqC59ICrMniC/JP357zOgi6W2sY2seoTmCJGCIxAgiAIHq0mzurgBRaARcD6ZKwIPHBjmJE9gZDxCkDHkjquEAiEnvHcdN2VBETidNiXQQ6KvuWfB9+qy3Pt7dhoO1DARaoHclif59OdIJTMhi37pewEdokGSbYnAj4xALHceKKuGrUwv8MktGI4DYHsR7Tp/4Nsa2/Nu2peYJF1V3BpgR2YAw3EraDBJjQIftKVBarAKZYlebeFCgZAIABMcA/B1O/T/AIZud5b5NICgDIrv00z7Wp6qnMysKSOV1e/APoKhR6q0V6hIY3DoBAAwhJmIBlixB4jjVuGgr/gX0nS25WoxNWsuQ7CApIINicJgkTloJEnVg0aNAaNGjQGm+031Krd5dRKlptaxg1pHIMHB+Dqr/iX4sKVBKOS1drSASGKiC0QCT1FFI9mM4nVBS1XWqHAr0wWFVXZlSFvWVJuCOqspVsNH90DQbdpPcUVdSjgMrCCDwRrjY1memjstjMqllmbSQCRPeDjUP4/9W0NsGEmrVXmnTgkGARceEwQc5gzB0ETvPpfa7Wm1SrXrCncYHSSSzdKKBTLu2QqgSTjnR4DttjXcqKFUdIINVyQ8gEi0VGEhSpIIGG7w0VLxDcVtxu1/aCrWyUmfLQ8BVUdwG9RIJlcjC6deC1PKqUVNRrqdWZLxcvmmmREw3SXmZPSOAYAaPsfAdrREUtvRpx/BTVf8hqR0aNAaNGjQGjRo0Bo0aNAhvd5TpLfVdaayBLEASeBnknsO+oNvB/D98RWC06sGSyOQCSPzhGAfpP5gcEazLxjxapX31WtLk0qj06QIY2Q4QQBFOGI9TGZZpIA6Zr8OfFmbeKqyRVpveOkAIhmm0KSCwZioZSQysDMBJDSKPg23QQtCko+Ka/8AbTPefSmzqQTQpqw4amLGH6rE/YyNSW+3tOijVKrBEXkn/wBkn2AydZn459YVtySqltvt2ZESxwK1QsRzHoEG4BTPpkwSAHnjabPb7jy/NrVnUG5RaFpm28ipUWmbZA9hAiSJzcvCvANjVpJU/Zqb4/2o8wqe4l5yDIx+mswoIfMlrkqBFqMqKCuDUFvpMCDBJiYWQRjV6/DOv/8AkU/yzTqqLbbVdSgBXlSPK4+RzoLfQ2FJPRSpr/hUD/Iac6NGgNGjRoDRo0aA0aNRHjH1LtdrivWVW5tEs3x0KC0H3jQUT8T6obxHaJ1myk7sEawi4labF5EAWvjM+x1CbWgXqqBcyvWo0zBLAq1RPMm4XLKtJnpm2AC0lp9SePrut21cbes9NwiUmS02hcqzANg3lipJxIjJGu6firVKq1XdtsrXWQR5jTTsILBjEWllFt3eZB0GhfV/1f5Zaht5NQA31AVin2gXGC3Pvb3zjWdeXVYVqhVVqyQlxJLSgDMRBuxcSC0iSTmNc7Xyg5ZqtvlAcvEhjlgrk+kLdwfbnTyhQqVnVaIevU6nlDhLiLQ7L002i4dRzHtgA73PR5fmMRJZcWhGuFxNxDESVElo5J1I/R3gdSpVILXUqdZzUZlm4XXBAflgvMwqjIkTK/T/ANBG1TvKjOV4pqQAAAQssqg+k+lTEzlpnV22Wzp0kFOkioi8KoAA7nA+c6BfRo0aA0aNGgNGjRoDXFWoFUseACT9hnSW+3tOiheq600HLOwA/mdZ/wDVH4nbc0alPah6zspAeAiqpwX6yGIgkrAhiOe+goPhNQ1lDVbRUqlqhEKpdywLJFQQUJk+pRg4ESbV+HrU9vW3283EoadlFMdTX/vniCS7MbMTPSTiSBUfCPGzSIpmlUwAAqPTPSTczFcsrYEP1egZgiO/ClLdTyrSatQJBDNAXAUmy6wsICyaZzAMBNePeN1d5XDm4EKTSoFoVJKqCSpy5ugtJiYAAmUXpLTBtdLbkuC0yWDlluZhcSRBg4wSwjJhsrLCDzDTvUVFlWuBWXcyRMFmXEE2kmRECy/T/wBIbysVdz+yUri0QA7TgHy5ME8yxBBjHbQQTOUkBWI8wAKbhUd7hUUIbZYEOViAeAYEDWrfSPg77emxqtNSobiMdAyQkgANBLMTHLnsBpfwX6bobYDy1LOJ/eObnzzBPon2UAfGpfQGjRo0Bo0aNAaNGjQUb8V/H6m2o0qdF2SpVfJT1lAVVgp/KSzoLuwmM6zSht5uELVuAYySTJkM9xkmAvEckcmJu/4v3GrtAoBhapzwDdRj+gc/p21StqwDBwjsapgtgQo9LZIEDJxjq5xOgmv2NmYOKhVVYSEwjFuJzJtkMWBE44jRUdAasBiQKJYglgP3pl1djFy2r8mII4jj9logihZhjIBU3Ry4yJOfzcdfsDpbbCoeprUcVAWBzcFdUJwQAoCKxgtkCY0D3wzwp9/VqLmmjLFZjytr1adiA+oypk8DMzwdO8O2FOggSmsL/Un3J7nWXeCeIPtNyKkdAL0nWfUrEVA6EgXFLSmebTgSDrRfCPqXabnFDcU3aAbAwDieJQ9Q/UaCW0aNQ3if1Vs9uSKu5pKw5QNc/t6Flv6aCZ0aprfiVs5ARa7ycRRZPnmrZiJM/B042n4g7J2Kl2pxJJdSAAIkkiQoyDLQD20Fq0aS2u5SoivTdXRhKspBUj3BGCNK6A0aNGgwH608Vqbvd1fOUstKo9OikgBAGdb5mQSq3nHeOwGvaGyIglRH+zPmMJbEdIWPhYyeozMMY/cVVavWqQba1erheIao9QsSYAAViPYE9wdSe3pAAE0UIVk8sLFxBYGSbRAgMAZwBOZ0DjayAlxt9T1KWXuEZFxzE2gEDEZ4OmniQCKoRPLD0hBjqBtqM8hZiGRVM5hrSBGnFEEswQ3veQzNIlDXqKymcghhbb/MiWOlq9IvP9oSzEiBFsJmAWtIYyVMnqK+qY0F7+jfpWnC7ut+8q1AKiKYtpg9a4AALgwSYw0xBkm6ay36I+uE21Ebbcq/7t2p0mpU2bpBMKVWWNsesC0gwOM37YfUW1rA+XXpsV9QuAZf8SmGX9RoJTRqK8Q+pNpQE1dzRSeLqiyfsJk/pqs7/wDFXZJIprXrEchKZWMTkVCpAAyTGgvejWbn8WV6/wD4O5ITm2wngHi75AxMmR21N+CfiJsdwype1Go0QtZSskzAD5psSQQAGJMGONBbdGjRoDRo0aDIfxI3nmeIlcW0KKgg92ZryMfBpxzknUN4TWUeUKgIYsVIgkGEqCBHP25Mkxp79fbIp4nVMst4SqkwAYRKRAkQcqxIzBYHvmGpsxqEiGU8GSpDQCcZ6goWOIIbQWA1lJuqSPJYKGcFcESzXGINjKexlCeI15uaDPTdC7hnkoOkEB7mmbZDKLyYPb502XxJXpVFr9AqNZHapIWkcjA4PRMn5HMam7C1FKFgRciQCBBE3sPSJCgw3+ugl9zvFVZqFnSn5IZbJGHVkYWryAQbSeXMekSlWp06pFyNUU9SKVuRDmTLqW7jKCZuIiTpstcLSw94WlEYLXi+WEerkNPs8ydK71riGV/JN2SCLh0t6gcKfy9z1CCNA139KmpHmF3ZiBCLURI5IZWMCYPVIGSREQPdttgpYqrKQelA5tmLibFYzNwlucTInRU3hAIuZQhuY2cmM9VkGVM3H3E94T2zUlHmLeRUybfMzJ6II+CARx3xGQdopWmZpkEs16pVPTmbhlfStp/4eCYMhQg9Fz0irf2lQq3MEEsbpY4BBYA/I6dM9l0uzhz1KsCbwcsIEyTwJggmPYCDYvVFwcdJY22NBIACQSeCAvAbtMnMA/2G5fZBatKoqFgDUQgCm5MSz01Eq04NQTgEmIjWk/Tf1BT3lMsoKOhtqU29SHMfdTEqwwR+sZXtd55VFxTpMUDsCi2iCXxb1fIEDHtmZct4nU29ddzRtwkvTEy1NW6kEgE3ByVwAHVADBMhsWmvie7FGjVqsQFpozknsFUsT/TSu03C1EWohuR1DKfcESD/AC0x+pvD23G0rUV9ToQOIJ5tMjhvSfgnQYB4bSsWmsiVIWoS0A20275iSTx2P21MbFz5dZqNIl1HlqkAA8lOSOSwEjmwz7iC21UKA5hCoN5amVYOenkmLpBRl7H4mZHbbix1JYs6KSYYojXHJBBHs2JJBPsTITO424aKfmsrVFV14XCgTBZeqWtJIwTUYxg6UqVQCahSo4RMWuwLg5dLWfH+zEAnqge4EfvdwqkoFZnBFpJBwxPmXMWMqDBABObRjMIbZwouBNJKTNk97pYkAdBMsOT7mCI0HVOkQqhHUx5YLOJki9bQMOGUEWky3cEm7Rv/AAtGVfMRzcxVRF1sEg3EsxMk4cwwJQCZz6u1H7qlYanlrK1GBhSoCjpgnvMqM4mNcVNwDSqupeoXlbQzQCAFgG60QwOCTjPbQMKe2porBKdNLQehiLYMkkNLMR7RbdmRBw+2tIMSFIgQGpkwKazAYIvBMs0sTHV7EFN1HSljMHjByqhZIGGIiYjv6sjt7XqEiohQ+gAu0QT19xNhyPaOBEiAkT0MJC3Ak0Zrtc38fUwmTxcTwFOcg8V6SuFDQxt8tJdQakhblgrgqAvGSFYHg6KBZh0imgBXy2XNyloYjAHBic8A99C1DTSKdL/aTGLTJLFubm6Sx46gPfQTfgX1XuNi4SqGq7QCWJMtTEA3UxJJRZzTJZlFsdg+rbbcLURXRgyOAyspkMCJBB7gjWKptkKuhQrSAJBR4DXH94TEZuE3KCbmB7DVi/DD6giqdoxJp1UFbbuY9TAmtTImQ1wepEfx8CBoNN0aNGgY+L+E0tzTsqqGHY91PuD2P+fBkawvx7Z/s+5q0KTiEaAxIUkgKzMVyshiBwoMjga+gtYp+IuyNHxFmyBWtqUmPCsUNN1+1yIx/wAZ99BW6NPzFN74AKqSpS6MZkkqLh2ImPkzL0a5IpmiQUukEgACVYGCuCYJ7c9zxphRrATcy2gAMowZAg8sS0C2Y5HvweVdTSRupQApwrAsIEyIg4mAf/GgkEdbqopgh2MmYhukAyR6uDlZI4xxrmtXE0mcE1YgMsYBWcExbJHDc8Z14Hdi90eXYvEBol4PsPfEHiIONIbGobacANTKkAMSGkhTkgTwpyeqZnQe7iu4FZnUQDi097FgkGM8YE5/SPfMAYdRUQYQRIOBkMJBIniO/MzpNQ7CpdbGbJY9UqEn0gZ47czwRp3t6avUAZTVZVJBERJiCjEgDAbgz9+dA3pOi1br/wB4VMQ/EEe5Igd5H6cDTpd0SPLNUBiSwYBRyxJYEzkExH27HTuglS9j0gAdLM0embpCqR3AIETBiIwnUrVsOQqPcbxMlVEhhJEACAeCJzoO6aOPLtKtBVXBkQFPSbhM9dpGBgk/ZWojM1VHUBFQFSputY3E5IBUAhTIGJiQBhnSTpreWCjFiDJyT/ZgW8NLAiTgTg6URyA4lqtSmlpBCwWYkyYAUEkKwmcsRkjAaH+G++voPTzFOoTTJiTTqAVaZgAQBcyxAizVu1m/4WFBX3K0z0rTpU49vKasM+xIcSvIIM860jQUj8TvA6LbWtuQoSuiiHGJkqsOCCriI5BIjEaxqnTqMsM7FSFU2WW5wwIOCBDcSMCZzr6L+ofDBudtWoE2+YhUH2MdJ/QwdfPNGaTEVLlNK9XUAEA9AIOCAQ0rnt9o0DlNtTT+0VRe4UW9wpggkwRw0cKJA9hqSZSErAxUBm1Jk/2ScHh+Rloj392lMW2J1NyS5BGQCJYsMQWkET+nf3ZMQ2OlqihiynonuIOJAgWx2OZk6B3t6jgrLiLWuVuSSUwWgEA4Aw3AyRppUZmvtVabgvbPMBiSSoiRPSMyPYSY7aR5LNLMEw4J6ZCngenA7TMZ00VpBblyhYORANxLEcfeAO4n30DkKbmHUVcTerEzGDCCB3BwCJJ5zrijXbpsqAqpZHLRJOScgrB6STPuR7wsiKGJDSEWGpqIA4JBybCAo72meDM67Z/3as1MBQrVczcjgA4VckG70g9lPzoGiwTSAaJZmREUrcsNKlDJ7jtwRzadSNt9S9g6gIZZ3AUC4ReOoZh+VgR2JyuPDnBBU0zTtLNcCZk4iXICkliAWPp7EGWy0gUJUPXWo/DZAF2YmAwKhjgFpY8zGgW21Io1NlC3Q9jIsIskFbu0xAn5AFpzpjX3poVKW5kg0HpPADBbVNK8dwSRXqdRPDkYIGnabqAWLYpqymmjN1e+BBLABSYAm4gjTTx5baZSYp+WiqOSBJVuAQAQUGQ2COMQH0EDr3TLwWsX29Fzy1JCf1UHnT3QGoD60+nF3tAqIFZJakx7NjBPIUwJ+wOYjU/o0HzmWdJptbTqFiroyFZIksha6Lh6ZHYiJHDkVmuizpHVySASTAMLdghjxjHEa1/6q+jqO865NKsBAqKAZGDDqcOJA9mHYiTrMPHfo7dbMNVfympyBchweyg0mdbmPMJLSYE8aBjQYrVuBV0IAIGAGliIMnOeDiSODnTffVAVdUYI6tEnEZBVYPODE9s/q2oVEdQadObiA5TpINw5m0qQZECe38I08va+20eWALiYgQTEqsg8yTgdI4zoPBDMq2klQGBJwDwInCkCSVC4kdtOUr1GSC1juQRaM5iCC0+lfgcfMmHDlGFNgbHypUcB8k/EWxmctOQTD+rbKXIX6pDEXTKsO8xzOPYmBxoHzViLEaoRaR3HA4IBGQcLGeSM6XTfMazEoIKjJJUEtAOIJXCLg/PvqOXapcaiwCqjKYwS1wEc+kH5I+dJvu0ZGD1QVqEWwQLgYX8uZtFwAiZ40DtWu8tHliLnAXjOYYmAW6pKsYNvGuX3ZETFP94CQvJVSgEdhMAgZ75wdFfeEArIVSqhTAuABckgDAIgGYPA4OdNtuSrItrB2UeYSQSq0xcoDE4I5gkckxAjQSngPiNbbmpWp7gIrN5fUl97mo2RJuKLcgkZzJkDWrfS/j/7SGRhFWmFLYIVla6x1nNpKsIMGVPaCce8LDWEqoQOAVYjJZiEkAHhAVAJPJaQedXv8MJbcb2oMqPLRm7O4uLRjEAjAxLH2khoesq/FD6PcO2924ZlImtTXkEKReAeQcEgcEXZliNV0aD5voVjMyWBGFYALC95EC1iceoDAica7p7m0BWKqEpi5AbiOIie3T7GJ/lqn1H+Ge2rlnon9nqMZaFDU2PeaZwpIkErHJOTnWR7/b1KTvSD03VFCipQuNOGZlHqWQB/dlfkydA6okhUEuQhEelr8RMeo47f3Tx2ZV6kioptN3TAYwULxgCVDrcTyTEROlqLqxaoyJgD94xnGfUCsjMgjjAIjGua4HlCmzQSLulekgDAuMgQbV7fqc6B1sixMCFuId7T6wAODAthgAPgEfOvKDDHlyRbUp3ZNuYgjuIDGBkT2mdR+yqAosrDgWQDAUDvaxADDmCMggxGn1T3Yui0+TCkMMgzAOALsHvjvkHW13xu8wAMxphr/wAhiW4jBILen+E9XOniu4NNLgrgSVUGWhbeZMzI6gAcGeIEXzC3nra5SizCjMGAftAj1EaV/bhLMgKVMIGcMBME+phLjJJnss4I0DpajBL1AphmvqXGTA65YDkhQBddnHOIg/GqhIqASxqZNxCiGQkqBA/gQSv/AO1vuHL7lnak0BhaFUngzBEJgAEqBdJwDzOvaG0eoVQetleJbqUCQjGF6fWHgHsg7CQs/hHjW72nlstWrUpU0pg0Xjy3BECx3DVFJ4CyJP8AdGdj29YOiuplWAYH3BEj+msH3G8NrmCWZUFhANO4s0QvJa51xBMtnkHW3eD7LyqFGmxJZKaKc91UA8Y7aB9o0aNAaxD61r123VU10qJ+akKs+WACAqqJtqcBmtnqYZGI2/WP/X/iFavvK1IkolAAUlIEyRJqi5ZJJhVYYAU5lmXQVKpRueFcWtF0ZtkBIDAghmIUkzm5vg6VrmA15FpAprA5MkCV75YDHcfbUzvdnP8A8fziHJlT0TjN/puuGAfeR2OoqvNopqqq0Rdkw3pUEHm03G2Y6Z+NA23u1MghbEVjaLozBkCDap7A55YGLde0nuZCS4ZlJwrKpPTiIEHkGT+vYSRWm4WjUqEEkdIIzHUSMXE475k9+7Tf0raohqjC0ySoAOV9QZQVOPVxgfYAnRpyzk0qaiZMkSwUAEkhTIBmczxOOekvCqDaHBAAMm0RxA5kYkckx8BE1ARa3mrbJuMkd4lptA5kkiYPzHC7i8hlRwWgKxl+k5MMCRByZmRC9PuC1GgGN+EnB9yog9oADMUMDJBXg40m2580xBWmGN1mZtkBVYZY3GenOWEkiNO/CPBam9rlKJZiIDNBWkgGGJNsXcr7ysAYNul+F/hjtKZDVS9dgIhiQv2AksB8XHvMydBQfCPC6+7dKe3m2mOok9KyLYYxKD81gM9IwuSNh+m/Aqezo+VTzJudjy7QqyY+FUfYDk50+2Wzp0kCUkWmg4VFCgfYDGl9AaNGjQVf8SqVdvD6y7eZI67RLFACWAUZaYCkDNpaM6xNgrhqflRfbIRTAa5rpfAcgAAD82Obdbr9e7+pQ8P3NWlIqLTNpHKyQpYfKglv01jnhYRQqmAys0kO15XqUsPd3Obu5u7A6CNFJggYrafLfJ5WbSAF/hM8Y5mPZXdUGAqMbyEXrBACm+Y6SAVAtkjgST8l8SjBKkPNhTqmABGTcTAJkYzDKOTptta5LA1GLN6HVR0lyD6sGQFwJ7NgcjQM6CFKhUqRk3WwBJFx7r0tk/3YXkGNOE24gFUWmVY4YxAuIJFuQtsmQwGOMaWbaqbWDKpRmDMZpmRIWFE3i0wTz1Dv1BjXoWFEJpl4LKt4qZFswWwvPGO8TA0DkNBALOqh4yJulMAGMLLdyBHtk6Taq04YQzLabTAHpIUryWCHIHt7RpnuK1pk08FlllcQQQBHIk5JC47wJEjsF3LMxZAOm1BEA+zEWgDJJU5AbMjAOd5vVQNYDluoOMkWkAALBE9TQCO9oLET5sXIAREFSqxDAU0BqEhYtCXSIzm3HPbWg/Rf4c0npLW3SMsz5dEOwhJNpc4Zmb1RIAkYkY0LwrwXb7YEUKNOlPNqgE9hJ5b9dBSvor6CKFNxvJLhvMSizXBHOQ7n0s65iMDmWMFdE0aNAaNGjQGqx9WfR6b1kcvYyiD03BsyvcEWktwe+vdGghdl+GsE+buAyQAAlIKeSeWZlzj8vbSf1J+GyFQ20BvDBmSo5YMeCwLEhTGLfSccZnzRoIWj9F78ZNBFbtbVUheCABAxPPv/AEEg30RvHT/Yo5a4k1GxItMWoZhTA4yJ0aNAnW/C+vErXologIEZKa/oC1x4yRyO2dSm2/DRSQau4cDPTSUKMxOWDTwOAO/udGjQXPwnwultqYpUUCIO3cn3JOWPydPNGjQGjRo0Bo0aNAnuKKurI6hlYEMpEgg4II7jVQf8NdoP7N69LmLXUxJnmojNHwT/AKa80aB5sfoLZICGpmtKhSKpuUgf3AAk4GbZwPbVT8f/AA3rI5bZkPTZizU2MOJUrAY9LACAC2QBm450aNBFUvpDxJwq/s4UBQGNR6csREehzwSTMdu+pnafhxujmpuaKt2hGcjmZYlAZBiLQBgZidGjQSOy/C6ip66pIGYpoqZ7mTcZ+eck99WPwz6S2lAqyUQXXKs5LsD3ILk2n5EaNGgnNGjRoDRo0aD/2Q==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2" name="Picture 8" descr="http://upload.wikimedia.org/wikipedia/commons/f/fb/Dolphin_triangle_mes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1268760"/>
            <a:ext cx="3638827" cy="224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docs.unity3d.com/410/Documentation/Images/manual/SL-SurfaceShaderTessellation-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512895"/>
            <a:ext cx="4392488" cy="247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411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Pixel </a:t>
            </a:r>
            <a:r>
              <a:rPr lang="en-US" altLang="ko-KR" dirty="0" err="1" smtClean="0"/>
              <a:t>Shader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5C9636-EEDD-477A-A4A7-6ED2A0E6C5B2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pic>
        <p:nvPicPr>
          <p:cNvPr id="2050" name="Picture 2" descr="http://assets.overclock.net.s3.amazonaws.com/4/4e/4e776cf7_vbattach2843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24744"/>
            <a:ext cx="7272808" cy="483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021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연꽃 당초 무늬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8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70000"/>
                <a:hueMod val="100000"/>
                <a:satMod val="100000"/>
              </a:schemeClr>
            </a:gs>
          </a:gsLst>
          <a:lin ang="270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254000">
              <a:schemeClr val="phClr">
                <a:tint val="100000"/>
                <a:shade val="90000"/>
                <a:hueMod val="100000"/>
                <a:satMod val="100000"/>
              </a:schemeClr>
            </a:innerShdw>
          </a:effectLst>
        </a:effectStyle>
        <a:effectStyle>
          <a:effectLst>
            <a:outerShdw blurRad="114300" dist="25400" dir="300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l">
              <a:rot lat="0" lon="0" rev="5400000"/>
            </a:lightRig>
          </a:scene3d>
          <a:sp3d contourW="25400" prstMaterial="matte">
            <a:bevelT w="127000" h="127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27000" dist="25400" dir="312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400000"/>
            </a:lightRig>
          </a:scene3d>
          <a:sp3d contourW="25400" prstMaterial="powder">
            <a:bevelT w="88900" h="381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27371</TotalTime>
  <Words>1840</Words>
  <Application>Microsoft Office PowerPoint</Application>
  <PresentationFormat>화면 슬라이드 쇼(4:3)</PresentationFormat>
  <Paragraphs>518</Paragraphs>
  <Slides>62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3" baseType="lpstr">
      <vt:lpstr>Office 테마</vt:lpstr>
      <vt:lpstr>Smart Maker 고급</vt:lpstr>
      <vt:lpstr>목차</vt:lpstr>
      <vt:lpstr>Rendering</vt:lpstr>
      <vt:lpstr>3D 그래픽의 요소</vt:lpstr>
      <vt:lpstr>Light의 종류</vt:lpstr>
      <vt:lpstr>Light – Advance 설정</vt:lpstr>
      <vt:lpstr>Shader</vt:lpstr>
      <vt:lpstr>Vertex Shader</vt:lpstr>
      <vt:lpstr>Pixel Shader</vt:lpstr>
      <vt:lpstr>Geometry Shader</vt:lpstr>
      <vt:lpstr>Shader (Legacy)</vt:lpstr>
      <vt:lpstr>Shader (Unity5)</vt:lpstr>
      <vt:lpstr>Shader –Texture</vt:lpstr>
      <vt:lpstr>Shader –Texture map</vt:lpstr>
      <vt:lpstr>Shader – Normal Map</vt:lpstr>
      <vt:lpstr>Shader – Normal Map</vt:lpstr>
      <vt:lpstr>Shader – Height Map</vt:lpstr>
      <vt:lpstr>Shader – Height Map</vt:lpstr>
      <vt:lpstr>Shader – Occlusion Map</vt:lpstr>
      <vt:lpstr>Shader – Emission Map</vt:lpstr>
      <vt:lpstr>Material Advance</vt:lpstr>
      <vt:lpstr>3D Model 가져오기</vt:lpstr>
      <vt:lpstr>Shadow</vt:lpstr>
      <vt:lpstr>Reflection</vt:lpstr>
      <vt:lpstr>Lightmap</vt:lpstr>
      <vt:lpstr>Light Probe</vt:lpstr>
      <vt:lpstr>Camera - Skybox</vt:lpstr>
      <vt:lpstr>Camera – Culling Mask</vt:lpstr>
      <vt:lpstr>Camera – Don’t Clear</vt:lpstr>
      <vt:lpstr>Camera – Multi View</vt:lpstr>
      <vt:lpstr>Camera – Render Texture</vt:lpstr>
      <vt:lpstr>Particle System</vt:lpstr>
      <vt:lpstr>Particle System</vt:lpstr>
      <vt:lpstr>Physics - Rigidbody</vt:lpstr>
      <vt:lpstr>Physics – Physics Material</vt:lpstr>
      <vt:lpstr>Physics - Move</vt:lpstr>
      <vt:lpstr>Physics – Joint</vt:lpstr>
      <vt:lpstr>Physics - Cloth</vt:lpstr>
      <vt:lpstr>2D Sprite - Texture</vt:lpstr>
      <vt:lpstr>2D Sprite – Etc</vt:lpstr>
      <vt:lpstr>2D Sprite - Animation</vt:lpstr>
      <vt:lpstr>Animator - FSM</vt:lpstr>
      <vt:lpstr>Animator – 2D Tutorial</vt:lpstr>
      <vt:lpstr>Animator – 3D Tutorial</vt:lpstr>
      <vt:lpstr>Animator – Rig</vt:lpstr>
      <vt:lpstr>Animator - Blending</vt:lpstr>
      <vt:lpstr>다양한 3D Animation</vt:lpstr>
      <vt:lpstr>UI System - Canvas</vt:lpstr>
      <vt:lpstr>UI System – UI Elements</vt:lpstr>
      <vt:lpstr>UI System - Text</vt:lpstr>
      <vt:lpstr>UI System - Panel</vt:lpstr>
      <vt:lpstr>UI System - Scroll</vt:lpstr>
      <vt:lpstr>UI System - 응용</vt:lpstr>
      <vt:lpstr>UI System – Event System</vt:lpstr>
      <vt:lpstr>UI System – Drag &amp; Drop</vt:lpstr>
      <vt:lpstr>UI System – Drag &amp; Drop</vt:lpstr>
      <vt:lpstr>UI System – Drag &amp; Drop</vt:lpstr>
      <vt:lpstr>Terrain System –Terrain</vt:lpstr>
      <vt:lpstr>Terrain System - Object</vt:lpstr>
      <vt:lpstr>Terrain System – Occlusion Culling</vt:lpstr>
      <vt:lpstr>Terrain System - LOD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Maker 소개</dc:title>
  <dc:subject>아카데미</dc:subject>
  <dc:creator>Jaehong Oh</dc:creator>
  <cp:lastModifiedBy>Jaehong Oh</cp:lastModifiedBy>
  <cp:revision>1294</cp:revision>
  <dcterms:created xsi:type="dcterms:W3CDTF">2010-10-19T01:20:53Z</dcterms:created>
  <dcterms:modified xsi:type="dcterms:W3CDTF">2015-05-27T07:52:52Z</dcterms:modified>
</cp:coreProperties>
</file>