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64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39" r:id="rId22"/>
    <p:sldId id="438" r:id="rId23"/>
    <p:sldId id="440" r:id="rId24"/>
    <p:sldId id="441" r:id="rId25"/>
    <p:sldId id="398" r:id="rId26"/>
  </p:sldIdLst>
  <p:sldSz cx="9144000" cy="6858000" type="screen4x3"/>
  <p:notesSz cx="6811963" cy="99425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8EB4E3"/>
    <a:srgbClr val="000000"/>
    <a:srgbClr val="660066"/>
    <a:srgbClr val="A1DA98"/>
    <a:srgbClr val="CE9902"/>
    <a:srgbClr val="FCBE1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7" autoAdjust="0"/>
    <p:restoredTop sz="98793" autoAdjust="0"/>
  </p:normalViewPr>
  <p:slideViewPr>
    <p:cSldViewPr>
      <p:cViewPr>
        <p:scale>
          <a:sx n="75" d="100"/>
          <a:sy n="75" d="100"/>
        </p:scale>
        <p:origin x="-1824" y="-3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11316"/>
    </p:cViewPr>
  </p:sorterViewPr>
  <p:notesViewPr>
    <p:cSldViewPr>
      <p:cViewPr varScale="1">
        <p:scale>
          <a:sx n="83" d="100"/>
          <a:sy n="83" d="100"/>
        </p:scale>
        <p:origin x="-2406" y="-90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87E0B47-CE7D-4585-A517-C27A649DCE51}" type="datetimeFigureOut">
              <a:rPr lang="ko-KR" altLang="en-US"/>
              <a:pPr>
                <a:defRPr/>
              </a:pPr>
              <a:t>2015-06-02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저격수 탐지 음원위치 추정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ACE479D-A854-4D24-B717-127CCFF7C7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736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7A2BC30-48DA-4A4F-9AD3-518C4B94AA7B}" type="datetimeFigureOut">
              <a:rPr lang="ko-KR" altLang="en-US"/>
              <a:pPr>
                <a:defRPr/>
              </a:pPr>
              <a:t>2015-06-02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9887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저격수 탐지 음원위치 추정 시스템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BA06EEB-5A86-4304-9687-FAC57488BB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570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바닥글 개체 틀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mtClean="0"/>
              <a:t>저격수 탐지 음원위치 추정 시스템</a:t>
            </a:r>
          </a:p>
        </p:txBody>
      </p:sp>
      <p:sp>
        <p:nvSpPr>
          <p:cNvPr id="31749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3BC870EA-F2EC-41D0-AB25-CE82B4A79DC3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0"/>
            <a:ext cx="691276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81413" y="6308725"/>
            <a:ext cx="1781175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70CF16C-FA9B-46F5-83D5-A28AEF520F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4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0"/>
            <a:ext cx="691276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81413" y="6308725"/>
            <a:ext cx="1781175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A5C9636-EEDD-477A-A4A7-6ED2A0E6C5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5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0825" y="0"/>
            <a:ext cx="691356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FFFFFF"/>
                </a:solidFill>
                <a:latin typeface="Lucida Sans Unicode" pitchFamily="34" charset="0"/>
                <a:ea typeface="맑은 고딕" pitchFamily="50" charset="-127"/>
              </a:defRPr>
            </a:lvl1pPr>
          </a:lstStyle>
          <a:p>
            <a:pPr>
              <a:defRPr/>
            </a:pPr>
            <a:fld id="{3F6619F7-5C8E-46EB-8625-59DB56A70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1" name="Picture 2" descr="C:\Users\Owner\Google 드라이브\IdeaLink\Admin\아이디어링크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381750"/>
            <a:ext cx="12954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/>
          <p:cNvCxnSpPr/>
          <p:nvPr userDrawn="1"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그림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192838"/>
            <a:ext cx="242728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80" r:id="rId1"/>
    <p:sldLayoutId id="2147483981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132856"/>
            <a:ext cx="6912768" cy="692150"/>
          </a:xfrm>
        </p:spPr>
        <p:txBody>
          <a:bodyPr/>
          <a:lstStyle/>
          <a:p>
            <a:r>
              <a:rPr lang="en-US" altLang="ko-KR" sz="5400" dirty="0" smtClean="0">
                <a:solidFill>
                  <a:srgbClr val="FFC000"/>
                </a:solidFill>
              </a:rPr>
              <a:t>S</a:t>
            </a:r>
            <a:r>
              <a:rPr lang="en-US" altLang="ko-KR" sz="5400" dirty="0" smtClean="0"/>
              <a:t>mart </a:t>
            </a:r>
            <a:r>
              <a:rPr lang="en-US" altLang="ko-KR" sz="5400" dirty="0" smtClean="0">
                <a:solidFill>
                  <a:srgbClr val="FFC000"/>
                </a:solidFill>
              </a:rPr>
              <a:t>M</a:t>
            </a:r>
            <a:r>
              <a:rPr lang="en-US" altLang="ko-KR" sz="5400" dirty="0" smtClean="0"/>
              <a:t>aker </a:t>
            </a:r>
            <a:r>
              <a:rPr lang="ko-KR" altLang="en-US" sz="5400" dirty="0" smtClean="0"/>
              <a:t>고</a:t>
            </a:r>
            <a:r>
              <a:rPr lang="ko-KR" altLang="en-US" sz="5400" dirty="0"/>
              <a:t>급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5364088" y="5010497"/>
            <a:ext cx="295232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algn="r"/>
            <a:r>
              <a:rPr lang="ko-KR" altLang="en-US" sz="3200" dirty="0" smtClean="0"/>
              <a:t>강사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오재홍</a:t>
            </a:r>
            <a:endParaRPr lang="ko-KR" altLang="en-US" sz="3200" dirty="0"/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5364088" y="3008134"/>
            <a:ext cx="295232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r>
              <a:rPr lang="en-US" altLang="ko-KR" sz="3200" dirty="0" err="1" smtClean="0"/>
              <a:t>PlayMaker</a:t>
            </a:r>
            <a:r>
              <a:rPr lang="en-US" altLang="ko-KR" sz="3200" dirty="0" smtClean="0"/>
              <a:t> </a:t>
            </a:r>
            <a:r>
              <a:rPr lang="ko-KR" altLang="en-US" sz="3200" dirty="0"/>
              <a:t>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150"/>
          </a:xfrm>
        </p:spPr>
        <p:txBody>
          <a:bodyPr/>
          <a:lstStyle/>
          <a:p>
            <a:r>
              <a:rPr lang="en-US" altLang="ko-KR" dirty="0" smtClean="0"/>
              <a:t>Movie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Movie Texture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Quicktime</a:t>
            </a:r>
            <a:r>
              <a:rPr kumimoji="0" lang="en-US" altLang="ko-KR" dirty="0" smtClean="0">
                <a:ea typeface="굴림" pitchFamily="50" charset="-127"/>
              </a:rPr>
              <a:t> </a:t>
            </a:r>
            <a:r>
              <a:rPr kumimoji="0" lang="ko-KR" altLang="en-US" dirty="0" smtClean="0">
                <a:ea typeface="굴림" pitchFamily="50" charset="-127"/>
              </a:rPr>
              <a:t>설치 필요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일반 </a:t>
            </a:r>
            <a:r>
              <a:rPr kumimoji="0" lang="en-US" altLang="ko-KR" dirty="0" smtClean="0">
                <a:ea typeface="굴림" pitchFamily="50" charset="-127"/>
              </a:rPr>
              <a:t>Texture</a:t>
            </a:r>
            <a:r>
              <a:rPr kumimoji="0" lang="ko-KR" altLang="en-US" dirty="0" smtClean="0">
                <a:ea typeface="굴림" pitchFamily="50" charset="-127"/>
              </a:rPr>
              <a:t>로 취급하여 </a:t>
            </a:r>
            <a:r>
              <a:rPr kumimoji="0" lang="en-US" altLang="ko-KR" dirty="0" smtClean="0">
                <a:ea typeface="굴림" pitchFamily="50" charset="-127"/>
              </a:rPr>
              <a:t>Material</a:t>
            </a:r>
            <a:r>
              <a:rPr kumimoji="0" lang="ko-KR" altLang="en-US" dirty="0" smtClean="0">
                <a:ea typeface="굴림" pitchFamily="50" charset="-127"/>
              </a:rPr>
              <a:t>에 삽입하면 됨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Movie Texture Audio Settings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Audio</a:t>
            </a:r>
            <a:r>
              <a:rPr kumimoji="0" lang="ko-KR" altLang="en-US" dirty="0" smtClean="0">
                <a:ea typeface="굴림" pitchFamily="50" charset="-127"/>
              </a:rPr>
              <a:t>는 별도로 제어 필요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Play/Stop/Pause</a:t>
            </a:r>
          </a:p>
        </p:txBody>
      </p:sp>
    </p:spTree>
    <p:extLst>
      <p:ext uri="{BB962C8B-B14F-4D97-AF65-F5344CB8AC3E}">
        <p14:creationId xmlns:p14="http://schemas.microsoft.com/office/powerpoint/2010/main" val="249394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150"/>
          </a:xfrm>
        </p:spPr>
        <p:txBody>
          <a:bodyPr/>
          <a:lstStyle/>
          <a:p>
            <a:r>
              <a:rPr lang="en-US" altLang="ko-KR" dirty="0" err="1" smtClean="0"/>
              <a:t>PlayerPrefs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Unity3D</a:t>
            </a:r>
            <a:r>
              <a:rPr kumimoji="0" lang="ko-KR" altLang="en-US" dirty="0" smtClean="0">
                <a:ea typeface="굴림" pitchFamily="50" charset="-127"/>
              </a:rPr>
              <a:t>가 관리하는 내부 저장소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Key</a:t>
            </a:r>
            <a:r>
              <a:rPr kumimoji="0" lang="ko-KR" altLang="en-US" dirty="0" smtClean="0">
                <a:ea typeface="굴림" pitchFamily="50" charset="-127"/>
              </a:rPr>
              <a:t>값을 사용하여 접근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간단한 정보를 저장하기 좋음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Support Type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Int</a:t>
            </a:r>
            <a:r>
              <a:rPr kumimoji="0" lang="en-US" altLang="ko-KR" dirty="0" smtClean="0">
                <a:ea typeface="굴림" pitchFamily="50" charset="-127"/>
              </a:rPr>
              <a:t>, Float, String</a:t>
            </a:r>
          </a:p>
        </p:txBody>
      </p:sp>
    </p:spTree>
    <p:extLst>
      <p:ext uri="{BB962C8B-B14F-4D97-AF65-F5344CB8AC3E}">
        <p14:creationId xmlns:p14="http://schemas.microsoft.com/office/powerpoint/2010/main" val="405407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150"/>
          </a:xfrm>
        </p:spPr>
        <p:txBody>
          <a:bodyPr/>
          <a:lstStyle/>
          <a:p>
            <a:r>
              <a:rPr lang="en-US" altLang="ko-KR" dirty="0" smtClean="0"/>
              <a:t>Networking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인터넷을 통해 두 </a:t>
            </a:r>
            <a:r>
              <a:rPr kumimoji="0" lang="en-US" altLang="ko-KR" dirty="0" smtClean="0">
                <a:ea typeface="굴림" pitchFamily="50" charset="-127"/>
              </a:rPr>
              <a:t>App</a:t>
            </a:r>
            <a:r>
              <a:rPr kumimoji="0" lang="ko-KR" altLang="en-US" dirty="0" smtClean="0">
                <a:ea typeface="굴림" pitchFamily="50" charset="-127"/>
              </a:rPr>
              <a:t>이 상호작용하는 기술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역할 분담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Server: Connection </a:t>
            </a:r>
            <a:r>
              <a:rPr kumimoji="0" lang="ko-KR" altLang="en-US" dirty="0" smtClean="0">
                <a:ea typeface="굴림" pitchFamily="50" charset="-127"/>
              </a:rPr>
              <a:t>대기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Client: Connection </a:t>
            </a:r>
            <a:r>
              <a:rPr kumimoji="0" lang="ko-KR" altLang="en-US" dirty="0" smtClean="0">
                <a:ea typeface="굴림" pitchFamily="50" charset="-127"/>
              </a:rPr>
              <a:t>시도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Network View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Unity</a:t>
            </a:r>
            <a:r>
              <a:rPr kumimoji="0" lang="ko-KR" altLang="en-US" dirty="0" smtClean="0">
                <a:ea typeface="굴림" pitchFamily="50" charset="-127"/>
              </a:rPr>
              <a:t>가 제공하는 데이터 공유 기술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역할별 권한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소유자</a:t>
            </a:r>
            <a:r>
              <a:rPr kumimoji="0" lang="en-US" altLang="ko-KR" dirty="0" smtClean="0">
                <a:ea typeface="굴림" pitchFamily="50" charset="-127"/>
              </a:rPr>
              <a:t>: </a:t>
            </a:r>
            <a:r>
              <a:rPr kumimoji="0" lang="ko-KR" altLang="en-US" dirty="0" smtClean="0">
                <a:ea typeface="굴림" pitchFamily="50" charset="-127"/>
              </a:rPr>
              <a:t>쓰기 가능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관찰자</a:t>
            </a:r>
            <a:r>
              <a:rPr kumimoji="0" lang="en-US" altLang="ko-KR" dirty="0" smtClean="0">
                <a:ea typeface="굴림" pitchFamily="50" charset="-127"/>
              </a:rPr>
              <a:t>: </a:t>
            </a:r>
            <a:r>
              <a:rPr kumimoji="0" lang="ko-KR" altLang="en-US" dirty="0" smtClean="0">
                <a:ea typeface="굴림" pitchFamily="50" charset="-127"/>
              </a:rPr>
              <a:t>보기만 가능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75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150"/>
          </a:xfrm>
        </p:spPr>
        <p:txBody>
          <a:bodyPr/>
          <a:lstStyle/>
          <a:p>
            <a:r>
              <a:rPr lang="en-US" altLang="ko-KR" dirty="0" smtClean="0"/>
              <a:t>Networking – </a:t>
            </a:r>
            <a:r>
              <a:rPr lang="ko-KR" altLang="en-US" dirty="0" smtClean="0"/>
              <a:t>배경지식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504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프로토콜</a:t>
            </a:r>
            <a:r>
              <a:rPr kumimoji="0" lang="en-US" altLang="ko-KR" dirty="0" smtClean="0">
                <a:ea typeface="굴림" pitchFamily="50" charset="-127"/>
              </a:rPr>
              <a:t>: </a:t>
            </a:r>
            <a:r>
              <a:rPr kumimoji="0" lang="ko-KR" altLang="en-US" dirty="0" smtClean="0">
                <a:ea typeface="굴림" pitchFamily="50" charset="-127"/>
              </a:rPr>
              <a:t>상호 약속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TCP/IP: </a:t>
            </a:r>
            <a:r>
              <a:rPr kumimoji="0" lang="ko-KR" altLang="en-US" dirty="0" smtClean="0">
                <a:ea typeface="굴림" pitchFamily="50" charset="-127"/>
              </a:rPr>
              <a:t>상호 응답 기반</a:t>
            </a:r>
            <a:r>
              <a:rPr kumimoji="0" lang="en-US" altLang="ko-KR" dirty="0" smtClean="0">
                <a:ea typeface="굴림" pitchFamily="50" charset="-127"/>
              </a:rPr>
              <a:t>, </a:t>
            </a:r>
            <a:r>
              <a:rPr kumimoji="0" lang="ko-KR" altLang="en-US" dirty="0" smtClean="0">
                <a:ea typeface="굴림" pitchFamily="50" charset="-127"/>
              </a:rPr>
              <a:t>신뢰성 중시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UDP: </a:t>
            </a:r>
            <a:r>
              <a:rPr kumimoji="0" lang="ko-KR" altLang="en-US" dirty="0" smtClean="0">
                <a:ea typeface="굴림" pitchFamily="50" charset="-127"/>
              </a:rPr>
              <a:t>일방적 방송</a:t>
            </a:r>
            <a:r>
              <a:rPr kumimoji="0" lang="en-US" altLang="ko-KR" dirty="0" smtClean="0">
                <a:ea typeface="굴림" pitchFamily="50" charset="-127"/>
              </a:rPr>
              <a:t>, </a:t>
            </a:r>
            <a:r>
              <a:rPr kumimoji="0" lang="ko-KR" altLang="en-US" dirty="0" smtClean="0">
                <a:ea typeface="굴림" pitchFamily="50" charset="-127"/>
              </a:rPr>
              <a:t>실시간 중시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구별정보</a:t>
            </a:r>
            <a:r>
              <a:rPr kumimoji="0" lang="en-US" altLang="ko-KR" dirty="0" smtClean="0">
                <a:ea typeface="굴림" pitchFamily="50" charset="-127"/>
              </a:rPr>
              <a:t>(Identifier)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IP Address: </a:t>
            </a:r>
            <a:r>
              <a:rPr kumimoji="0" lang="ko-KR" altLang="en-US" dirty="0" smtClean="0">
                <a:ea typeface="굴림" pitchFamily="50" charset="-127"/>
              </a:rPr>
              <a:t>시스템 구별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Port Number: App</a:t>
            </a:r>
            <a:r>
              <a:rPr kumimoji="0" lang="ko-KR" altLang="en-US" dirty="0">
                <a:ea typeface="굴림" pitchFamily="50" charset="-127"/>
              </a:rPr>
              <a:t> </a:t>
            </a:r>
            <a:r>
              <a:rPr kumimoji="0" lang="ko-KR" altLang="en-US" dirty="0" smtClean="0">
                <a:ea typeface="굴림" pitchFamily="50" charset="-127"/>
              </a:rPr>
              <a:t>구별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네트워크 구성 요소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err="1" smtClean="0">
                <a:ea typeface="굴림" pitchFamily="50" charset="-127"/>
              </a:rPr>
              <a:t>게이트웨이</a:t>
            </a:r>
            <a:r>
              <a:rPr kumimoji="0" lang="en-US" altLang="ko-KR" dirty="0" smtClean="0">
                <a:ea typeface="굴림" pitchFamily="50" charset="-127"/>
              </a:rPr>
              <a:t>(Gateway)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네트워크 관문이자 총 책임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물리적 네트워크 단위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err="1" smtClean="0">
                <a:ea typeface="굴림" pitchFamily="50" charset="-127"/>
              </a:rPr>
              <a:t>라우터</a:t>
            </a:r>
            <a:r>
              <a:rPr kumimoji="0" lang="en-US" altLang="ko-KR" dirty="0" smtClean="0">
                <a:ea typeface="굴림" pitchFamily="50" charset="-127"/>
              </a:rPr>
              <a:t>(Router)</a:t>
            </a:r>
            <a:endParaRPr kumimoji="0" lang="en-US" altLang="ko-KR" dirty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논리적 네트워크 단위로써 하위 네트워크 분리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최단 거리 계산 등의 </a:t>
            </a:r>
            <a:r>
              <a:rPr kumimoji="0" lang="ko-KR" altLang="en-US" dirty="0" err="1" smtClean="0">
                <a:ea typeface="굴림" pitchFamily="50" charset="-127"/>
              </a:rPr>
              <a:t>네비게이션</a:t>
            </a:r>
            <a:r>
              <a:rPr kumimoji="0" lang="ko-KR" altLang="en-US" dirty="0" smtClean="0">
                <a:ea typeface="굴림" pitchFamily="50" charset="-127"/>
              </a:rPr>
              <a:t> 역할도 함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err="1" smtClean="0">
                <a:ea typeface="굴림" pitchFamily="50" charset="-127"/>
              </a:rPr>
              <a:t>서브넷</a:t>
            </a:r>
            <a:r>
              <a:rPr kumimoji="0" lang="en-US" altLang="ko-KR" dirty="0" smtClean="0">
                <a:ea typeface="굴림" pitchFamily="50" charset="-127"/>
              </a:rPr>
              <a:t>(Subnet)</a:t>
            </a:r>
            <a:r>
              <a:rPr kumimoji="0" lang="ko-KR" altLang="en-US" dirty="0" smtClean="0">
                <a:ea typeface="굴림" pitchFamily="50" charset="-127"/>
              </a:rPr>
              <a:t>이란 개념 사용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허브</a:t>
            </a:r>
            <a:r>
              <a:rPr kumimoji="0" lang="en-US" altLang="ko-KR" dirty="0" smtClean="0">
                <a:ea typeface="굴림" pitchFamily="50" charset="-127"/>
              </a:rPr>
              <a:t>(Hub)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한 선을 여러 선으로 분배해주는 물리적 분배기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공유기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작은 공간에서 손쉽게 서브 네트워크를 구성할 수 있도록 만든 장치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일종의 작은 </a:t>
            </a:r>
            <a:r>
              <a:rPr kumimoji="0" lang="ko-KR" altLang="en-US" dirty="0" err="1" smtClean="0">
                <a:ea typeface="굴림" pitchFamily="50" charset="-127"/>
              </a:rPr>
              <a:t>게이트웨이</a:t>
            </a:r>
            <a:r>
              <a:rPr kumimoji="0" lang="ko-KR" altLang="en-US" dirty="0" smtClean="0">
                <a:ea typeface="굴림" pitchFamily="50" charset="-127"/>
              </a:rPr>
              <a:t> </a:t>
            </a:r>
            <a:r>
              <a:rPr kumimoji="0" lang="en-US" altLang="ko-KR" dirty="0" smtClean="0">
                <a:ea typeface="굴림" pitchFamily="50" charset="-127"/>
              </a:rPr>
              <a:t>+ </a:t>
            </a:r>
            <a:r>
              <a:rPr kumimoji="0" lang="ko-KR" altLang="en-US" dirty="0" err="1" smtClean="0">
                <a:ea typeface="굴림" pitchFamily="50" charset="-127"/>
              </a:rPr>
              <a:t>라우터</a:t>
            </a:r>
            <a:r>
              <a:rPr kumimoji="0" lang="ko-KR" altLang="en-US" dirty="0" smtClean="0">
                <a:ea typeface="굴림" pitchFamily="50" charset="-127"/>
              </a:rPr>
              <a:t> </a:t>
            </a:r>
            <a:r>
              <a:rPr kumimoji="0" lang="en-US" altLang="ko-KR" dirty="0" smtClean="0">
                <a:ea typeface="굴림" pitchFamily="50" charset="-127"/>
              </a:rPr>
              <a:t>+ </a:t>
            </a:r>
            <a:r>
              <a:rPr kumimoji="0" lang="ko-KR" altLang="en-US" dirty="0" smtClean="0">
                <a:ea typeface="굴림" pitchFamily="50" charset="-127"/>
              </a:rPr>
              <a:t>허브라고 이해하면 됨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DNS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IP</a:t>
            </a:r>
            <a:r>
              <a:rPr kumimoji="0" lang="ko-KR" altLang="en-US" dirty="0" smtClean="0">
                <a:ea typeface="굴림" pitchFamily="50" charset="-127"/>
              </a:rPr>
              <a:t>주소를 이름으로 변환시켜주는 서버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도메인 명이 이곳에 등록되어 있어야 함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37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150"/>
          </a:xfrm>
        </p:spPr>
        <p:txBody>
          <a:bodyPr/>
          <a:lstStyle/>
          <a:p>
            <a:r>
              <a:rPr lang="en-US" altLang="ko-KR" dirty="0" smtClean="0"/>
              <a:t>Networking – IP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네트워크 상에서 시스템을 구별해주는 정보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IPv4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예전 방식의 주소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XXX.XXX.XXX.XXX</a:t>
            </a:r>
            <a:r>
              <a:rPr kumimoji="0" lang="ko-KR" altLang="en-US" dirty="0" smtClean="0">
                <a:ea typeface="굴림" pitchFamily="50" charset="-127"/>
              </a:rPr>
              <a:t>으로 표기 </a:t>
            </a:r>
            <a:r>
              <a:rPr kumimoji="0" lang="en-US" altLang="ko-KR" dirty="0" smtClean="0">
                <a:ea typeface="굴림" pitchFamily="50" charset="-127"/>
              </a:rPr>
              <a:t>(10</a:t>
            </a:r>
            <a:r>
              <a:rPr kumimoji="0" lang="ko-KR" altLang="en-US" dirty="0" smtClean="0">
                <a:ea typeface="굴림" pitchFamily="50" charset="-127"/>
              </a:rPr>
              <a:t>진수</a:t>
            </a:r>
            <a:r>
              <a:rPr kumimoji="0" lang="en-US" altLang="ko-KR" dirty="0" smtClean="0">
                <a:ea typeface="굴림" pitchFamily="50" charset="-127"/>
              </a:rPr>
              <a:t>)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err="1" smtClean="0">
                <a:ea typeface="굴림" pitchFamily="50" charset="-127"/>
              </a:rPr>
              <a:t>서브넷</a:t>
            </a:r>
            <a:r>
              <a:rPr kumimoji="0" lang="ko-KR" altLang="en-US" dirty="0" smtClean="0">
                <a:ea typeface="굴림" pitchFamily="50" charset="-127"/>
              </a:rPr>
              <a:t> 마스크 </a:t>
            </a:r>
            <a:r>
              <a:rPr kumimoji="0" lang="en-US" altLang="ko-KR" dirty="0" smtClean="0">
                <a:ea typeface="굴림" pitchFamily="50" charset="-127"/>
              </a:rPr>
              <a:t>(</a:t>
            </a:r>
            <a:r>
              <a:rPr kumimoji="0" lang="ko-KR" altLang="en-US" dirty="0" err="1" smtClean="0">
                <a:ea typeface="굴림" pitchFamily="50" charset="-127"/>
              </a:rPr>
              <a:t>라우터를</a:t>
            </a:r>
            <a:r>
              <a:rPr kumimoji="0" lang="ko-KR" altLang="en-US" dirty="0" smtClean="0">
                <a:ea typeface="굴림" pitchFamily="50" charset="-127"/>
              </a:rPr>
              <a:t> 위한 정보</a:t>
            </a:r>
            <a:r>
              <a:rPr kumimoji="0" lang="en-US" altLang="ko-KR" dirty="0" smtClean="0">
                <a:ea typeface="굴림" pitchFamily="50" charset="-127"/>
              </a:rPr>
              <a:t>)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네트워크 내부에서는 구별 가능하지만 외부에서는 구별 불가능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IPv6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새 방식의 주소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XXXX:XXXX:XXXX:XXXX:XXXX:XXXX:XXXX:XXXX</a:t>
            </a:r>
            <a:r>
              <a:rPr kumimoji="0" lang="ko-KR" altLang="en-US" dirty="0" smtClean="0">
                <a:ea typeface="굴림" pitchFamily="50" charset="-127"/>
              </a:rPr>
              <a:t>으로 표기 </a:t>
            </a:r>
            <a:r>
              <a:rPr kumimoji="0" lang="en-US" altLang="ko-KR" dirty="0" smtClean="0">
                <a:ea typeface="굴림" pitchFamily="50" charset="-127"/>
              </a:rPr>
              <a:t>(16</a:t>
            </a:r>
            <a:r>
              <a:rPr kumimoji="0" lang="ko-KR" altLang="en-US" dirty="0" smtClean="0">
                <a:ea typeface="굴림" pitchFamily="50" charset="-127"/>
              </a:rPr>
              <a:t>진수</a:t>
            </a:r>
            <a:r>
              <a:rPr kumimoji="0" lang="en-US" altLang="ko-KR" dirty="0" smtClean="0">
                <a:ea typeface="굴림" pitchFamily="50" charset="-127"/>
              </a:rPr>
              <a:t>)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모든 네트워크에서 구별 가능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IP</a:t>
            </a:r>
            <a:r>
              <a:rPr kumimoji="0" lang="ko-KR" altLang="en-US" dirty="0" smtClean="0">
                <a:ea typeface="굴림" pitchFamily="50" charset="-127"/>
              </a:rPr>
              <a:t>할당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고정 </a:t>
            </a:r>
            <a:r>
              <a:rPr kumimoji="0" lang="en-US" altLang="ko-KR" dirty="0" smtClean="0">
                <a:ea typeface="굴림" pitchFamily="50" charset="-127"/>
              </a:rPr>
              <a:t>IP: </a:t>
            </a:r>
            <a:r>
              <a:rPr kumimoji="0" lang="ko-KR" altLang="en-US" dirty="0" smtClean="0">
                <a:ea typeface="굴림" pitchFamily="50" charset="-127"/>
              </a:rPr>
              <a:t>네트워크 관리자가 수동으로 할당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유동</a:t>
            </a:r>
            <a:r>
              <a:rPr kumimoji="0" lang="en-US" altLang="ko-KR" dirty="0" smtClean="0">
                <a:ea typeface="굴림" pitchFamily="50" charset="-127"/>
              </a:rPr>
              <a:t>(</a:t>
            </a:r>
            <a:r>
              <a:rPr kumimoji="0" lang="ko-KR" altLang="en-US" dirty="0" smtClean="0">
                <a:ea typeface="굴림" pitchFamily="50" charset="-127"/>
              </a:rPr>
              <a:t>자동</a:t>
            </a:r>
            <a:r>
              <a:rPr kumimoji="0" lang="en-US" altLang="ko-KR" dirty="0" smtClean="0">
                <a:ea typeface="굴림" pitchFamily="50" charset="-127"/>
              </a:rPr>
              <a:t>) IP: DHCP</a:t>
            </a:r>
            <a:r>
              <a:rPr kumimoji="0" lang="ko-KR" altLang="en-US" dirty="0" smtClean="0">
                <a:ea typeface="굴림" pitchFamily="50" charset="-127"/>
              </a:rPr>
              <a:t>라는 프로그램이 자동으로 할당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도메인 명칭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IP</a:t>
            </a:r>
            <a:r>
              <a:rPr kumimoji="0" lang="ko-KR" altLang="en-US" dirty="0" smtClean="0">
                <a:ea typeface="굴림" pitchFamily="50" charset="-127"/>
              </a:rPr>
              <a:t>주소를 외우기 힘들기 때문에 사람이 이해할 수 있는 </a:t>
            </a:r>
            <a:r>
              <a:rPr kumimoji="0" lang="en-US" altLang="ko-KR" dirty="0" smtClean="0">
                <a:ea typeface="굴림" pitchFamily="50" charset="-127"/>
              </a:rPr>
              <a:t>Text</a:t>
            </a:r>
            <a:r>
              <a:rPr kumimoji="0" lang="ko-KR" altLang="en-US" dirty="0" smtClean="0">
                <a:ea typeface="굴림" pitchFamily="50" charset="-127"/>
              </a:rPr>
              <a:t>기반 </a:t>
            </a:r>
            <a:r>
              <a:rPr kumimoji="0" lang="ko-KR" altLang="en-US" dirty="0" err="1" smtClean="0">
                <a:ea typeface="굴림" pitchFamily="50" charset="-127"/>
              </a:rPr>
              <a:t>구별자를</a:t>
            </a:r>
            <a:r>
              <a:rPr kumimoji="0" lang="ko-KR" altLang="en-US" dirty="0" smtClean="0">
                <a:ea typeface="굴림" pitchFamily="50" charset="-127"/>
              </a:rPr>
              <a:t> 고안 함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www.domain.com </a:t>
            </a:r>
            <a:r>
              <a:rPr kumimoji="0" lang="ko-KR" altLang="en-US" dirty="0" smtClean="0">
                <a:ea typeface="굴림" pitchFamily="50" charset="-127"/>
              </a:rPr>
              <a:t>등의 방식이 대표적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도메인 등록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전문 업체를 통해 </a:t>
            </a:r>
            <a:r>
              <a:rPr kumimoji="0" lang="en-US" altLang="ko-KR" dirty="0" smtClean="0">
                <a:ea typeface="굴림" pitchFamily="50" charset="-127"/>
              </a:rPr>
              <a:t>Text</a:t>
            </a:r>
            <a:r>
              <a:rPr kumimoji="0" lang="ko-KR" altLang="en-US" dirty="0" smtClean="0">
                <a:ea typeface="굴림" pitchFamily="50" charset="-127"/>
              </a:rPr>
              <a:t>기반 이름과 </a:t>
            </a:r>
            <a:r>
              <a:rPr kumimoji="0" lang="en-US" altLang="ko-KR" dirty="0" smtClean="0">
                <a:ea typeface="굴림" pitchFamily="50" charset="-127"/>
              </a:rPr>
              <a:t>IP</a:t>
            </a:r>
            <a:r>
              <a:rPr kumimoji="0" lang="ko-KR" altLang="en-US" dirty="0" smtClean="0">
                <a:ea typeface="굴림" pitchFamily="50" charset="-127"/>
              </a:rPr>
              <a:t>주소를 등록 함 </a:t>
            </a:r>
            <a:r>
              <a:rPr kumimoji="0" lang="en-US" altLang="ko-KR" dirty="0" smtClean="0">
                <a:ea typeface="굴림" pitchFamily="50" charset="-127"/>
              </a:rPr>
              <a:t>(</a:t>
            </a:r>
            <a:r>
              <a:rPr kumimoji="0" lang="ko-KR" altLang="en-US" dirty="0" smtClean="0">
                <a:ea typeface="굴림" pitchFamily="50" charset="-127"/>
              </a:rPr>
              <a:t>중복되면 거절 됨</a:t>
            </a:r>
            <a:r>
              <a:rPr kumimoji="0" lang="en-US" altLang="ko-KR" dirty="0" smtClean="0">
                <a:ea typeface="굴림" pitchFamily="50" charset="-127"/>
              </a:rPr>
              <a:t>)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도처에 존재하는 </a:t>
            </a:r>
            <a:r>
              <a:rPr kumimoji="0" lang="en-US" altLang="ko-KR" dirty="0" smtClean="0">
                <a:ea typeface="굴림" pitchFamily="50" charset="-127"/>
              </a:rPr>
              <a:t>DNS</a:t>
            </a:r>
            <a:r>
              <a:rPr kumimoji="0" lang="ko-KR" altLang="en-US" dirty="0" smtClean="0">
                <a:ea typeface="굴림" pitchFamily="50" charset="-127"/>
              </a:rPr>
              <a:t>에 등록하여 일반인이 찾을 수 있도록 함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434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150"/>
          </a:xfrm>
        </p:spPr>
        <p:txBody>
          <a:bodyPr/>
          <a:lstStyle/>
          <a:p>
            <a:r>
              <a:rPr lang="en-US" altLang="ko-KR" dirty="0" smtClean="0"/>
              <a:t>Networking – Action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서버 작동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Start Server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Network Initialize Server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서버 연결</a:t>
            </a:r>
            <a:r>
              <a:rPr kumimoji="0" lang="en-US" altLang="ko-KR" dirty="0" smtClean="0">
                <a:ea typeface="굴림" pitchFamily="50" charset="-127"/>
              </a:rPr>
              <a:t>/</a:t>
            </a:r>
            <a:r>
              <a:rPr kumimoji="0" lang="ko-KR" altLang="en-US" dirty="0" smtClean="0">
                <a:ea typeface="굴림" pitchFamily="50" charset="-127"/>
              </a:rPr>
              <a:t>해제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Network Connect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Network Disconnect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주요 정보 확인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Network Get Local Player Properties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원격 정보 전달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Network Instantiate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Network Destroy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Send Remote Event</a:t>
            </a:r>
          </a:p>
        </p:txBody>
      </p:sp>
    </p:spTree>
    <p:extLst>
      <p:ext uri="{BB962C8B-B14F-4D97-AF65-F5344CB8AC3E}">
        <p14:creationId xmlns:p14="http://schemas.microsoft.com/office/powerpoint/2010/main" val="315658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150"/>
          </a:xfrm>
        </p:spPr>
        <p:txBody>
          <a:bodyPr/>
          <a:lstStyle/>
          <a:p>
            <a:r>
              <a:rPr lang="en-US" altLang="ko-KR" dirty="0" smtClean="0"/>
              <a:t>Networking – Event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서버</a:t>
            </a:r>
            <a:r>
              <a:rPr kumimoji="0" lang="ko-KR" altLang="en-US" dirty="0">
                <a:ea typeface="굴림" pitchFamily="50" charset="-127"/>
              </a:rPr>
              <a:t>용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SERVER INITIALIZED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PLAYER CONNECTED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PLAYER DISCONNECTED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MASTER SERVER EVENT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Client</a:t>
            </a:r>
            <a:r>
              <a:rPr kumimoji="0" lang="ko-KR" altLang="en-US" dirty="0" smtClean="0">
                <a:ea typeface="굴림" pitchFamily="50" charset="-127"/>
              </a:rPr>
              <a:t>용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CONNECTED TO SERVER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DISCONNECTED FROM SERVER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FAILED TO CONNECT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FAILED TO CONNECT TO MASTER SERVER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공용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NETWORK INSTANTIATE</a:t>
            </a:r>
          </a:p>
        </p:txBody>
      </p:sp>
    </p:spTree>
    <p:extLst>
      <p:ext uri="{BB962C8B-B14F-4D97-AF65-F5344CB8AC3E}">
        <p14:creationId xmlns:p14="http://schemas.microsoft.com/office/powerpoint/2010/main" val="815291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150"/>
          </a:xfrm>
        </p:spPr>
        <p:txBody>
          <a:bodyPr/>
          <a:lstStyle/>
          <a:p>
            <a:r>
              <a:rPr lang="en-US" altLang="ko-KR" dirty="0" smtClean="0"/>
              <a:t>Networking – </a:t>
            </a:r>
            <a:r>
              <a:rPr lang="ko-KR" altLang="en-US" dirty="0" smtClean="0"/>
              <a:t>주의 사항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반드시 </a:t>
            </a:r>
            <a:r>
              <a:rPr kumimoji="0" lang="en-US" altLang="ko-KR" dirty="0" smtClean="0">
                <a:ea typeface="굴림" pitchFamily="50" charset="-127"/>
              </a:rPr>
              <a:t>Server</a:t>
            </a:r>
            <a:r>
              <a:rPr kumimoji="0" lang="ko-KR" altLang="en-US" dirty="0" smtClean="0">
                <a:ea typeface="굴림" pitchFamily="50" charset="-127"/>
              </a:rPr>
              <a:t>와 </a:t>
            </a:r>
            <a:r>
              <a:rPr kumimoji="0" lang="en-US" altLang="ko-KR" dirty="0" smtClean="0">
                <a:ea typeface="굴림" pitchFamily="50" charset="-127"/>
              </a:rPr>
              <a:t>Client</a:t>
            </a:r>
            <a:r>
              <a:rPr kumimoji="0" lang="ko-KR" altLang="en-US" dirty="0" smtClean="0">
                <a:ea typeface="굴림" pitchFamily="50" charset="-127"/>
              </a:rPr>
              <a:t>를 한 </a:t>
            </a:r>
            <a:r>
              <a:rPr kumimoji="0" lang="en-US" altLang="ko-KR" dirty="0" smtClean="0">
                <a:ea typeface="굴림" pitchFamily="50" charset="-127"/>
              </a:rPr>
              <a:t>Scene</a:t>
            </a:r>
            <a:r>
              <a:rPr kumimoji="0" lang="ko-KR" altLang="en-US" dirty="0" smtClean="0">
                <a:ea typeface="굴림" pitchFamily="50" charset="-127"/>
              </a:rPr>
              <a:t>에 구현한다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NetworkView</a:t>
            </a:r>
            <a:r>
              <a:rPr kumimoji="0" lang="ko-KR" altLang="en-US" dirty="0" smtClean="0">
                <a:ea typeface="굴림" pitchFamily="50" charset="-127"/>
              </a:rPr>
              <a:t>의</a:t>
            </a:r>
            <a:r>
              <a:rPr kumimoji="0" lang="en-US" altLang="ko-KR" dirty="0" smtClean="0">
                <a:ea typeface="굴림" pitchFamily="50" charset="-127"/>
              </a:rPr>
              <a:t> ID</a:t>
            </a:r>
            <a:r>
              <a:rPr kumimoji="0" lang="ko-KR" altLang="en-US" dirty="0" smtClean="0">
                <a:ea typeface="굴림" pitchFamily="50" charset="-127"/>
              </a:rPr>
              <a:t>할당이 제대로 작동하지 않음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Client</a:t>
            </a:r>
            <a:r>
              <a:rPr kumimoji="0" lang="ko-KR" altLang="en-US" dirty="0" smtClean="0">
                <a:ea typeface="굴림" pitchFamily="50" charset="-127"/>
              </a:rPr>
              <a:t>용 </a:t>
            </a:r>
            <a:r>
              <a:rPr kumimoji="0" lang="en-US" altLang="ko-KR" dirty="0" err="1" smtClean="0">
                <a:ea typeface="굴림" pitchFamily="50" charset="-127"/>
              </a:rPr>
              <a:t>NetworkView</a:t>
            </a:r>
            <a:r>
              <a:rPr kumimoji="0" lang="ko-KR" altLang="en-US" dirty="0" smtClean="0">
                <a:ea typeface="굴림" pitchFamily="50" charset="-127"/>
              </a:rPr>
              <a:t>는 반드시 </a:t>
            </a:r>
            <a:r>
              <a:rPr kumimoji="0" lang="en-US" altLang="ko-KR" dirty="0" smtClean="0">
                <a:ea typeface="굴림" pitchFamily="50" charset="-127"/>
              </a:rPr>
              <a:t>Network Instantiate</a:t>
            </a:r>
            <a:r>
              <a:rPr kumimoji="0" lang="ko-KR" altLang="en-US" dirty="0" smtClean="0">
                <a:ea typeface="굴림" pitchFamily="50" charset="-127"/>
              </a:rPr>
              <a:t>를 통해 동적으로 생성시켜야 한다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741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150"/>
          </a:xfrm>
        </p:spPr>
        <p:txBody>
          <a:bodyPr/>
          <a:lstStyle/>
          <a:p>
            <a:r>
              <a:rPr lang="en-US" altLang="ko-KR" dirty="0" smtClean="0"/>
              <a:t>Device</a:t>
            </a:r>
            <a:r>
              <a:rPr lang="en-US" altLang="ko-KR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IMU </a:t>
            </a:r>
            <a:r>
              <a:rPr lang="ko-KR" altLang="en-US" dirty="0" smtClean="0"/>
              <a:t>컨트롤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Motion</a:t>
            </a:r>
            <a:r>
              <a:rPr kumimoji="0" lang="ko-KR" altLang="en-US" dirty="0" smtClean="0">
                <a:ea typeface="굴림" pitchFamily="50" charset="-127"/>
              </a:rPr>
              <a:t>을 알아낼 수 있는 센서를 </a:t>
            </a:r>
            <a:r>
              <a:rPr kumimoji="0" lang="en-US" altLang="ko-KR" dirty="0" smtClean="0">
                <a:ea typeface="굴림" pitchFamily="50" charset="-127"/>
              </a:rPr>
              <a:t>IMU(Inertia Moment Unit)</a:t>
            </a:r>
            <a:r>
              <a:rPr kumimoji="0" lang="ko-KR" altLang="en-US" dirty="0" smtClean="0">
                <a:ea typeface="굴림" pitchFamily="50" charset="-127"/>
              </a:rPr>
              <a:t>이라 부름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IMU </a:t>
            </a:r>
            <a:r>
              <a:rPr kumimoji="0" lang="ko-KR" altLang="en-US" dirty="0" smtClean="0">
                <a:ea typeface="굴림" pitchFamily="50" charset="-127"/>
              </a:rPr>
              <a:t>센서의 원리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가속도 센서</a:t>
            </a:r>
            <a:r>
              <a:rPr kumimoji="0" lang="en-US" altLang="ko-KR" dirty="0" smtClean="0">
                <a:ea typeface="굴림" pitchFamily="50" charset="-127"/>
              </a:rPr>
              <a:t>(Accelerometer)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지구 중력의 방향을 알아냄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가속도 운동 시 중력 왜곡 현상 발생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각속도 센서</a:t>
            </a:r>
            <a:r>
              <a:rPr kumimoji="0" lang="en-US" altLang="ko-KR" dirty="0" smtClean="0">
                <a:ea typeface="굴림" pitchFamily="50" charset="-127"/>
              </a:rPr>
              <a:t>(Gyroscope)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회전 속도의 세기를 측정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아주 작은 움직임으로 인한 오차 발생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지자기 센서</a:t>
            </a:r>
            <a:r>
              <a:rPr kumimoji="0" lang="en-US" altLang="ko-KR" dirty="0" smtClean="0">
                <a:ea typeface="굴림" pitchFamily="50" charset="-127"/>
              </a:rPr>
              <a:t>(Compass)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지구 자기장의 방향을 알아냄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모터와 같은 전자기장에게 영향 받음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센서 융합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각 센서들의 장단점을 보완하여 정보를 추출해내는 기법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IMU</a:t>
            </a:r>
            <a:r>
              <a:rPr kumimoji="0" lang="ko-KR" altLang="en-US" dirty="0" smtClean="0">
                <a:ea typeface="굴림" pitchFamily="50" charset="-127"/>
              </a:rPr>
              <a:t>센서는 칼만 필터</a:t>
            </a:r>
            <a:r>
              <a:rPr kumimoji="0" lang="en-US" altLang="ko-KR" dirty="0" smtClean="0">
                <a:ea typeface="굴림" pitchFamily="50" charset="-127"/>
              </a:rPr>
              <a:t>(</a:t>
            </a:r>
            <a:r>
              <a:rPr kumimoji="0" lang="en-US" altLang="ko-KR" dirty="0" err="1" smtClean="0">
                <a:ea typeface="굴림" pitchFamily="50" charset="-127"/>
              </a:rPr>
              <a:t>Kalman’s</a:t>
            </a:r>
            <a:r>
              <a:rPr kumimoji="0" lang="en-US" altLang="ko-KR" dirty="0" smtClean="0">
                <a:ea typeface="굴림" pitchFamily="50" charset="-127"/>
              </a:rPr>
              <a:t> Filter)</a:t>
            </a:r>
            <a:r>
              <a:rPr kumimoji="0" lang="ko-KR" altLang="en-US" dirty="0" smtClean="0">
                <a:ea typeface="굴림" pitchFamily="50" charset="-127"/>
              </a:rPr>
              <a:t>라는 예측 모델을 사용하는 것이 대표적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368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150"/>
          </a:xfrm>
        </p:spPr>
        <p:txBody>
          <a:bodyPr/>
          <a:lstStyle/>
          <a:p>
            <a:r>
              <a:rPr lang="en-US" altLang="ko-KR" dirty="0" smtClean="0"/>
              <a:t>Device</a:t>
            </a:r>
            <a:r>
              <a:rPr lang="en-US" altLang="ko-KR" dirty="0" smtClean="0"/>
              <a:t> – Accelerometer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Get Device Accelerometer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Unity</a:t>
            </a:r>
            <a:r>
              <a:rPr kumimoji="0" lang="ko-KR" altLang="en-US" dirty="0" smtClean="0">
                <a:ea typeface="굴림" pitchFamily="50" charset="-127"/>
              </a:rPr>
              <a:t>의 </a:t>
            </a:r>
            <a:r>
              <a:rPr kumimoji="0" lang="ko-KR" altLang="en-US" dirty="0" err="1" smtClean="0">
                <a:ea typeface="굴림" pitchFamily="50" charset="-127"/>
              </a:rPr>
              <a:t>좌표계와</a:t>
            </a:r>
            <a:r>
              <a:rPr kumimoji="0" lang="ko-KR" altLang="en-US" dirty="0" smtClean="0">
                <a:ea typeface="굴림" pitchFamily="50" charset="-127"/>
              </a:rPr>
              <a:t> 다름</a:t>
            </a: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1026" name="Picture 2" descr="http://news.cpamerica.org/images/Smartph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08920"/>
            <a:ext cx="2880320" cy="28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>
            <a:off x="2699792" y="3861048"/>
            <a:ext cx="1224136" cy="19442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2267744" y="3500895"/>
            <a:ext cx="1646808" cy="44054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2987824" y="2719080"/>
            <a:ext cx="913172" cy="1160512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3768" y="576461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75696" y="355925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20184" y="23395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21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  <a:endParaRPr lang="ko-KR" altLang="en-US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Actions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Input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StateMachine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String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Transform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Movie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PlayerPrefs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Networking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Device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Extensions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ArrayMaker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3</a:t>
            </a:r>
            <a:r>
              <a:rPr kumimoji="0" lang="en-US" altLang="ko-KR" baseline="30000" dirty="0" smtClean="0">
                <a:ea typeface="굴림" pitchFamily="50" charset="-127"/>
              </a:rPr>
              <a:t>rd</a:t>
            </a:r>
            <a:r>
              <a:rPr kumimoji="0" lang="en-US" altLang="ko-KR" dirty="0" smtClean="0">
                <a:ea typeface="굴림" pitchFamily="50" charset="-127"/>
              </a:rPr>
              <a:t> Party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Parse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Custom Data</a:t>
            </a: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150"/>
          </a:xfrm>
        </p:spPr>
        <p:txBody>
          <a:bodyPr/>
          <a:lstStyle/>
          <a:p>
            <a:r>
              <a:rPr lang="en-US" altLang="ko-KR" dirty="0" smtClean="0"/>
              <a:t>Device</a:t>
            </a:r>
            <a:r>
              <a:rPr lang="en-US" altLang="ko-KR" dirty="0" smtClean="0"/>
              <a:t> – Roll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04875" y="1052513"/>
            <a:ext cx="7345363" cy="180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Get Device Roll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Orientation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Portrait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Landscape Left/Right</a:t>
            </a: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2050" name="Picture 2" descr="http://www.psdgraphics.com/file/google-nexus-one-photohs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73016"/>
            <a:ext cx="25202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V="1">
            <a:off x="4391979" y="3212978"/>
            <a:ext cx="0" cy="2952326"/>
          </a:xfrm>
          <a:prstGeom prst="straightConnector1">
            <a:avLst/>
          </a:prstGeom>
          <a:ln w="571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71800" y="4509120"/>
            <a:ext cx="3240360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30117" y="2871875"/>
            <a:ext cx="112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 (</a:t>
            </a:r>
            <a:r>
              <a:rPr lang="ko-KR" altLang="en-US" b="1" dirty="0" smtClean="0"/>
              <a:t>기준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58721" y="4319809"/>
            <a:ext cx="81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-1.5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54265" y="4324454"/>
            <a:ext cx="81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1.5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543237" y="5795972"/>
            <a:ext cx="67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5719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150"/>
          </a:xfrm>
        </p:spPr>
        <p:txBody>
          <a:bodyPr/>
          <a:lstStyle/>
          <a:p>
            <a:r>
              <a:rPr lang="en-US" altLang="ko-KR" dirty="0" err="1" smtClean="0"/>
              <a:t>ArrayMaker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71600" y="1052736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List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배열</a:t>
            </a:r>
            <a:r>
              <a:rPr kumimoji="0" lang="en-US" altLang="ko-KR" dirty="0" smtClean="0">
                <a:ea typeface="굴림" pitchFamily="50" charset="-127"/>
              </a:rPr>
              <a:t>(Array)</a:t>
            </a:r>
            <a:r>
              <a:rPr kumimoji="0" lang="ko-KR" altLang="en-US" dirty="0" smtClean="0">
                <a:ea typeface="굴림" pitchFamily="50" charset="-127"/>
              </a:rPr>
              <a:t>이라고도 부름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연달아 존재하는 데이터 타입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재 사용을 위해 위치</a:t>
            </a:r>
            <a:r>
              <a:rPr kumimoji="0" lang="en-US" altLang="ko-KR" dirty="0" smtClean="0">
                <a:ea typeface="굴림" pitchFamily="50" charset="-127"/>
              </a:rPr>
              <a:t>(Index)</a:t>
            </a:r>
            <a:r>
              <a:rPr kumimoji="0" lang="ko-KR" altLang="en-US" dirty="0" smtClean="0">
                <a:ea typeface="굴림" pitchFamily="50" charset="-127"/>
              </a:rPr>
              <a:t>를 알아야 함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28192" y="392936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42592" y="392959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56992" y="395437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71392" y="392959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85792" y="395476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839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150"/>
          </a:xfrm>
        </p:spPr>
        <p:txBody>
          <a:bodyPr/>
          <a:lstStyle/>
          <a:p>
            <a:r>
              <a:rPr lang="en-US" altLang="ko-KR" dirty="0" err="1" smtClean="0"/>
              <a:t>ArrayMaker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71600" y="1052736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Action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Create/Destroy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List</a:t>
            </a:r>
            <a:r>
              <a:rPr kumimoji="0" lang="ko-KR" altLang="en-US" dirty="0" smtClean="0">
                <a:ea typeface="굴림" pitchFamily="50" charset="-127"/>
              </a:rPr>
              <a:t>를 생성</a:t>
            </a:r>
            <a:r>
              <a:rPr kumimoji="0" lang="en-US" altLang="ko-KR" dirty="0" smtClean="0">
                <a:ea typeface="굴림" pitchFamily="50" charset="-127"/>
              </a:rPr>
              <a:t>/</a:t>
            </a:r>
            <a:r>
              <a:rPr kumimoji="0" lang="ko-KR" altLang="en-US" dirty="0" smtClean="0">
                <a:ea typeface="굴림" pitchFamily="50" charset="-127"/>
              </a:rPr>
              <a:t>삭제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Add/Remove/Insert/Clear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Item </a:t>
            </a:r>
            <a:r>
              <a:rPr kumimoji="0" lang="ko-KR" altLang="en-US" dirty="0" smtClean="0">
                <a:ea typeface="굴림" pitchFamily="50" charset="-127"/>
              </a:rPr>
              <a:t>추가</a:t>
            </a:r>
            <a:r>
              <a:rPr kumimoji="0" lang="en-US" altLang="ko-KR" dirty="0" smtClean="0">
                <a:ea typeface="굴림" pitchFamily="50" charset="-127"/>
              </a:rPr>
              <a:t>/</a:t>
            </a:r>
            <a:r>
              <a:rPr kumimoji="0" lang="ko-KR" altLang="en-US" dirty="0" smtClean="0">
                <a:ea typeface="굴림" pitchFamily="50" charset="-127"/>
              </a:rPr>
              <a:t>삭제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Search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Contains: </a:t>
            </a:r>
            <a:r>
              <a:rPr kumimoji="0" lang="ko-KR" altLang="en-US" dirty="0" smtClean="0">
                <a:ea typeface="굴림" pitchFamily="50" charset="-127"/>
              </a:rPr>
              <a:t>포함 유무만 확인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Get: </a:t>
            </a:r>
            <a:r>
              <a:rPr kumimoji="0" lang="ko-KR" altLang="en-US" dirty="0" smtClean="0">
                <a:ea typeface="굴림" pitchFamily="50" charset="-127"/>
              </a:rPr>
              <a:t>인덱스 정보 필요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Get Next/Previous: </a:t>
            </a:r>
            <a:r>
              <a:rPr kumimoji="0" lang="ko-KR" altLang="en-US" dirty="0" smtClean="0">
                <a:ea typeface="굴림" pitchFamily="50" charset="-127"/>
              </a:rPr>
              <a:t>순차적 검색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Get Random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406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150"/>
          </a:xfrm>
        </p:spPr>
        <p:txBody>
          <a:bodyPr/>
          <a:lstStyle/>
          <a:p>
            <a:r>
              <a:rPr lang="en-US" altLang="ko-KR" dirty="0" err="1" smtClean="0"/>
              <a:t>ArrayMaker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71600" y="1052736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Hash Table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보다 진보적인 </a:t>
            </a:r>
            <a:r>
              <a:rPr kumimoji="0" lang="en-US" altLang="ko-KR" dirty="0" smtClean="0">
                <a:ea typeface="굴림" pitchFamily="50" charset="-127"/>
              </a:rPr>
              <a:t>List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Item </a:t>
            </a:r>
            <a:r>
              <a:rPr kumimoji="0" lang="ko-KR" altLang="en-US" dirty="0" smtClean="0">
                <a:ea typeface="굴림" pitchFamily="50" charset="-127"/>
              </a:rPr>
              <a:t>접근을 위해 </a:t>
            </a:r>
            <a:r>
              <a:rPr kumimoji="0" lang="en-US" altLang="ko-KR" dirty="0" smtClean="0">
                <a:ea typeface="굴림" pitchFamily="50" charset="-127"/>
              </a:rPr>
              <a:t>Index</a:t>
            </a:r>
            <a:r>
              <a:rPr kumimoji="0" lang="ko-KR" altLang="en-US" dirty="0" smtClean="0">
                <a:ea typeface="굴림" pitchFamily="50" charset="-127"/>
              </a:rPr>
              <a:t>가 아닌 </a:t>
            </a:r>
            <a:r>
              <a:rPr kumimoji="0" lang="en-US" altLang="ko-KR" dirty="0" smtClean="0">
                <a:ea typeface="굴림" pitchFamily="50" charset="-127"/>
              </a:rPr>
              <a:t>key</a:t>
            </a:r>
            <a:r>
              <a:rPr kumimoji="0" lang="ko-KR" altLang="en-US" dirty="0" smtClean="0">
                <a:ea typeface="굴림" pitchFamily="50" charset="-127"/>
              </a:rPr>
              <a:t>라 부르는 </a:t>
            </a:r>
            <a:r>
              <a:rPr kumimoji="0" lang="en-US" altLang="ko-KR" dirty="0" smtClean="0">
                <a:ea typeface="굴림" pitchFamily="50" charset="-127"/>
              </a:rPr>
              <a:t>string</a:t>
            </a:r>
            <a:r>
              <a:rPr kumimoji="0" lang="ko-KR" altLang="en-US" dirty="0" smtClean="0">
                <a:ea typeface="굴림" pitchFamily="50" charset="-127"/>
              </a:rPr>
              <a:t>을 사용함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Search</a:t>
            </a:r>
            <a:r>
              <a:rPr kumimoji="0" lang="ko-KR" altLang="en-US" dirty="0" smtClean="0">
                <a:ea typeface="굴림" pitchFamily="50" charset="-127"/>
              </a:rPr>
              <a:t>가 아주 빠르고 대용량 </a:t>
            </a:r>
            <a:r>
              <a:rPr kumimoji="0" lang="en-US" altLang="ko-KR" dirty="0" smtClean="0">
                <a:ea typeface="굴림" pitchFamily="50" charset="-127"/>
              </a:rPr>
              <a:t>List</a:t>
            </a:r>
            <a:r>
              <a:rPr kumimoji="0" lang="ko-KR" altLang="en-US" dirty="0" smtClean="0">
                <a:ea typeface="굴림" pitchFamily="50" charset="-127"/>
              </a:rPr>
              <a:t>에 적합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800200" y="443342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key0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14600" y="443364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key1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629000" y="445843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key4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543400" y="443364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key2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57800" y="445881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393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150"/>
          </a:xfrm>
        </p:spPr>
        <p:txBody>
          <a:bodyPr/>
          <a:lstStyle/>
          <a:p>
            <a:r>
              <a:rPr lang="en-US" altLang="ko-KR" dirty="0" smtClean="0"/>
              <a:t>Custom Data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71600" y="1052736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Script </a:t>
            </a:r>
            <a:r>
              <a:rPr kumimoji="0" lang="ko-KR" altLang="en-US" dirty="0" smtClean="0">
                <a:ea typeface="굴림" pitchFamily="50" charset="-127"/>
              </a:rPr>
              <a:t>생성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변수 선언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Type: </a:t>
            </a:r>
            <a:r>
              <a:rPr kumimoji="0" lang="en-US" altLang="ko-KR" dirty="0" err="1" smtClean="0">
                <a:ea typeface="굴림" pitchFamily="50" charset="-127"/>
              </a:rPr>
              <a:t>bool</a:t>
            </a:r>
            <a:r>
              <a:rPr kumimoji="0" lang="en-US" altLang="ko-KR" dirty="0" smtClean="0">
                <a:ea typeface="굴림" pitchFamily="50" charset="-127"/>
              </a:rPr>
              <a:t>, </a:t>
            </a:r>
            <a:r>
              <a:rPr kumimoji="0" lang="en-US" altLang="ko-KR" dirty="0" err="1" smtClean="0">
                <a:ea typeface="굴림" pitchFamily="50" charset="-127"/>
              </a:rPr>
              <a:t>int</a:t>
            </a:r>
            <a:r>
              <a:rPr kumimoji="0" lang="en-US" altLang="ko-KR" dirty="0" smtClean="0">
                <a:ea typeface="굴림" pitchFamily="50" charset="-127"/>
              </a:rPr>
              <a:t>, float, string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접근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Set/Get Property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Array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ArrayMaker</a:t>
            </a:r>
            <a:r>
              <a:rPr kumimoji="0" lang="en-US" altLang="ko-KR" dirty="0">
                <a:ea typeface="굴림" pitchFamily="50" charset="-127"/>
              </a:rPr>
              <a:t> </a:t>
            </a:r>
            <a:r>
              <a:rPr kumimoji="0" lang="ko-KR" altLang="en-US" dirty="0" smtClean="0">
                <a:ea typeface="굴림" pitchFamily="50" charset="-127"/>
              </a:rPr>
              <a:t>연동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409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5148263" cy="6921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kumimoji="0" lang="en-US" altLang="ko-KR" sz="3200" dirty="0">
                <a:latin typeface="HY견고딕" pitchFamily="18" charset="-127"/>
                <a:ea typeface="HY견고딕" pitchFamily="18" charset="-127"/>
                <a:cs typeface="+mj-cs"/>
              </a:rPr>
              <a:t> Q &amp; A</a:t>
            </a:r>
            <a:endParaRPr kumimoji="0" lang="ko-KR" altLang="en-US" sz="130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96" y="2148086"/>
            <a:ext cx="2753669" cy="2781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836613"/>
            <a:ext cx="44704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- Keyboard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AnyKey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아무 키나 눌려지면 종료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GetKey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지정한 키가 눌렸는지 결과 알림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GetKeyDown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지정한 키가 눌려지면 종료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GetKeyUp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지정한 키를 눌렀다 떼면 종료</a:t>
            </a: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58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– Mouse Button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AnyKey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GetMouseButton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GetMouseButtonDown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GetMouseButtonUp</a:t>
            </a: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42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– Axis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Input Manager </a:t>
            </a:r>
            <a:r>
              <a:rPr kumimoji="0" lang="ko-KR" altLang="en-US" dirty="0" smtClean="0">
                <a:ea typeface="굴림" pitchFamily="50" charset="-127"/>
              </a:rPr>
              <a:t>설정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Edit/Project Settings/Input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Horizontal/Vertical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Axis Event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Get Axis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Get Axis Vector</a:t>
            </a: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34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150"/>
          </a:xfrm>
        </p:spPr>
        <p:txBody>
          <a:bodyPr/>
          <a:lstStyle/>
          <a:p>
            <a:r>
              <a:rPr lang="en-US" altLang="ko-KR" dirty="0" smtClean="0"/>
              <a:t>Input – Mouse Interactive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GetMouseX</a:t>
            </a:r>
            <a:r>
              <a:rPr kumimoji="0" lang="en-US" altLang="ko-KR" dirty="0" smtClean="0">
                <a:ea typeface="굴림" pitchFamily="50" charset="-127"/>
              </a:rPr>
              <a:t>/Y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State Transition </a:t>
            </a:r>
            <a:r>
              <a:rPr kumimoji="0" lang="ko-KR" altLang="en-US" dirty="0" smtClean="0">
                <a:ea typeface="굴림" pitchFamily="50" charset="-127"/>
              </a:rPr>
              <a:t>불가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Normalize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Mouse Look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Camera </a:t>
            </a:r>
            <a:r>
              <a:rPr kumimoji="0" lang="ko-KR" altLang="en-US" dirty="0" smtClean="0">
                <a:ea typeface="굴림" pitchFamily="50" charset="-127"/>
              </a:rPr>
              <a:t>시점 제어에 유용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Mouse Pick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Camera </a:t>
            </a:r>
            <a:r>
              <a:rPr kumimoji="0" lang="ko-KR" altLang="en-US" dirty="0" smtClean="0">
                <a:ea typeface="굴림" pitchFamily="50" charset="-127"/>
              </a:rPr>
              <a:t>입장에서 </a:t>
            </a:r>
            <a:r>
              <a:rPr kumimoji="0" lang="en-US" altLang="ko-KR" dirty="0" smtClean="0">
                <a:ea typeface="굴림" pitchFamily="50" charset="-127"/>
              </a:rPr>
              <a:t>Pick </a:t>
            </a:r>
            <a:r>
              <a:rPr kumimoji="0" lang="ko-KR" altLang="en-US" dirty="0" smtClean="0">
                <a:ea typeface="굴림" pitchFamily="50" charset="-127"/>
              </a:rPr>
              <a:t>확인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Mouse Pick Event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Object </a:t>
            </a:r>
            <a:r>
              <a:rPr kumimoji="0" lang="ko-KR" altLang="en-US" dirty="0" smtClean="0">
                <a:ea typeface="굴림" pitchFamily="50" charset="-127"/>
              </a:rPr>
              <a:t>입장에서 </a:t>
            </a:r>
            <a:r>
              <a:rPr kumimoji="0" lang="en-US" altLang="ko-KR" dirty="0" smtClean="0">
                <a:ea typeface="굴림" pitchFamily="50" charset="-127"/>
              </a:rPr>
              <a:t>Pick </a:t>
            </a:r>
            <a:r>
              <a:rPr kumimoji="0" lang="ko-KR" altLang="en-US" dirty="0" smtClean="0">
                <a:ea typeface="굴림" pitchFamily="50" charset="-127"/>
              </a:rPr>
              <a:t>확인</a:t>
            </a: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7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150"/>
          </a:xfrm>
        </p:spPr>
        <p:txBody>
          <a:bodyPr/>
          <a:lstStyle/>
          <a:p>
            <a:r>
              <a:rPr lang="en-US" altLang="ko-KR" dirty="0" err="1" smtClean="0"/>
              <a:t>StateMachine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Local Variable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Get/Set </a:t>
            </a:r>
            <a:r>
              <a:rPr kumimoji="0" lang="en-US" altLang="ko-KR" dirty="0" err="1" smtClean="0">
                <a:ea typeface="굴림" pitchFamily="50" charset="-127"/>
              </a:rPr>
              <a:t>Fsm</a:t>
            </a:r>
            <a:r>
              <a:rPr kumimoji="0" lang="en-US" altLang="ko-KR" dirty="0" smtClean="0">
                <a:ea typeface="굴림" pitchFamily="50" charset="-127"/>
              </a:rPr>
              <a:t> [Type]</a:t>
            </a: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Event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Forward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Send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State Control</a:t>
            </a: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43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150"/>
          </a:xfrm>
        </p:spPr>
        <p:txBody>
          <a:bodyPr/>
          <a:lstStyle/>
          <a:p>
            <a:r>
              <a:rPr lang="en-US" altLang="ko-KR" dirty="0" smtClean="0"/>
              <a:t>String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Parsing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Get String Left/Right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Get Substring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String Replace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Format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변수를 문자와 섞어서 표현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20 =&gt; </a:t>
            </a:r>
            <a:r>
              <a:rPr kumimoji="0" lang="ko-KR" altLang="en-US" dirty="0" smtClean="0">
                <a:ea typeface="굴림" pitchFamily="50" charset="-127"/>
              </a:rPr>
              <a:t>현재 값</a:t>
            </a:r>
            <a:r>
              <a:rPr kumimoji="0" lang="en-US" altLang="ko-KR" dirty="0" smtClean="0">
                <a:ea typeface="굴림" pitchFamily="50" charset="-127"/>
              </a:rPr>
              <a:t>: 20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Format String: </a:t>
            </a:r>
            <a:r>
              <a:rPr kumimoji="0" lang="ko-KR" altLang="en-US" dirty="0" smtClean="0">
                <a:ea typeface="굴림" pitchFamily="50" charset="-127"/>
              </a:rPr>
              <a:t>형식 문자열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{[Order]}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Ex) Name: {1}, Age: {0} </a:t>
            </a: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98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150"/>
          </a:xfrm>
        </p:spPr>
        <p:txBody>
          <a:bodyPr/>
          <a:lstStyle/>
          <a:p>
            <a:r>
              <a:rPr lang="en-US" altLang="ko-KR" dirty="0" smtClean="0"/>
              <a:t>Transform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Following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Look At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Move toward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Smooth Look At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Smooth Look At Direction</a:t>
            </a:r>
            <a:endParaRPr kumimoji="0" lang="en-US" altLang="ko-KR" dirty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Smooth Follow Action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World/Local </a:t>
            </a:r>
            <a:r>
              <a:rPr kumimoji="0" lang="ko-KR" altLang="en-US" dirty="0" smtClean="0">
                <a:ea typeface="굴림" pitchFamily="50" charset="-127"/>
              </a:rPr>
              <a:t>변환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Transform Direction (Inverse)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Transform Point (inverse)</a:t>
            </a:r>
          </a:p>
        </p:txBody>
      </p:sp>
    </p:spTree>
    <p:extLst>
      <p:ext uri="{BB962C8B-B14F-4D97-AF65-F5344CB8AC3E}">
        <p14:creationId xmlns:p14="http://schemas.microsoft.com/office/powerpoint/2010/main" val="140476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26162</TotalTime>
  <Words>863</Words>
  <Application>Microsoft Office PowerPoint</Application>
  <PresentationFormat>화면 슬라이드 쇼(4:3)</PresentationFormat>
  <Paragraphs>272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Smart Maker 고급</vt:lpstr>
      <vt:lpstr>목차</vt:lpstr>
      <vt:lpstr>Input - Keyboard</vt:lpstr>
      <vt:lpstr>Input – Mouse Button</vt:lpstr>
      <vt:lpstr>Input – Axis</vt:lpstr>
      <vt:lpstr>Input – Mouse Interactive</vt:lpstr>
      <vt:lpstr>StateMachine</vt:lpstr>
      <vt:lpstr>String</vt:lpstr>
      <vt:lpstr>Transform</vt:lpstr>
      <vt:lpstr>Movie</vt:lpstr>
      <vt:lpstr>PlayerPrefs</vt:lpstr>
      <vt:lpstr>Networking</vt:lpstr>
      <vt:lpstr>Networking – 배경지식</vt:lpstr>
      <vt:lpstr>Networking – IP주소</vt:lpstr>
      <vt:lpstr>Networking – Action</vt:lpstr>
      <vt:lpstr>Networking – Event</vt:lpstr>
      <vt:lpstr>Networking – 주의 사항</vt:lpstr>
      <vt:lpstr>Device – IMU 컨트롤</vt:lpstr>
      <vt:lpstr>Device – Accelerometer</vt:lpstr>
      <vt:lpstr>Device – Roll</vt:lpstr>
      <vt:lpstr>ArrayMaker</vt:lpstr>
      <vt:lpstr>ArrayMaker</vt:lpstr>
      <vt:lpstr>ArrayMaker</vt:lpstr>
      <vt:lpstr>Custom Data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Maker 소개</dc:title>
  <dc:subject>아카데미</dc:subject>
  <dc:creator>Jaehong Oh</dc:creator>
  <cp:lastModifiedBy>Jaehong Oh</cp:lastModifiedBy>
  <cp:revision>1320</cp:revision>
  <dcterms:created xsi:type="dcterms:W3CDTF">2010-10-19T01:20:53Z</dcterms:created>
  <dcterms:modified xsi:type="dcterms:W3CDTF">2015-06-02T04:47:17Z</dcterms:modified>
</cp:coreProperties>
</file>