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8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552" autoAdjust="0"/>
    <p:restoredTop sz="94660"/>
  </p:normalViewPr>
  <p:slideViewPr>
    <p:cSldViewPr>
      <p:cViewPr varScale="1">
        <p:scale>
          <a:sx n="99" d="100"/>
          <a:sy n="99" d="100"/>
        </p:scale>
        <p:origin x="-33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0A728-8BCE-40C0-A8ED-6BACA572D2C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F5B10-9270-44D3-A67A-6F96E0429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0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VCC : 3.3V</a:t>
            </a:r>
          </a:p>
          <a:p>
            <a:r>
              <a:rPr lang="en-US" altLang="ko-KR" smtClean="0"/>
              <a:t>10K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5B10-9270-44D3-A67A-6F96E04299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4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구간 절사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5B10-9270-44D3-A67A-6F96E04299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4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95536" y="1005576"/>
            <a:ext cx="8568952" cy="9181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US" altLang="ko-KR" sz="3200" b="1" smtClean="0">
                <a:solidFill>
                  <a:schemeClr val="bg1"/>
                </a:solidFill>
              </a:rPr>
              <a:t>              Embedded Application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대각선 방향의 모서리가 둥근 사각형 4"/>
          <p:cNvSpPr/>
          <p:nvPr userDrawn="1"/>
        </p:nvSpPr>
        <p:spPr>
          <a:xfrm>
            <a:off x="179512" y="573528"/>
            <a:ext cx="4680520" cy="45905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latin typeface="+mj-ea"/>
                <a:ea typeface="+mj-ea"/>
              </a:rPr>
              <a:t>2022</a:t>
            </a:r>
            <a:r>
              <a:rPr lang="ko-KR" altLang="en-US" sz="1600" b="1" smtClean="0">
                <a:latin typeface="+mj-ea"/>
                <a:ea typeface="+mj-ea"/>
              </a:rPr>
              <a:t>년 </a:t>
            </a:r>
            <a:r>
              <a:rPr lang="en-US" altLang="ko-KR" sz="1600" b="1" smtClean="0">
                <a:latin typeface="+mj-ea"/>
                <a:ea typeface="+mj-ea"/>
              </a:rPr>
              <a:t>IoT</a:t>
            </a:r>
            <a:r>
              <a:rPr lang="ko-KR" altLang="en-US" sz="1600" b="1" smtClean="0">
                <a:latin typeface="+mj-ea"/>
                <a:ea typeface="+mj-ea"/>
              </a:rPr>
              <a:t>기반 스마트 솔루션 개발자 양성과정</a:t>
            </a:r>
            <a:endParaRPr lang="ko-KR" altLang="en-US" sz="1600" b="1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03089">
            <a:off x="391325" y="1124015"/>
            <a:ext cx="1663979" cy="12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9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C11B13-0147-4730-9423-2EA85A3F7EE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0" y="4785996"/>
            <a:ext cx="9144000" cy="35750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2FC903-11BE-4991-8586-51DF446BB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9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C11B13-0147-4730-9423-2EA85A3F7EE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0" y="4785996"/>
            <a:ext cx="9144000" cy="35750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2FC903-11BE-4991-8586-51DF446BB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7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4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C11B13-0147-4730-9423-2EA85A3F7EE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0" y="4785996"/>
            <a:ext cx="9144000" cy="35750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2FC903-11BE-4991-8586-51DF446BB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8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681540"/>
            <a:ext cx="4038600" cy="39964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81540"/>
            <a:ext cx="4038600" cy="39964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5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C11B13-0147-4730-9423-2EA85A3F7EE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0" y="4785996"/>
            <a:ext cx="9144000" cy="35750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2FC903-11BE-4991-8586-51DF446BB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C11B13-0147-4730-9423-2EA85A3F7EE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0" y="4785996"/>
            <a:ext cx="9144000" cy="35750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2FC903-11BE-4991-8586-51DF446BB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7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C11B13-0147-4730-9423-2EA85A3F7EE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4785996"/>
            <a:ext cx="9144000" cy="35750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2FC903-11BE-4991-8586-51DF446BB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7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C11B13-0147-4730-9423-2EA85A3F7EE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0" y="4785996"/>
            <a:ext cx="9144000" cy="35750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2FC903-11BE-4991-8586-51DF446BB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9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C11B13-0147-4730-9423-2EA85A3F7EEF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0" y="4785996"/>
            <a:ext cx="9144000" cy="35750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2FC903-11BE-4991-8586-51DF446BB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2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35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681540"/>
            <a:ext cx="8640960" cy="405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4785996"/>
            <a:ext cx="9144000" cy="357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       충북대학교 공동훈련센터</a:t>
            </a:r>
            <a:endParaRPr lang="ko-KR" altLang="en-US" sz="2000" b="1" dirty="0"/>
          </a:p>
        </p:txBody>
      </p:sp>
      <p:pic>
        <p:nvPicPr>
          <p:cNvPr id="5" name="Picture 2" descr="ê´ë ¨ ì´ë¯¸ì§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88673"/>
            <a:ext cx="473102" cy="35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57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2129075" y="3147814"/>
            <a:ext cx="5256584" cy="13681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담당 교수 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윤 종 이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marL="0" indent="0" algn="ctr"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010-9577-1696</a:t>
            </a:r>
          </a:p>
          <a:p>
            <a:pPr marL="0" indent="0" algn="ctr">
              <a:buNone/>
            </a:pPr>
            <a:r>
              <a:rPr lang="en-US" altLang="ko-KR" sz="1600" b="1" u="sng" dirty="0" smtClean="0">
                <a:solidFill>
                  <a:schemeClr val="bg1"/>
                </a:solidFill>
                <a:latin typeface="+mn-ea"/>
              </a:rPr>
              <a:t>ojo1696@naver.com</a:t>
            </a:r>
          </a:p>
          <a:p>
            <a:pPr marL="0" indent="0" algn="ctr">
              <a:buNone/>
            </a:pPr>
            <a:r>
              <a:rPr lang="en-US" altLang="ko-KR" sz="1600" b="1" u="sng">
                <a:solidFill>
                  <a:schemeClr val="bg1"/>
                </a:solidFill>
                <a:latin typeface="+mn-ea"/>
              </a:rPr>
              <a:t>https://cafe.naver.com/yoons2022</a:t>
            </a:r>
            <a:endParaRPr lang="ko-KR" altLang="en-US" sz="16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28371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/>
              <a:t>[</a:t>
            </a:r>
            <a:r>
              <a:rPr lang="ko-KR" altLang="en-US" sz="2400" b="1" smtClean="0"/>
              <a:t>심화자료</a:t>
            </a:r>
            <a:r>
              <a:rPr lang="en-US" altLang="ko-KR" sz="2400" b="1" smtClean="0"/>
              <a:t>]-CdS </a:t>
            </a:r>
            <a:r>
              <a:rPr lang="en-US" altLang="ko-KR" sz="2400" b="1"/>
              <a:t>Sensor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2037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Lux main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lIns="180000">
            <a:normAutofit/>
          </a:bodyPr>
          <a:lstStyle/>
          <a:p>
            <a:pPr marL="0" indent="0">
              <a:buNone/>
            </a:pPr>
            <a:r>
              <a:rPr lang="en-US" altLang="ko-KR" sz="1200"/>
              <a:t>#define CdS_Pin 0</a:t>
            </a:r>
          </a:p>
          <a:p>
            <a:pPr marL="0" indent="0">
              <a:buNone/>
            </a:pPr>
            <a:r>
              <a:rPr lang="en-US" altLang="ko-KR" sz="1200"/>
              <a:t>int ADC_Data[20]={3,45,75,90,109,123,135,144,157,169,178,241,281,322,346,365,393,402,409,422};</a:t>
            </a:r>
          </a:p>
          <a:p>
            <a:pPr marL="0" indent="0">
              <a:buNone/>
            </a:pPr>
            <a:r>
              <a:rPr lang="en-US" altLang="ko-KR" sz="1200"/>
              <a:t>int LUX_Data[20]={0,1,2,3,4,5,6,7,8,9,10,20,30,40,50,60,70,80,90,100};</a:t>
            </a:r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r>
              <a:rPr lang="en-US" altLang="ko-KR" sz="1200"/>
              <a:t>void setup</a:t>
            </a:r>
            <a:r>
              <a:rPr lang="en-US" altLang="ko-KR" sz="1200" smtClean="0"/>
              <a:t>( ) </a:t>
            </a:r>
            <a:r>
              <a:rPr lang="en-US" altLang="ko-KR" sz="1200"/>
              <a:t>{</a:t>
            </a:r>
          </a:p>
          <a:p>
            <a:pPr marL="0" indent="0">
              <a:buNone/>
            </a:pPr>
            <a:r>
              <a:rPr lang="en-US" altLang="ko-KR" sz="1200"/>
              <a:t>  pinMode(CdS_Pin,INPUT);</a:t>
            </a:r>
          </a:p>
          <a:p>
            <a:pPr marL="0" indent="0">
              <a:buNone/>
            </a:pPr>
            <a:r>
              <a:rPr lang="en-US" altLang="ko-KR" sz="1200"/>
              <a:t>  Serial.begin(115200);</a:t>
            </a:r>
          </a:p>
          <a:p>
            <a:pPr marL="0" indent="0">
              <a:buNone/>
            </a:pPr>
            <a:r>
              <a:rPr lang="en-US" altLang="ko-KR" sz="1200"/>
              <a:t>}</a:t>
            </a:r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r>
              <a:rPr lang="en-US" altLang="ko-KR" sz="1200"/>
              <a:t>void loop</a:t>
            </a:r>
            <a:r>
              <a:rPr lang="en-US" altLang="ko-KR" sz="1200" smtClean="0"/>
              <a:t>( ) </a:t>
            </a:r>
            <a:r>
              <a:rPr lang="en-US" altLang="ko-KR" sz="1200"/>
              <a:t>{</a:t>
            </a:r>
          </a:p>
          <a:p>
            <a:pPr marL="0" indent="0">
              <a:buNone/>
            </a:pPr>
            <a:r>
              <a:rPr lang="en-US" altLang="ko-KR" sz="1200"/>
              <a:t>  int AD_CdS=analogRead(CdS_Pin);</a:t>
            </a:r>
          </a:p>
          <a:p>
            <a:pPr marL="0" indent="0">
              <a:buNone/>
            </a:pPr>
            <a:r>
              <a:rPr lang="en-US" altLang="ko-KR" sz="1200"/>
              <a:t>  int Lux=AdcLux(AD_CdS);</a:t>
            </a:r>
          </a:p>
          <a:p>
            <a:pPr marL="0" indent="0">
              <a:buNone/>
            </a:pPr>
            <a:r>
              <a:rPr lang="en-US" altLang="ko-KR" sz="1200"/>
              <a:t>  Serial.print(AD_CdS);</a:t>
            </a:r>
          </a:p>
          <a:p>
            <a:pPr marL="0" indent="0">
              <a:buNone/>
            </a:pPr>
            <a:r>
              <a:rPr lang="en-US" altLang="ko-KR" sz="1200"/>
              <a:t>  Serial.print(" - ");</a:t>
            </a:r>
          </a:p>
          <a:p>
            <a:pPr marL="0" indent="0">
              <a:buNone/>
            </a:pPr>
            <a:r>
              <a:rPr lang="en-US" altLang="ko-KR" sz="1200"/>
              <a:t>  Serial.println(Lux);</a:t>
            </a:r>
          </a:p>
          <a:p>
            <a:pPr marL="0" indent="0">
              <a:buNone/>
            </a:pPr>
            <a:r>
              <a:rPr lang="en-US" altLang="ko-KR" sz="1200"/>
              <a:t>  delay(250);</a:t>
            </a:r>
          </a:p>
          <a:p>
            <a:pPr marL="0" indent="0">
              <a:buNone/>
            </a:pPr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5247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Lux Adc to Lux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lIns="180000">
            <a:normAutofit/>
          </a:bodyPr>
          <a:lstStyle/>
          <a:p>
            <a:pPr marL="0" indent="0">
              <a:buNone/>
            </a:pPr>
            <a:r>
              <a:rPr lang="en-US" altLang="ko-KR" sz="1200"/>
              <a:t>int AdcLux(int AdValue){</a:t>
            </a:r>
          </a:p>
          <a:p>
            <a:pPr marL="0" indent="0">
              <a:buNone/>
            </a:pPr>
            <a:r>
              <a:rPr lang="en-US" altLang="ko-KR" sz="1200"/>
              <a:t>  int LuxValue=0;</a:t>
            </a:r>
          </a:p>
          <a:p>
            <a:pPr marL="0" indent="0">
              <a:buNone/>
            </a:pPr>
            <a:r>
              <a:rPr lang="en-US" altLang="ko-KR" sz="1200"/>
              <a:t>  char k;</a:t>
            </a:r>
          </a:p>
          <a:p>
            <a:pPr marL="0" indent="0">
              <a:buNone/>
            </a:pPr>
            <a:r>
              <a:rPr lang="en-US" altLang="ko-KR" sz="1200"/>
              <a:t>  </a:t>
            </a:r>
          </a:p>
          <a:p>
            <a:pPr marL="0" indent="0">
              <a:buNone/>
            </a:pPr>
            <a:r>
              <a:rPr lang="en-US" altLang="ko-KR" sz="1200"/>
              <a:t>  for (k=0;k&lt;20;k++){</a:t>
            </a:r>
          </a:p>
          <a:p>
            <a:pPr marL="0" indent="0">
              <a:buNone/>
            </a:pPr>
            <a:r>
              <a:rPr lang="en-US" altLang="ko-KR" sz="1200"/>
              <a:t>    if (AdValue&lt;ADC_Data[k]) break;</a:t>
            </a:r>
          </a:p>
          <a:p>
            <a:pPr marL="0" indent="0">
              <a:buNone/>
            </a:pPr>
            <a:r>
              <a:rPr lang="en-US" altLang="ko-KR" sz="1200"/>
              <a:t>  }</a:t>
            </a:r>
          </a:p>
          <a:p>
            <a:pPr marL="0" indent="0">
              <a:buNone/>
            </a:pPr>
            <a:r>
              <a:rPr lang="en-US" altLang="ko-KR" sz="1200"/>
              <a:t>  if (k&lt;2){</a:t>
            </a:r>
          </a:p>
          <a:p>
            <a:pPr marL="0" indent="0">
              <a:buNone/>
            </a:pPr>
            <a:r>
              <a:rPr lang="en-US" altLang="ko-KR" sz="1200"/>
              <a:t>    LuxValue=0;  </a:t>
            </a:r>
          </a:p>
          <a:p>
            <a:pPr marL="0" indent="0">
              <a:buNone/>
            </a:pPr>
            <a:r>
              <a:rPr lang="en-US" altLang="ko-KR" sz="1200"/>
              <a:t>  } else if (k&lt;11){</a:t>
            </a:r>
          </a:p>
          <a:p>
            <a:pPr marL="0" indent="0">
              <a:buNone/>
            </a:pPr>
            <a:r>
              <a:rPr lang="en-US" altLang="ko-KR" sz="1200"/>
              <a:t>    LuxValue=LUX_Data[k-1];</a:t>
            </a:r>
          </a:p>
          <a:p>
            <a:pPr marL="0" indent="0">
              <a:buNone/>
            </a:pPr>
            <a:r>
              <a:rPr lang="en-US" altLang="ko-KR" sz="1200"/>
              <a:t>  } else if (k&gt;19){</a:t>
            </a:r>
          </a:p>
          <a:p>
            <a:pPr marL="0" indent="0">
              <a:buNone/>
            </a:pPr>
            <a:r>
              <a:rPr lang="en-US" altLang="ko-KR" sz="1200"/>
              <a:t>    LuxValue=100;</a:t>
            </a:r>
          </a:p>
          <a:p>
            <a:pPr marL="0" indent="0">
              <a:buNone/>
            </a:pPr>
            <a:r>
              <a:rPr lang="en-US" altLang="ko-KR" sz="1200"/>
              <a:t>  } else {</a:t>
            </a:r>
          </a:p>
          <a:p>
            <a:pPr marL="0" indent="0">
              <a:buNone/>
            </a:pPr>
            <a:r>
              <a:rPr lang="en-US" altLang="ko-KR" sz="1200"/>
              <a:t>    LuxValue=LUX_Data[k-1] + (LUX_Data[k]-LUX_Data[k-1]) * (AdValue -ADC_Data[k-1])/(ADC_Data[k]- ADC_Data[k-1]);</a:t>
            </a:r>
          </a:p>
          <a:p>
            <a:pPr marL="0" indent="0">
              <a:buNone/>
            </a:pPr>
            <a:r>
              <a:rPr lang="en-US" altLang="ko-KR" sz="1200"/>
              <a:t>  }</a:t>
            </a:r>
          </a:p>
          <a:p>
            <a:pPr marL="0" indent="0">
              <a:buNone/>
            </a:pPr>
            <a:r>
              <a:rPr lang="en-US" altLang="ko-KR" sz="1200"/>
              <a:t>  return LuxValue;</a:t>
            </a:r>
          </a:p>
          <a:p>
            <a:pPr marL="0" indent="0">
              <a:buNone/>
            </a:pPr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9895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Serial </a:t>
            </a:r>
            <a:r>
              <a:rPr lang="en-US" altLang="ko-KR"/>
              <a:t>Monitor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0590" cy="292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9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광센서</a:t>
            </a:r>
            <a:r>
              <a:rPr lang="en-US" altLang="ko-KR"/>
              <a:t>(CdS)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1400"/>
              <a:t>광센서</a:t>
            </a:r>
            <a:r>
              <a:rPr lang="en-US" altLang="ko-KR" sz="1400"/>
              <a:t>(CdS)</a:t>
            </a:r>
            <a:r>
              <a:rPr lang="ko-KR" altLang="en-US" sz="1400"/>
              <a:t>는 빛의 세기의 따라 저항 값이 변하는 센서</a:t>
            </a:r>
            <a:endParaRPr lang="en-US" altLang="ko-KR" sz="1400"/>
          </a:p>
          <a:p>
            <a:pPr lvl="1" fontAlgn="base"/>
            <a:r>
              <a:rPr lang="ko-KR" altLang="en-US" sz="1200"/>
              <a:t>빛이 </a:t>
            </a:r>
            <a:r>
              <a:rPr lang="en-US" altLang="ko-KR" sz="1200"/>
              <a:t>CdS</a:t>
            </a:r>
            <a:r>
              <a:rPr lang="ko-KR" altLang="en-US" sz="1200"/>
              <a:t>에 인식이 되면 빛의 밝기에 따라 출력 값이 변화</a:t>
            </a:r>
            <a:endParaRPr lang="en-US" altLang="ko-KR" sz="1200"/>
          </a:p>
          <a:p>
            <a:pPr lvl="1" fontAlgn="base"/>
            <a:r>
              <a:rPr lang="ko-KR" altLang="en-US" sz="1200"/>
              <a:t>주재료가 카드늄</a:t>
            </a:r>
            <a:r>
              <a:rPr lang="en-US" altLang="ko-KR" sz="1200"/>
              <a:t>(Cd)</a:t>
            </a:r>
            <a:r>
              <a:rPr lang="ko-KR" altLang="en-US" sz="1200"/>
              <a:t>과 황</a:t>
            </a:r>
            <a:r>
              <a:rPr lang="en-US" altLang="ko-KR" sz="1200"/>
              <a:t>(S)</a:t>
            </a:r>
            <a:r>
              <a:rPr lang="ko-KR" altLang="en-US" sz="1200"/>
              <a:t>의 화합물인 황화카드늄</a:t>
            </a:r>
            <a:r>
              <a:rPr lang="en-US" altLang="ko-KR" sz="1200"/>
              <a:t>(CdS)</a:t>
            </a:r>
          </a:p>
          <a:p>
            <a:pPr lvl="1" fontAlgn="base"/>
            <a:r>
              <a:rPr lang="ko-KR" altLang="en-US" sz="1200"/>
              <a:t>주위가 밝으면 저항이 줄고</a:t>
            </a:r>
            <a:r>
              <a:rPr lang="en-US" altLang="ko-KR" sz="1200"/>
              <a:t>, </a:t>
            </a:r>
            <a:r>
              <a:rPr lang="ko-KR" altLang="en-US" sz="1200"/>
              <a:t>주위가 어두우면 저항이 커지는 특징</a:t>
            </a:r>
          </a:p>
          <a:p>
            <a:endParaRPr lang="ko-KR" altLang="en-US" sz="1400"/>
          </a:p>
        </p:txBody>
      </p:sp>
      <p:pic>
        <p:nvPicPr>
          <p:cNvPr id="4" name="_x678458344" descr="EMB00000b2016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" t="3656" r="1198" b="4675"/>
          <a:stretch>
            <a:fillRect/>
          </a:stretch>
        </p:blipFill>
        <p:spPr bwMode="auto">
          <a:xfrm>
            <a:off x="1187623" y="1707654"/>
            <a:ext cx="669632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8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Sensor Module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88234"/>
              </p:ext>
            </p:extLst>
          </p:nvPr>
        </p:nvGraphicFramePr>
        <p:xfrm>
          <a:off x="683569" y="1275606"/>
          <a:ext cx="7704855" cy="2592287"/>
        </p:xfrm>
        <a:graphic>
          <a:graphicData uri="http://schemas.openxmlformats.org/drawingml/2006/table">
            <a:tbl>
              <a:tblPr/>
              <a:tblGrid>
                <a:gridCol w="2808311"/>
                <a:gridCol w="2304256"/>
                <a:gridCol w="2592288"/>
              </a:tblGrid>
              <a:tr h="3276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센서 모듈 외형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3430" marB="13430" anchor="ctr">
                    <a:lnL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C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모듈 항목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3430" marB="13430" anchor="ctr">
                    <a:lnL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C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모듈 항목의 내용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3430" marB="13430" anchor="ctr">
                    <a:lnL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CC0"/>
                    </a:solidFill>
                  </a:tcPr>
                </a:tc>
              </a:tr>
              <a:tr h="327689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3430" marB="13430" anchor="ctr">
                    <a:lnL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포토 센서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3430" marB="13430" anchor="ctr">
                    <a:lnL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CdS 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3430" marB="13430" anchor="ctr">
                    <a:lnL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3"/>
                    </a:solidFill>
                  </a:tcPr>
                </a:tc>
              </a:tr>
              <a:tr h="327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온도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습도 측정범위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3430" marB="13430" anchor="ctr">
                    <a:lnL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온도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: -40~125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℃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습도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: 0~100%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3430" marB="13430" anchor="ctr">
                    <a:lnL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3"/>
                    </a:solidFill>
                  </a:tcPr>
                </a:tc>
              </a:tr>
              <a:tr h="327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동작 전압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3430" marB="13430" anchor="ctr">
                    <a:lnL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3.3V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3430" marB="13430" anchor="ctr">
                    <a:lnL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3"/>
                    </a:solidFill>
                  </a:tcPr>
                </a:tc>
              </a:tr>
              <a:tr h="6261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입력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출력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3430" marB="13430" anchor="ctr">
                    <a:lnL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3pin Header, 4pin Header(2.54mm pitch)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3430" marB="13430" anchor="ctr">
                    <a:lnL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3"/>
                    </a:solidFill>
                  </a:tcPr>
                </a:tc>
              </a:tr>
              <a:tr h="327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크기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3430" marB="13430" anchor="ctr">
                    <a:lnL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27x33mm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3430" marB="13430" anchor="ctr">
                    <a:lnL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3"/>
                    </a:solidFill>
                  </a:tcPr>
                </a:tc>
              </a:tr>
              <a:tr h="327689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습도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온도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조도를 측정할 수 있는 모듈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.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비접촉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 특성과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노이즈의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나눔고딕"/>
                        </a:rPr>
                        <a:t> 영향을 받지 않음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3430" marB="13430" anchor="ctr">
                    <a:lnL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8DC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_x683556160" descr="EMB00000b2016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" t="4570" r="2673" b="1596"/>
          <a:stretch>
            <a:fillRect/>
          </a:stretch>
        </p:blipFill>
        <p:spPr bwMode="auto">
          <a:xfrm>
            <a:off x="1115616" y="1707654"/>
            <a:ext cx="1689662" cy="145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3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Wiring</a:t>
            </a: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31640" y="1491630"/>
            <a:ext cx="5760640" cy="2376264"/>
            <a:chOff x="251520" y="1437624"/>
            <a:chExt cx="8136904" cy="2376264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699792" y="3705876"/>
              <a:ext cx="4932548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2483768" y="3812429"/>
              <a:ext cx="4752528" cy="1459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181032" y="3562677"/>
              <a:ext cx="4847353" cy="0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437624"/>
              <a:ext cx="5436096" cy="196303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6876256" y="1707654"/>
              <a:ext cx="1512168" cy="1026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7092280" y="2733768"/>
              <a:ext cx="288032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mtClean="0"/>
                <a:t>V</a:t>
              </a:r>
              <a:endParaRPr lang="ko-KR" altLang="en-US" sz="1200" b="1"/>
            </a:p>
          </p:txBody>
        </p:sp>
        <p:sp>
          <p:nvSpPr>
            <p:cNvPr id="10" name="타원 9"/>
            <p:cNvSpPr/>
            <p:nvPr/>
          </p:nvSpPr>
          <p:spPr>
            <a:xfrm>
              <a:off x="7488324" y="2733288"/>
              <a:ext cx="288032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G</a:t>
              </a:r>
              <a:endParaRPr lang="ko-KR" altLang="en-US" sz="1200" b="1"/>
            </a:p>
          </p:txBody>
        </p:sp>
        <p:sp>
          <p:nvSpPr>
            <p:cNvPr id="11" name="타원 10"/>
            <p:cNvSpPr/>
            <p:nvPr/>
          </p:nvSpPr>
          <p:spPr>
            <a:xfrm>
              <a:off x="7884368" y="2733288"/>
              <a:ext cx="288032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smtClean="0"/>
                <a:t>S</a:t>
              </a:r>
              <a:endParaRPr lang="ko-KR" altLang="en-US" sz="1200" b="1"/>
            </a:p>
          </p:txBody>
        </p:sp>
        <p:cxnSp>
          <p:nvCxnSpPr>
            <p:cNvPr id="15" name="직선 연결선 14"/>
            <p:cNvCxnSpPr>
              <a:endCxn id="11" idx="4"/>
            </p:cNvCxnSpPr>
            <p:nvPr/>
          </p:nvCxnSpPr>
          <p:spPr>
            <a:xfrm flipV="1">
              <a:off x="8028384" y="2949312"/>
              <a:ext cx="0" cy="613365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3172855" y="3255994"/>
              <a:ext cx="8176" cy="307163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endCxn id="10" idx="4"/>
            </p:cNvCxnSpPr>
            <p:nvPr/>
          </p:nvCxnSpPr>
          <p:spPr>
            <a:xfrm flipV="1">
              <a:off x="7632340" y="2949312"/>
              <a:ext cx="0" cy="75656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2699792" y="3255994"/>
              <a:ext cx="0" cy="449882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4" idx="4"/>
            </p:cNvCxnSpPr>
            <p:nvPr/>
          </p:nvCxnSpPr>
          <p:spPr>
            <a:xfrm>
              <a:off x="7236296" y="2949792"/>
              <a:ext cx="0" cy="864096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483768" y="3255016"/>
              <a:ext cx="0" cy="557414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96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ADC CdS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lIns="180000">
            <a:normAutofit/>
          </a:bodyPr>
          <a:lstStyle/>
          <a:p>
            <a:pPr marL="0" indent="0">
              <a:buNone/>
            </a:pPr>
            <a:r>
              <a:rPr lang="en-US" altLang="ko-KR" sz="1400"/>
              <a:t>#define CdS_Pin 0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void setup() {</a:t>
            </a:r>
          </a:p>
          <a:p>
            <a:pPr marL="0" indent="0">
              <a:buNone/>
            </a:pPr>
            <a:r>
              <a:rPr lang="en-US" altLang="ko-KR" sz="1400"/>
              <a:t>  pinMode(CdS_Pin,INPUT);</a:t>
            </a:r>
          </a:p>
          <a:p>
            <a:pPr marL="0" indent="0">
              <a:buNone/>
            </a:pPr>
            <a:r>
              <a:rPr lang="en-US" altLang="ko-KR" sz="1400"/>
              <a:t>  Serial.begin(115200);</a:t>
            </a:r>
          </a:p>
          <a:p>
            <a:pPr marL="0" indent="0">
              <a:buNone/>
            </a:pPr>
            <a:r>
              <a:rPr lang="en-US" altLang="ko-KR" sz="1400"/>
              <a:t>}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void loop() {</a:t>
            </a:r>
          </a:p>
          <a:p>
            <a:pPr marL="0" indent="0">
              <a:buNone/>
            </a:pPr>
            <a:r>
              <a:rPr lang="en-US" altLang="ko-KR" sz="1400"/>
              <a:t>  int AD_CdS=analogRead(CdS_Pin);</a:t>
            </a:r>
          </a:p>
          <a:p>
            <a:pPr marL="0" indent="0">
              <a:buNone/>
            </a:pPr>
            <a:r>
              <a:rPr lang="en-US" altLang="ko-KR" sz="1400"/>
              <a:t>  Serial.println(AD_CdS);</a:t>
            </a:r>
          </a:p>
          <a:p>
            <a:pPr marL="0" indent="0">
              <a:buNone/>
            </a:pPr>
            <a:r>
              <a:rPr lang="en-US" altLang="ko-KR" sz="1400"/>
              <a:t>  delay(250);</a:t>
            </a:r>
          </a:p>
          <a:p>
            <a:pPr marL="0" indent="0">
              <a:buNone/>
            </a:pPr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066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Serial Monitor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31590"/>
            <a:ext cx="4960590" cy="2921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81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CdS </a:t>
            </a:r>
            <a:r>
              <a:rPr lang="ko-KR" altLang="en-US" smtClean="0"/>
              <a:t>특성</a:t>
            </a:r>
            <a:endParaRPr lang="ko-KR" altLang="en-US"/>
          </a:p>
        </p:txBody>
      </p:sp>
      <p:pic>
        <p:nvPicPr>
          <p:cNvPr id="1026" name="Picture 2" descr="https://t1.daumcdn.net/cfile/tistory/999E1F4D5A9229BE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9582"/>
            <a:ext cx="590465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75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GL5516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35846"/>
            <a:ext cx="5616624" cy="79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75606"/>
            <a:ext cx="2016224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72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조도값에 따른 </a:t>
            </a:r>
            <a:r>
              <a:rPr lang="en-US" altLang="ko-KR" smtClean="0"/>
              <a:t>CdS</a:t>
            </a:r>
            <a:r>
              <a:rPr lang="ko-KR" altLang="en-US" smtClean="0"/>
              <a:t>저항값</a:t>
            </a:r>
            <a:r>
              <a:rPr lang="en-US" altLang="ko-KR" smtClean="0"/>
              <a:t>,ADC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22671"/>
              </p:ext>
            </p:extLst>
          </p:nvPr>
        </p:nvGraphicFramePr>
        <p:xfrm>
          <a:off x="1763688" y="627533"/>
          <a:ext cx="4536504" cy="4103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512168"/>
                <a:gridCol w="1512168"/>
              </a:tblGrid>
              <a:tr h="198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Lux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CdS (k</a:t>
                      </a:r>
                      <a:r>
                        <a:rPr lang="el-GR" altLang="ko-KR" sz="800" smtClean="0">
                          <a:latin typeface="+mn-ea"/>
                          <a:ea typeface="+mn-ea"/>
                        </a:rPr>
                        <a:t>Ω</a:t>
                      </a:r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ADC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8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2000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8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140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45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8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80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75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8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65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90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8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52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109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8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45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123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3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135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3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37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144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3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33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157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3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169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3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28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178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3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18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241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3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281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3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322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3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9.5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346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3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60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8.5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365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3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70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7.2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393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3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80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6.8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402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3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90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6.5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409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  <a:tr h="193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ea"/>
                          <a:ea typeface="+mn-ea"/>
                        </a:rPr>
                        <a:t>422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62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4700</TotalTime>
  <Words>397</Words>
  <Application>Microsoft Office PowerPoint</Application>
  <PresentationFormat>화면 슬라이드 쇼(16:9)</PresentationFormat>
  <Paragraphs>152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광센서(CdS)</vt:lpstr>
      <vt:lpstr>Sensor Module</vt:lpstr>
      <vt:lpstr>Wiring</vt:lpstr>
      <vt:lpstr>ADC CdS</vt:lpstr>
      <vt:lpstr>Serial Monitor</vt:lpstr>
      <vt:lpstr>CdS 특성</vt:lpstr>
      <vt:lpstr>GL5516</vt:lpstr>
      <vt:lpstr>조도값에 따른 CdS저항값,ADC</vt:lpstr>
      <vt:lpstr>Lux main</vt:lpstr>
      <vt:lpstr>Lux Adc to Lux</vt:lpstr>
      <vt:lpstr>Serial Monitor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user</dc:creator>
  <cp:lastModifiedBy>user</cp:lastModifiedBy>
  <cp:revision>368</cp:revision>
  <cp:lastPrinted>2018-04-09T00:51:58Z</cp:lastPrinted>
  <dcterms:created xsi:type="dcterms:W3CDTF">2018-03-04T07:08:13Z</dcterms:created>
  <dcterms:modified xsi:type="dcterms:W3CDTF">2022-05-17T03:38:25Z</dcterms:modified>
</cp:coreProperties>
</file>